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8" r:id="rId4"/>
    <p:sldId id="259" r:id="rId5"/>
    <p:sldId id="263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6" autoAdjust="0"/>
    <p:restoredTop sz="94660"/>
  </p:normalViewPr>
  <p:slideViewPr>
    <p:cSldViewPr>
      <p:cViewPr varScale="1">
        <p:scale>
          <a:sx n="85" d="100"/>
          <a:sy n="85" d="100"/>
        </p:scale>
        <p:origin x="-78" y="-13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B01C-AACA-4ED6-9887-27F288F15984}" type="datetimeFigureOut">
              <a:rPr lang="cs-CZ" smtClean="0"/>
              <a:t>10.11.2016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9FBB9-9167-45ED-8BED-245BF3CA44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9487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B01C-AACA-4ED6-9887-27F288F15984}" type="datetimeFigureOut">
              <a:rPr lang="cs-CZ" smtClean="0"/>
              <a:t>10.11.2016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9FBB9-9167-45ED-8BED-245BF3CA44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7054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B01C-AACA-4ED6-9887-27F288F15984}" type="datetimeFigureOut">
              <a:rPr lang="cs-CZ" smtClean="0"/>
              <a:t>10.11.2016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9FBB9-9167-45ED-8BED-245BF3CA44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2029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B01C-AACA-4ED6-9887-27F288F15984}" type="datetimeFigureOut">
              <a:rPr lang="cs-CZ" smtClean="0"/>
              <a:t>10.11.2016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9FBB9-9167-45ED-8BED-245BF3CA44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2424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B01C-AACA-4ED6-9887-27F288F15984}" type="datetimeFigureOut">
              <a:rPr lang="cs-CZ" smtClean="0"/>
              <a:t>10.11.2016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9FBB9-9167-45ED-8BED-245BF3CA44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6138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B01C-AACA-4ED6-9887-27F288F15984}" type="datetimeFigureOut">
              <a:rPr lang="cs-CZ" smtClean="0"/>
              <a:t>10.11.2016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9FBB9-9167-45ED-8BED-245BF3CA44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2874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B01C-AACA-4ED6-9887-27F288F15984}" type="datetimeFigureOut">
              <a:rPr lang="cs-CZ" smtClean="0"/>
              <a:t>10.11.2016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9FBB9-9167-45ED-8BED-245BF3CA44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4736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B01C-AACA-4ED6-9887-27F288F15984}" type="datetimeFigureOut">
              <a:rPr lang="cs-CZ" smtClean="0"/>
              <a:t>10.11.2016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9FBB9-9167-45ED-8BED-245BF3CA44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906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B01C-AACA-4ED6-9887-27F288F15984}" type="datetimeFigureOut">
              <a:rPr lang="cs-CZ" smtClean="0"/>
              <a:t>10.11.2016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9FBB9-9167-45ED-8BED-245BF3CA44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9387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B01C-AACA-4ED6-9887-27F288F15984}" type="datetimeFigureOut">
              <a:rPr lang="cs-CZ" smtClean="0"/>
              <a:t>10.11.2016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9FBB9-9167-45ED-8BED-245BF3CA44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1732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B01C-AACA-4ED6-9887-27F288F15984}" type="datetimeFigureOut">
              <a:rPr lang="cs-CZ" smtClean="0"/>
              <a:t>10.11.2016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9FBB9-9167-45ED-8BED-245BF3CA44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2839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5B01C-AACA-4ED6-9887-27F288F15984}" type="datetimeFigureOut">
              <a:rPr lang="cs-CZ" smtClean="0"/>
              <a:t>10.11.2016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39FBB9-9167-45ED-8BED-245BF3CA44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9724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MVV57912K – České PIS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Jakub Harašta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9899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Relevance a výběr zdrojů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728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Soupis zdrojů k tématu.</a:t>
            </a:r>
          </a:p>
          <a:p>
            <a:pPr marL="914400" lvl="1" indent="-457200">
              <a:buAutoNum type="arabicParenR"/>
            </a:pPr>
            <a:r>
              <a:rPr lang="cs-CZ" sz="2000" dirty="0" smtClean="0"/>
              <a:t>Pochopení tématu.</a:t>
            </a:r>
          </a:p>
          <a:p>
            <a:pPr marL="914400" lvl="1" indent="-457200">
              <a:buAutoNum type="arabicParenR"/>
            </a:pPr>
            <a:r>
              <a:rPr lang="cs-CZ" sz="2000" dirty="0" smtClean="0"/>
              <a:t>Identifikace informačních zdrojů.</a:t>
            </a:r>
          </a:p>
          <a:p>
            <a:pPr marL="914400" lvl="1" indent="-457200">
              <a:buAutoNum type="arabicParenR"/>
            </a:pPr>
            <a:r>
              <a:rPr lang="cs-CZ" sz="2000" dirty="0" smtClean="0"/>
              <a:t>Prohledání informačních zdrojů.</a:t>
            </a:r>
          </a:p>
          <a:p>
            <a:pPr marL="914400" lvl="1" indent="-457200">
              <a:buAutoNum type="arabicParenR"/>
            </a:pPr>
            <a:r>
              <a:rPr lang="cs-CZ" sz="2000" dirty="0" smtClean="0"/>
              <a:t>Zachycení rešerše v čase.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3709557"/>
            <a:ext cx="8229600" cy="25615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/>
            <a:r>
              <a:rPr lang="cs-CZ" sz="2400" dirty="0" smtClean="0"/>
              <a:t>Samotná existence zdroje (data) nestačí – je potřeba subjektivní interpretace (uvedení do kontextu) – tvorba informace.</a:t>
            </a:r>
          </a:p>
        </p:txBody>
      </p:sp>
      <p:sp>
        <p:nvSpPr>
          <p:cNvPr id="5" name="Pravá složená závorka 4"/>
          <p:cNvSpPr/>
          <p:nvPr/>
        </p:nvSpPr>
        <p:spPr>
          <a:xfrm>
            <a:off x="5076056" y="1556792"/>
            <a:ext cx="360040" cy="201622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Levá složená závorka 5"/>
          <p:cNvSpPr/>
          <p:nvPr/>
        </p:nvSpPr>
        <p:spPr>
          <a:xfrm>
            <a:off x="395536" y="1556792"/>
            <a:ext cx="371472" cy="201622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436096" y="2380238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Znáte z minula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12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Výběr relevantních zdrojů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5232" y="1600201"/>
            <a:ext cx="4774304" cy="240486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 smtClean="0"/>
              <a:t>Klíčová slova mého tématu, terminologie (česky, anglicky, německy…)</a:t>
            </a:r>
          </a:p>
          <a:p>
            <a:pPr marL="0" indent="0">
              <a:buNone/>
            </a:pPr>
            <a:r>
              <a:rPr lang="cs-CZ" dirty="0" smtClean="0"/>
              <a:t>Relevantní předpisy a jejich konkrétní ustanovení.</a:t>
            </a:r>
          </a:p>
          <a:p>
            <a:pPr marL="0" indent="0">
              <a:buNone/>
            </a:pPr>
            <a:r>
              <a:rPr lang="cs-CZ" dirty="0" smtClean="0"/>
              <a:t>Širší uchopení (metody výkladu, související předpisy a otázky apod.).</a:t>
            </a:r>
          </a:p>
          <a:p>
            <a:endParaRPr lang="cs-CZ" dirty="0" smtClean="0"/>
          </a:p>
          <a:p>
            <a:endParaRPr lang="cs-CZ" dirty="0" smtClean="0"/>
          </a:p>
        </p:txBody>
      </p:sp>
      <p:sp>
        <p:nvSpPr>
          <p:cNvPr id="4" name="Pravá složená závorka 3"/>
          <p:cNvSpPr/>
          <p:nvPr/>
        </p:nvSpPr>
        <p:spPr>
          <a:xfrm>
            <a:off x="5220072" y="1556792"/>
            <a:ext cx="431450" cy="216024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Levá složená závorka 4"/>
          <p:cNvSpPr/>
          <p:nvPr/>
        </p:nvSpPr>
        <p:spPr>
          <a:xfrm>
            <a:off x="395536" y="1541077"/>
            <a:ext cx="416599" cy="219167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5651522" y="2452246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Znáte z minula</a:t>
            </a:r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3861048"/>
            <a:ext cx="8229600" cy="2410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/>
            <a:r>
              <a:rPr lang="cs-CZ" sz="2400" dirty="0" smtClean="0"/>
              <a:t>Je tento zdroj „relevantní“? Otázka neřeší, jestli odpovídá Vašemu vyhledávacímu dotazu, ale jestli obstojí v kontextu ostatních zdrojů.</a:t>
            </a:r>
          </a:p>
        </p:txBody>
      </p:sp>
    </p:spTree>
    <p:extLst>
      <p:ext uri="{BB962C8B-B14F-4D97-AF65-F5344CB8AC3E}">
        <p14:creationId xmlns:p14="http://schemas.microsoft.com/office/powerpoint/2010/main" val="4144471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 určení relevance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2400" dirty="0" smtClean="0"/>
              <a:t>Citační analýza</a:t>
            </a:r>
          </a:p>
          <a:p>
            <a:pPr lvl="1"/>
            <a:r>
              <a:rPr lang="cs-CZ" sz="2000" dirty="0" smtClean="0"/>
              <a:t>Prostý počet citací – je toto rozhodnutí / tento článek citován?</a:t>
            </a:r>
          </a:p>
          <a:p>
            <a:pPr lvl="1"/>
            <a:r>
              <a:rPr lang="cs-CZ" sz="2000" dirty="0"/>
              <a:t>SDEU: je </a:t>
            </a:r>
            <a:r>
              <a:rPr lang="cs-CZ" sz="2000" dirty="0" smtClean="0"/>
              <a:t>rozhodnutí citováno ve stanoviscích GA?</a:t>
            </a:r>
          </a:p>
          <a:p>
            <a:pPr lvl="1"/>
            <a:r>
              <a:rPr lang="cs-CZ" sz="2000" dirty="0" smtClean="0"/>
              <a:t>Kvalita citací – v US </a:t>
            </a:r>
            <a:r>
              <a:rPr lang="cs-CZ" sz="2000" dirty="0" err="1" smtClean="0"/>
              <a:t>Shepardizace</a:t>
            </a:r>
            <a:r>
              <a:rPr lang="cs-CZ" sz="2000" dirty="0" smtClean="0"/>
              <a:t> / </a:t>
            </a:r>
            <a:r>
              <a:rPr lang="cs-CZ" sz="2000" dirty="0" err="1" smtClean="0"/>
              <a:t>KeyCite</a:t>
            </a:r>
            <a:endParaRPr lang="cs-CZ" sz="2000" dirty="0" smtClean="0"/>
          </a:p>
          <a:p>
            <a:r>
              <a:rPr lang="cs-CZ" sz="2400" dirty="0" smtClean="0"/>
              <a:t>Pozornost v literatuře</a:t>
            </a:r>
          </a:p>
          <a:p>
            <a:pPr lvl="1"/>
            <a:r>
              <a:rPr lang="cs-CZ" sz="2000" dirty="0" smtClean="0"/>
              <a:t>Je toto rozhodnutí anotováno? Okamžitě nebo s odstupem?</a:t>
            </a:r>
          </a:p>
          <a:p>
            <a:pPr lvl="1"/>
            <a:r>
              <a:rPr lang="cs-CZ" sz="2000" dirty="0" smtClean="0"/>
              <a:t>Je toto rozhodnutí anotováno v relevantních odvětvových časopisech?</a:t>
            </a:r>
          </a:p>
          <a:p>
            <a:pPr lvl="1"/>
            <a:r>
              <a:rPr lang="cs-CZ" sz="2000" dirty="0" smtClean="0"/>
              <a:t>Je zmiňováno v komentářové literatuře jako důležité / převratné?</a:t>
            </a:r>
          </a:p>
          <a:p>
            <a:pPr lvl="1"/>
            <a:r>
              <a:rPr lang="cs-CZ" sz="2000" dirty="0" smtClean="0"/>
              <a:t>Je zmiňováno v autoritativních zdrojích (specializované case-</a:t>
            </a:r>
            <a:r>
              <a:rPr lang="cs-CZ" sz="2000" dirty="0" err="1" smtClean="0"/>
              <a:t>law</a:t>
            </a:r>
            <a:r>
              <a:rPr lang="cs-CZ" sz="2000" dirty="0" smtClean="0"/>
              <a:t> publikace)</a:t>
            </a:r>
          </a:p>
          <a:p>
            <a:pPr lvl="1"/>
            <a:r>
              <a:rPr lang="cs-CZ" sz="2000" dirty="0" smtClean="0"/>
              <a:t> ESLP: přehledové publikace (Case-</a:t>
            </a:r>
            <a:r>
              <a:rPr lang="cs-CZ" sz="2000" dirty="0" err="1" smtClean="0"/>
              <a:t>law</a:t>
            </a:r>
            <a:r>
              <a:rPr lang="cs-CZ" sz="2000" dirty="0" smtClean="0"/>
              <a:t> </a:t>
            </a:r>
            <a:r>
              <a:rPr lang="cs-CZ" sz="2000" dirty="0" err="1" smtClean="0"/>
              <a:t>Information</a:t>
            </a:r>
            <a:r>
              <a:rPr lang="cs-CZ" sz="2000" dirty="0" smtClean="0"/>
              <a:t> </a:t>
            </a:r>
            <a:r>
              <a:rPr lang="cs-CZ" sz="2000" dirty="0" err="1" smtClean="0"/>
              <a:t>Note</a:t>
            </a:r>
            <a:r>
              <a:rPr lang="cs-CZ" sz="2000" dirty="0" smtClean="0"/>
              <a:t>, </a:t>
            </a:r>
            <a:r>
              <a:rPr lang="cs-CZ" sz="2000" dirty="0" err="1" smtClean="0"/>
              <a:t>Overview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Court‘s</a:t>
            </a:r>
            <a:r>
              <a:rPr lang="cs-CZ" sz="2000" dirty="0" smtClean="0"/>
              <a:t> case-</a:t>
            </a:r>
            <a:r>
              <a:rPr lang="cs-CZ" sz="2000" dirty="0" err="1" smtClean="0"/>
              <a:t>law</a:t>
            </a:r>
            <a:r>
              <a:rPr lang="cs-CZ" sz="2000" dirty="0" smtClean="0"/>
              <a:t>, Case-</a:t>
            </a:r>
            <a:r>
              <a:rPr lang="cs-CZ" sz="2000" dirty="0" err="1" smtClean="0"/>
              <a:t>law</a:t>
            </a:r>
            <a:r>
              <a:rPr lang="cs-CZ" sz="2000" dirty="0" smtClean="0"/>
              <a:t> </a:t>
            </a:r>
            <a:r>
              <a:rPr lang="cs-CZ" sz="2000" dirty="0" err="1" smtClean="0"/>
              <a:t>research</a:t>
            </a:r>
            <a:r>
              <a:rPr lang="cs-CZ" sz="2000" dirty="0" smtClean="0"/>
              <a:t> </a:t>
            </a:r>
            <a:r>
              <a:rPr lang="cs-CZ" sz="2000" dirty="0" err="1" smtClean="0"/>
              <a:t>reports</a:t>
            </a:r>
            <a:r>
              <a:rPr lang="cs-CZ" sz="2000" dirty="0" smtClean="0"/>
              <a:t>…)</a:t>
            </a:r>
          </a:p>
          <a:p>
            <a:r>
              <a:rPr lang="cs-CZ" sz="2400" dirty="0" smtClean="0"/>
              <a:t>Právní síla předpisu / rozhodnutí</a:t>
            </a:r>
          </a:p>
          <a:p>
            <a:pPr lvl="1"/>
            <a:r>
              <a:rPr lang="cs-CZ" sz="2000" dirty="0" smtClean="0"/>
              <a:t>Překonání rozhodnutí v rámci kasace</a:t>
            </a:r>
          </a:p>
          <a:p>
            <a:r>
              <a:rPr lang="cs-CZ" sz="2400" dirty="0" smtClean="0"/>
              <a:t>Osoba autora</a:t>
            </a:r>
          </a:p>
          <a:p>
            <a:pPr lvl="1"/>
            <a:r>
              <a:rPr lang="cs-CZ" sz="2000" dirty="0" smtClean="0"/>
              <a:t>V zahraničí se běžně dává prohlášení o konfliktu zájmů, u nás ne.</a:t>
            </a:r>
          </a:p>
          <a:p>
            <a:pPr lvl="1"/>
            <a:r>
              <a:rPr lang="cs-CZ" sz="2000" dirty="0" smtClean="0"/>
              <a:t>Odborník?</a:t>
            </a:r>
          </a:p>
          <a:p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2628241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Odevzdání + prezentace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 20. 11., 23:59 – odevzdání popisu metody vyhodnocení relevance zdrojů a aplikovatelnosti na zadaný případ do </a:t>
            </a:r>
            <a:r>
              <a:rPr lang="cs-CZ" dirty="0" err="1" smtClean="0"/>
              <a:t>odevzdávárny</a:t>
            </a:r>
            <a:endParaRPr lang="cs-CZ" dirty="0" smtClean="0"/>
          </a:p>
          <a:p>
            <a:r>
              <a:rPr lang="cs-CZ" dirty="0" smtClean="0"/>
              <a:t>24. 11. – zástupce každé skupiny představí, jakým způsobem skupina vyhodnocovala relevanci dat (10 minut)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3329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284</Words>
  <Application>Microsoft Office PowerPoint</Application>
  <PresentationFormat>Předvádění na obrazovce (4:3)</PresentationFormat>
  <Paragraphs>35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systému Office</vt:lpstr>
      <vt:lpstr>MVV57912K – České PIS</vt:lpstr>
      <vt:lpstr>Relevance a výběr zdrojů</vt:lpstr>
      <vt:lpstr>Výběr relevantních zdrojů</vt:lpstr>
      <vt:lpstr>Metody určení relevance</vt:lpstr>
      <vt:lpstr>Odevzdání + prezentace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MVV57912K – České PIS</dc:title>
  <dc:creator>Jakub Harašta</dc:creator>
  <cp:lastModifiedBy>Jakub Harašta</cp:lastModifiedBy>
  <cp:revision>16</cp:revision>
  <dcterms:created xsi:type="dcterms:W3CDTF">2016-10-13T11:21:32Z</dcterms:created>
  <dcterms:modified xsi:type="dcterms:W3CDTF">2016-11-10T16:37:30Z</dcterms:modified>
</cp:coreProperties>
</file>