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>
        <p:scale>
          <a:sx n="75" d="100"/>
          <a:sy n="75" d="100"/>
        </p:scale>
        <p:origin x="-378" y="-1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8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7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3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B01C-AACA-4ED6-9887-27F288F15984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72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MVV57912K – České 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Uchování dat a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Soupis zdrojů k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Pochopení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Identifikace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Prohledání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Zachycení rešerše v čase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/>
              <a:t>Klíčová slova mého </a:t>
            </a:r>
            <a:r>
              <a:rPr lang="cs-CZ" sz="2000" dirty="0" smtClean="0"/>
              <a:t>tématu</a:t>
            </a:r>
          </a:p>
          <a:p>
            <a:pPr marL="0" indent="0">
              <a:buNone/>
            </a:pPr>
            <a:r>
              <a:rPr lang="cs-CZ" sz="2000" dirty="0" smtClean="0"/>
              <a:t>Terminologie </a:t>
            </a:r>
            <a:r>
              <a:rPr lang="cs-CZ" sz="2000" dirty="0"/>
              <a:t>(česky, anglicky, německy…)</a:t>
            </a:r>
          </a:p>
          <a:p>
            <a:pPr marL="0" indent="0">
              <a:buNone/>
            </a:pPr>
            <a:r>
              <a:rPr lang="cs-CZ" sz="2000" dirty="0"/>
              <a:t>Relevantní předpisy a jejich konkrétní ustanovení.</a:t>
            </a:r>
          </a:p>
          <a:p>
            <a:pPr marL="0" indent="0">
              <a:buNone/>
            </a:pPr>
            <a:r>
              <a:rPr lang="cs-CZ" sz="2000" dirty="0"/>
              <a:t>Širší uchopení (metody výkladu, související předpisy a otázky apod</a:t>
            </a:r>
            <a:r>
              <a:rPr lang="cs-CZ" sz="2000" dirty="0" smtClean="0"/>
              <a:t>.).</a:t>
            </a:r>
          </a:p>
          <a:p>
            <a:pPr marL="0" indent="0">
              <a:buNone/>
            </a:pPr>
            <a:r>
              <a:rPr lang="cs-CZ" sz="2000" dirty="0" smtClean="0"/>
              <a:t>Určení relevance, subjektivní interpretace, </a:t>
            </a:r>
          </a:p>
          <a:p>
            <a:pPr marL="0" indent="0">
              <a:buNone/>
            </a:pPr>
            <a:r>
              <a:rPr lang="cs-CZ" sz="2000" dirty="0" smtClean="0"/>
              <a:t>uvedení do kontextu, tvorba informace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4149080"/>
            <a:ext cx="8229600" cy="2122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endParaRPr lang="cs-CZ" sz="2400" dirty="0" smtClean="0"/>
          </a:p>
          <a:p>
            <a:pPr marL="57150" indent="0">
              <a:buNone/>
            </a:pPr>
            <a:r>
              <a:rPr lang="cs-CZ" sz="2400" dirty="0" smtClean="0"/>
              <a:t>Uchování ve standardizované struktuře.</a:t>
            </a:r>
          </a:p>
          <a:p>
            <a:pPr marL="800100" lvl="1"/>
            <a:r>
              <a:rPr lang="cs-CZ" sz="2000" dirty="0" smtClean="0"/>
              <a:t>Citace</a:t>
            </a:r>
          </a:p>
          <a:p>
            <a:pPr marL="800100" lvl="1"/>
            <a:r>
              <a:rPr lang="cs-CZ" sz="2000" dirty="0" smtClean="0"/>
              <a:t>Složky a v nich stažená data</a:t>
            </a:r>
          </a:p>
          <a:p>
            <a:pPr marL="1200150" lvl="2"/>
            <a:r>
              <a:rPr lang="cs-CZ" sz="1600" dirty="0" err="1" smtClean="0"/>
              <a:t>Offline</a:t>
            </a:r>
            <a:endParaRPr lang="cs-CZ" sz="1600" dirty="0" smtClean="0"/>
          </a:p>
          <a:p>
            <a:pPr marL="1200150" lvl="2"/>
            <a:r>
              <a:rPr lang="cs-CZ" sz="1600" dirty="0" smtClean="0"/>
              <a:t>Online (</a:t>
            </a:r>
            <a:r>
              <a:rPr lang="cs-CZ" sz="1600" dirty="0" err="1" smtClean="0"/>
              <a:t>Dropbox</a:t>
            </a:r>
            <a:r>
              <a:rPr lang="cs-CZ" sz="1600" dirty="0" smtClean="0"/>
              <a:t>, Google Drive)</a:t>
            </a:r>
          </a:p>
          <a:p>
            <a:pPr marL="800100" lvl="1"/>
            <a:r>
              <a:rPr lang="cs-CZ" sz="2000" dirty="0" smtClean="0"/>
              <a:t>Specializované nástroje</a:t>
            </a:r>
          </a:p>
          <a:p>
            <a:pPr marL="1200150" lvl="2"/>
            <a:r>
              <a:rPr lang="cs-CZ" sz="1600" dirty="0" err="1" smtClean="0"/>
              <a:t>Mendeley</a:t>
            </a:r>
            <a:r>
              <a:rPr lang="cs-CZ" sz="1600" dirty="0" smtClean="0"/>
              <a:t>, </a:t>
            </a:r>
            <a:r>
              <a:rPr lang="cs-CZ" sz="1600" dirty="0" err="1" smtClean="0"/>
              <a:t>Zotero</a:t>
            </a:r>
            <a:r>
              <a:rPr lang="cs-CZ" sz="1600" dirty="0" smtClean="0"/>
              <a:t> – ukládání PDF, generování citací.</a:t>
            </a:r>
          </a:p>
          <a:p>
            <a:pPr marL="1200150" lvl="2"/>
            <a:r>
              <a:rPr lang="cs-CZ" sz="1600" dirty="0" err="1" smtClean="0"/>
              <a:t>Evernote</a:t>
            </a:r>
            <a:r>
              <a:rPr lang="cs-CZ" sz="1600" dirty="0" smtClean="0"/>
              <a:t> – ukládání PDF, poznámkování.</a:t>
            </a:r>
            <a:endParaRPr lang="cs-CZ" sz="1600" dirty="0" smtClean="0"/>
          </a:p>
        </p:txBody>
      </p:sp>
      <p:sp>
        <p:nvSpPr>
          <p:cNvPr id="5" name="Pravá složená závorka 4"/>
          <p:cNvSpPr/>
          <p:nvPr/>
        </p:nvSpPr>
        <p:spPr>
          <a:xfrm>
            <a:off x="5436096" y="1556792"/>
            <a:ext cx="360040" cy="25922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Levá složená závorka 5"/>
          <p:cNvSpPr/>
          <p:nvPr/>
        </p:nvSpPr>
        <p:spPr>
          <a:xfrm>
            <a:off x="323528" y="1556792"/>
            <a:ext cx="371472" cy="25922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888832" y="266827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Znáte z minula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IRAC (rozhodnutí)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(</a:t>
            </a:r>
            <a:r>
              <a:rPr lang="cs-CZ" sz="2000" dirty="0" err="1"/>
              <a:t>Facts</a:t>
            </a:r>
            <a:r>
              <a:rPr lang="cs-CZ" sz="2000" dirty="0"/>
              <a:t> + </a:t>
            </a:r>
            <a:r>
              <a:rPr lang="cs-CZ" sz="2000" dirty="0" err="1"/>
              <a:t>Procedural</a:t>
            </a:r>
            <a:r>
              <a:rPr lang="cs-CZ" sz="2000" dirty="0"/>
              <a:t> </a:t>
            </a:r>
            <a:r>
              <a:rPr lang="cs-CZ" sz="2000" dirty="0" err="1"/>
              <a:t>History</a:t>
            </a:r>
            <a:r>
              <a:rPr lang="cs-CZ" sz="2000" dirty="0" smtClean="0"/>
              <a:t>)</a:t>
            </a:r>
          </a:p>
          <a:p>
            <a:pPr lvl="1"/>
            <a:r>
              <a:rPr lang="cs-CZ" sz="1600" dirty="0"/>
              <a:t>Stručně popište relevantní fakta a procesní historii případu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2000" dirty="0" err="1" smtClean="0"/>
              <a:t>Issue</a:t>
            </a:r>
            <a:endParaRPr lang="cs-CZ" sz="2000" dirty="0" smtClean="0"/>
          </a:p>
          <a:p>
            <a:pPr lvl="1"/>
            <a:r>
              <a:rPr lang="cs-CZ" sz="1600" dirty="0"/>
              <a:t>Identifikujte jádro případu.</a:t>
            </a:r>
          </a:p>
          <a:p>
            <a:pPr lvl="1"/>
            <a:r>
              <a:rPr lang="cs-CZ" sz="1600" dirty="0"/>
              <a:t>Měli byste být schopni pochopit, o čem případ byl a proč Vám přišel důležitý – proč jste ho chtěli použít</a:t>
            </a:r>
            <a:r>
              <a:rPr lang="cs-CZ" sz="1600" dirty="0" smtClean="0"/>
              <a:t>.</a:t>
            </a:r>
          </a:p>
          <a:p>
            <a:r>
              <a:rPr lang="cs-CZ" sz="2000" dirty="0" smtClean="0"/>
              <a:t>Rule</a:t>
            </a:r>
          </a:p>
          <a:p>
            <a:pPr lvl="1"/>
            <a:r>
              <a:rPr lang="cs-CZ" sz="1600" dirty="0"/>
              <a:t>Normy, které případ diskutuje.</a:t>
            </a:r>
          </a:p>
          <a:p>
            <a:pPr lvl="1"/>
            <a:r>
              <a:rPr lang="cs-CZ" sz="1600" dirty="0"/>
              <a:t>Měli byste být schopni odpovědět na to, jestli jsou normy vykládány extenzivně či restriktivně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2000" dirty="0" err="1" smtClean="0"/>
              <a:t>Application</a:t>
            </a:r>
            <a:endParaRPr lang="cs-CZ" sz="2000" dirty="0" smtClean="0"/>
          </a:p>
          <a:p>
            <a:pPr lvl="1"/>
            <a:r>
              <a:rPr lang="cs-CZ" sz="1600" dirty="0"/>
              <a:t>Způsob, jakým spolu fakta a normy pracují a jak s nimi pracuje soud.</a:t>
            </a:r>
          </a:p>
          <a:p>
            <a:pPr lvl="1"/>
            <a:r>
              <a:rPr lang="cs-CZ" sz="1600" dirty="0"/>
              <a:t>Nejdůležitější část. Pro sebe popište, jestli pracujete s jádrem případu nebo vás zajímá nějaké </a:t>
            </a:r>
            <a:r>
              <a:rPr lang="cs-CZ" sz="1600" dirty="0" err="1"/>
              <a:t>obiter</a:t>
            </a:r>
            <a:r>
              <a:rPr lang="cs-CZ" sz="1600" dirty="0"/>
              <a:t> </a:t>
            </a:r>
            <a:r>
              <a:rPr lang="cs-CZ" sz="1600" dirty="0" err="1"/>
              <a:t>dictum</a:t>
            </a:r>
            <a:r>
              <a:rPr lang="cs-CZ" sz="1600" dirty="0" smtClean="0"/>
              <a:t>.</a:t>
            </a:r>
            <a:endParaRPr lang="cs-CZ" sz="2000" dirty="0"/>
          </a:p>
          <a:p>
            <a:r>
              <a:rPr lang="cs-CZ" sz="2000" dirty="0" err="1" smtClean="0"/>
              <a:t>Conclusion</a:t>
            </a:r>
            <a:endParaRPr lang="cs-CZ" sz="2000" dirty="0" smtClean="0"/>
          </a:p>
          <a:p>
            <a:pPr lvl="1"/>
            <a:r>
              <a:rPr lang="cs-CZ" sz="1600" dirty="0"/>
              <a:t>Finální závěr případu.</a:t>
            </a:r>
          </a:p>
          <a:p>
            <a:pPr lvl="1"/>
            <a:r>
              <a:rPr lang="cs-CZ" sz="1600" dirty="0"/>
              <a:t>Může být nejkratší – musí být jasné, jak soud rozhodl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28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Neodevzdáváte nic</a:t>
            </a:r>
          </a:p>
          <a:p>
            <a:r>
              <a:rPr lang="cs-CZ" dirty="0" smtClean="0"/>
              <a:t>Zpracujte si anotace nejdůležitějších zdrojů, tedy „dokončete výzkum“ a sepište nejdůležitější body</a:t>
            </a:r>
          </a:p>
        </p:txBody>
      </p:sp>
    </p:spTree>
    <p:extLst>
      <p:ext uri="{BB962C8B-B14F-4D97-AF65-F5344CB8AC3E}">
        <p14:creationId xmlns:p14="http://schemas.microsoft.com/office/powerpoint/2010/main" val="15405637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257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MVV57912K – České PIS</vt:lpstr>
      <vt:lpstr>Uchování dat a informací</vt:lpstr>
      <vt:lpstr>Anotace IRAC (rozhodnutí)</vt:lpstr>
      <vt:lpstr>Úkol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17</cp:revision>
  <dcterms:created xsi:type="dcterms:W3CDTF">2016-10-13T11:21:32Z</dcterms:created>
  <dcterms:modified xsi:type="dcterms:W3CDTF">2016-11-24T11:59:36Z</dcterms:modified>
</cp:coreProperties>
</file>