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7" r:id="rId4"/>
    <p:sldId id="259" r:id="rId5"/>
    <p:sldId id="269" r:id="rId6"/>
    <p:sldId id="260" r:id="rId7"/>
    <p:sldId id="270" r:id="rId8"/>
    <p:sldId id="267" r:id="rId9"/>
    <p:sldId id="268" r:id="rId10"/>
    <p:sldId id="261" r:id="rId11"/>
    <p:sldId id="263" r:id="rId12"/>
    <p:sldId id="265" r:id="rId13"/>
    <p:sldId id="266" r:id="rId14"/>
    <p:sldId id="264" r:id="rId15"/>
    <p:sldId id="276" r:id="rId16"/>
    <p:sldId id="277" r:id="rId17"/>
    <p:sldId id="278" r:id="rId18"/>
    <p:sldId id="279" r:id="rId19"/>
    <p:sldId id="280" r:id="rId20"/>
    <p:sldId id="281" r:id="rId21"/>
    <p:sldId id="28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6600"/>
    <a:srgbClr val="FF9900"/>
    <a:srgbClr val="0000CC"/>
    <a:srgbClr val="FFFF99"/>
    <a:srgbClr val="82F0E6"/>
    <a:srgbClr val="FFFFCC"/>
    <a:srgbClr val="FF5050"/>
    <a:srgbClr val="0C0595"/>
    <a:srgbClr val="8BC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2B4BB-A068-4E2E-B95B-AE8818E7F13B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DC523-B1E0-4BEE-BAE5-1961260DA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772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B4460E4D-869E-4B8B-9251-9D01352E1053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6963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62241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9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05734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5539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7267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legislation_summaries/institutional_affairs/treaties/lisbon_treaty/ai0020_cs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3312367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cs-CZ" sz="6600" dirty="0" smtClean="0">
                <a:solidFill>
                  <a:srgbClr val="FFFF99"/>
                </a:solidFill>
              </a:rPr>
              <a:t>Pravomoci EU</a:t>
            </a:r>
            <a:br>
              <a:rPr lang="cs-CZ" sz="6600" dirty="0" smtClean="0">
                <a:solidFill>
                  <a:srgbClr val="FFFF99"/>
                </a:solidFill>
              </a:rPr>
            </a:br>
            <a:r>
              <a:rPr lang="cs-CZ" sz="2000" dirty="0" smtClean="0">
                <a:solidFill>
                  <a:srgbClr val="FFFF99"/>
                </a:solidFill>
              </a:rPr>
              <a:t/>
            </a:r>
            <a:br>
              <a:rPr lang="cs-CZ" sz="2000" dirty="0" smtClean="0">
                <a:solidFill>
                  <a:srgbClr val="FFFF99"/>
                </a:solidFill>
              </a:rPr>
            </a:br>
            <a:r>
              <a:rPr lang="cs-CZ" sz="2000" dirty="0" smtClean="0">
                <a:solidFill>
                  <a:schemeClr val="bg1"/>
                </a:solidFill>
              </a:rPr>
              <a:t>301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Článek 5 Smlouvy o EU</a:t>
            </a:r>
            <a:endParaRPr lang="cs-CZ" dirty="0"/>
          </a:p>
          <a:p>
            <a:r>
              <a:rPr lang="cs-CZ" dirty="0" smtClean="0"/>
              <a:t>4</a:t>
            </a:r>
            <a:r>
              <a:rPr lang="cs-CZ" dirty="0"/>
              <a:t>. Podle </a:t>
            </a:r>
            <a:r>
              <a:rPr lang="cs-CZ" b="1" dirty="0">
                <a:solidFill>
                  <a:srgbClr val="FF0000"/>
                </a:solidFill>
              </a:rPr>
              <a:t>zásady proporcionality </a:t>
            </a:r>
            <a:r>
              <a:rPr lang="cs-CZ" dirty="0"/>
              <a:t>nepřekročí obsah ani forma činnosti Unie rámec toho, co je </a:t>
            </a:r>
            <a:r>
              <a:rPr lang="cs-CZ" b="1" dirty="0"/>
              <a:t>nezbytné pro dosažení cílů </a:t>
            </a:r>
            <a:r>
              <a:rPr lang="cs-CZ" dirty="0"/>
              <a:t>Smluv.</a:t>
            </a:r>
          </a:p>
          <a:p>
            <a:r>
              <a:rPr lang="cs-CZ" b="1" i="1" u="sng" dirty="0" smtClean="0"/>
              <a:t>Protokol </a:t>
            </a:r>
            <a:r>
              <a:rPr lang="cs-CZ" b="1" i="1" u="sng" dirty="0"/>
              <a:t>o používání zásad subsidiarity a </a:t>
            </a:r>
            <a:r>
              <a:rPr lang="cs-CZ" b="1" i="1" u="sng" dirty="0" smtClean="0"/>
              <a:t>proporcionality:</a:t>
            </a:r>
            <a:r>
              <a:rPr lang="cs-CZ" dirty="0" smtClean="0"/>
              <a:t> </a:t>
            </a:r>
            <a:r>
              <a:rPr lang="cs-CZ" dirty="0"/>
              <a:t>povinnost Komise doprovodit návrhy legislativních aktů informacemi umožňujícími posoudit soulad se zásadami subsidiarity a </a:t>
            </a:r>
            <a:r>
              <a:rPr lang="cs-CZ" dirty="0" smtClean="0"/>
              <a:t>proporcionality (bývá to v preambuli, někdy jen velmi obecně).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„Flexibilita“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Článek </a:t>
            </a:r>
            <a:r>
              <a:rPr lang="cs-CZ" dirty="0"/>
              <a:t>352</a:t>
            </a:r>
          </a:p>
          <a:p>
            <a:pPr marL="0" indent="0">
              <a:buNone/>
            </a:pPr>
            <a:r>
              <a:rPr lang="cs-CZ" dirty="0"/>
              <a:t>(bývalý článek 308 Smlouvy o </a:t>
            </a:r>
            <a:r>
              <a:rPr lang="cs-CZ" dirty="0" smtClean="0"/>
              <a:t>ES - rozšířený)</a:t>
            </a:r>
            <a:endParaRPr lang="cs-CZ" dirty="0"/>
          </a:p>
          <a:p>
            <a:r>
              <a:rPr lang="cs-CZ" dirty="0"/>
              <a:t>1. Ukáže-li se, že </a:t>
            </a:r>
            <a:r>
              <a:rPr lang="cs-CZ" b="1" u="sng" dirty="0">
                <a:solidFill>
                  <a:srgbClr val="C00000"/>
                </a:solidFill>
              </a:rPr>
              <a:t>k dosažení některého z cílů </a:t>
            </a:r>
            <a:r>
              <a:rPr lang="cs-CZ" dirty="0"/>
              <a:t>stanovených Smlouvami je </a:t>
            </a:r>
            <a:r>
              <a:rPr lang="cs-CZ" b="1" dirty="0"/>
              <a:t>nezbytná určitá činnost Unie </a:t>
            </a:r>
            <a:r>
              <a:rPr lang="cs-CZ" dirty="0"/>
              <a:t>v rámci politik vymezených </a:t>
            </a:r>
            <a:r>
              <a:rPr lang="cs-CZ" u="sng" dirty="0"/>
              <a:t>Smlouvami, které však k této činnosti </a:t>
            </a:r>
            <a:r>
              <a:rPr lang="cs-CZ" b="1" u="sng" dirty="0">
                <a:latin typeface="Britannic Bold" panose="020B0903060703020204" pitchFamily="34" charset="0"/>
              </a:rPr>
              <a:t>neposkytují nezbytné pravomoci</a:t>
            </a:r>
            <a:r>
              <a:rPr lang="cs-CZ" b="1" dirty="0"/>
              <a:t>, </a:t>
            </a:r>
            <a:r>
              <a:rPr lang="cs-CZ" b="1" dirty="0">
                <a:solidFill>
                  <a:srgbClr val="FF0000"/>
                </a:solidFill>
              </a:rPr>
              <a:t>přijme Rada na návrh Komise jednomyslně po obdržení souhlasu Evropského parlamentu vhodná ustanovení.</a:t>
            </a:r>
            <a:r>
              <a:rPr lang="cs-CZ" dirty="0"/>
              <a:t> Pokud jsou dotyčná ustanovení přijímána Radou zvláštním legislativním postupem, rozhoduje rovněž jednomyslně, na návrh Komise a po obdržení souhlasu Evropského parlamentu.</a:t>
            </a:r>
          </a:p>
          <a:p>
            <a:r>
              <a:rPr lang="cs-CZ" dirty="0"/>
              <a:t>2. </a:t>
            </a:r>
            <a:r>
              <a:rPr lang="cs-CZ" dirty="0" smtClean="0"/>
              <a:t>…</a:t>
            </a:r>
            <a:endParaRPr lang="cs-CZ" dirty="0"/>
          </a:p>
          <a:p>
            <a:r>
              <a:rPr lang="cs-CZ" dirty="0"/>
              <a:t>3. Opatření založená na tomto článku nesmějí harmonizovat právní předpisy členských států v případech, kdy Smlouvy tuto harmonizaci vylučují.</a:t>
            </a:r>
          </a:p>
          <a:p>
            <a:r>
              <a:rPr lang="cs-CZ" dirty="0"/>
              <a:t>4. Tento článek nemůže sloužit jako základ pro dosažení cílů stanovených v rámci společné zahraniční a bezpečnostní </a:t>
            </a:r>
            <a:r>
              <a:rPr lang="cs-CZ" dirty="0" smtClean="0"/>
              <a:t>politiky ….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– </a:t>
            </a:r>
            <a:br>
              <a:rPr lang="cs-CZ" dirty="0" smtClean="0"/>
            </a:br>
            <a:r>
              <a:rPr lang="cs-CZ" dirty="0" smtClean="0"/>
              <a:t>oblasti pravomoci sdílené a podpůrné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Článek </a:t>
            </a:r>
            <a:r>
              <a:rPr lang="cs-CZ" dirty="0"/>
              <a:t>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</a:t>
            </a:r>
            <a:br>
              <a:rPr lang="cs-CZ" dirty="0" smtClean="0"/>
            </a:br>
            <a:r>
              <a:rPr lang="cs-CZ" dirty="0" smtClean="0"/>
              <a:t>v oblasti pravomoci sdílené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</a:t>
            </a:r>
          </a:p>
          <a:p>
            <a:r>
              <a:rPr lang="cs-CZ" dirty="0" smtClean="0"/>
              <a:t>1</a:t>
            </a:r>
            <a:r>
              <a:rPr lang="cs-CZ" dirty="0"/>
              <a:t>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poměru</a:t>
            </a:r>
            <a:r>
              <a:rPr lang="cs-CZ" dirty="0" smtClean="0"/>
              <a:t>,….</a:t>
            </a:r>
          </a:p>
          <a:p>
            <a:endParaRPr lang="cs-CZ" dirty="0" smtClean="0"/>
          </a:p>
          <a:p>
            <a:r>
              <a:rPr lang="cs-CZ" b="1" dirty="0" smtClean="0"/>
              <a:t>Za </a:t>
            </a:r>
            <a:r>
              <a:rPr lang="cs-CZ" b="1" dirty="0"/>
              <a:t>tímto účelem mohou Evropský parlament a </a:t>
            </a:r>
            <a:r>
              <a:rPr lang="cs-CZ" b="1" dirty="0" smtClean="0"/>
              <a:t>Rada </a:t>
            </a:r>
            <a:r>
              <a:rPr lang="cs-CZ" b="1" i="1" dirty="0" smtClean="0">
                <a:solidFill>
                  <a:srgbClr val="C00000"/>
                </a:solidFill>
              </a:rPr>
              <a:t>směrnicemi</a:t>
            </a:r>
            <a:r>
              <a:rPr lang="cs-CZ" b="1" i="1" dirty="0" smtClean="0"/>
              <a:t> </a:t>
            </a:r>
            <a:r>
              <a:rPr lang="cs-CZ" b="1" dirty="0"/>
              <a:t>stanovit </a:t>
            </a:r>
            <a:r>
              <a:rPr lang="cs-CZ" dirty="0"/>
              <a:t>v oblastech uvedených v odst. 1 písm. a) až i) </a:t>
            </a:r>
            <a:r>
              <a:rPr lang="cs-CZ" b="1" dirty="0"/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b="1" i="1" dirty="0">
                <a:solidFill>
                  <a:srgbClr val="000099"/>
                </a:solidFill>
              </a:rPr>
              <a:t>Evropský parlament a Rada rozhodují řádným legislativním postupem </a:t>
            </a:r>
            <a:r>
              <a:rPr lang="cs-CZ" dirty="0"/>
              <a:t>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– </a:t>
            </a:r>
            <a:br>
              <a:rPr lang="cs-CZ" dirty="0" smtClean="0"/>
            </a:br>
            <a:r>
              <a:rPr lang="cs-CZ" dirty="0" smtClean="0"/>
              <a:t>sdílená pravomoc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</a:t>
            </a:r>
            <a:r>
              <a:rPr lang="cs-CZ" dirty="0" smtClean="0"/>
              <a:t>….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114</a:t>
            </a:r>
          </a:p>
          <a:p>
            <a:pPr marL="0" indent="0">
              <a:buNone/>
            </a:pPr>
            <a:r>
              <a:rPr lang="cs-CZ" b="1" i="1" dirty="0" smtClean="0"/>
              <a:t>Evropský </a:t>
            </a:r>
            <a:r>
              <a:rPr lang="cs-CZ" b="1" i="1" dirty="0"/>
              <a:t>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států, </a:t>
            </a:r>
            <a:r>
              <a:rPr lang="cs-CZ" dirty="0"/>
              <a:t>jejichž účelem je vytvoření a fungování vnitřního trhu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</a:t>
            </a:r>
            <a:r>
              <a:rPr lang="cs-CZ" b="1" dirty="0" smtClean="0">
                <a:solidFill>
                  <a:srgbClr val="C00000"/>
                </a:solidFill>
              </a:rPr>
              <a:t>patření = legislativní opatření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Posílená spolupráce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/>
              <a:t>býv</a:t>
            </a:r>
            <a:r>
              <a:rPr lang="cs-CZ" dirty="0"/>
              <a:t>. užší spolupráce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diferenciace členské základny - čím dále větší - jak ji zvládnout</a:t>
            </a:r>
            <a:r>
              <a:rPr lang="cs-CZ" dirty="0" smtClean="0"/>
              <a:t>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dnes: HNP/obyv. je v EU mezi 45 a 129 (</a:t>
            </a:r>
            <a:r>
              <a:rPr lang="cs-CZ" dirty="0" err="1"/>
              <a:t>koef</a:t>
            </a:r>
            <a:r>
              <a:rPr lang="cs-CZ" dirty="0"/>
              <a:t>. EU = 100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nutnost diferenciace</a:t>
            </a:r>
            <a:br>
              <a:rPr lang="cs-CZ" dirty="0"/>
            </a:br>
            <a:endParaRPr lang="cs-CZ" dirty="0"/>
          </a:p>
          <a:p>
            <a:r>
              <a:rPr lang="cs-CZ" dirty="0" smtClean="0"/>
              <a:t>2 </a:t>
            </a:r>
            <a:r>
              <a:rPr lang="cs-CZ" dirty="0"/>
              <a:t>řešení (čekat až na posledního nebo umožnit skupině </a:t>
            </a:r>
            <a:r>
              <a:rPr lang="cs-CZ" dirty="0" smtClean="0"/>
              <a:t>iniciativnějších zájemců </a:t>
            </a:r>
            <a:r>
              <a:rPr lang="cs-CZ" dirty="0"/>
              <a:t>postup vpřed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 smtClean="0"/>
              <a:t>důvody</a:t>
            </a:r>
            <a:r>
              <a:rPr lang="cs-CZ" dirty="0"/>
              <a:t>: 1. chybí vůle, 2. chybí </a:t>
            </a:r>
            <a:r>
              <a:rPr lang="cs-CZ" dirty="0" smtClean="0"/>
              <a:t>způsobilost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výhody a nevýhody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914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Diferenciace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i="1" dirty="0" smtClean="0"/>
              <a:t>Diferenciace </a:t>
            </a:r>
            <a:r>
              <a:rPr lang="cs-CZ" b="1" i="1" dirty="0"/>
              <a:t>různými </a:t>
            </a:r>
            <a:r>
              <a:rPr lang="cs-CZ" b="1" i="1" dirty="0" smtClean="0"/>
              <a:t>cestami před zavedením posílené spolupráce nebo jiným způsobem:</a:t>
            </a:r>
            <a:endParaRPr lang="cs-CZ" b="1" i="1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primární právo</a:t>
            </a:r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r>
              <a:rPr lang="cs-CZ" dirty="0"/>
              <a:t>, (CZ)</a:t>
            </a:r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</a:t>
            </a:r>
            <a:r>
              <a:rPr lang="cs-CZ" dirty="0" smtClean="0"/>
              <a:t>(„fiskální kompakt“) (odmítly </a:t>
            </a:r>
            <a:r>
              <a:rPr lang="cs-CZ" dirty="0"/>
              <a:t>GB a CZ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- sekundární právo: četné výjimky (přímo ve směrnicích - DPH, výjimky udělené Komisí)</a:t>
            </a:r>
          </a:p>
          <a:p>
            <a:endParaRPr lang="cs-CZ" dirty="0" smtClean="0"/>
          </a:p>
          <a:p>
            <a:r>
              <a:rPr lang="cs-CZ" b="1" dirty="0">
                <a:solidFill>
                  <a:srgbClr val="FF0000"/>
                </a:solidFill>
              </a:rPr>
              <a:t>Posílená spolupráce </a:t>
            </a:r>
            <a:r>
              <a:rPr lang="cs-CZ" b="1" dirty="0" smtClean="0">
                <a:solidFill>
                  <a:srgbClr val="FF0000"/>
                </a:solidFill>
              </a:rPr>
              <a:t>– Amsterodam – představy v době zavedení: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1. vícerychlostní Evropa (všichni souhlasí, ale někteří přijmou později)</a:t>
            </a:r>
          </a:p>
          <a:p>
            <a:r>
              <a:rPr lang="cs-CZ" dirty="0"/>
              <a:t>2. proměnné uspořádání (někteří zcela odmítají)</a:t>
            </a:r>
          </a:p>
          <a:p>
            <a:r>
              <a:rPr lang="cs-CZ" dirty="0"/>
              <a:t>3. diferenciace výběrem podle vlastní vůle (à la </a:t>
            </a:r>
            <a:r>
              <a:rPr lang="cs-CZ" dirty="0" err="1"/>
              <a:t>carte</a:t>
            </a:r>
            <a:r>
              <a:rPr lang="cs-CZ" dirty="0"/>
              <a:t>) (každý jinak</a:t>
            </a:r>
            <a:r>
              <a:rPr lang="cs-CZ" dirty="0" smtClean="0"/>
              <a:t>) (?)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68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Důvody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nevhodnost </a:t>
            </a:r>
            <a:r>
              <a:rPr lang="cs-CZ" dirty="0"/>
              <a:t>použití přehlasování v rámci kvalifikované většiny</a:t>
            </a:r>
          </a:p>
          <a:p>
            <a:r>
              <a:rPr lang="cs-CZ" dirty="0"/>
              <a:t>překonání nedosažitelné jednomyslnosti</a:t>
            </a:r>
          </a:p>
          <a:p>
            <a:r>
              <a:rPr lang="cs-CZ" dirty="0"/>
              <a:t>je to poslední a jediná možnost jak opatření přijmout</a:t>
            </a:r>
          </a:p>
          <a:p>
            <a:r>
              <a:rPr lang="cs-CZ" dirty="0"/>
              <a:t>lze se dodatečně </a:t>
            </a:r>
            <a:r>
              <a:rPr lang="cs-CZ" dirty="0" smtClean="0"/>
              <a:t>připojit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556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5932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Podmínky a postup dle Lisabonu: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Podmínky a postup dle Lisabonu: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čl</a:t>
            </a:r>
            <a:r>
              <a:rPr lang="cs-CZ" dirty="0"/>
              <a:t>. 43-45 </a:t>
            </a:r>
            <a:r>
              <a:rPr lang="cs-CZ" dirty="0" err="1"/>
              <a:t>SEU</a:t>
            </a:r>
            <a:r>
              <a:rPr lang="cs-CZ" dirty="0"/>
              <a:t>, 326-334 </a:t>
            </a:r>
            <a:r>
              <a:rPr lang="cs-CZ" dirty="0" err="1" smtClean="0"/>
              <a:t>SFEU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všechny oblasti sdílené pravomoci (i </a:t>
            </a:r>
            <a:r>
              <a:rPr lang="cs-CZ" dirty="0" err="1"/>
              <a:t>SZBP</a:t>
            </a:r>
            <a:r>
              <a:rPr lang="cs-CZ" dirty="0"/>
              <a:t>)</a:t>
            </a:r>
          </a:p>
          <a:p>
            <a:r>
              <a:rPr lang="cs-CZ" dirty="0"/>
              <a:t>minimum 9 účastníků</a:t>
            </a:r>
          </a:p>
          <a:p>
            <a:r>
              <a:rPr lang="cs-CZ" dirty="0"/>
              <a:t>povoluje Rada </a:t>
            </a:r>
            <a:r>
              <a:rPr lang="cs-CZ" dirty="0" err="1"/>
              <a:t>kvalif</a:t>
            </a:r>
            <a:r>
              <a:rPr lang="cs-CZ" dirty="0"/>
              <a:t>. většinou - na návrh Komise a se souhlasem Evrop. parlamentu</a:t>
            </a:r>
          </a:p>
          <a:p>
            <a:r>
              <a:rPr lang="cs-CZ" dirty="0"/>
              <a:t>v případě </a:t>
            </a:r>
            <a:r>
              <a:rPr lang="cs-CZ" dirty="0" err="1"/>
              <a:t>SZBP</a:t>
            </a:r>
            <a:r>
              <a:rPr lang="cs-CZ" dirty="0"/>
              <a:t> Rada jednomyslně</a:t>
            </a:r>
          </a:p>
          <a:p>
            <a:r>
              <a:rPr lang="cs-CZ" dirty="0"/>
              <a:t>jen účastníci budou přijímat příslušné akty (např. nařízení)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Zatím 4 případy nepříliš významné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89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 smtClean="0"/>
              <a:t>Prameny práva EU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557338"/>
            <a:ext cx="8142288" cy="4464050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smtClean="0">
                <a:solidFill>
                  <a:srgbClr val="CC0000"/>
                </a:solidFill>
              </a:rPr>
              <a:t>primární právo: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smtClean="0"/>
              <a:t>mezinárodní smlouvy </a:t>
            </a:r>
            <a:r>
              <a:rPr lang="cs-CZ" altLang="cs-CZ" sz="2400" smtClean="0"/>
              <a:t>(„zřizovací“) mezi členskými státy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smtClean="0">
                <a:solidFill>
                  <a:srgbClr val="CC0000"/>
                </a:solidFill>
              </a:rPr>
              <a:t>sekundární právo: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smtClean="0"/>
              <a:t>nařízení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smtClean="0"/>
              <a:t>směrnice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smtClean="0"/>
              <a:t>rozhodnutí</a:t>
            </a:r>
            <a:endParaRPr lang="cs-CZ" altLang="cs-CZ" sz="2400" smtClean="0"/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smtClean="0">
                <a:solidFill>
                  <a:srgbClr val="006600"/>
                </a:solidFill>
              </a:rPr>
              <a:t>mezinárodní smlouvy uzavírané EU, judikatura ESD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sz="2400" b="1" smtClean="0"/>
          </a:p>
        </p:txBody>
      </p:sp>
    </p:spTree>
    <p:extLst>
      <p:ext uri="{BB962C8B-B14F-4D97-AF65-F5344CB8AC3E}">
        <p14:creationId xmlns:p14="http://schemas.microsoft.com/office/powerpoint/2010/main" val="10627890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Zásada svěřených pravomocí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chemeClr val="bg1"/>
                </a:solidFill>
              </a:rPr>
              <a:t>Typy pravomocí EU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Článek </a:t>
            </a:r>
            <a:r>
              <a:rPr lang="cs-CZ" dirty="0"/>
              <a:t>5 Smlouvy o EU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Podle </a:t>
            </a:r>
            <a:r>
              <a:rPr lang="cs-CZ" b="1" dirty="0">
                <a:solidFill>
                  <a:srgbClr val="FF0000"/>
                </a:solidFill>
              </a:rPr>
              <a:t>zásady svěření pravomocí </a:t>
            </a:r>
            <a:r>
              <a:rPr lang="cs-CZ" dirty="0"/>
              <a:t>jedná Unie pouze v mezích </a:t>
            </a:r>
            <a:r>
              <a:rPr lang="cs-CZ" b="1" dirty="0"/>
              <a:t>pravomocí svěřených jí ve Smlouvách členskými státy</a:t>
            </a:r>
            <a:r>
              <a:rPr lang="cs-CZ" dirty="0"/>
              <a:t> pro </a:t>
            </a:r>
            <a:r>
              <a:rPr lang="cs-CZ" b="1" dirty="0"/>
              <a:t>dosažení cílů </a:t>
            </a:r>
            <a:r>
              <a:rPr lang="cs-CZ" dirty="0"/>
              <a:t>stanovených ve Smlouvách. Pravomoci, které nejsou Smlouvami Unii svěřeny, náležejí členským státům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FF0000"/>
                </a:solidFill>
              </a:rPr>
              <a:t>UNIE MÁ JEN TY PRAVOMOCI, KTERÉ JÍ ČLENSKÉ STÁTY DOBROVOLNĚ A VĚDOMĚ PŘEDALY SE SOUHLASEM SVÝCH PARLAMENTŮ !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T y p y  p r a v o m o c í :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1</a:t>
            </a:r>
            <a:r>
              <a:rPr lang="cs-CZ" b="1" dirty="0">
                <a:solidFill>
                  <a:srgbClr val="0C0595"/>
                </a:solidFill>
              </a:rPr>
              <a:t>. výlučné,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2. sdílené a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3. podpůrné, koordinační a doplňkové.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74755" name="Rectangle 2"/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(osoba)</a:t>
            </a:r>
          </a:p>
        </p:txBody>
      </p:sp>
      <p:sp>
        <p:nvSpPr>
          <p:cNvPr id="74756" name="Rectangle 3"/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stát</a:t>
            </a:r>
          </a:p>
        </p:txBody>
      </p:sp>
      <p:sp>
        <p:nvSpPr>
          <p:cNvPr id="74757" name="Line 4"/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58" name="Line 5"/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99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59" name="Line 6"/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60" name="Line 7"/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61" name="Text Box 8"/>
          <p:cNvSpPr txBox="1">
            <a:spLocks noChangeArrowheads="1"/>
          </p:cNvSpPr>
          <p:nvPr/>
        </p:nvSpPr>
        <p:spPr bwMode="auto">
          <a:xfrm rot="-4320000">
            <a:off x="2751138" y="3019425"/>
            <a:ext cx="12763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74762" name="Text Box 9"/>
          <p:cNvSpPr txBox="1">
            <a:spLocks noChangeArrowheads="1"/>
          </p:cNvSpPr>
          <p:nvPr/>
        </p:nvSpPr>
        <p:spPr bwMode="auto">
          <a:xfrm rot="2340000">
            <a:off x="5275263" y="1958975"/>
            <a:ext cx="1236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008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8000"/>
                </a:solidFill>
                <a:latin typeface="Arial Unicode MS" pitchFamily="34" charset="-128"/>
              </a:rPr>
              <a:t>směrnice</a:t>
            </a:r>
            <a:r>
              <a:rPr lang="cs-CZ" altLang="cs-CZ" sz="1800" b="1">
                <a:solidFill>
                  <a:srgbClr val="008000"/>
                </a:solidFill>
              </a:rPr>
              <a:t> </a:t>
            </a: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74763" name="Text Box 10"/>
          <p:cNvSpPr txBox="1">
            <a:spLocks noChangeArrowheads="1"/>
          </p:cNvSpPr>
          <p:nvPr/>
        </p:nvSpPr>
        <p:spPr bwMode="auto">
          <a:xfrm rot="-1740000">
            <a:off x="4572000" y="4799013"/>
            <a:ext cx="24003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vnitrostátní právo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upravené podle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implementované směrnice</a:t>
            </a:r>
          </a:p>
        </p:txBody>
      </p:sp>
      <p:sp>
        <p:nvSpPr>
          <p:cNvPr id="74764" name="Text Box 11"/>
          <p:cNvSpPr txBox="1">
            <a:spLocks noChangeArrowheads="1"/>
          </p:cNvSpPr>
          <p:nvPr/>
        </p:nvSpPr>
        <p:spPr bwMode="auto">
          <a:xfrm>
            <a:off x="6443663" y="2781300"/>
            <a:ext cx="166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implementace </a:t>
            </a:r>
          </a:p>
        </p:txBody>
      </p:sp>
      <p:sp>
        <p:nvSpPr>
          <p:cNvPr id="74765" name="Line 12"/>
          <p:cNvSpPr>
            <a:spLocks noChangeShapeType="1"/>
          </p:cNvSpPr>
          <p:nvPr/>
        </p:nvSpPr>
        <p:spPr bwMode="auto">
          <a:xfrm>
            <a:off x="4500563" y="1916113"/>
            <a:ext cx="15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66" name="Line 13"/>
          <p:cNvSpPr>
            <a:spLocks noChangeShapeType="1"/>
          </p:cNvSpPr>
          <p:nvPr/>
        </p:nvSpPr>
        <p:spPr bwMode="auto">
          <a:xfrm>
            <a:off x="4500563" y="1916113"/>
            <a:ext cx="1943100" cy="1441450"/>
          </a:xfrm>
          <a:prstGeom prst="line">
            <a:avLst/>
          </a:prstGeom>
          <a:noFill/>
          <a:ln w="7632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67" name="Text Box 14"/>
          <p:cNvSpPr txBox="1">
            <a:spLocks noChangeArrowheads="1"/>
          </p:cNvSpPr>
          <p:nvPr/>
        </p:nvSpPr>
        <p:spPr bwMode="auto">
          <a:xfrm>
            <a:off x="6659563" y="2997200"/>
            <a:ext cx="1108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směrnice</a:t>
            </a:r>
          </a:p>
        </p:txBody>
      </p:sp>
      <p:sp>
        <p:nvSpPr>
          <p:cNvPr id="74768" name="Text Box 15"/>
          <p:cNvSpPr txBox="1">
            <a:spLocks noChangeArrowheads="1"/>
          </p:cNvSpPr>
          <p:nvPr/>
        </p:nvSpPr>
        <p:spPr bwMode="auto">
          <a:xfrm>
            <a:off x="663575" y="425450"/>
            <a:ext cx="24606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prameny sekundárního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práva v jednotlivých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vztazích</a:t>
            </a:r>
          </a:p>
        </p:txBody>
      </p:sp>
    </p:spTree>
    <p:extLst>
      <p:ext uri="{BB962C8B-B14F-4D97-AF65-F5344CB8AC3E}">
        <p14:creationId xmlns:p14="http://schemas.microsoft.com/office/powerpoint/2010/main" val="93877877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087437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 smtClean="0"/>
              <a:t>Právo EU jako integrační nástroj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0475"/>
            <a:ext cx="8142288" cy="5400675"/>
          </a:xfrm>
          <a:solidFill>
            <a:srgbClr val="FFFFCC"/>
          </a:solidFill>
        </p:spPr>
        <p:txBody>
          <a:bodyPr lIns="0" tIns="25602" rIns="0" bIns="0">
            <a:normAutofit lnSpcReduction="10000"/>
          </a:bodyPr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smtClean="0">
                <a:solidFill>
                  <a:srgbClr val="DC2300"/>
                </a:solidFill>
              </a:rPr>
              <a:t>právo jako integrační nástroj </a:t>
            </a:r>
            <a:r>
              <a:rPr lang="cs-CZ" altLang="cs-CZ" smtClean="0"/>
              <a:t>nadstátního prostředí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smtClean="0">
                <a:solidFill>
                  <a:srgbClr val="DC2300"/>
                </a:solidFill>
              </a:rPr>
              <a:t>primární a sekundární</a:t>
            </a:r>
            <a:r>
              <a:rPr lang="cs-CZ" altLang="cs-CZ" smtClean="0">
                <a:solidFill>
                  <a:srgbClr val="DC2300"/>
                </a:solidFill>
              </a:rPr>
              <a:t> právo</a:t>
            </a:r>
            <a:r>
              <a:rPr lang="cs-CZ" altLang="cs-CZ" smtClean="0"/>
              <a:t> ES (EU)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mtClean="0"/>
              <a:t>orientace ve smlouvách ES, EU, Lisabon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smtClean="0">
                <a:solidFill>
                  <a:srgbClr val="DC2300"/>
                </a:solidFill>
              </a:rPr>
              <a:t>2 metody úpravy</a:t>
            </a:r>
            <a:r>
              <a:rPr lang="cs-CZ" altLang="cs-CZ" smtClean="0">
                <a:solidFill>
                  <a:srgbClr val="DC2300"/>
                </a:solidFill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mtClean="0"/>
              <a:t>	- samostatná unijní úprava (primární, nařízení) – paralelně s vnitrostát. právem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mtClean="0"/>
              <a:t>	- určování obsahu vnitrostátní úpravy (směrnice)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mtClean="0"/>
              <a:t>	- zajímají nás směrnice?</a:t>
            </a:r>
          </a:p>
        </p:txBody>
      </p:sp>
    </p:spTree>
    <p:extLst>
      <p:ext uri="{BB962C8B-B14F-4D97-AF65-F5344CB8AC3E}">
        <p14:creationId xmlns:p14="http://schemas.microsoft.com/office/powerpoint/2010/main" val="278728829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1. Výlučné pravomoci (čl. 3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i="1" dirty="0" smtClean="0"/>
              <a:t>Taxativní výčet:</a:t>
            </a:r>
          </a:p>
          <a:p>
            <a:pPr lvl="0"/>
            <a:r>
              <a:rPr lang="cs-CZ" dirty="0" smtClean="0"/>
              <a:t>celní </a:t>
            </a:r>
            <a:r>
              <a:rPr lang="cs-CZ" dirty="0"/>
              <a:t>unie</a:t>
            </a:r>
          </a:p>
          <a:p>
            <a:pPr lvl="0"/>
            <a:r>
              <a:rPr lang="cs-CZ" dirty="0"/>
              <a:t>stanovení 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</a:t>
            </a:r>
            <a:r>
              <a:rPr lang="cs-CZ" dirty="0" smtClean="0"/>
              <a:t>rybolovné </a:t>
            </a:r>
            <a:r>
              <a:rPr lang="cs-CZ" dirty="0"/>
              <a:t>politiky</a:t>
            </a:r>
          </a:p>
          <a:p>
            <a:pPr lvl="0"/>
            <a:r>
              <a:rPr lang="cs-CZ" dirty="0"/>
              <a:t>společná obchodní </a:t>
            </a:r>
            <a:r>
              <a:rPr lang="cs-CZ" dirty="0" smtClean="0"/>
              <a:t>politika</a:t>
            </a:r>
          </a:p>
          <a:p>
            <a:pPr marL="0" lvl="0" indent="0">
              <a:buNone/>
            </a:pPr>
            <a:endParaRPr lang="cs-CZ" dirty="0" smtClean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Čl. 2 odst. 1: </a:t>
            </a:r>
            <a:r>
              <a:rPr lang="cs-CZ" dirty="0"/>
              <a:t>Svěřují-li v určité oblasti Smlouvy Unii výlučnou pravomoc, </a:t>
            </a:r>
            <a:r>
              <a:rPr lang="cs-CZ" b="1" dirty="0">
                <a:solidFill>
                  <a:srgbClr val="C00000"/>
                </a:solidFill>
              </a:rPr>
              <a:t>může pouze Unie vytvářet a přijímat právně závazné akty </a:t>
            </a:r>
            <a:r>
              <a:rPr lang="cs-CZ" dirty="0"/>
              <a:t>a členské státy tak mohou činit pouze tehdy, jsou-li k tomu Unií zmocněny nebo provádějí-li akty Unie.</a:t>
            </a:r>
            <a:endParaRPr lang="cs-CZ" dirty="0" smtClean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Členské státy nemohou jednat ani kdyby unijní úprava chyběla.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pravomoci (čl. 4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cs-CZ" sz="4400" b="1" dirty="0" smtClean="0">
                <a:solidFill>
                  <a:srgbClr val="C00000"/>
                </a:solidFill>
              </a:rPr>
              <a:t>Vše mimo oblast pravomoci výlučné a podpůrné (tj. mimo čl. 3 a 6 </a:t>
            </a:r>
            <a:r>
              <a:rPr lang="cs-CZ" sz="4400" b="1" dirty="0" err="1" smtClean="0">
                <a:solidFill>
                  <a:srgbClr val="C00000"/>
                </a:solidFill>
              </a:rPr>
              <a:t>SFEU</a:t>
            </a:r>
            <a:r>
              <a:rPr lang="cs-CZ" sz="4400" b="1" dirty="0" smtClean="0">
                <a:solidFill>
                  <a:srgbClr val="C00000"/>
                </a:solidFill>
              </a:rPr>
              <a:t>)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ZEJMÉNA V OBLASTECH:</a:t>
            </a:r>
          </a:p>
          <a:p>
            <a:pPr lvl="0"/>
            <a:r>
              <a:rPr lang="cs-CZ" dirty="0" smtClean="0"/>
              <a:t>vnitřní </a:t>
            </a:r>
            <a:r>
              <a:rPr lang="cs-CZ" dirty="0"/>
              <a:t>trh</a:t>
            </a: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/>
              <a:t>hospodářská, sociální a územní soudržnost</a:t>
            </a:r>
          </a:p>
          <a:p>
            <a:pPr lvl="0"/>
            <a:r>
              <a:rPr lang="cs-CZ" dirty="0"/>
              <a:t>zemědělství a rybolov, vyjma zachování biologických mořských zdrojů</a:t>
            </a:r>
          </a:p>
          <a:p>
            <a:pPr lvl="0"/>
            <a:r>
              <a:rPr lang="cs-CZ" dirty="0"/>
              <a:t>životní prostředí</a:t>
            </a:r>
          </a:p>
          <a:p>
            <a:pPr lvl="0"/>
            <a:r>
              <a:rPr lang="cs-CZ" dirty="0"/>
              <a:t>ochrana spotřebitele</a:t>
            </a:r>
          </a:p>
          <a:p>
            <a:pPr lvl="0"/>
            <a:r>
              <a:rPr lang="cs-CZ" dirty="0"/>
              <a:t>doprava</a:t>
            </a:r>
          </a:p>
          <a:p>
            <a:pPr lvl="0"/>
            <a:r>
              <a:rPr lang="cs-CZ" dirty="0"/>
              <a:t>transevropské sítě</a:t>
            </a:r>
          </a:p>
          <a:p>
            <a:pPr lvl="0"/>
            <a:r>
              <a:rPr lang="cs-CZ" dirty="0"/>
              <a:t>energetika</a:t>
            </a:r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vesmíru</a:t>
            </a:r>
          </a:p>
          <a:p>
            <a:pPr lvl="0"/>
            <a:r>
              <a:rPr lang="cs-CZ" dirty="0"/>
              <a:t>společná politika v oblasti rozvojové spolupráce a humanitární </a:t>
            </a:r>
            <a:r>
              <a:rPr lang="cs-CZ" dirty="0" smtClean="0"/>
              <a:t>pomoci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pravomoci - podstata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Čl. 2 odst. 2 </a:t>
            </a:r>
            <a:r>
              <a:rPr lang="cs-CZ" dirty="0" err="1" smtClean="0"/>
              <a:t>SFEU</a:t>
            </a:r>
            <a:r>
              <a:rPr lang="cs-CZ" dirty="0" smtClean="0"/>
              <a:t>:</a:t>
            </a:r>
          </a:p>
          <a:p>
            <a:pPr marL="0" lvl="0" indent="0">
              <a:buNone/>
            </a:pPr>
            <a:r>
              <a:rPr lang="cs-CZ" dirty="0" smtClean="0"/>
              <a:t>Svěřují-li </a:t>
            </a:r>
            <a:r>
              <a:rPr lang="cs-CZ" i="1" dirty="0">
                <a:solidFill>
                  <a:srgbClr val="000099"/>
                </a:solidFill>
              </a:rPr>
              <a:t>v určité oblasti </a:t>
            </a:r>
            <a:r>
              <a:rPr lang="cs-CZ" dirty="0"/>
              <a:t>Smlouvy Unii pravomoc </a:t>
            </a:r>
            <a:r>
              <a:rPr lang="cs-CZ" u="sng" dirty="0"/>
              <a:t>sdílenou</a:t>
            </a:r>
            <a:r>
              <a:rPr lang="cs-CZ" dirty="0"/>
              <a:t> s členskými státy, mohou v této oblasti vytvářet a přijímat právně závazné akty Unie i členské státy. </a:t>
            </a:r>
            <a:endParaRPr lang="cs-CZ" dirty="0" smtClean="0"/>
          </a:p>
          <a:p>
            <a:pPr marL="0" lvl="0" indent="0">
              <a:buNone/>
            </a:pPr>
            <a:r>
              <a:rPr lang="cs-CZ" u="sng" dirty="0" smtClean="0">
                <a:solidFill>
                  <a:srgbClr val="C00000"/>
                </a:solidFill>
              </a:rPr>
              <a:t>Členské </a:t>
            </a:r>
            <a:r>
              <a:rPr lang="cs-CZ" u="sng" dirty="0">
                <a:solidFill>
                  <a:srgbClr val="C00000"/>
                </a:solidFill>
              </a:rPr>
              <a:t>státy vykonávají svou pravomoc v rozsahu, v jakém ji Unie </a:t>
            </a:r>
            <a:r>
              <a:rPr lang="cs-CZ" u="sng" dirty="0" smtClean="0">
                <a:solidFill>
                  <a:srgbClr val="C00000"/>
                </a:solidFill>
              </a:rPr>
              <a:t>nevykonala </a:t>
            </a:r>
            <a:r>
              <a:rPr lang="cs-CZ" dirty="0" smtClean="0"/>
              <a:t>nebo přestala </a:t>
            </a:r>
            <a:r>
              <a:rPr lang="cs-CZ" dirty="0"/>
              <a:t>vykonávat.  </a:t>
            </a:r>
          </a:p>
        </p:txBody>
      </p:sp>
    </p:spTree>
    <p:extLst>
      <p:ext uri="{BB962C8B-B14F-4D97-AF65-F5344CB8AC3E}">
        <p14:creationId xmlns:p14="http://schemas.microsoft.com/office/powerpoint/2010/main" val="252249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3. Podpůrné, koordinační a doplňkové pravomoci (čl. 6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ochrana </a:t>
            </a:r>
            <a:r>
              <a:rPr lang="cs-CZ" dirty="0"/>
              <a:t>a zlepšování lidského zdraví</a:t>
            </a:r>
          </a:p>
          <a:p>
            <a:pPr lvl="0"/>
            <a:r>
              <a:rPr lang="cs-CZ" dirty="0"/>
              <a:t>průmysl</a:t>
            </a:r>
          </a:p>
          <a:p>
            <a:pPr lvl="0"/>
            <a:r>
              <a:rPr lang="cs-CZ" dirty="0"/>
              <a:t>kultura</a:t>
            </a:r>
          </a:p>
          <a:p>
            <a:pPr lvl="0"/>
            <a:r>
              <a:rPr lang="cs-CZ" dirty="0"/>
              <a:t>cestovní ruch</a:t>
            </a:r>
          </a:p>
          <a:p>
            <a:pPr lvl="0"/>
            <a:r>
              <a:rPr lang="cs-CZ" dirty="0"/>
              <a:t>všeobecné vzdělávání, odborné </a:t>
            </a:r>
            <a:r>
              <a:rPr lang="cs-CZ" dirty="0" smtClean="0"/>
              <a:t>vzdělávání (školství), </a:t>
            </a:r>
            <a:r>
              <a:rPr lang="cs-CZ" dirty="0"/>
              <a:t>mládež a sport</a:t>
            </a:r>
          </a:p>
          <a:p>
            <a:pPr lvl="0"/>
            <a:r>
              <a:rPr lang="cs-CZ" dirty="0"/>
              <a:t>civilní ochrana</a:t>
            </a:r>
          </a:p>
          <a:p>
            <a:r>
              <a:rPr lang="cs-CZ" dirty="0"/>
              <a:t>správní </a:t>
            </a:r>
            <a:r>
              <a:rPr lang="cs-CZ" dirty="0" smtClean="0"/>
              <a:t>spolupráce</a:t>
            </a:r>
          </a:p>
          <a:p>
            <a:pPr marL="0" indent="0">
              <a:buNone/>
            </a:pPr>
            <a:r>
              <a:rPr lang="cs-CZ" dirty="0" smtClean="0"/>
              <a:t>(jen v rozsahu stanoveném Smlouvami)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dirty="0" smtClean="0"/>
              <a:t>Zvláštní oblast - </a:t>
            </a:r>
            <a:r>
              <a:rPr lang="cs-CZ" dirty="0" err="1"/>
              <a:t>S</a:t>
            </a:r>
            <a:r>
              <a:rPr lang="cs-CZ" dirty="0" err="1" smtClean="0"/>
              <a:t>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Čl. 2 odst. 4: </a:t>
            </a:r>
            <a:r>
              <a:rPr lang="cs-CZ" dirty="0"/>
              <a:t>Unie má v souladu s ustanoveními Smlouvy o Evropské unii pravomoc vymezovat a provádět </a:t>
            </a:r>
            <a:endParaRPr lang="cs-CZ" dirty="0" smtClean="0"/>
          </a:p>
          <a:p>
            <a:pPr marL="0" lvl="0" indent="0">
              <a:buNone/>
            </a:pPr>
            <a:r>
              <a:rPr lang="cs-CZ" b="1" dirty="0" smtClean="0"/>
              <a:t>společnou </a:t>
            </a:r>
            <a:r>
              <a:rPr lang="cs-CZ" b="1" dirty="0"/>
              <a:t>zahraniční a bezpečnostní politiku </a:t>
            </a:r>
            <a:r>
              <a:rPr lang="cs-CZ" dirty="0"/>
              <a:t>včetně postupného vymezení </a:t>
            </a:r>
            <a:r>
              <a:rPr lang="cs-CZ" b="1" dirty="0"/>
              <a:t>společné obranné politiky. </a:t>
            </a:r>
            <a:endParaRPr lang="cs-CZ" b="1" dirty="0" smtClean="0"/>
          </a:p>
          <a:p>
            <a:pPr marL="0" lvl="0" indent="0">
              <a:buNone/>
            </a:pPr>
            <a:r>
              <a:rPr lang="cs-CZ" b="1" smtClean="0"/>
              <a:t>-------------------------------------------------------------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2912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1662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Týkají se rozsahu VÝKONU PRAVOMOCÍ, ne jejich vymezení</a:t>
            </a:r>
          </a:p>
          <a:p>
            <a:r>
              <a:rPr lang="cs-CZ" sz="2000" u="sng" dirty="0" smtClean="0"/>
              <a:t>Článek 5 Smlouvy o EU</a:t>
            </a:r>
            <a:endParaRPr lang="cs-CZ" sz="2000" u="sng" dirty="0"/>
          </a:p>
          <a:p>
            <a:r>
              <a:rPr lang="cs-CZ" sz="2400" dirty="0" smtClean="0"/>
              <a:t>3</a:t>
            </a:r>
            <a:r>
              <a:rPr lang="cs-CZ" sz="2400" dirty="0"/>
              <a:t>. Podle </a:t>
            </a:r>
            <a:r>
              <a:rPr lang="cs-CZ" sz="2400" b="1" u="sng" dirty="0">
                <a:solidFill>
                  <a:srgbClr val="FF0000"/>
                </a:solidFill>
              </a:rPr>
              <a:t>zásady </a:t>
            </a:r>
            <a:r>
              <a:rPr lang="cs-CZ" sz="2400" b="1" u="sng" dirty="0" smtClean="0">
                <a:solidFill>
                  <a:srgbClr val="FF0000"/>
                </a:solidFill>
              </a:rPr>
              <a:t>subsidiarity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jedná </a:t>
            </a:r>
            <a:r>
              <a:rPr lang="cs-CZ" sz="2400" dirty="0"/>
              <a:t>Unie v oblastech, které nespadají do její výlučné pravomoci, pouze tehdy a do té míry, </a:t>
            </a:r>
            <a:r>
              <a:rPr lang="cs-CZ" sz="2400" b="1" dirty="0"/>
              <a:t>pokud cílů zamýšlené činnosti nemůže být dosaženo uspokojivě členskými státy</a:t>
            </a:r>
            <a:r>
              <a:rPr lang="cs-CZ" sz="2400" dirty="0"/>
              <a:t> na úrovni ústřední, regionální či místní, ale spíše jich, z důvodu jejího rozsahu či účinků, může být </a:t>
            </a:r>
            <a:r>
              <a:rPr lang="cs-CZ" sz="2400" b="1" dirty="0">
                <a:solidFill>
                  <a:srgbClr val="C00000"/>
                </a:solidFill>
              </a:rPr>
              <a:t>lépe dosaženo na úrovni Unie. 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r>
              <a:rPr lang="cs-CZ" sz="2400" i="1" dirty="0" smtClean="0">
                <a:solidFill>
                  <a:srgbClr val="0000CC"/>
                </a:solidFill>
              </a:rPr>
              <a:t>Cíl</a:t>
            </a:r>
            <a:r>
              <a:rPr lang="cs-CZ" sz="2400" i="1" dirty="0">
                <a:solidFill>
                  <a:srgbClr val="0000CC"/>
                </a:solidFill>
              </a:rPr>
              <a:t>: rozhodovat co nejvíce na úrovni nejbližší občanům.</a:t>
            </a:r>
          </a:p>
          <a:p>
            <a:r>
              <a:rPr lang="cs-CZ" sz="2400" dirty="0" smtClean="0"/>
              <a:t>Orgány </a:t>
            </a:r>
            <a:r>
              <a:rPr lang="cs-CZ" sz="2400" dirty="0"/>
              <a:t>Unie uplatňují zásadu subsidiarity v souladu s </a:t>
            </a:r>
            <a:r>
              <a:rPr lang="cs-CZ" sz="2400" b="1" i="1" u="sng" dirty="0"/>
              <a:t>Protokolem o používání zásad subsidiarity a proporcionality.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C00000"/>
                </a:solidFill>
              </a:rPr>
              <a:t>Vnitrostátní parlamenty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dbají na dodržování zásady subsidiarity v souladu s postupem uvedeným v tomto </a:t>
            </a:r>
            <a:r>
              <a:rPr lang="cs-CZ" sz="2400" dirty="0" smtClean="0"/>
              <a:t>protokolu </a:t>
            </a:r>
            <a:r>
              <a:rPr lang="cs-CZ" sz="2400" b="1" dirty="0" smtClean="0">
                <a:solidFill>
                  <a:srgbClr val="CC6600"/>
                </a:solidFill>
              </a:rPr>
              <a:t>(žlutá a oranžová karta)</a:t>
            </a:r>
            <a:endParaRPr lang="cs-CZ" sz="2400" b="1" dirty="0">
              <a:solidFill>
                <a:srgbClr val="CC6600"/>
              </a:solidFill>
            </a:endParaRPr>
          </a:p>
          <a:p>
            <a:pPr marL="0" indent="0">
              <a:buNone/>
            </a:pPr>
            <a:endParaRPr lang="cs-CZ" sz="2400" b="1" dirty="0" smtClean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Zásada </a:t>
            </a:r>
            <a:r>
              <a:rPr lang="cs-CZ" dirty="0"/>
              <a:t>subsidiarity stanovuje </a:t>
            </a:r>
            <a:r>
              <a:rPr lang="cs-CZ" b="1" dirty="0"/>
              <a:t>nejvhodnější míru intervence</a:t>
            </a:r>
            <a:r>
              <a:rPr lang="cs-CZ" dirty="0"/>
              <a:t> v oblastech </a:t>
            </a:r>
            <a:r>
              <a:rPr lang="cs-CZ" dirty="0">
                <a:hlinkClick r:id="rId2"/>
              </a:rPr>
              <a:t>pravomocí sdílených</a:t>
            </a:r>
            <a:r>
              <a:rPr lang="cs-CZ" dirty="0"/>
              <a:t> mezi EU a členskými státy. </a:t>
            </a:r>
            <a:r>
              <a:rPr lang="cs-CZ" dirty="0" smtClean="0"/>
              <a:t>Ve </a:t>
            </a:r>
            <a:r>
              <a:rPr lang="cs-CZ" dirty="0"/>
              <a:t>všech případech </a:t>
            </a:r>
            <a:r>
              <a:rPr lang="cs-CZ" u="sng" dirty="0"/>
              <a:t>smí EU zasáhnout jen tehdy, když je schopná jednat účinněji než členské státy. </a:t>
            </a:r>
            <a:endParaRPr lang="cs-CZ" u="sng" dirty="0" smtClean="0"/>
          </a:p>
          <a:p>
            <a:r>
              <a:rPr lang="cs-CZ" dirty="0" smtClean="0"/>
              <a:t>Protokol:</a:t>
            </a:r>
            <a:endParaRPr lang="cs-CZ" dirty="0"/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aspekty, </a:t>
            </a:r>
            <a:r>
              <a:rPr lang="cs-CZ" dirty="0">
                <a:solidFill>
                  <a:srgbClr val="0000CC"/>
                </a:solidFill>
              </a:rPr>
              <a:t>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výhody?</a:t>
            </a:r>
          </a:p>
          <a:p>
            <a:endParaRPr lang="cs-CZ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B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1302</Words>
  <Application>Microsoft Office PowerPoint</Application>
  <PresentationFormat>Předvádění na obrazovce (4:3)</PresentationFormat>
  <Paragraphs>183</Paragraphs>
  <Slides>21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 Unicode MS</vt:lpstr>
      <vt:lpstr>Arial</vt:lpstr>
      <vt:lpstr>Britannic Bold</vt:lpstr>
      <vt:lpstr>Calibri</vt:lpstr>
      <vt:lpstr>Times New Roman</vt:lpstr>
      <vt:lpstr>Motiv systému Office</vt:lpstr>
      <vt:lpstr>Pravomoci EU  301</vt:lpstr>
      <vt:lpstr>Zásada svěřených pravomocí  Typy pravomocí EU</vt:lpstr>
      <vt:lpstr>1. Výlučné pravomoci (čl. 3 SFEU)</vt:lpstr>
      <vt:lpstr>2. Sdílené pravomoci (čl. 4 SFEU)</vt:lpstr>
      <vt:lpstr>2. Sdílené pravomoci - podstata</vt:lpstr>
      <vt:lpstr>3. Podpůrné, koordinační a doplňkové pravomoci (čl. 6 SFEU)</vt:lpstr>
      <vt:lpstr>Zvláštní oblast - SZBP</vt:lpstr>
      <vt:lpstr>Principy subsidiarity a proporcionality</vt:lpstr>
      <vt:lpstr>Principy subsidiarity a proporcionality</vt:lpstr>
      <vt:lpstr>Principy subsidiarity a proporcionality</vt:lpstr>
      <vt:lpstr>„Flexibilita“</vt:lpstr>
      <vt:lpstr>Příklad konkrétní pravomoci –  oblasti pravomoci sdílené a podpůrné</vt:lpstr>
      <vt:lpstr>Příklad konkrétní pravomoci  v oblasti pravomoci sdílené</vt:lpstr>
      <vt:lpstr>Příklad konkrétní pravomoci –  sdílená pravomoc</vt:lpstr>
      <vt:lpstr>Posílená spolupráce  (býv. užší spolupráce)</vt:lpstr>
      <vt:lpstr>Diferenciace</vt:lpstr>
      <vt:lpstr>Důvody</vt:lpstr>
      <vt:lpstr>Podmínky a postup dle Lisabonu:  Podmínky a postup dle Lisabonu: čl. 43-45 SEU, 326-334 SFEU  </vt:lpstr>
      <vt:lpstr>Prameny práva EU</vt:lpstr>
      <vt:lpstr>Prezentace aplikace PowerPoint</vt:lpstr>
      <vt:lpstr>Právo EU jako integrační nástroj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Vladimír Týč</cp:lastModifiedBy>
  <cp:revision>35</cp:revision>
  <dcterms:created xsi:type="dcterms:W3CDTF">2014-03-05T12:51:14Z</dcterms:created>
  <dcterms:modified xsi:type="dcterms:W3CDTF">2017-11-09T11:31:06Z</dcterms:modified>
</cp:coreProperties>
</file>