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9" r:id="rId4"/>
    <p:sldId id="258" r:id="rId5"/>
    <p:sldId id="259" r:id="rId6"/>
    <p:sldId id="270" r:id="rId7"/>
    <p:sldId id="271" r:id="rId8"/>
    <p:sldId id="272" r:id="rId9"/>
    <p:sldId id="260" r:id="rId10"/>
    <p:sldId id="273" r:id="rId11"/>
    <p:sldId id="261" r:id="rId12"/>
    <p:sldId id="262" r:id="rId13"/>
    <p:sldId id="265" r:id="rId14"/>
    <p:sldId id="264" r:id="rId15"/>
    <p:sldId id="263" r:id="rId16"/>
    <p:sldId id="266" r:id="rId17"/>
    <p:sldId id="274" r:id="rId18"/>
    <p:sldId id="267" r:id="rId19"/>
    <p:sldId id="268" r:id="rId20"/>
    <p:sldId id="275" r:id="rId21"/>
    <p:sldId id="276" r:id="rId22"/>
    <p:sldId id="277" r:id="rId23"/>
    <p:sldId id="278" r:id="rId24"/>
    <p:sldId id="281" r:id="rId25"/>
    <p:sldId id="279" r:id="rId26"/>
    <p:sldId id="280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4" r:id="rId49"/>
    <p:sldId id="303" r:id="rId5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D8EB56A1-48BB-4043-AE79-1102F3D7BC56}">
          <p14:sldIdLst>
            <p14:sldId id="256"/>
            <p14:sldId id="257"/>
            <p14:sldId id="269"/>
            <p14:sldId id="258"/>
            <p14:sldId id="259"/>
            <p14:sldId id="270"/>
            <p14:sldId id="271"/>
            <p14:sldId id="272"/>
            <p14:sldId id="260"/>
            <p14:sldId id="273"/>
            <p14:sldId id="261"/>
            <p14:sldId id="262"/>
            <p14:sldId id="265"/>
            <p14:sldId id="264"/>
            <p14:sldId id="263"/>
            <p14:sldId id="266"/>
            <p14:sldId id="274"/>
            <p14:sldId id="267"/>
            <p14:sldId id="268"/>
            <p14:sldId id="275"/>
            <p14:sldId id="276"/>
            <p14:sldId id="277"/>
            <p14:sldId id="278"/>
            <p14:sldId id="281"/>
            <p14:sldId id="279"/>
            <p14:sldId id="280"/>
            <p14:sldId id="282"/>
            <p14:sldId id="283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  <p14:sldId id="294"/>
            <p14:sldId id="295"/>
            <p14:sldId id="296"/>
            <p14:sldId id="297"/>
            <p14:sldId id="298"/>
            <p14:sldId id="299"/>
            <p14:sldId id="300"/>
            <p14:sldId id="301"/>
            <p14:sldId id="302"/>
            <p14:sldId id="304"/>
            <p14:sldId id="30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304E9-C01C-4BEC-B7F3-0547E1577FEC}" type="datetimeFigureOut">
              <a:rPr lang="cs-CZ" smtClean="0"/>
              <a:t>28.10.2016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867D0-3D31-4075-B515-4527D5BA86A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304E9-C01C-4BEC-B7F3-0547E1577FEC}" type="datetimeFigureOut">
              <a:rPr lang="cs-CZ" smtClean="0"/>
              <a:t>28.10.2016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867D0-3D31-4075-B515-4527D5BA86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304E9-C01C-4BEC-B7F3-0547E1577FEC}" type="datetimeFigureOut">
              <a:rPr lang="cs-CZ" smtClean="0"/>
              <a:t>28.10.2016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867D0-3D31-4075-B515-4527D5BA86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304E9-C01C-4BEC-B7F3-0547E1577FEC}" type="datetimeFigureOut">
              <a:rPr lang="cs-CZ" smtClean="0"/>
              <a:t>28.10.2016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867D0-3D31-4075-B515-4527D5BA86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304E9-C01C-4BEC-B7F3-0547E1577FEC}" type="datetimeFigureOut">
              <a:rPr lang="cs-CZ" smtClean="0"/>
              <a:t>28.10.2016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867D0-3D31-4075-B515-4527D5BA86A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304E9-C01C-4BEC-B7F3-0547E1577FEC}" type="datetimeFigureOut">
              <a:rPr lang="cs-CZ" smtClean="0"/>
              <a:t>28.10.2016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867D0-3D31-4075-B515-4527D5BA86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304E9-C01C-4BEC-B7F3-0547E1577FEC}" type="datetimeFigureOut">
              <a:rPr lang="cs-CZ" smtClean="0"/>
              <a:t>28.10.2016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867D0-3D31-4075-B515-4527D5BA86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304E9-C01C-4BEC-B7F3-0547E1577FEC}" type="datetimeFigureOut">
              <a:rPr lang="cs-CZ" smtClean="0"/>
              <a:t>28.10.2016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867D0-3D31-4075-B515-4527D5BA86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304E9-C01C-4BEC-B7F3-0547E1577FEC}" type="datetimeFigureOut">
              <a:rPr lang="cs-CZ" smtClean="0"/>
              <a:t>28.10.2016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867D0-3D31-4075-B515-4527D5BA86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304E9-C01C-4BEC-B7F3-0547E1577FEC}" type="datetimeFigureOut">
              <a:rPr lang="cs-CZ" smtClean="0"/>
              <a:t>28.10.2016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867D0-3D31-4075-B515-4527D5BA86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304E9-C01C-4BEC-B7F3-0547E1577FEC}" type="datetimeFigureOut">
              <a:rPr lang="cs-CZ" smtClean="0"/>
              <a:t>28.10.2016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1867D0-3D31-4075-B515-4527D5BA86A4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94304E9-C01C-4BEC-B7F3-0547E1577FEC}" type="datetimeFigureOut">
              <a:rPr lang="cs-CZ" smtClean="0"/>
              <a:t>28.10.2016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1867D0-3D31-4075-B515-4527D5BA86A4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OPRAVNÉ PROSTŘEDKY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JUDr. Eva Dobrovolná, Ph.D., LL.M.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801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Odvolání – subjektivní podmínky přípustnosti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Legitimace k podání opravného prostředku</a:t>
            </a:r>
          </a:p>
          <a:p>
            <a:r>
              <a:rPr lang="cs-CZ" dirty="0" smtClean="0"/>
              <a:t>Výlučně účastník řízení, kterému nebylo vydaným rozhodnutím soudu prvního stupně plně nebo částečně vyhověno</a:t>
            </a:r>
          </a:p>
          <a:p>
            <a:r>
              <a:rPr lang="cs-CZ" dirty="0" smtClean="0"/>
              <a:t>Zásada </a:t>
            </a:r>
            <a:r>
              <a:rPr lang="cs-CZ" dirty="0" err="1" smtClean="0"/>
              <a:t>reformatio</a:t>
            </a:r>
            <a:r>
              <a:rPr lang="cs-CZ" dirty="0" smtClean="0"/>
              <a:t> in </a:t>
            </a:r>
            <a:r>
              <a:rPr lang="cs-CZ" dirty="0" err="1" smtClean="0"/>
              <a:t>peius</a:t>
            </a:r>
            <a:endParaRPr lang="cs-CZ" dirty="0" smtClean="0"/>
          </a:p>
          <a:p>
            <a:r>
              <a:rPr lang="cs-CZ" dirty="0" smtClean="0"/>
              <a:t>Odvolání může podat za zákonem stanovených podmínek i vedlejší účastník, případně státní zástupce a ÚZSVM.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74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Náležitosti odvolání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Odvolání lze podat písemně, a to jak listinnou, tak elektronickou formou. </a:t>
            </a:r>
          </a:p>
          <a:p>
            <a:r>
              <a:rPr lang="cs-CZ" b="1" dirty="0" smtClean="0"/>
              <a:t>Obecné náležitosti</a:t>
            </a:r>
            <a:r>
              <a:rPr lang="cs-CZ" dirty="0" smtClean="0"/>
              <a:t> </a:t>
            </a:r>
            <a:r>
              <a:rPr lang="cs-CZ" b="1" dirty="0" smtClean="0"/>
              <a:t>- § 42 odst. 4 o. s. ř.</a:t>
            </a:r>
          </a:p>
          <a:p>
            <a:pPr lvl="1"/>
            <a:r>
              <a:rPr lang="cs-CZ" dirty="0" smtClean="0"/>
              <a:t>Komu je odvolání určeno</a:t>
            </a:r>
          </a:p>
          <a:p>
            <a:pPr lvl="1"/>
            <a:r>
              <a:rPr lang="cs-CZ" dirty="0" smtClean="0"/>
              <a:t>Kdo jej podává</a:t>
            </a:r>
            <a:endParaRPr lang="cs-CZ" dirty="0"/>
          </a:p>
          <a:p>
            <a:pPr lvl="1"/>
            <a:r>
              <a:rPr lang="cs-CZ" dirty="0" smtClean="0"/>
              <a:t>Které věci se týká a co sleduje</a:t>
            </a:r>
          </a:p>
          <a:p>
            <a:pPr lvl="1"/>
            <a:r>
              <a:rPr lang="cs-CZ" dirty="0" smtClean="0"/>
              <a:t>V potřebném počtu stejnopisů</a:t>
            </a:r>
          </a:p>
          <a:p>
            <a:pPr lvl="1"/>
            <a:r>
              <a:rPr lang="cs-CZ" dirty="0" smtClean="0"/>
              <a:t>Podpis a datum</a:t>
            </a:r>
          </a:p>
          <a:p>
            <a:r>
              <a:rPr lang="cs-CZ" b="1" dirty="0" smtClean="0"/>
              <a:t>Zvláštní náležitosti - § 205 o. s. ř.</a:t>
            </a:r>
          </a:p>
          <a:p>
            <a:pPr lvl="1"/>
            <a:r>
              <a:rPr lang="cs-CZ" dirty="0" smtClean="0"/>
              <a:t>Označení rozhodnutí, proti kterém odvolání směřuje</a:t>
            </a:r>
          </a:p>
          <a:p>
            <a:pPr lvl="1"/>
            <a:r>
              <a:rPr lang="cs-CZ" dirty="0" smtClean="0"/>
              <a:t>Rozsah, ve </a:t>
            </a:r>
            <a:r>
              <a:rPr lang="cs-CZ" dirty="0" smtClean="0"/>
              <a:t>kterém </a:t>
            </a:r>
            <a:r>
              <a:rPr lang="cs-CZ" dirty="0" smtClean="0"/>
              <a:t>se rozhodnutí napadá</a:t>
            </a:r>
          </a:p>
          <a:p>
            <a:pPr lvl="1"/>
            <a:r>
              <a:rPr lang="cs-CZ" dirty="0" smtClean="0"/>
              <a:t>Odvolací důvod </a:t>
            </a:r>
          </a:p>
          <a:p>
            <a:pPr lvl="1"/>
            <a:r>
              <a:rPr lang="cs-CZ" dirty="0" smtClean="0"/>
              <a:t>Odvolací petit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8335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cs-CZ" dirty="0" smtClean="0"/>
              <a:t>Odvolací důvod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400600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smtClean="0"/>
              <a:t>Nemeritorní rozhodnutí</a:t>
            </a:r>
            <a:r>
              <a:rPr lang="cs-CZ" dirty="0" smtClean="0"/>
              <a:t> – jakýkoliv důvod</a:t>
            </a:r>
          </a:p>
          <a:p>
            <a:r>
              <a:rPr lang="cs-CZ" b="1" dirty="0" smtClean="0"/>
              <a:t>Meritorní rozhodnutí </a:t>
            </a:r>
            <a:r>
              <a:rPr lang="cs-CZ" dirty="0" smtClean="0"/>
              <a:t>- § 205 odst. 2:</a:t>
            </a:r>
          </a:p>
          <a:p>
            <a:pPr lvl="1"/>
            <a:r>
              <a:rPr lang="cs-CZ" sz="2300" dirty="0"/>
              <a:t>nebyly splněny podmínky řízení, rozhodoval věcně nepříslušný soud prvního stupně, rozhodnutí soudu prvního stupně vydal vyloučený soudce (přísedící) nebo soud prvního stupně byl nesprávně obsazen, ledaže místo samosoudce rozhodoval senát</a:t>
            </a:r>
            <a:r>
              <a:rPr lang="cs-CZ" sz="2300" dirty="0" smtClean="0"/>
              <a:t>, </a:t>
            </a:r>
            <a:endParaRPr lang="cs-CZ" sz="2300" dirty="0"/>
          </a:p>
          <a:p>
            <a:pPr lvl="1"/>
            <a:r>
              <a:rPr lang="cs-CZ" sz="2300" dirty="0"/>
              <a:t>b) soud prvního stupně nepřihlédl k odvolatelem tvrzeným skutečnostem nebo k jím označeným důkazům, ačkoliv k tomu nebyly splněny předpoklady podle § 118b nebo § 175 odst. 4 části první věty za středníkem</a:t>
            </a:r>
            <a:r>
              <a:rPr lang="cs-CZ" sz="2300" dirty="0" smtClean="0"/>
              <a:t>,</a:t>
            </a:r>
            <a:endParaRPr lang="cs-CZ" sz="2300" dirty="0"/>
          </a:p>
          <a:p>
            <a:pPr lvl="1"/>
            <a:r>
              <a:rPr lang="cs-CZ" sz="2300" dirty="0"/>
              <a:t>c) řízení je postiženo jinou vadou, která mohla mít za následek nesprávné rozhodnutí ve věci</a:t>
            </a:r>
            <a:r>
              <a:rPr lang="cs-CZ" sz="2300" dirty="0" smtClean="0"/>
              <a:t>,</a:t>
            </a:r>
            <a:endParaRPr lang="cs-CZ" sz="2300" dirty="0"/>
          </a:p>
          <a:p>
            <a:pPr lvl="1"/>
            <a:r>
              <a:rPr lang="cs-CZ" sz="2300" dirty="0"/>
              <a:t>d) soud prvního stupně neúplně zjistil skutkový stav věci, neboť neprovedl navržené důkazy potřebné k prokázání rozhodných </a:t>
            </a:r>
            <a:r>
              <a:rPr lang="cs-CZ" sz="2300" dirty="0" smtClean="0"/>
              <a:t>skutečností</a:t>
            </a:r>
            <a:endParaRPr lang="cs-CZ" sz="2300" dirty="0"/>
          </a:p>
          <a:p>
            <a:pPr lvl="1"/>
            <a:r>
              <a:rPr lang="cs-CZ" sz="2300" dirty="0"/>
              <a:t>e) soud prvního stupně dospěl na základě provedených důkazů k nesprávným skutkovým zjištěním</a:t>
            </a:r>
            <a:r>
              <a:rPr lang="cs-CZ" sz="2300" dirty="0" smtClean="0"/>
              <a:t>,</a:t>
            </a:r>
            <a:endParaRPr lang="cs-CZ" sz="2300" dirty="0"/>
          </a:p>
          <a:p>
            <a:pPr lvl="1"/>
            <a:r>
              <a:rPr lang="cs-CZ" sz="2300" dirty="0"/>
              <a:t>f) dosud zjištěný skutkový stav neobstojí, neboť tu jsou další skutečnosti nebo jiné důkazy, které nebyly dosud uplatněny (§ 205a</a:t>
            </a:r>
            <a:r>
              <a:rPr lang="cs-CZ" sz="2300" dirty="0" smtClean="0"/>
              <a:t>),</a:t>
            </a:r>
            <a:endParaRPr lang="cs-CZ" sz="2300" dirty="0"/>
          </a:p>
          <a:p>
            <a:pPr lvl="1"/>
            <a:r>
              <a:rPr lang="cs-CZ" sz="2300" dirty="0"/>
              <a:t>g) rozhodnutí soudu prvního stupně spočívá na nesprávném právním posouzení věci</a:t>
            </a:r>
            <a:endParaRPr lang="cs-CZ" sz="2300" dirty="0" smtClean="0"/>
          </a:p>
          <a:p>
            <a:r>
              <a:rPr lang="cs-CZ" dirty="0" smtClean="0"/>
              <a:t>Odvolací soud není uplatněným důvodem vázán.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18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Odvolání v systému neúplné apelace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3388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dirty="0" smtClean="0"/>
              <a:t>Tzv. zákaz novot</a:t>
            </a:r>
          </a:p>
          <a:p>
            <a:pPr algn="just"/>
            <a:r>
              <a:rPr lang="cs-CZ" dirty="0" smtClean="0"/>
              <a:t>V odvolacím řízení nelze uplatňovat nové skutečnosti a důkazy, které účastníkem nebyly uplatněny již u soudu prvního stupně.</a:t>
            </a:r>
          </a:p>
          <a:p>
            <a:pPr algn="just"/>
            <a:r>
              <a:rPr lang="cs-CZ" dirty="0" smtClean="0"/>
              <a:t>Výjimky (§ 205a o. s. ř.):</a:t>
            </a:r>
          </a:p>
          <a:p>
            <a:pPr lvl="1" algn="just"/>
            <a:r>
              <a:rPr lang="cs-CZ" dirty="0" smtClean="0"/>
              <a:t>Týkají-li se podmínek řízení, věcné příslušnosti, vyloučení soudce, resp. přísedícího nebo obsazení soudu</a:t>
            </a:r>
          </a:p>
          <a:p>
            <a:pPr lvl="1" algn="just"/>
            <a:r>
              <a:rPr lang="cs-CZ" dirty="0" smtClean="0"/>
              <a:t>K prokázání vad řízení, které mohly mít za následek nesprávné rozhodnutí ve věci</a:t>
            </a:r>
          </a:p>
          <a:p>
            <a:pPr lvl="1" algn="just"/>
            <a:r>
              <a:rPr lang="cs-CZ" dirty="0" smtClean="0"/>
              <a:t>Má-li jimi být zpochybněna věrohodnost důkazních prostředků</a:t>
            </a:r>
          </a:p>
          <a:p>
            <a:pPr lvl="1" algn="just"/>
            <a:r>
              <a:rPr lang="cs-CZ" dirty="0" smtClean="0"/>
              <a:t>Má-li jimi být splněna povinnost tvrdit všechny pro rozhodnutí významné skutečnosti nebo důkazní povinnosti, jestliže pro nesplnění těchto povinností neměl odvolatel ve věci úspěch a nebyl poučen podle § 118a odst. 1 – 3 o. s. ř.</a:t>
            </a:r>
          </a:p>
          <a:p>
            <a:pPr lvl="1" algn="just"/>
            <a:r>
              <a:rPr lang="cs-CZ" dirty="0" smtClean="0"/>
              <a:t>Pokud nebyl odvolatel o neúplné apelaci řádně poučen podle § 119a o. s. ř.</a:t>
            </a:r>
          </a:p>
          <a:p>
            <a:pPr lvl="1" algn="just"/>
            <a:r>
              <a:rPr lang="cs-CZ" dirty="0" smtClean="0"/>
              <a:t>Jestliže nastaly (vznikly) po vyhlášení (vydání) rozhodnutí soudu prvního stupně</a:t>
            </a:r>
          </a:p>
        </p:txBody>
      </p:sp>
    </p:spTree>
    <p:extLst>
      <p:ext uri="{BB962C8B-B14F-4D97-AF65-F5344CB8AC3E}">
        <p14:creationId xmlns:p14="http://schemas.microsoft.com/office/powerpoint/2010/main" val="133096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Účinky odvolání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Suspenzivní účinek – odkládá se právní moc a zpravidla i vykonatelnost do doby rozhodnutí odvolacího soudu</a:t>
            </a:r>
          </a:p>
          <a:p>
            <a:r>
              <a:rPr lang="cs-CZ" dirty="0" smtClean="0"/>
              <a:t>Devolutivní účinek – rozhodnutí o opravném prostředku se přesouvá na odvolací soud </a:t>
            </a:r>
            <a:endParaRPr lang="cs-CZ" dirty="0"/>
          </a:p>
          <a:p>
            <a:r>
              <a:rPr lang="cs-CZ" dirty="0" err="1" smtClean="0"/>
              <a:t>Autoremedura</a:t>
            </a:r>
            <a:r>
              <a:rPr lang="cs-CZ" dirty="0" smtClean="0"/>
              <a:t> - § 210a o. s. ř. – výjimka z devolutivního účinku</a:t>
            </a:r>
          </a:p>
        </p:txBody>
      </p:sp>
    </p:spTree>
    <p:extLst>
      <p:ext uri="{BB962C8B-B14F-4D97-AF65-F5344CB8AC3E}">
        <p14:creationId xmlns:p14="http://schemas.microsoft.com/office/powerpoint/2010/main" val="180059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143000"/>
          </a:xfrm>
        </p:spPr>
        <p:txBody>
          <a:bodyPr/>
          <a:lstStyle/>
          <a:p>
            <a:r>
              <a:rPr lang="cs-CZ" dirty="0" smtClean="0"/>
              <a:t>Procesní dispozice s odvoláním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Vzdání se odvolání</a:t>
            </a:r>
          </a:p>
          <a:p>
            <a:r>
              <a:rPr lang="cs-CZ" dirty="0" smtClean="0"/>
              <a:t>Zpětvzetí odvolání</a:t>
            </a:r>
          </a:p>
          <a:p>
            <a:r>
              <a:rPr lang="cs-CZ" dirty="0" smtClean="0"/>
              <a:t>Zpětvzetí návrhu na zahájení 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072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o odvolání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Odvolání se podává u soudu, vůči jehož rozhodnutí směřuje.</a:t>
            </a:r>
          </a:p>
          <a:p>
            <a:r>
              <a:rPr lang="cs-CZ" dirty="0"/>
              <a:t>Pro odvolací řízení se přiměřeně použije úprava řízení na prvním stupni s určitými výjimkami (např. § 92, § 97 a 98, § 110 o. s. ř.).</a:t>
            </a:r>
          </a:p>
          <a:p>
            <a:r>
              <a:rPr lang="cs-CZ" dirty="0"/>
              <a:t>Úkony soudu prvního stupně – přípravné úkony (zkoumání podmínek přípustnosti odvolání a přípravu jednání)</a:t>
            </a:r>
          </a:p>
          <a:p>
            <a:r>
              <a:rPr lang="cs-CZ" dirty="0"/>
              <a:t>V odvolacím řízení se </a:t>
            </a:r>
            <a:r>
              <a:rPr lang="cs-CZ" dirty="0" smtClean="0"/>
              <a:t>nařizuje jednání zásadně s určitými výjimkami (§ 214 odst. 2 o. s. ř.).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47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Přezkumná činnost odvolacího soudu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 smtClean="0"/>
              <a:t>Kvalitativní stránka odvolání – návrh na způsob rozhodnutí o odvolání – odvolací soud je jím vázán.</a:t>
            </a:r>
          </a:p>
          <a:p>
            <a:pPr algn="just"/>
            <a:r>
              <a:rPr lang="cs-CZ" dirty="0" smtClean="0"/>
              <a:t>Kvantitativní stránka odvolání – rozsah požadovaného přezkumu – vázanost odvolacího soudu s určitými výjimkami vybočujícími z </a:t>
            </a:r>
            <a:r>
              <a:rPr lang="cs-CZ" dirty="0" err="1" smtClean="0"/>
              <a:t>reformatio</a:t>
            </a:r>
            <a:r>
              <a:rPr lang="cs-CZ" dirty="0" smtClean="0"/>
              <a:t> in </a:t>
            </a:r>
            <a:r>
              <a:rPr lang="cs-CZ" dirty="0" err="1" smtClean="0"/>
              <a:t>peius</a:t>
            </a:r>
            <a:r>
              <a:rPr lang="cs-CZ" dirty="0" smtClean="0"/>
              <a:t> (§ 212 o. s. ř.):</a:t>
            </a:r>
          </a:p>
          <a:p>
            <a:pPr lvl="1" algn="just"/>
            <a:r>
              <a:rPr lang="cs-CZ" dirty="0"/>
              <a:t> případech, kdy na rozhodnutí o napadeném výroku je závislý výrok, který odvoláním nebyl dotčen</a:t>
            </a:r>
            <a:r>
              <a:rPr lang="cs-CZ" dirty="0" smtClean="0"/>
              <a:t>,</a:t>
            </a:r>
            <a:endParaRPr lang="cs-CZ" dirty="0"/>
          </a:p>
          <a:p>
            <a:pPr lvl="1" algn="just"/>
            <a:r>
              <a:rPr lang="cs-CZ" dirty="0" smtClean="0"/>
              <a:t>v </a:t>
            </a:r>
            <a:r>
              <a:rPr lang="cs-CZ" dirty="0"/>
              <a:t>případech, kde jde o taková společná práva nebo povinnosti, že se rozhodnutí musí vztahovat na všechny účastníky, kteří vystupují na jedné straně, a kde platí úkony jednoho z nich i pro ostatní (§ 91 odst. 2), třebaže odvolání podal jen některý z účastníků,</a:t>
            </a:r>
          </a:p>
          <a:p>
            <a:pPr lvl="1" algn="just"/>
            <a:r>
              <a:rPr lang="cs-CZ" dirty="0"/>
              <a:t> </a:t>
            </a:r>
            <a:r>
              <a:rPr lang="cs-CZ" dirty="0" smtClean="0"/>
              <a:t>jestliže </a:t>
            </a:r>
            <a:r>
              <a:rPr lang="cs-CZ" dirty="0"/>
              <a:t>z právního předpisu vyplývá určitý způsob vypořádání vztahu mezi účastníky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284819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Rozhodnutí o odvolání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Rozhoduje se rozsudkem, pokud se potvrzuje nebo mění rozsudek soudu prvního stupně, v ostatních případech se rozhoduje usnesení.</a:t>
            </a:r>
          </a:p>
          <a:p>
            <a:r>
              <a:rPr lang="cs-CZ" dirty="0" smtClean="0"/>
              <a:t>Způsoby rozhodnutí</a:t>
            </a:r>
          </a:p>
          <a:p>
            <a:pPr lvl="1"/>
            <a:r>
              <a:rPr lang="cs-CZ" dirty="0" smtClean="0"/>
              <a:t>Odmítnutí odvolání</a:t>
            </a:r>
          </a:p>
          <a:p>
            <a:pPr lvl="1"/>
            <a:r>
              <a:rPr lang="cs-CZ" dirty="0" smtClean="0"/>
              <a:t>Potvrzení napadeného rozhodnutí</a:t>
            </a:r>
          </a:p>
          <a:p>
            <a:pPr lvl="1"/>
            <a:r>
              <a:rPr lang="cs-CZ" dirty="0" smtClean="0"/>
              <a:t>Změna rozhodnutí</a:t>
            </a:r>
          </a:p>
          <a:p>
            <a:pPr lvl="1"/>
            <a:r>
              <a:rPr lang="cs-CZ" dirty="0" smtClean="0"/>
              <a:t>Zrušení rozhodnutí (k tomu: vázanost soudu prvního stupně právním názorem soudu odvolacího soudu)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617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Náklady odvolacího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Obecná úprava o. s. ř.</a:t>
            </a:r>
          </a:p>
          <a:p>
            <a:pPr algn="just"/>
            <a:r>
              <a:rPr lang="cs-CZ" dirty="0" smtClean="0"/>
              <a:t>V případě potvrzení napadeného rozhodnutí rozhoduje odvolací soud o nákladech odvolacího řízení.</a:t>
            </a:r>
          </a:p>
          <a:p>
            <a:pPr algn="just"/>
            <a:r>
              <a:rPr lang="cs-CZ" dirty="0" smtClean="0"/>
              <a:t>V případě změny napadeného rozhodnutí rozhoduje odvolací soud jak o nákladech odvolacího řízení, tak o nákladech soudu prvního stupně.</a:t>
            </a:r>
          </a:p>
          <a:p>
            <a:pPr algn="just"/>
            <a:r>
              <a:rPr lang="cs-CZ" dirty="0" smtClean="0"/>
              <a:t>V případě zrušení o nákladech řízení rozhoduje soud prvního stupně.</a:t>
            </a:r>
          </a:p>
        </p:txBody>
      </p:sp>
    </p:spTree>
    <p:extLst>
      <p:ext uri="{BB962C8B-B14F-4D97-AF65-F5344CB8AC3E}">
        <p14:creationId xmlns:p14="http://schemas.microsoft.com/office/powerpoint/2010/main" val="303324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cs-CZ" dirty="0" smtClean="0"/>
              <a:t>Opravné systémy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887686"/>
          </a:xfrm>
        </p:spPr>
        <p:txBody>
          <a:bodyPr>
            <a:normAutofit fontScale="92500"/>
          </a:bodyPr>
          <a:lstStyle/>
          <a:p>
            <a:r>
              <a:rPr lang="cs-CZ" b="1" dirty="0" smtClean="0"/>
              <a:t>Apelační systém </a:t>
            </a:r>
            <a:r>
              <a:rPr lang="cs-CZ" dirty="0" smtClean="0"/>
              <a:t>– přezkoumání rozhodnutí po skutkové i právní stránce, opravný soud může rozhodnutí nižšího soudu změnit, potvrdit, výjimečně zrušit.</a:t>
            </a:r>
          </a:p>
          <a:p>
            <a:pPr lvl="1"/>
            <a:r>
              <a:rPr lang="cs-CZ" dirty="0" smtClean="0"/>
              <a:t>Apelace úplná – přípustnost nových skutečností a důkazů</a:t>
            </a:r>
          </a:p>
          <a:p>
            <a:pPr lvl="1"/>
            <a:r>
              <a:rPr lang="cs-CZ" dirty="0" smtClean="0"/>
              <a:t>Apelace neúplná – nepřípustnost nových skutečností a důkazů</a:t>
            </a:r>
          </a:p>
          <a:p>
            <a:r>
              <a:rPr lang="cs-CZ" b="1" dirty="0" smtClean="0"/>
              <a:t>Kasační systém </a:t>
            </a:r>
            <a:r>
              <a:rPr lang="cs-CZ" dirty="0" smtClean="0"/>
              <a:t>– přezkum pouze po stránce právní, nikoliv skutkové. Opravný soud napadené rozhodnutí potvrdí nebo zruší.</a:t>
            </a:r>
          </a:p>
          <a:p>
            <a:r>
              <a:rPr lang="cs-CZ" b="1" dirty="0" smtClean="0"/>
              <a:t>Revizní systém </a:t>
            </a:r>
            <a:r>
              <a:rPr lang="cs-CZ" dirty="0" smtClean="0"/>
              <a:t>– přezkum pouze po právní stránce. Opravný soud napadené rozhodnutí může zrušit, potvrdit, ale i změnit.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863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Dovolání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Mimořádný opravný prostředek</a:t>
            </a:r>
          </a:p>
          <a:p>
            <a:r>
              <a:rPr lang="cs-CZ" dirty="0" smtClean="0"/>
              <a:t>Funkčně příslušným je Nejvyšší soud, který by měl plnit svou roli sjednocovatele judikatury; v současnosti je však zásadní rolí spíše zajištění individuální spravedlnosti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436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Dovolání – obecně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Dovoláním lze napadnout pravomocné rozhodnutí odvolacího soudu, kterým se řízení končí, v určitých případech i rozhodnutí vydaná v průběhu řízení</a:t>
            </a:r>
          </a:p>
          <a:p>
            <a:r>
              <a:rPr lang="cs-CZ" dirty="0" smtClean="0"/>
              <a:t>Dovoláním lze napadnout jak rozsudek, tak usnesením.</a:t>
            </a:r>
          </a:p>
          <a:p>
            <a:r>
              <a:rPr lang="cs-CZ" dirty="0" smtClean="0"/>
              <a:t>Dovolání je přípustné pouze proti výroku rozhodnutí odvolacího soudu.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4968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Dovolání – objektivní podmínky přípustnosti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dirty="0" smtClean="0"/>
              <a:t>Dovolání </a:t>
            </a:r>
            <a:r>
              <a:rPr lang="cs-CZ" dirty="0"/>
              <a:t>přípustné proti každému rozhodnutí odvolacího soudu, kterým se odvolací řízení končí, jestliže napadené rozhodnutí závisí na vyřešení otázky hmotného nebo procesního </a:t>
            </a:r>
            <a:r>
              <a:rPr lang="cs-CZ" dirty="0" smtClean="0"/>
              <a:t>práva (§ 237 o. s. ř.)</a:t>
            </a:r>
          </a:p>
          <a:p>
            <a:pPr lvl="1" algn="just"/>
            <a:r>
              <a:rPr lang="cs-CZ" dirty="0" smtClean="0"/>
              <a:t>při </a:t>
            </a:r>
            <a:r>
              <a:rPr lang="cs-CZ" dirty="0"/>
              <a:t>jejímž řešení se odvolací soud odchýlil od ustálené rozhodovací praxe dovolacího soudu </a:t>
            </a:r>
            <a:endParaRPr lang="cs-CZ" dirty="0" smtClean="0"/>
          </a:p>
          <a:p>
            <a:pPr lvl="1" algn="just"/>
            <a:r>
              <a:rPr lang="cs-CZ" dirty="0" smtClean="0"/>
              <a:t>která </a:t>
            </a:r>
            <a:r>
              <a:rPr lang="cs-CZ" dirty="0"/>
              <a:t>v rozhodování dovolacího soudu dosud nebyla vyřešena </a:t>
            </a:r>
            <a:endParaRPr lang="cs-CZ" dirty="0" smtClean="0"/>
          </a:p>
          <a:p>
            <a:pPr lvl="1" algn="just"/>
            <a:r>
              <a:rPr lang="cs-CZ" dirty="0" smtClean="0"/>
              <a:t>je </a:t>
            </a:r>
            <a:r>
              <a:rPr lang="cs-CZ" dirty="0"/>
              <a:t>dovolacím soudem rozhodována rozdílně </a:t>
            </a:r>
            <a:endParaRPr lang="cs-CZ" dirty="0" smtClean="0"/>
          </a:p>
          <a:p>
            <a:pPr lvl="1" algn="just"/>
            <a:r>
              <a:rPr lang="cs-CZ" dirty="0" smtClean="0"/>
              <a:t>má-li </a:t>
            </a:r>
            <a:r>
              <a:rPr lang="cs-CZ" dirty="0"/>
              <a:t>být dovolacím soudem vyřešená právní otázka posouzena jinak</a:t>
            </a:r>
            <a:r>
              <a:rPr lang="cs-CZ" dirty="0" smtClean="0"/>
              <a:t>.</a:t>
            </a:r>
          </a:p>
          <a:p>
            <a:pPr algn="just"/>
            <a:r>
              <a:rPr lang="cs-CZ" dirty="0" smtClean="0"/>
              <a:t>Dovolání je přípustné </a:t>
            </a:r>
            <a:r>
              <a:rPr lang="cs-CZ" dirty="0"/>
              <a:t>proti usnesení odvolacího soudu, kterým bylo v průběhu odvolacího řízení </a:t>
            </a:r>
            <a:r>
              <a:rPr lang="cs-CZ" dirty="0" smtClean="0"/>
              <a:t>rozhodnuto (§ 238 o. s. ř.):</a:t>
            </a:r>
          </a:p>
          <a:p>
            <a:pPr lvl="1" algn="just"/>
            <a:r>
              <a:rPr lang="cs-CZ" dirty="0" smtClean="0"/>
              <a:t> </a:t>
            </a:r>
            <a:r>
              <a:rPr lang="cs-CZ" dirty="0"/>
              <a:t>o tom, kdo je procesním nástupcem </a:t>
            </a:r>
            <a:r>
              <a:rPr lang="cs-CZ" dirty="0" smtClean="0"/>
              <a:t>účastníka</a:t>
            </a:r>
          </a:p>
          <a:p>
            <a:pPr lvl="1" algn="just"/>
            <a:r>
              <a:rPr lang="cs-CZ" dirty="0" smtClean="0"/>
              <a:t>o </a:t>
            </a:r>
            <a:r>
              <a:rPr lang="cs-CZ" dirty="0"/>
              <a:t>vstupu do řízení na místo dosavadního účastníka (§ </a:t>
            </a:r>
            <a:r>
              <a:rPr lang="cs-CZ" dirty="0" smtClean="0"/>
              <a:t>107a)</a:t>
            </a:r>
          </a:p>
          <a:p>
            <a:pPr lvl="1" algn="just"/>
            <a:r>
              <a:rPr lang="cs-CZ" dirty="0" smtClean="0"/>
              <a:t>o </a:t>
            </a:r>
            <a:r>
              <a:rPr lang="cs-CZ" dirty="0"/>
              <a:t>přistoupení dalšího účastníka (§ 92 odst. 1</a:t>
            </a:r>
            <a:r>
              <a:rPr lang="cs-CZ" dirty="0" smtClean="0"/>
              <a:t>)</a:t>
            </a:r>
          </a:p>
          <a:p>
            <a:pPr lvl="1" algn="just"/>
            <a:r>
              <a:rPr lang="cs-CZ" dirty="0" smtClean="0"/>
              <a:t> </a:t>
            </a:r>
            <a:r>
              <a:rPr lang="cs-CZ" dirty="0"/>
              <a:t>o záměně účastníka (§ 92 odst. 2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8207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Dovolání – objektivní podmínky přípustnosti </a:t>
            </a:r>
            <a:r>
              <a:rPr lang="cs-CZ" dirty="0" smtClean="0"/>
              <a:t>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Dovolání není přípustné:</a:t>
            </a:r>
          </a:p>
          <a:p>
            <a:pPr lvl="1"/>
            <a:r>
              <a:rPr lang="cs-CZ" dirty="0"/>
              <a:t> věcech upravených v části druhé občanského zákoníku, je-li řízení o nich vedeno podle tohoto zákona a nejedná-li se o manželské majetkové </a:t>
            </a:r>
            <a:r>
              <a:rPr lang="cs-CZ" dirty="0" smtClean="0"/>
              <a:t>právo</a:t>
            </a:r>
          </a:p>
          <a:p>
            <a:pPr lvl="1"/>
            <a:r>
              <a:rPr lang="cs-CZ" dirty="0" smtClean="0"/>
              <a:t>ve </a:t>
            </a:r>
            <a:r>
              <a:rPr lang="cs-CZ" dirty="0"/>
              <a:t>věcech upravených zákonem o registrovaném partnerství, je-li řízení o nich vedeno podle tohoto </a:t>
            </a:r>
            <a:r>
              <a:rPr lang="cs-CZ" dirty="0" smtClean="0"/>
              <a:t>zákona,</a:t>
            </a:r>
          </a:p>
          <a:p>
            <a:pPr lvl="1"/>
            <a:r>
              <a:rPr lang="cs-CZ" dirty="0" smtClean="0"/>
              <a:t>proti </a:t>
            </a:r>
            <a:r>
              <a:rPr lang="cs-CZ" dirty="0"/>
              <a:t>rozsudkům a usnesením, v nichž dovoláním napadeným výrokem bylo rozhodnuto o peněžitém plnění nepřevyšujícím 50 000 Kč, ledaže jde o vztahy ze spotřebitelských smluv a o pracovněprávní vztahy; k příslušenství pohledávky se přitom </a:t>
            </a:r>
            <a:r>
              <a:rPr lang="cs-CZ" dirty="0" smtClean="0"/>
              <a:t>nepřihlíží,</a:t>
            </a:r>
          </a:p>
          <a:p>
            <a:pPr lvl="1"/>
            <a:r>
              <a:rPr lang="cs-CZ" dirty="0" smtClean="0"/>
              <a:t>ve </a:t>
            </a:r>
            <a:r>
              <a:rPr lang="cs-CZ" dirty="0"/>
              <a:t>věcech odkladu provedení výkonu rozhodnutí nebo </a:t>
            </a:r>
            <a:r>
              <a:rPr lang="cs-CZ" dirty="0" smtClean="0"/>
              <a:t>exekuce,</a:t>
            </a:r>
          </a:p>
          <a:p>
            <a:pPr lvl="1"/>
            <a:r>
              <a:rPr lang="cs-CZ" dirty="0" smtClean="0"/>
              <a:t>proti </a:t>
            </a:r>
            <a:r>
              <a:rPr lang="cs-CZ" dirty="0"/>
              <a:t>usnesením, proti nimž je přípustná žaloba pro zmatečnost podle § 229 odst. </a:t>
            </a:r>
            <a:r>
              <a:rPr lang="cs-CZ" dirty="0" smtClean="0"/>
              <a:t>4,</a:t>
            </a:r>
          </a:p>
          <a:p>
            <a:pPr lvl="1"/>
            <a:r>
              <a:rPr lang="cs-CZ" dirty="0" smtClean="0"/>
              <a:t>proti </a:t>
            </a:r>
            <a:r>
              <a:rPr lang="cs-CZ" dirty="0"/>
              <a:t>usnesením, kterými bylo rozhodnuto o předběžném opatření, pořádkovém opatření, znalečném nebo </a:t>
            </a:r>
            <a:r>
              <a:rPr lang="cs-CZ" dirty="0" err="1"/>
              <a:t>tlumočném</a:t>
            </a:r>
            <a:r>
              <a:rPr lang="cs-CZ" dirty="0" smtClean="0"/>
              <a:t>,</a:t>
            </a:r>
          </a:p>
          <a:p>
            <a:pPr lvl="1"/>
            <a:r>
              <a:rPr lang="cs-CZ" dirty="0" smtClean="0"/>
              <a:t> </a:t>
            </a:r>
            <a:r>
              <a:rPr lang="cs-CZ" dirty="0"/>
              <a:t>proti usnesení, jímž bylo rozhodnuto o žalobě z </a:t>
            </a:r>
            <a:r>
              <a:rPr lang="cs-CZ" dirty="0" smtClean="0"/>
              <a:t>rušené držby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871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Dovolání – objektivní podmínky přípustnosti </a:t>
            </a:r>
            <a:r>
              <a:rPr lang="cs-CZ" dirty="0" smtClean="0"/>
              <a:t>III. - lhůta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Lhůta pro podání dovolání činí 2 měsíce ode dne doručení rozhodnutí odvolacího soudu.</a:t>
            </a:r>
          </a:p>
          <a:p>
            <a:r>
              <a:rPr lang="cs-CZ" dirty="0" smtClean="0"/>
              <a:t>Prodloužení nebo prominutí zmeškání lhůty je zákonem vyloučeno.</a:t>
            </a:r>
          </a:p>
          <a:p>
            <a:r>
              <a:rPr lang="cs-CZ" dirty="0" smtClean="0"/>
              <a:t>Dovolání se podává u soudu prvního stupně</a:t>
            </a:r>
          </a:p>
          <a:p>
            <a:r>
              <a:rPr lang="cs-CZ" dirty="0" smtClean="0"/>
              <a:t>V případě nesprávného poučení nebo nebyl-li účastník vůbec poučen, lze dovolání podat ve lhůtě 3 měsíců od doručení.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632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Dovolání – subjektivní podmínky přípustnosti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Dovolání může podat účastník řízení, kterému byla rozhodnutí odvolacího soudu přivozena újma na jeho právním postavení.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301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Povinné zastoupení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Zvláštní procesní podmínka</a:t>
            </a:r>
          </a:p>
          <a:p>
            <a:r>
              <a:rPr lang="cs-CZ" dirty="0" smtClean="0"/>
              <a:t>Advokát nebo notář, případně účastník, který má sám právnické vzdělání</a:t>
            </a:r>
          </a:p>
          <a:p>
            <a:r>
              <a:rPr lang="cs-CZ" dirty="0" smtClean="0"/>
              <a:t>Povinné zastoupení advokátem (notářem) zahrnuje sepsání dovolání a zastoupení v průběhu celého dovolacího řízení.</a:t>
            </a:r>
          </a:p>
          <a:p>
            <a:r>
              <a:rPr lang="cs-CZ" dirty="0" smtClean="0"/>
              <a:t>Nedostatek povinného zastoupení je odstranitelný.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058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Dovolací důvod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Nesprávné právní posouzení věci</a:t>
            </a:r>
          </a:p>
          <a:p>
            <a:r>
              <a:rPr lang="cs-CZ" dirty="0" smtClean="0"/>
              <a:t>Dovolatel musí uvést právní posouzení, které považuje za nesprávné a vyložit, v čem má nesprávnost takového právního posouzení spočívat</a:t>
            </a:r>
          </a:p>
          <a:p>
            <a:r>
              <a:rPr lang="cs-CZ" dirty="0" smtClean="0"/>
              <a:t>Zákaz novot platí i v dovolacím řízení.</a:t>
            </a:r>
          </a:p>
          <a:p>
            <a:r>
              <a:rPr lang="cs-CZ" dirty="0" smtClean="0"/>
              <a:t>Dovolací důvod lze měnit jen po dobu trvání lhůty pro podání dovolání.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766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Náležitosti dovolání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Obecné náležitosti</a:t>
            </a:r>
            <a:r>
              <a:rPr lang="cs-CZ" dirty="0"/>
              <a:t> </a:t>
            </a:r>
            <a:r>
              <a:rPr lang="cs-CZ" b="1" dirty="0"/>
              <a:t>- § 42 odst. 4 o. s. ř.</a:t>
            </a:r>
          </a:p>
          <a:p>
            <a:pPr lvl="1"/>
            <a:r>
              <a:rPr lang="cs-CZ" dirty="0"/>
              <a:t>Komu je odvolání určeno</a:t>
            </a:r>
          </a:p>
          <a:p>
            <a:pPr lvl="1"/>
            <a:r>
              <a:rPr lang="cs-CZ" dirty="0"/>
              <a:t>Kdo jej podává</a:t>
            </a:r>
          </a:p>
          <a:p>
            <a:pPr lvl="1"/>
            <a:r>
              <a:rPr lang="cs-CZ" dirty="0"/>
              <a:t>Které věci se týká a co sleduje</a:t>
            </a:r>
          </a:p>
          <a:p>
            <a:pPr lvl="1"/>
            <a:r>
              <a:rPr lang="cs-CZ" dirty="0"/>
              <a:t>V potřebném počtu stejnopisů</a:t>
            </a:r>
          </a:p>
          <a:p>
            <a:pPr lvl="1"/>
            <a:r>
              <a:rPr lang="cs-CZ" dirty="0"/>
              <a:t>Podpis a datum</a:t>
            </a:r>
          </a:p>
          <a:p>
            <a:r>
              <a:rPr lang="cs-CZ" b="1" dirty="0"/>
              <a:t>Zvláštní náležitosti - § </a:t>
            </a:r>
            <a:r>
              <a:rPr lang="cs-CZ" b="1" dirty="0" smtClean="0"/>
              <a:t>241a </a:t>
            </a:r>
            <a:r>
              <a:rPr lang="cs-CZ" b="1" dirty="0"/>
              <a:t>o. s. ř.</a:t>
            </a:r>
          </a:p>
          <a:p>
            <a:pPr lvl="1"/>
            <a:r>
              <a:rPr lang="cs-CZ" dirty="0"/>
              <a:t>Označení rozhodnutí, proti kterém </a:t>
            </a:r>
            <a:r>
              <a:rPr lang="cs-CZ" dirty="0" smtClean="0"/>
              <a:t>dovolání </a:t>
            </a:r>
            <a:r>
              <a:rPr lang="cs-CZ" dirty="0"/>
              <a:t>směřuje</a:t>
            </a:r>
          </a:p>
          <a:p>
            <a:pPr lvl="1"/>
            <a:r>
              <a:rPr lang="cs-CZ" dirty="0"/>
              <a:t>Rozsah, ve </a:t>
            </a:r>
            <a:r>
              <a:rPr lang="cs-CZ" dirty="0" smtClean="0"/>
              <a:t>kterém </a:t>
            </a:r>
            <a:r>
              <a:rPr lang="cs-CZ" dirty="0"/>
              <a:t>se rozhodnutí </a:t>
            </a:r>
            <a:r>
              <a:rPr lang="cs-CZ" dirty="0" smtClean="0"/>
              <a:t>napadá</a:t>
            </a:r>
          </a:p>
          <a:p>
            <a:pPr lvl="1"/>
            <a:r>
              <a:rPr lang="cs-CZ" dirty="0" smtClean="0"/>
              <a:t>Důvod přípustnosti dovolání podle § 237 o. s. ř.</a:t>
            </a:r>
            <a:endParaRPr lang="cs-CZ" dirty="0"/>
          </a:p>
          <a:p>
            <a:pPr lvl="1"/>
            <a:r>
              <a:rPr lang="cs-CZ" dirty="0" smtClean="0"/>
              <a:t>Dovolací </a:t>
            </a:r>
            <a:r>
              <a:rPr lang="cs-CZ" dirty="0"/>
              <a:t>důvod </a:t>
            </a:r>
          </a:p>
          <a:p>
            <a:pPr lvl="1"/>
            <a:r>
              <a:rPr lang="cs-CZ" dirty="0" smtClean="0"/>
              <a:t>Dovolací </a:t>
            </a:r>
            <a:r>
              <a:rPr lang="cs-CZ" dirty="0"/>
              <a:t>petit</a:t>
            </a:r>
          </a:p>
        </p:txBody>
      </p:sp>
    </p:spTree>
    <p:extLst>
      <p:ext uri="{BB962C8B-B14F-4D97-AF65-F5344CB8AC3E}">
        <p14:creationId xmlns:p14="http://schemas.microsoft.com/office/powerpoint/2010/main" val="177322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Účinky dovolání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Nemá odkladný účinek</a:t>
            </a:r>
          </a:p>
          <a:p>
            <a:r>
              <a:rPr lang="cs-CZ" dirty="0" smtClean="0"/>
              <a:t>Dovolací soud může (a to i bez návrhu) vykonatelnost a právní moc rozhodnutí odložit</a:t>
            </a:r>
          </a:p>
          <a:p>
            <a:r>
              <a:rPr lang="cs-CZ" dirty="0" smtClean="0"/>
              <a:t>Devolutivní účinek – Nejvyšší soud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405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Opravné prostředky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Řádné</a:t>
            </a:r>
            <a:r>
              <a:rPr lang="cs-CZ" dirty="0" smtClean="0"/>
              <a:t> – napadají rozhodnutí, které ještě nenabylo právní moci – např. odvolání</a:t>
            </a:r>
          </a:p>
          <a:p>
            <a:r>
              <a:rPr lang="cs-CZ" b="1" dirty="0" smtClean="0"/>
              <a:t>Mimořádné</a:t>
            </a:r>
            <a:r>
              <a:rPr lang="cs-CZ" dirty="0" smtClean="0"/>
              <a:t> – napadají rozhodnutí, která již právní moci nabyla – např. dovolání, žaloba na obnovu řízení a pro zmatečnost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637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Dovolací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Dovolání se podává u soudu prvního stupně</a:t>
            </a:r>
          </a:p>
          <a:p>
            <a:r>
              <a:rPr lang="cs-CZ" dirty="0" smtClean="0"/>
              <a:t>Úkony soudu prvního stupně</a:t>
            </a:r>
          </a:p>
          <a:p>
            <a:r>
              <a:rPr lang="cs-CZ" dirty="0" smtClean="0"/>
              <a:t>Řízení o dovolání je zásadně bez jednání</a:t>
            </a:r>
          </a:p>
          <a:p>
            <a:r>
              <a:rPr lang="cs-CZ" dirty="0" smtClean="0"/>
              <a:t>V dovolacím řízení se postupuje přiměřeně jako před soudem prvního stupně, některé instituty jsou však vyloučeny (např. § 95, 99, 107a o. s. ř.)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657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5429" y="573460"/>
            <a:ext cx="8229600" cy="1143000"/>
          </a:xfrm>
        </p:spPr>
        <p:txBody>
          <a:bodyPr/>
          <a:lstStyle/>
          <a:p>
            <a:r>
              <a:rPr lang="cs-CZ" dirty="0" smtClean="0"/>
              <a:t>Přezkum dovolacím soudem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32857"/>
            <a:ext cx="8229600" cy="4691743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endParaRPr lang="cs-CZ" dirty="0" smtClean="0"/>
          </a:p>
          <a:p>
            <a:pPr algn="just"/>
            <a:r>
              <a:rPr lang="cs-CZ" dirty="0" smtClean="0"/>
              <a:t>Rozsah přezkumu je vymezen dovolatelem.</a:t>
            </a:r>
          </a:p>
          <a:p>
            <a:pPr algn="just"/>
            <a:r>
              <a:rPr lang="cs-CZ" dirty="0"/>
              <a:t>Nikoliv skutkové otázky</a:t>
            </a:r>
            <a:r>
              <a:rPr lang="cs-CZ" dirty="0" smtClean="0"/>
              <a:t>!</a:t>
            </a:r>
          </a:p>
          <a:p>
            <a:pPr algn="just"/>
            <a:r>
              <a:rPr lang="cs-CZ" dirty="0" smtClean="0"/>
              <a:t>Kvalitativní stránka dovolání – způsob rozhodnutí dovolacího soudu</a:t>
            </a:r>
          </a:p>
          <a:p>
            <a:pPr algn="just"/>
            <a:r>
              <a:rPr lang="cs-CZ" dirty="0" smtClean="0"/>
              <a:t>Kvantitativní stránka dovolání – vymezený rozsah přezkumu není bezvýjimečný (§ 242 odst. 2 o. s. ř.), dovolací soud jím není vázán:</a:t>
            </a:r>
          </a:p>
          <a:p>
            <a:pPr lvl="1" algn="just"/>
            <a:r>
              <a:rPr lang="cs-CZ" dirty="0"/>
              <a:t>v případech, kdy na rozhodnutí o napadeném výroku je závislý výrok, který dovoláním nebyl </a:t>
            </a:r>
            <a:r>
              <a:rPr lang="cs-CZ" dirty="0" smtClean="0"/>
              <a:t>dotčen,</a:t>
            </a:r>
          </a:p>
          <a:p>
            <a:pPr lvl="1" algn="just"/>
            <a:r>
              <a:rPr lang="cs-CZ" dirty="0" smtClean="0"/>
              <a:t>v </a:t>
            </a:r>
            <a:r>
              <a:rPr lang="cs-CZ" dirty="0"/>
              <a:t>případech, kde jde o taková společná práva nebo povinnosti, že se rozhodnutí musí vztahovat na všechny účastníky, kteří vystupují na jedné straně, a kde platí úkony jednoho z nich i pro ostatní (§ 91 odst. 2), třebaže dovolání podal jen některý z </a:t>
            </a:r>
            <a:r>
              <a:rPr lang="cs-CZ" dirty="0" smtClean="0"/>
              <a:t>účastníků,</a:t>
            </a:r>
          </a:p>
          <a:p>
            <a:pPr lvl="1" algn="just"/>
            <a:r>
              <a:rPr lang="cs-CZ" dirty="0" smtClean="0"/>
              <a:t>jestliže </a:t>
            </a:r>
            <a:r>
              <a:rPr lang="cs-CZ" dirty="0"/>
              <a:t>z právního předpisu vyplývá určitý způsob vypořádání vztahu mezi účastníky.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16567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Rozhodnutí o dovolání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 smtClean="0"/>
              <a:t>Odmítnutí dovolání</a:t>
            </a:r>
          </a:p>
          <a:p>
            <a:pPr algn="just"/>
            <a:r>
              <a:rPr lang="cs-CZ" dirty="0" smtClean="0"/>
              <a:t>Zamítnutí dovolání</a:t>
            </a:r>
          </a:p>
          <a:p>
            <a:pPr algn="just"/>
            <a:r>
              <a:rPr lang="cs-CZ" dirty="0" smtClean="0"/>
              <a:t>Zrušení napadeného rozhodnutí (k tomu: vázanost odvolacího soudu/soudu prvního stupně právním názorem dovolacího soudu)</a:t>
            </a:r>
          </a:p>
          <a:p>
            <a:pPr algn="just"/>
            <a:r>
              <a:rPr lang="cs-CZ" dirty="0" smtClean="0"/>
              <a:t>Změna rozhodnutí odvolacího soudu</a:t>
            </a:r>
          </a:p>
          <a:p>
            <a:pPr algn="just"/>
            <a:r>
              <a:rPr lang="cs-CZ" dirty="0" smtClean="0"/>
              <a:t>Zastavení dovolacího řízení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Dovolací soud rozhoduje rozsudkem, pokud zamítá dovolání, mění nebo ruší rozsudek odvolacího soudu, jinak rozhoduje usnesením.</a:t>
            </a:r>
          </a:p>
        </p:txBody>
      </p:sp>
    </p:spTree>
    <p:extLst>
      <p:ext uri="{BB962C8B-B14F-4D97-AF65-F5344CB8AC3E}">
        <p14:creationId xmlns:p14="http://schemas.microsoft.com/office/powerpoint/2010/main" val="407578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Náklady dovolacího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Obecná úprava o. s. ř.</a:t>
            </a:r>
          </a:p>
          <a:p>
            <a:r>
              <a:rPr lang="cs-CZ" dirty="0" smtClean="0"/>
              <a:t>Dovolací soud rozhoduje o náhradě nákladů dovolacího řízení.</a:t>
            </a:r>
          </a:p>
          <a:p>
            <a:r>
              <a:rPr lang="cs-CZ" dirty="0" smtClean="0"/>
              <a:t>Pokud zruší rozhodnutí odvolacího soudu, rozhoduje o náhradě nákladů odvolací soud, případně soud prvního stupně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596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05273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Žaloba na obnovu řízení – podstata a objektivní podmínky přípustnosti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dirty="0" smtClean="0"/>
              <a:t>Mimořádný opravný prostředek směřující k nápravě nedostatků skutkových zjištění.</a:t>
            </a:r>
          </a:p>
          <a:p>
            <a:pPr algn="just"/>
            <a:r>
              <a:rPr lang="cs-CZ" dirty="0" smtClean="0"/>
              <a:t>Lze napadnout pravomocné rozhodnutí soudu prvního stupně nebo odvolacího, kterým bylo rozhodnuto ve věci samé nebo usnesení, kterým byl schválen smír, lze-li důvody obnovy vztáhnout na předpoklady jeho schválení.</a:t>
            </a:r>
          </a:p>
          <a:p>
            <a:pPr algn="just"/>
            <a:r>
              <a:rPr lang="cs-CZ" dirty="0" smtClean="0"/>
              <a:t>V určitých případech je žaloba na obnovu vyloučena (např. rozhodnutí o žalobě z rušené držby, o náhradě nákladů řízení).</a:t>
            </a:r>
          </a:p>
          <a:p>
            <a:pPr algn="just"/>
            <a:r>
              <a:rPr lang="cs-CZ" dirty="0" smtClean="0"/>
              <a:t>Žaloba na obnovu není přípustná, lze-li nápravy rozhodnutí dosáhnout jinak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478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Žaloba </a:t>
            </a:r>
            <a:r>
              <a:rPr lang="cs-CZ" dirty="0"/>
              <a:t>na obnovu řízení </a:t>
            </a:r>
            <a:r>
              <a:rPr lang="cs-CZ" dirty="0" smtClean="0"/>
              <a:t>–objektivní </a:t>
            </a:r>
            <a:r>
              <a:rPr lang="cs-CZ" dirty="0"/>
              <a:t>podmínky přípustnosti </a:t>
            </a:r>
            <a:r>
              <a:rPr lang="cs-CZ" dirty="0" smtClean="0"/>
              <a:t>II. - lhůta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Lhůta subjektivní – 3 měsíce od doby, kdy se žalobce dozvěděl o důvodu obnovy nebo od doby, kdy jej mohl uplatnit</a:t>
            </a:r>
          </a:p>
          <a:p>
            <a:r>
              <a:rPr lang="cs-CZ" dirty="0" smtClean="0"/>
              <a:t>Lhůta objektivní – 3 roky ode dne právní moci napadeného rozhodnutí</a:t>
            </a:r>
          </a:p>
          <a:p>
            <a:r>
              <a:rPr lang="cs-CZ" dirty="0" smtClean="0"/>
              <a:t>Zmeškání lhůty nelze prominout.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994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Žaloba na obnovu řízení – </a:t>
            </a:r>
            <a:r>
              <a:rPr lang="cs-CZ" dirty="0" smtClean="0"/>
              <a:t>subjektivní podmínky přípustnosti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Účastník původního řízení</a:t>
            </a:r>
          </a:p>
          <a:p>
            <a:r>
              <a:rPr lang="cs-CZ" dirty="0" smtClean="0"/>
              <a:t>Vedlejší účastník může žalobu na obnovu podat, pokud vstoupil do původního řízení, nikoliv však proti vůli účastníka, na jehož straně se účastní.</a:t>
            </a:r>
          </a:p>
          <a:p>
            <a:r>
              <a:rPr lang="cs-CZ" dirty="0" smtClean="0"/>
              <a:t>SZ a ÚZSVM tuto žalobu podat nemůže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114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Důvody obnovy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jsou-li tu skutečnosti, rozhodnutí nebo důkazy, které bez své viny nemohl použít v původním řízení před soudem prvního stupně nebo za podmínek uvedených v ustanovení § 205a a 211a též před odvolacím soudem, pokud mohou přivodit pro něho příznivější rozhodnutí ve věci;</a:t>
            </a:r>
          </a:p>
          <a:p>
            <a:pPr algn="just"/>
            <a:r>
              <a:rPr lang="cs-CZ" dirty="0" smtClean="0"/>
              <a:t>lze-li </a:t>
            </a:r>
            <a:r>
              <a:rPr lang="cs-CZ" dirty="0"/>
              <a:t>provést důkazy, které nemohly být provedeny v původním řízení před soudem prvního stupně nebo za podmínek uvedených v ustanovení § 205a a 211a též před odvolacím soudem, pokud mohou přivodit pro něho příznivější rozhodnutí ve věci.</a:t>
            </a:r>
          </a:p>
        </p:txBody>
      </p:sp>
    </p:spTree>
    <p:extLst>
      <p:ext uri="{BB962C8B-B14F-4D97-AF65-F5344CB8AC3E}">
        <p14:creationId xmlns:p14="http://schemas.microsoft.com/office/powerpoint/2010/main" val="337269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Náležitosti žaloby na obnovu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Obecné náležitosti</a:t>
            </a:r>
            <a:r>
              <a:rPr lang="cs-CZ" dirty="0"/>
              <a:t> </a:t>
            </a:r>
            <a:r>
              <a:rPr lang="cs-CZ" b="1" dirty="0"/>
              <a:t>- § 42 odst. 4 o. s. ř.</a:t>
            </a:r>
          </a:p>
          <a:p>
            <a:pPr lvl="1"/>
            <a:r>
              <a:rPr lang="cs-CZ" dirty="0"/>
              <a:t>Komu je odvolání určeno</a:t>
            </a:r>
          </a:p>
          <a:p>
            <a:pPr lvl="1"/>
            <a:r>
              <a:rPr lang="cs-CZ" dirty="0"/>
              <a:t>Kdo jej podává</a:t>
            </a:r>
          </a:p>
          <a:p>
            <a:pPr lvl="1"/>
            <a:r>
              <a:rPr lang="cs-CZ" dirty="0"/>
              <a:t>Které věci se týká a co sleduje</a:t>
            </a:r>
          </a:p>
          <a:p>
            <a:pPr lvl="1"/>
            <a:r>
              <a:rPr lang="cs-CZ" dirty="0"/>
              <a:t>V potřebném počtu stejnopisů</a:t>
            </a:r>
          </a:p>
          <a:p>
            <a:pPr lvl="1"/>
            <a:r>
              <a:rPr lang="cs-CZ" dirty="0"/>
              <a:t>Podpis a datum</a:t>
            </a:r>
          </a:p>
          <a:p>
            <a:r>
              <a:rPr lang="cs-CZ" b="1" dirty="0"/>
              <a:t>Zvláštní náležitosti - § </a:t>
            </a:r>
            <a:r>
              <a:rPr lang="cs-CZ" b="1" dirty="0" smtClean="0"/>
              <a:t>232 </a:t>
            </a:r>
            <a:r>
              <a:rPr lang="cs-CZ" b="1" dirty="0"/>
              <a:t>o. s. ř.</a:t>
            </a:r>
          </a:p>
          <a:p>
            <a:pPr lvl="1"/>
            <a:r>
              <a:rPr lang="cs-CZ" dirty="0" smtClean="0"/>
              <a:t>Označení napadeného rozhodnutí</a:t>
            </a:r>
          </a:p>
          <a:p>
            <a:pPr lvl="1"/>
            <a:r>
              <a:rPr lang="cs-CZ" dirty="0" smtClean="0"/>
              <a:t>Rozsah napadení</a:t>
            </a:r>
          </a:p>
          <a:p>
            <a:pPr lvl="1"/>
            <a:r>
              <a:rPr lang="cs-CZ" dirty="0" smtClean="0"/>
              <a:t>Důvod žaloby</a:t>
            </a:r>
          </a:p>
          <a:p>
            <a:pPr lvl="1"/>
            <a:r>
              <a:rPr lang="cs-CZ" dirty="0" smtClean="0"/>
              <a:t>Důkazy, kterými má být prokázána důvodnost žaloby</a:t>
            </a:r>
          </a:p>
          <a:p>
            <a:pPr lvl="1"/>
            <a:r>
              <a:rPr lang="cs-CZ" dirty="0" smtClean="0"/>
              <a:t>Skutečnosti, které svědčí o včasnosti žaloby</a:t>
            </a:r>
          </a:p>
          <a:p>
            <a:pPr lvl="1"/>
            <a:r>
              <a:rPr lang="cs-CZ" dirty="0" smtClean="0"/>
              <a:t>Žalobní návrh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146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Účinky žaloby na obnovu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Nemá suspenzivní, ani devolutivní účinek.</a:t>
            </a:r>
          </a:p>
          <a:p>
            <a:r>
              <a:rPr lang="cs-CZ" dirty="0" smtClean="0"/>
              <a:t>Soud může odložit vykonatelnost napadeného rozhodnutí.</a:t>
            </a:r>
          </a:p>
          <a:p>
            <a:r>
              <a:rPr lang="cs-CZ" dirty="0" smtClean="0"/>
              <a:t>V případě současného podání žaloby pro zmatečnost dojde ke spojení řízení.</a:t>
            </a:r>
          </a:p>
          <a:p>
            <a:r>
              <a:rPr lang="cs-CZ" dirty="0" smtClean="0"/>
              <a:t>Bylo-li podáno proti rozhodnutí též dovolání, přeruší se řízení do doby rozhodnutí dovolacího soudu.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80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Odvolání - obecně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Řádný opravný prostředek proti každému rozsudku nebo usnesení soudu prvního stupně, pokud to není zákonem vyloučeno.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966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Řízení a rozhodnutí o žalobě na obnovu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 žalobě rozhoduje soud, který rozhodoval ve věci v prvním stupni.</a:t>
            </a:r>
          </a:p>
          <a:p>
            <a:r>
              <a:rPr lang="cs-CZ" dirty="0" smtClean="0"/>
              <a:t>Dvě fáze:</a:t>
            </a:r>
          </a:p>
          <a:p>
            <a:pPr lvl="1"/>
            <a:r>
              <a:rPr lang="cs-CZ" dirty="0" smtClean="0"/>
              <a:t>Řízení o žalobě na obnovu řízení</a:t>
            </a:r>
          </a:p>
          <a:p>
            <a:pPr lvl="2"/>
            <a:r>
              <a:rPr lang="cs-CZ" dirty="0" smtClean="0"/>
              <a:t>Rozhodnutí o zamítnutí návrhu na obnovu</a:t>
            </a:r>
          </a:p>
          <a:p>
            <a:pPr lvl="2"/>
            <a:r>
              <a:rPr lang="cs-CZ" dirty="0" smtClean="0"/>
              <a:t>Povolení obnovy</a:t>
            </a:r>
          </a:p>
          <a:p>
            <a:pPr lvl="1"/>
            <a:r>
              <a:rPr lang="cs-CZ" dirty="0" smtClean="0"/>
              <a:t>Řízení po povolení obnovy </a:t>
            </a:r>
          </a:p>
          <a:p>
            <a:pPr lvl="2"/>
            <a:r>
              <a:rPr lang="cs-CZ" dirty="0" smtClean="0"/>
              <a:t>Zamítnutí návrhu na změnu formou usnesení</a:t>
            </a:r>
          </a:p>
          <a:p>
            <a:pPr lvl="2"/>
            <a:r>
              <a:rPr lang="cs-CZ" dirty="0" smtClean="0"/>
              <a:t>Nové rozhodnutí nahrazující původní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685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Náklady řízení na obnovu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 nákladech řízení původního i řízení o povolení obnovy rozhoduje soud v rozhodnutí, kterým mění původní rozhodnutí.</a:t>
            </a:r>
          </a:p>
          <a:p>
            <a:r>
              <a:rPr lang="cs-CZ" dirty="0" smtClean="0"/>
              <a:t>Platí obecná pravidla o. s. ř.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153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Žaloba pro zmatečnost – podstata a objektivní podmínky přípustnosti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19256" cy="5328592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cs-CZ" dirty="0" smtClean="0"/>
              <a:t>Mimořádný opravný prostředek sloužící k odstranění rozhodnutí, které bylo vydáno v řízení trpícím závažnými vadami.</a:t>
            </a:r>
          </a:p>
          <a:p>
            <a:pPr algn="just"/>
            <a:r>
              <a:rPr lang="cs-CZ" dirty="0"/>
              <a:t>Žalobou pro zmatečnost </a:t>
            </a:r>
            <a:r>
              <a:rPr lang="cs-CZ" dirty="0" smtClean="0"/>
              <a:t>(§ 229 o. s. ř.) účastník </a:t>
            </a:r>
            <a:r>
              <a:rPr lang="cs-CZ" dirty="0"/>
              <a:t>může </a:t>
            </a:r>
            <a:r>
              <a:rPr lang="cs-CZ" dirty="0" smtClean="0"/>
              <a:t>napadnout pravomocné </a:t>
            </a:r>
            <a:r>
              <a:rPr lang="cs-CZ" dirty="0"/>
              <a:t>rozhodnutí soudu prvního stupně nebo odvolacího soudu, kterým bylo řízení skončeno, </a:t>
            </a:r>
            <a:r>
              <a:rPr lang="cs-CZ" dirty="0" smtClean="0"/>
              <a:t>jestliže:</a:t>
            </a:r>
          </a:p>
          <a:p>
            <a:pPr lvl="1" algn="just"/>
            <a:r>
              <a:rPr lang="cs-CZ" dirty="0" smtClean="0"/>
              <a:t>bylo </a:t>
            </a:r>
            <a:r>
              <a:rPr lang="cs-CZ" dirty="0"/>
              <a:t>rozhodnuto ve věci, která nenáleží do pravomoci </a:t>
            </a:r>
            <a:r>
              <a:rPr lang="cs-CZ" dirty="0" smtClean="0"/>
              <a:t>soudů,</a:t>
            </a:r>
          </a:p>
          <a:p>
            <a:pPr lvl="1" algn="just"/>
            <a:r>
              <a:rPr lang="cs-CZ" dirty="0" smtClean="0"/>
              <a:t>ten</a:t>
            </a:r>
            <a:r>
              <a:rPr lang="cs-CZ" dirty="0"/>
              <a:t>, kdo v řízení vystupoval jako účastník, neměl způsobilost být účastníkem </a:t>
            </a:r>
            <a:r>
              <a:rPr lang="cs-CZ" dirty="0" smtClean="0"/>
              <a:t>řízení</a:t>
            </a:r>
          </a:p>
          <a:p>
            <a:pPr lvl="1" algn="just"/>
            <a:r>
              <a:rPr lang="cs-CZ" dirty="0" smtClean="0"/>
              <a:t>účastník </a:t>
            </a:r>
            <a:r>
              <a:rPr lang="cs-CZ" dirty="0"/>
              <a:t>řízení neměl procesní způsobilost nebo nemohl před soudem vystupovat (§ 29 odst. 2) a nebyl řádně </a:t>
            </a:r>
            <a:r>
              <a:rPr lang="cs-CZ" dirty="0" smtClean="0"/>
              <a:t>zastoupen,</a:t>
            </a:r>
          </a:p>
          <a:p>
            <a:pPr lvl="1" algn="just"/>
            <a:r>
              <a:rPr lang="cs-CZ" dirty="0" smtClean="0"/>
              <a:t>nebyl </a:t>
            </a:r>
            <a:r>
              <a:rPr lang="cs-CZ" dirty="0"/>
              <a:t>podán návrh na zahájení řízení, ačkoliv podle zákona ho bylo </a:t>
            </a:r>
            <a:r>
              <a:rPr lang="cs-CZ" dirty="0" smtClean="0"/>
              <a:t>třeba,</a:t>
            </a:r>
          </a:p>
          <a:p>
            <a:pPr lvl="1" algn="just"/>
            <a:r>
              <a:rPr lang="cs-CZ" dirty="0" smtClean="0"/>
              <a:t>rozhodoval </a:t>
            </a:r>
            <a:r>
              <a:rPr lang="cs-CZ" dirty="0"/>
              <a:t>vyloučený soudce nebo </a:t>
            </a:r>
            <a:r>
              <a:rPr lang="cs-CZ" dirty="0" smtClean="0"/>
              <a:t>přísedící,</a:t>
            </a:r>
          </a:p>
          <a:p>
            <a:pPr lvl="1" algn="just"/>
            <a:r>
              <a:rPr lang="cs-CZ" dirty="0" smtClean="0"/>
              <a:t>soud </a:t>
            </a:r>
            <a:r>
              <a:rPr lang="cs-CZ" dirty="0"/>
              <a:t>byl nesprávně obsazen, ledaže místo samosoudce rozhodoval </a:t>
            </a:r>
            <a:r>
              <a:rPr lang="cs-CZ" dirty="0" smtClean="0"/>
              <a:t>senát,</a:t>
            </a:r>
          </a:p>
          <a:p>
            <a:pPr lvl="1" algn="just"/>
            <a:r>
              <a:rPr lang="cs-CZ" dirty="0" smtClean="0"/>
              <a:t>bylo </a:t>
            </a:r>
            <a:r>
              <a:rPr lang="cs-CZ" dirty="0"/>
              <a:t>rozhodnuto v neprospěch účastníka v důsledku trestného činu soudce nebo </a:t>
            </a:r>
            <a:r>
              <a:rPr lang="cs-CZ" dirty="0" smtClean="0"/>
              <a:t>přísedícího,</a:t>
            </a:r>
          </a:p>
          <a:p>
            <a:pPr lvl="1" algn="just"/>
            <a:r>
              <a:rPr lang="cs-CZ" dirty="0" smtClean="0"/>
              <a:t>účastníku </a:t>
            </a:r>
            <a:r>
              <a:rPr lang="cs-CZ" dirty="0"/>
              <a:t>řízení byl ustanoven opatrovník z důvodu neznámého pobytu nebo proto, že se mu nepodařilo doručit na známou adresu v cizině, ačkoliv k takovému opatření nebyly splněny předpoklady.</a:t>
            </a:r>
          </a:p>
          <a:p>
            <a:pPr algn="just"/>
            <a:r>
              <a:rPr lang="cs-CZ" dirty="0" smtClean="0"/>
              <a:t>Žalobou </a:t>
            </a:r>
            <a:r>
              <a:rPr lang="cs-CZ" dirty="0"/>
              <a:t>pro zmatečnost účastník může napadnout také pravomocný rozsudek soudu prvního stupně nebo odvolacího soudu nebo pravomocné usnesení těchto soudů, kterým bylo rozhodnuto ve věci samé, anebo pravomocný platební rozkaz (směnečný a šekový platební rozkaz) nebo elektronický platební rozkaz, </a:t>
            </a:r>
            <a:r>
              <a:rPr lang="cs-CZ" dirty="0" smtClean="0"/>
              <a:t>jestliže</a:t>
            </a:r>
          </a:p>
          <a:p>
            <a:pPr lvl="1" algn="just"/>
            <a:r>
              <a:rPr lang="cs-CZ" dirty="0" smtClean="0"/>
              <a:t>v </a:t>
            </a:r>
            <a:r>
              <a:rPr lang="cs-CZ" dirty="0"/>
              <a:t>téže věci bylo již dříve zahájeno </a:t>
            </a:r>
            <a:r>
              <a:rPr lang="cs-CZ" dirty="0" smtClean="0"/>
              <a:t>řízení,</a:t>
            </a:r>
          </a:p>
          <a:p>
            <a:pPr lvl="1" algn="just"/>
            <a:r>
              <a:rPr lang="cs-CZ" dirty="0" smtClean="0"/>
              <a:t>v </a:t>
            </a:r>
            <a:r>
              <a:rPr lang="cs-CZ" dirty="0"/>
              <a:t>téže věci bylo dříve pravomocně </a:t>
            </a:r>
            <a:r>
              <a:rPr lang="cs-CZ" dirty="0" smtClean="0"/>
              <a:t>rozhodnuto,</a:t>
            </a:r>
          </a:p>
          <a:p>
            <a:pPr lvl="1" algn="just"/>
            <a:r>
              <a:rPr lang="cs-CZ" dirty="0" smtClean="0"/>
              <a:t>odvolacím </a:t>
            </a:r>
            <a:r>
              <a:rPr lang="cs-CZ" dirty="0"/>
              <a:t>soudem byl pravomocně zamítnut návrh na nařízení výkonu těchto rozhodnutí nebo pravomocně zastaven výkon rozhodnutí z důvodu, že povinnosti rozsudkem, usnesením nebo platebním rozkazem uložené nelze vykonat (§ 261a</a:t>
            </a:r>
            <a:r>
              <a:rPr lang="cs-CZ" dirty="0" smtClean="0"/>
              <a:t>).</a:t>
            </a:r>
            <a:endParaRPr lang="cs-CZ" dirty="0"/>
          </a:p>
          <a:p>
            <a:pPr algn="just"/>
            <a:r>
              <a:rPr lang="cs-CZ" dirty="0" smtClean="0"/>
              <a:t>Žalobou </a:t>
            </a:r>
            <a:r>
              <a:rPr lang="cs-CZ" dirty="0"/>
              <a:t>pro zmatečnost účastník může napadnout též pravomocný rozsudek odvolacího soudu nebo jeho pravomocné usnesení, kterým bylo rozhodnuto ve věci samé, jestliže mu byla v průběhu řízení nesprávným postupem soudu odňata možnost jednat před soudem. Totéž platí, jde-li o pravomocný rozsudek soudu prvního stupně, proti němuž není odvolání přípustné podle § 202 odst. 2</a:t>
            </a:r>
            <a:r>
              <a:rPr lang="cs-CZ" dirty="0" smtClean="0"/>
              <a:t>.</a:t>
            </a:r>
            <a:endParaRPr lang="cs-CZ" dirty="0"/>
          </a:p>
          <a:p>
            <a:pPr algn="just"/>
            <a:r>
              <a:rPr lang="cs-CZ" dirty="0" smtClean="0"/>
              <a:t>Žalobou </a:t>
            </a:r>
            <a:r>
              <a:rPr lang="cs-CZ" dirty="0"/>
              <a:t>pro zmatečnost účastník může napadnout rovněž pravomocné usnesení odvolacího soudu, kterým bylo odmítnuto odvolání nebo kterým bylo zastaveno odvolací řízení, jakož i pravomocné usnesení odvolacího soudu, kterým bylo potvrzeno nebo změněno usnesení soudu prvního stupně o odmítnutí odvolání nebo dovolání pro opožděnost.</a:t>
            </a:r>
          </a:p>
        </p:txBody>
      </p:sp>
    </p:spTree>
    <p:extLst>
      <p:ext uri="{BB962C8B-B14F-4D97-AF65-F5344CB8AC3E}">
        <p14:creationId xmlns:p14="http://schemas.microsoft.com/office/powerpoint/2010/main" val="32316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Žaloba </a:t>
            </a:r>
            <a:r>
              <a:rPr lang="cs-CZ" dirty="0"/>
              <a:t>na obnovu řízení </a:t>
            </a:r>
            <a:r>
              <a:rPr lang="cs-CZ" dirty="0" smtClean="0"/>
              <a:t>–objektivní </a:t>
            </a:r>
            <a:r>
              <a:rPr lang="cs-CZ" dirty="0"/>
              <a:t>podmínky přípustnosti </a:t>
            </a:r>
            <a:r>
              <a:rPr lang="cs-CZ" dirty="0" smtClean="0"/>
              <a:t>II. - lhůta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endParaRPr lang="cs-CZ" dirty="0" smtClean="0"/>
          </a:p>
          <a:p>
            <a:pPr algn="just"/>
            <a:r>
              <a:rPr lang="cs-CZ" dirty="0" smtClean="0"/>
              <a:t>Lhůta subjektivní - 3 měsíce ode dne doručení napadené rozhodnutí</a:t>
            </a:r>
          </a:p>
          <a:p>
            <a:pPr algn="just"/>
            <a:r>
              <a:rPr lang="cs-CZ" dirty="0" smtClean="0"/>
              <a:t>Lhůta objektivní – 3 roky ode dne právní moci napadeného rozhodnutí</a:t>
            </a:r>
          </a:p>
          <a:p>
            <a:pPr algn="just"/>
            <a:r>
              <a:rPr lang="cs-CZ" dirty="0" smtClean="0"/>
              <a:t>Zmeškání lhůty nelze prominout.</a:t>
            </a:r>
          </a:p>
          <a:p>
            <a:pPr algn="just"/>
            <a:r>
              <a:rPr lang="cs-CZ" dirty="0" smtClean="0"/>
              <a:t>Pokud bylo napadeno rozhodnutí zároveň dovoláním, nepočítá se do běhu lhůty doba od právní moci napadeného rozhodnutí do právní moci rozhodnutí dovolacího soudu</a:t>
            </a:r>
          </a:p>
          <a:p>
            <a:pPr algn="just"/>
            <a:r>
              <a:rPr lang="cs-CZ" dirty="0" smtClean="0"/>
              <a:t>Jak žaloba pro zmatečnost, tak dovolání mohou existovat vedle sebe.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1221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Žaloba pro zmatečnost – subjektivní podmínky přípustnosti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19256" cy="5328592"/>
          </a:xfrm>
        </p:spPr>
        <p:txBody>
          <a:bodyPr>
            <a:normAutofit/>
          </a:bodyPr>
          <a:lstStyle/>
          <a:p>
            <a:r>
              <a:rPr lang="cs-CZ" dirty="0" smtClean="0"/>
              <a:t>Legitimován je účastník řízení.</a:t>
            </a:r>
          </a:p>
          <a:p>
            <a:r>
              <a:rPr lang="cs-CZ" dirty="0" smtClean="0"/>
              <a:t>Žalobu pro zmatečnost může podat i vedlejší účastní, SZ, ÚZSVM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541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Náležitosti žaloby pro zmatečnost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19256" cy="5328592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Obecné náležitosti</a:t>
            </a:r>
            <a:r>
              <a:rPr lang="cs-CZ" dirty="0"/>
              <a:t> </a:t>
            </a:r>
            <a:r>
              <a:rPr lang="cs-CZ" b="1" dirty="0"/>
              <a:t>- § 42 odst. 4 o. s. ř.</a:t>
            </a:r>
          </a:p>
          <a:p>
            <a:pPr lvl="1"/>
            <a:r>
              <a:rPr lang="cs-CZ" dirty="0"/>
              <a:t>Komu je odvolání určeno</a:t>
            </a:r>
          </a:p>
          <a:p>
            <a:pPr lvl="1"/>
            <a:r>
              <a:rPr lang="cs-CZ" dirty="0"/>
              <a:t>Kdo jej podává</a:t>
            </a:r>
          </a:p>
          <a:p>
            <a:pPr lvl="1"/>
            <a:r>
              <a:rPr lang="cs-CZ" dirty="0"/>
              <a:t>Které věci se týká a co sleduje</a:t>
            </a:r>
          </a:p>
          <a:p>
            <a:pPr lvl="1"/>
            <a:r>
              <a:rPr lang="cs-CZ" dirty="0"/>
              <a:t>V potřebném počtu stejnopisů</a:t>
            </a:r>
          </a:p>
          <a:p>
            <a:pPr lvl="1"/>
            <a:r>
              <a:rPr lang="cs-CZ" dirty="0"/>
              <a:t>Podpis a datum</a:t>
            </a:r>
          </a:p>
          <a:p>
            <a:r>
              <a:rPr lang="cs-CZ" b="1" dirty="0"/>
              <a:t>Zvláštní náležitosti - § </a:t>
            </a:r>
            <a:r>
              <a:rPr lang="cs-CZ" b="1" dirty="0" smtClean="0"/>
              <a:t>232 odst. 1 </a:t>
            </a:r>
            <a:r>
              <a:rPr lang="cs-CZ" b="1" dirty="0"/>
              <a:t>o. s. ř.</a:t>
            </a:r>
          </a:p>
          <a:p>
            <a:pPr lvl="1"/>
            <a:r>
              <a:rPr lang="cs-CZ" dirty="0"/>
              <a:t>Označení napadeného rozhodnutí</a:t>
            </a:r>
          </a:p>
          <a:p>
            <a:pPr lvl="1"/>
            <a:r>
              <a:rPr lang="cs-CZ" dirty="0"/>
              <a:t>Rozsah napadení</a:t>
            </a:r>
          </a:p>
          <a:p>
            <a:pPr lvl="1"/>
            <a:r>
              <a:rPr lang="cs-CZ" dirty="0"/>
              <a:t>Důvod </a:t>
            </a:r>
            <a:r>
              <a:rPr lang="cs-CZ" dirty="0" smtClean="0"/>
              <a:t>žaloby</a:t>
            </a:r>
            <a:endParaRPr lang="cs-CZ" dirty="0"/>
          </a:p>
          <a:p>
            <a:pPr lvl="1"/>
            <a:r>
              <a:rPr lang="cs-CZ" dirty="0"/>
              <a:t>Skutečnosti, které svědčí o včasnosti žaloby</a:t>
            </a:r>
          </a:p>
          <a:p>
            <a:pPr lvl="1"/>
            <a:r>
              <a:rPr lang="cs-CZ" dirty="0"/>
              <a:t>Žalobní návrh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118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Účinky žaloby pro zmatečnost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19256" cy="5328592"/>
          </a:xfrm>
        </p:spPr>
        <p:txBody>
          <a:bodyPr>
            <a:normAutofit/>
          </a:bodyPr>
          <a:lstStyle/>
          <a:p>
            <a:r>
              <a:rPr lang="cs-CZ" dirty="0" smtClean="0"/>
              <a:t>Nemá suspenzivní ani devolutivní účinek</a:t>
            </a:r>
          </a:p>
          <a:p>
            <a:r>
              <a:rPr lang="cs-CZ" dirty="0" smtClean="0"/>
              <a:t>Soud může odložit vykonatelnost napadeného rozhodnutí.</a:t>
            </a:r>
          </a:p>
          <a:p>
            <a:r>
              <a:rPr lang="cs-CZ" dirty="0" smtClean="0"/>
              <a:t>V případě současného podání žaloby na obnovu soud obě řízení spojí. </a:t>
            </a:r>
          </a:p>
          <a:p>
            <a:r>
              <a:rPr lang="cs-CZ" dirty="0" smtClean="0"/>
              <a:t>V případě současného podání dovolání soud řízení přeruší do doby rozhodnutí dovolacího soudu.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49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Řízení a rozhodnutí o žalobě pro zmatečnost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19256" cy="5328592"/>
          </a:xfrm>
        </p:spPr>
        <p:txBody>
          <a:bodyPr>
            <a:normAutofit fontScale="92500"/>
          </a:bodyPr>
          <a:lstStyle/>
          <a:p>
            <a:pPr algn="just"/>
            <a:r>
              <a:rPr lang="cs-CZ" dirty="0" smtClean="0"/>
              <a:t>Řízení probíhá u soudu, který ve věci rozhodoval v prvním stupni. Pokud je napadeno rozhodnutí odvolacího soudu, je příslušným odvolací soud (§ 229 odst. 3 a 4).</a:t>
            </a:r>
          </a:p>
          <a:p>
            <a:pPr algn="just"/>
            <a:r>
              <a:rPr lang="cs-CZ" dirty="0" smtClean="0"/>
              <a:t>Přiměření platí pravidla pro řízení před soudem prvního stupně (určité instituty se však neuplatní – např. § 107a o. s. ř.).</a:t>
            </a:r>
          </a:p>
          <a:p>
            <a:pPr algn="just"/>
            <a:r>
              <a:rPr lang="cs-CZ" dirty="0" smtClean="0"/>
              <a:t>Meze žalobcem vymezeného přezkumu soud může v určitých případech překročit (např. závislé výroky, nerozlučné účastenství a případ, kdy z právní normy vyplývá určitý způsob vypořádání mezi účastníky)</a:t>
            </a:r>
          </a:p>
          <a:p>
            <a:pPr algn="just"/>
            <a:r>
              <a:rPr lang="cs-CZ" dirty="0" smtClean="0"/>
              <a:t>Rozhodnutí:</a:t>
            </a:r>
          </a:p>
          <a:p>
            <a:pPr lvl="1" algn="just"/>
            <a:r>
              <a:rPr lang="cs-CZ" dirty="0" smtClean="0"/>
              <a:t>Zrušení napadeného rozhodnutí</a:t>
            </a:r>
          </a:p>
          <a:p>
            <a:pPr lvl="1" algn="just"/>
            <a:r>
              <a:rPr lang="cs-CZ" dirty="0" smtClean="0"/>
              <a:t>Zamítnutí žaloby</a:t>
            </a:r>
          </a:p>
          <a:p>
            <a:pPr lvl="1"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62055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Náklady řízení o žalobě pro zmatečnost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 nákladech řízení (a to jak původního, tak řízení po zrušení rozhodnutí) rozhodne soud v novém rozhodnutí. Pokud rozhodnutí zruší a řízení zastaví, rozhodne také o náhradě nákladů původního řízení.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670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996952"/>
            <a:ext cx="8229600" cy="1143000"/>
          </a:xfrm>
        </p:spPr>
        <p:txBody>
          <a:bodyPr/>
          <a:lstStyle/>
          <a:p>
            <a:pPr algn="ctr"/>
            <a:r>
              <a:rPr lang="cs-CZ" dirty="0" smtClean="0"/>
              <a:t>Děkuji za pozornost!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052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Odvolání – objektivní podmínky přípustnosti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Existence nepravomocného rozhodnutí soudu prvního stupně</a:t>
            </a:r>
          </a:p>
          <a:p>
            <a:r>
              <a:rPr lang="cs-CZ" dirty="0" smtClean="0"/>
              <a:t>Přípustnost odvolání proti rozhodnutí</a:t>
            </a:r>
          </a:p>
          <a:p>
            <a:r>
              <a:rPr lang="cs-CZ" dirty="0" smtClean="0"/>
              <a:t>Dodržení lhůty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884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Ad 1) existence nepravomocného rozhodnutí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Nepravomocné rozhodnutí soudu prvního stupně (ať rozsudek, tak usnesení.</a:t>
            </a:r>
          </a:p>
          <a:p>
            <a:r>
              <a:rPr lang="cs-CZ" dirty="0" smtClean="0"/>
              <a:t>Právní moc  = vlastnost rozhodnutí spočívající v jeho závaznosti a nezměnitelnosti</a:t>
            </a:r>
          </a:p>
          <a:p>
            <a:r>
              <a:rPr lang="cs-CZ" dirty="0" smtClean="0"/>
              <a:t>Relativní a absolutní právní moc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802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 2) přípustnost odvolání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stanoví případy, kdy odvolání není přípustné.</a:t>
            </a:r>
          </a:p>
          <a:p>
            <a:r>
              <a:rPr lang="cs-CZ" dirty="0" smtClean="0"/>
              <a:t>Odvolání není přípustné pro jiným částem rozhodnutí než je jeho výrok.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755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Ad 2) kdy není odvolání přípustné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59"/>
            <a:ext cx="8229600" cy="5327983"/>
          </a:xfrm>
        </p:spPr>
        <p:txBody>
          <a:bodyPr>
            <a:normAutofit fontScale="70000" lnSpcReduction="20000"/>
          </a:bodyPr>
          <a:lstStyle/>
          <a:p>
            <a:r>
              <a:rPr lang="cs-CZ" sz="2900" dirty="0" smtClean="0"/>
              <a:t>Proti </a:t>
            </a:r>
            <a:r>
              <a:rPr lang="cs-CZ" sz="2900" b="1" dirty="0" smtClean="0"/>
              <a:t>rozsudku</a:t>
            </a:r>
            <a:r>
              <a:rPr lang="cs-CZ" sz="2900" dirty="0" smtClean="0"/>
              <a:t>  (§ 202 odst. 2 o. s. ř.):</a:t>
            </a:r>
          </a:p>
          <a:p>
            <a:pPr lvl="1"/>
            <a:r>
              <a:rPr lang="cs-CZ" dirty="0" smtClean="0"/>
              <a:t>jímž </a:t>
            </a:r>
            <a:r>
              <a:rPr lang="cs-CZ" dirty="0"/>
              <a:t>bylo rozhodnuto o peněžitém plnění nepřevyšujícím 10 000 </a:t>
            </a:r>
            <a:r>
              <a:rPr lang="cs-CZ" dirty="0" smtClean="0"/>
              <a:t>Kč</a:t>
            </a:r>
          </a:p>
          <a:p>
            <a:pPr lvl="1"/>
            <a:r>
              <a:rPr lang="cs-CZ" dirty="0" smtClean="0"/>
              <a:t>Omezení přípustnosti je u rozsudku pro uznání a pro zmeškání (§ 205b o. s. ř.)</a:t>
            </a:r>
          </a:p>
          <a:p>
            <a:r>
              <a:rPr lang="cs-CZ" sz="2900" dirty="0" smtClean="0"/>
              <a:t>Proti </a:t>
            </a:r>
            <a:r>
              <a:rPr lang="cs-CZ" sz="2900" b="1" dirty="0" smtClean="0"/>
              <a:t>usnesení </a:t>
            </a:r>
            <a:r>
              <a:rPr lang="cs-CZ" sz="2900" dirty="0" smtClean="0"/>
              <a:t>(§ 202 odst. 1 o. s. ř., ale i v jiných zákonem stanovených případech – např. § 129 ZŘS)</a:t>
            </a:r>
          </a:p>
          <a:p>
            <a:pPr lvl="1"/>
            <a:r>
              <a:rPr lang="cs-CZ" dirty="0"/>
              <a:t>a) se upravuje vedení řízení,</a:t>
            </a:r>
          </a:p>
          <a:p>
            <a:pPr lvl="1"/>
            <a:r>
              <a:rPr lang="cs-CZ" dirty="0" smtClean="0"/>
              <a:t>b</a:t>
            </a:r>
            <a:r>
              <a:rPr lang="cs-CZ" dirty="0"/>
              <a:t>) byl účastník vyzván, aby neúplné, nesrozumitelné nebo neurčité podání doplnil nebo opravil (§ 43 odst. 1</a:t>
            </a:r>
            <a:r>
              <a:rPr lang="cs-CZ" dirty="0" smtClean="0"/>
              <a:t>), </a:t>
            </a:r>
            <a:endParaRPr lang="cs-CZ" dirty="0"/>
          </a:p>
          <a:p>
            <a:pPr lvl="1"/>
            <a:r>
              <a:rPr lang="cs-CZ" dirty="0"/>
              <a:t>c) bylo prominuto zmeškání lhůty</a:t>
            </a:r>
            <a:r>
              <a:rPr lang="cs-CZ" dirty="0" smtClean="0"/>
              <a:t>,</a:t>
            </a:r>
            <a:endParaRPr lang="cs-CZ" dirty="0"/>
          </a:p>
          <a:p>
            <a:pPr lvl="1"/>
            <a:r>
              <a:rPr lang="cs-CZ" dirty="0"/>
              <a:t>d) byla nebo nebyla připuštěna změna návrhu</a:t>
            </a:r>
            <a:r>
              <a:rPr lang="cs-CZ" dirty="0" smtClean="0"/>
              <a:t>,</a:t>
            </a:r>
            <a:endParaRPr lang="cs-CZ" dirty="0"/>
          </a:p>
          <a:p>
            <a:pPr lvl="1"/>
            <a:r>
              <a:rPr lang="cs-CZ" dirty="0"/>
              <a:t>e) bylo rozhodnuto o svědečném nebo o nárocích podle § 139 odst. 3</a:t>
            </a:r>
            <a:r>
              <a:rPr lang="cs-CZ" dirty="0" smtClean="0"/>
              <a:t>,</a:t>
            </a:r>
            <a:endParaRPr lang="cs-CZ" dirty="0"/>
          </a:p>
          <a:p>
            <a:pPr lvl="1"/>
            <a:r>
              <a:rPr lang="cs-CZ" dirty="0"/>
              <a:t>f) byl schválen smír</a:t>
            </a:r>
            <a:r>
              <a:rPr lang="cs-CZ" dirty="0" smtClean="0"/>
              <a:t>,</a:t>
            </a:r>
            <a:endParaRPr lang="cs-CZ" dirty="0"/>
          </a:p>
          <a:p>
            <a:pPr lvl="1"/>
            <a:r>
              <a:rPr lang="cs-CZ" dirty="0"/>
              <a:t>g) byl zamítnut návrh na přerušení řízení podle § 109 nebo podle § 110</a:t>
            </a:r>
            <a:r>
              <a:rPr lang="cs-CZ" dirty="0" smtClean="0"/>
              <a:t>,</a:t>
            </a:r>
            <a:endParaRPr lang="cs-CZ" dirty="0"/>
          </a:p>
          <a:p>
            <a:pPr lvl="1"/>
            <a:r>
              <a:rPr lang="cs-CZ" dirty="0"/>
              <a:t>h) byl žalovaný vyzván, aby se ve věci písemně vyjádřil (§ 114b</a:t>
            </a:r>
            <a:r>
              <a:rPr lang="cs-CZ" dirty="0" smtClean="0"/>
              <a:t>),</a:t>
            </a:r>
            <a:endParaRPr lang="cs-CZ" dirty="0"/>
          </a:p>
          <a:p>
            <a:pPr lvl="1"/>
            <a:r>
              <a:rPr lang="cs-CZ" dirty="0"/>
              <a:t>i) bylo opraveno rozhodnutí, netýká-li se oprava výroku rozhodnutí</a:t>
            </a:r>
            <a:r>
              <a:rPr lang="cs-CZ" dirty="0" smtClean="0"/>
              <a:t>,</a:t>
            </a:r>
            <a:endParaRPr lang="cs-CZ" dirty="0"/>
          </a:p>
          <a:p>
            <a:pPr lvl="1"/>
            <a:r>
              <a:rPr lang="cs-CZ" dirty="0"/>
              <a:t>j) bylo rozhodnuto, že doručení je neúčinné (§ 50d</a:t>
            </a:r>
            <a:r>
              <a:rPr lang="cs-CZ" dirty="0" smtClean="0"/>
              <a:t>),</a:t>
            </a:r>
            <a:endParaRPr lang="cs-CZ" dirty="0"/>
          </a:p>
          <a:p>
            <a:pPr lvl="1"/>
            <a:r>
              <a:rPr lang="cs-CZ" dirty="0"/>
              <a:t>k) byla uložena povinnost složit zálohu na náklady důkazu</a:t>
            </a:r>
            <a:r>
              <a:rPr lang="cs-CZ" dirty="0" smtClean="0"/>
              <a:t>,</a:t>
            </a:r>
            <a:endParaRPr lang="cs-CZ" dirty="0"/>
          </a:p>
          <a:p>
            <a:pPr lvl="1"/>
            <a:r>
              <a:rPr lang="cs-CZ" dirty="0"/>
              <a:t>l) bylo vyhověno návrhu na přezkum evropského platebního rozkazu</a:t>
            </a:r>
            <a:r>
              <a:rPr lang="cs-CZ" dirty="0" smtClean="0"/>
              <a:t>,</a:t>
            </a:r>
            <a:endParaRPr lang="cs-CZ" dirty="0"/>
          </a:p>
          <a:p>
            <a:pPr lvl="1"/>
            <a:r>
              <a:rPr lang="cs-CZ" dirty="0"/>
              <a:t>m) bylo nařízeno první setkání s mediátorem podle § 100 odst. 2</a:t>
            </a:r>
            <a:r>
              <a:rPr lang="cs-CZ" dirty="0" smtClean="0"/>
              <a:t>,</a:t>
            </a:r>
            <a:endParaRPr lang="cs-CZ" dirty="0"/>
          </a:p>
          <a:p>
            <a:pPr lvl="1"/>
            <a:r>
              <a:rPr lang="cs-CZ" dirty="0"/>
              <a:t>n) byl zrušen platební rozkaz podle § 173 odst. 2.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30461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 3) odvolací lhůta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15 dní </a:t>
            </a:r>
            <a:r>
              <a:rPr lang="cs-CZ" dirty="0" smtClean="0"/>
              <a:t>ode dne doručení rozhodnutí</a:t>
            </a:r>
          </a:p>
          <a:p>
            <a:r>
              <a:rPr lang="cs-CZ" dirty="0" smtClean="0"/>
              <a:t>Do běhu lhůty se nezapočítává den doručení.</a:t>
            </a:r>
          </a:p>
          <a:p>
            <a:r>
              <a:rPr lang="cs-CZ" dirty="0" smtClean="0"/>
              <a:t>Postačí, pokud bude odvolání podáno poslední den lhůty k poštovní přepravě.</a:t>
            </a:r>
          </a:p>
          <a:p>
            <a:r>
              <a:rPr lang="cs-CZ" dirty="0" smtClean="0"/>
              <a:t>Nutnost řádného poučení soudem prvního stupně, v případě nesprávného poučení lze podat odvolání ve lhůtě uvedené soudem, nedošlo-li k poučení vůbec, pak je lhůta 3 měsíce.</a:t>
            </a:r>
          </a:p>
          <a:p>
            <a:r>
              <a:rPr lang="cs-CZ" dirty="0" smtClean="0"/>
              <a:t>Prominutí zmeškání lhůty je možné z omluvitelných důvodů. </a:t>
            </a:r>
          </a:p>
        </p:txBody>
      </p:sp>
    </p:spTree>
    <p:extLst>
      <p:ext uri="{BB962C8B-B14F-4D97-AF65-F5344CB8AC3E}">
        <p14:creationId xmlns:p14="http://schemas.microsoft.com/office/powerpoint/2010/main" val="4924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176</TotalTime>
  <Words>3469</Words>
  <Application>Microsoft Office PowerPoint</Application>
  <PresentationFormat>Předvádění na obrazovce (4:3)</PresentationFormat>
  <Paragraphs>309</Paragraphs>
  <Slides>49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49</vt:i4>
      </vt:variant>
    </vt:vector>
  </HeadingPairs>
  <TitlesOfParts>
    <vt:vector size="50" baseType="lpstr">
      <vt:lpstr>Tok</vt:lpstr>
      <vt:lpstr>OPRAVNÉ PROSTŘEDKY</vt:lpstr>
      <vt:lpstr>Opravné systémy</vt:lpstr>
      <vt:lpstr>Opravné prostředky</vt:lpstr>
      <vt:lpstr>Odvolání - obecně</vt:lpstr>
      <vt:lpstr>Odvolání – objektivní podmínky přípustnosti</vt:lpstr>
      <vt:lpstr>Ad 1) existence nepravomocného rozhodnutí</vt:lpstr>
      <vt:lpstr>Ad 2) přípustnost odvolání </vt:lpstr>
      <vt:lpstr>Ad 2) kdy není odvolání přípustné</vt:lpstr>
      <vt:lpstr>Ad 3) odvolací lhůta</vt:lpstr>
      <vt:lpstr>Odvolání – subjektivní podmínky přípustnosti</vt:lpstr>
      <vt:lpstr>Náležitosti odvolání</vt:lpstr>
      <vt:lpstr>Odvolací důvod</vt:lpstr>
      <vt:lpstr>Odvolání v systému neúplné apelace</vt:lpstr>
      <vt:lpstr>Účinky odvolání</vt:lpstr>
      <vt:lpstr>Procesní dispozice s odvoláním</vt:lpstr>
      <vt:lpstr>Řízení o odvolání</vt:lpstr>
      <vt:lpstr>Přezkumná činnost odvolacího soudu</vt:lpstr>
      <vt:lpstr>Rozhodnutí o odvolání</vt:lpstr>
      <vt:lpstr>Náklady odvolacího řízení</vt:lpstr>
      <vt:lpstr>Dovolání</vt:lpstr>
      <vt:lpstr>Dovolání – obecně</vt:lpstr>
      <vt:lpstr>Dovolání – objektivní podmínky přípustnosti I.</vt:lpstr>
      <vt:lpstr>Dovolání – objektivní podmínky přípustnosti II.</vt:lpstr>
      <vt:lpstr>Dovolání – objektivní podmínky přípustnosti III. - lhůta</vt:lpstr>
      <vt:lpstr>Dovolání – subjektivní podmínky přípustnosti</vt:lpstr>
      <vt:lpstr>Povinné zastoupení</vt:lpstr>
      <vt:lpstr>Dovolací důvod</vt:lpstr>
      <vt:lpstr>Náležitosti dovolání</vt:lpstr>
      <vt:lpstr>Účinky dovolání</vt:lpstr>
      <vt:lpstr>Dovolací řízení</vt:lpstr>
      <vt:lpstr>Přezkum dovolacím soudem</vt:lpstr>
      <vt:lpstr>Rozhodnutí o dovolání</vt:lpstr>
      <vt:lpstr>Náklady dovolacího řízení</vt:lpstr>
      <vt:lpstr>Žaloba na obnovu řízení – podstata a objektivní podmínky přípustnosti I.</vt:lpstr>
      <vt:lpstr>   Žaloba na obnovu řízení –objektivní podmínky přípustnosti II. - lhůta</vt:lpstr>
      <vt:lpstr>   Žaloba na obnovu řízení – subjektivní podmínky přípustnosti</vt:lpstr>
      <vt:lpstr>Důvody obnovy</vt:lpstr>
      <vt:lpstr>Náležitosti žaloby na obnovu</vt:lpstr>
      <vt:lpstr>Účinky žaloby na obnovu</vt:lpstr>
      <vt:lpstr>Řízení a rozhodnutí o žalobě na obnovu </vt:lpstr>
      <vt:lpstr>Náklady řízení na obnovu řízení</vt:lpstr>
      <vt:lpstr>Žaloba pro zmatečnost – podstata a objektivní podmínky přípustnosti </vt:lpstr>
      <vt:lpstr>   Žaloba na obnovu řízení –objektivní podmínky přípustnosti II. - lhůta</vt:lpstr>
      <vt:lpstr>Žaloba pro zmatečnost – subjektivní podmínky přípustnosti </vt:lpstr>
      <vt:lpstr>Náležitosti žaloby pro zmatečnost</vt:lpstr>
      <vt:lpstr>Účinky žaloby pro zmatečnost</vt:lpstr>
      <vt:lpstr>Řízení a rozhodnutí o žalobě pro zmatečnost</vt:lpstr>
      <vt:lpstr>Náklady řízení o žalobě pro zmatečnost</vt:lpstr>
      <vt:lpstr>Děkuji za pozornost!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OPRAVNÉ PROSTŘEDKY</dc:title>
  <dc:creator>204602</dc:creator>
  <cp:lastModifiedBy>204602</cp:lastModifiedBy>
  <cp:revision>20</cp:revision>
  <dcterms:created xsi:type="dcterms:W3CDTF">2016-09-21T18:22:57Z</dcterms:created>
  <dcterms:modified xsi:type="dcterms:W3CDTF">2016-10-28T08:22:56Z</dcterms:modified>
</cp:coreProperties>
</file>