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78"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2" r:id="rId19"/>
    <p:sldId id="273" r:id="rId20"/>
    <p:sldId id="274" r:id="rId21"/>
    <p:sldId id="275" r:id="rId22"/>
    <p:sldId id="276" r:id="rId2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20.11.2017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947945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20.11.2017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4152238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20.11.2017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795695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20.11.2017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4007255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57A50AEE-084E-4C30-95B7-CBC274C52884}" type="datetimeFigureOut">
              <a:rPr lang="cs-CZ" smtClean="0"/>
              <a:t>20.11.2017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6045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7A50AEE-084E-4C30-95B7-CBC274C52884}" type="datetimeFigureOut">
              <a:rPr lang="cs-CZ" smtClean="0"/>
              <a:t>20.11.2017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193873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7A50AEE-084E-4C30-95B7-CBC274C52884}" type="datetimeFigureOut">
              <a:rPr lang="cs-CZ" smtClean="0"/>
              <a:t>20.11.2017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2858780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7A50AEE-084E-4C30-95B7-CBC274C52884}" type="datetimeFigureOut">
              <a:rPr lang="cs-CZ" smtClean="0"/>
              <a:t>20.11.2017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107935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7A50AEE-084E-4C30-95B7-CBC274C52884}" type="datetimeFigureOut">
              <a:rPr lang="cs-CZ" smtClean="0"/>
              <a:t>20.11.2017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309150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57A50AEE-084E-4C30-95B7-CBC274C52884}" type="datetimeFigureOut">
              <a:rPr lang="cs-CZ" smtClean="0"/>
              <a:t>20.11.2017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049922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57A50AEE-084E-4C30-95B7-CBC274C52884}" type="datetimeFigureOut">
              <a:rPr lang="cs-CZ" smtClean="0"/>
              <a:t>20.11.2017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829022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A50AEE-084E-4C30-95B7-CBC274C52884}" type="datetimeFigureOut">
              <a:rPr lang="cs-CZ" smtClean="0"/>
              <a:t>20.11.2017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01E55-DB2C-4DB4-A9B3-A3F5E3D0ECD4}" type="slidenum">
              <a:rPr lang="cs-CZ" smtClean="0"/>
              <a:t>‹#›</a:t>
            </a:fld>
            <a:endParaRPr lang="cs-CZ"/>
          </a:p>
        </p:txBody>
      </p:sp>
    </p:spTree>
    <p:extLst>
      <p:ext uri="{BB962C8B-B14F-4D97-AF65-F5344CB8AC3E}">
        <p14:creationId xmlns:p14="http://schemas.microsoft.com/office/powerpoint/2010/main" val="3845461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Zásady činnosti finanční správy</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973416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a:t>
            </a:r>
            <a:r>
              <a:rPr lang="cs-CZ" i="1" dirty="0" err="1" smtClean="0"/>
              <a:t>service</a:t>
            </a:r>
            <a:r>
              <a:rPr lang="cs-CZ" i="1" dirty="0" smtClean="0"/>
              <a:t> </a:t>
            </a:r>
            <a:r>
              <a:rPr lang="cs-CZ" i="1" dirty="0" err="1" smtClean="0"/>
              <a:t>publique</a:t>
            </a:r>
            <a:endParaRPr lang="cs-CZ" dirty="0"/>
          </a:p>
        </p:txBody>
      </p:sp>
      <p:sp>
        <p:nvSpPr>
          <p:cNvPr id="3" name="Zástupný symbol pro text 2"/>
          <p:cNvSpPr>
            <a:spLocks noGrp="1"/>
          </p:cNvSpPr>
          <p:nvPr>
            <p:ph type="body" idx="1"/>
          </p:nvPr>
        </p:nvSpPr>
        <p:spPr/>
        <p:txBody>
          <a:bodyPr/>
          <a:lstStyle/>
          <a:p>
            <a:r>
              <a:rPr lang="cs-CZ" dirty="0" smtClean="0"/>
              <a:t>SŘ § 4/1</a:t>
            </a:r>
            <a:endParaRPr lang="cs-CZ" dirty="0"/>
          </a:p>
        </p:txBody>
      </p:sp>
      <p:sp>
        <p:nvSpPr>
          <p:cNvPr id="4" name="Zástupný symbol pro obsah 3"/>
          <p:cNvSpPr>
            <a:spLocks noGrp="1"/>
          </p:cNvSpPr>
          <p:nvPr>
            <p:ph sz="half" idx="2"/>
          </p:nvPr>
        </p:nvSpPr>
        <p:spPr/>
        <p:txBody>
          <a:bodyPr/>
          <a:lstStyle/>
          <a:p>
            <a:r>
              <a:rPr lang="cs-CZ" dirty="0" smtClean="0"/>
              <a:t>Veřejná správa je službou veřejnosti. Každý, kdo plní úkoly vyplývající z působnosti správního orgánu, má povinnost se k dotčeným osobám chovat zdvořile a podle možností jim vycházet vstříc.</a:t>
            </a:r>
            <a:endParaRPr lang="cs-CZ" dirty="0"/>
          </a:p>
        </p:txBody>
      </p:sp>
      <p:sp>
        <p:nvSpPr>
          <p:cNvPr id="5" name="Zástupný symbol pro text 4"/>
          <p:cNvSpPr>
            <a:spLocks noGrp="1"/>
          </p:cNvSpPr>
          <p:nvPr>
            <p:ph type="body" sz="quarter" idx="3"/>
          </p:nvPr>
        </p:nvSpPr>
        <p:spPr/>
        <p:txBody>
          <a:bodyPr/>
          <a:lstStyle/>
          <a:p>
            <a:r>
              <a:rPr lang="cs-CZ" dirty="0" smtClean="0"/>
              <a:t>DŘ § 6/4</a:t>
            </a:r>
            <a:endParaRPr lang="cs-CZ" dirty="0"/>
          </a:p>
        </p:txBody>
      </p:sp>
      <p:sp>
        <p:nvSpPr>
          <p:cNvPr id="6" name="Zástupný symbol pro obsah 5"/>
          <p:cNvSpPr>
            <a:spLocks noGrp="1"/>
          </p:cNvSpPr>
          <p:nvPr>
            <p:ph sz="quarter" idx="4"/>
          </p:nvPr>
        </p:nvSpPr>
        <p:spPr/>
        <p:txBody>
          <a:bodyPr/>
          <a:lstStyle/>
          <a:p>
            <a:r>
              <a:rPr lang="cs-CZ" dirty="0" smtClean="0"/>
              <a:t>Správce daně podle možností vychází osobám zúčastněným na správě daní vstříc. Úřední osoby jsou povinny vyvarovat se při správě daní nezdvořilostí.</a:t>
            </a:r>
            <a:endParaRPr lang="cs-CZ" dirty="0"/>
          </a:p>
        </p:txBody>
      </p:sp>
    </p:spTree>
    <p:extLst>
      <p:ext uri="{BB962C8B-B14F-4D97-AF65-F5344CB8AC3E}">
        <p14:creationId xmlns:p14="http://schemas.microsoft.com/office/powerpoint/2010/main" val="4113114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edukační</a:t>
            </a:r>
            <a:endParaRPr lang="cs-CZ" dirty="0"/>
          </a:p>
        </p:txBody>
      </p:sp>
      <p:sp>
        <p:nvSpPr>
          <p:cNvPr id="3" name="Zástupný symbol pro text 2"/>
          <p:cNvSpPr>
            <a:spLocks noGrp="1"/>
          </p:cNvSpPr>
          <p:nvPr>
            <p:ph type="body" idx="1"/>
          </p:nvPr>
        </p:nvSpPr>
        <p:spPr/>
        <p:txBody>
          <a:bodyPr/>
          <a:lstStyle/>
          <a:p>
            <a:r>
              <a:rPr lang="cs-CZ" dirty="0" smtClean="0"/>
              <a:t>SŘ § 4/2</a:t>
            </a:r>
            <a:endParaRPr lang="cs-CZ" dirty="0"/>
          </a:p>
        </p:txBody>
      </p:sp>
      <p:sp>
        <p:nvSpPr>
          <p:cNvPr id="4" name="Zástupný symbol pro obsah 3"/>
          <p:cNvSpPr>
            <a:spLocks noGrp="1"/>
          </p:cNvSpPr>
          <p:nvPr>
            <p:ph sz="half" idx="2"/>
          </p:nvPr>
        </p:nvSpPr>
        <p:spPr/>
        <p:txBody>
          <a:bodyPr/>
          <a:lstStyle/>
          <a:p>
            <a:r>
              <a:rPr lang="cs-CZ" dirty="0" smtClean="0"/>
              <a:t>Správní orgán v souvislosti se svým úkonem poskytne dotčené osobě přiměřené poučení o jejích právech a povinnostech, je-li to vzhledem k povaze úkonu a osobním poměrům dotčené osoby potřebné.</a:t>
            </a:r>
            <a:endParaRPr lang="cs-CZ" dirty="0"/>
          </a:p>
        </p:txBody>
      </p:sp>
      <p:sp>
        <p:nvSpPr>
          <p:cNvPr id="5" name="Zástupný symbol pro text 4"/>
          <p:cNvSpPr>
            <a:spLocks noGrp="1"/>
          </p:cNvSpPr>
          <p:nvPr>
            <p:ph type="body" sz="quarter" idx="3"/>
          </p:nvPr>
        </p:nvSpPr>
        <p:spPr/>
        <p:txBody>
          <a:bodyPr/>
          <a:lstStyle/>
          <a:p>
            <a:r>
              <a:rPr lang="cs-CZ" dirty="0" smtClean="0"/>
              <a:t>§ 6/3</a:t>
            </a:r>
            <a:endParaRPr lang="cs-CZ" dirty="0"/>
          </a:p>
        </p:txBody>
      </p:sp>
      <p:sp>
        <p:nvSpPr>
          <p:cNvPr id="6" name="Zástupný symbol pro obsah 5"/>
          <p:cNvSpPr>
            <a:spLocks noGrp="1"/>
          </p:cNvSpPr>
          <p:nvPr>
            <p:ph sz="quarter" idx="4"/>
          </p:nvPr>
        </p:nvSpPr>
        <p:spPr/>
        <p:txBody>
          <a:bodyPr/>
          <a:lstStyle/>
          <a:p>
            <a:r>
              <a:rPr lang="cs-CZ" strike="sngStrike" dirty="0" smtClean="0"/>
              <a:t>Správce daně umožní osobám zúčastněným na správě daní uplatňovat jejich práva </a:t>
            </a:r>
            <a:r>
              <a:rPr lang="cs-CZ" dirty="0" smtClean="0"/>
              <a:t>a v souvislosti se svým úkonem jim poskytne přiměřené poučení o jejich právech a povinnostech, je-li to vzhledem k povaze úkonu potřebné nebo stanoví-li tak zákon.</a:t>
            </a:r>
            <a:endParaRPr lang="cs-CZ" dirty="0"/>
          </a:p>
        </p:txBody>
      </p:sp>
    </p:spTree>
    <p:extLst>
      <p:ext uri="{BB962C8B-B14F-4D97-AF65-F5344CB8AC3E}">
        <p14:creationId xmlns:p14="http://schemas.microsoft.com/office/powerpoint/2010/main" val="240861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kvalifikované procesní informace</a:t>
            </a:r>
            <a:endParaRPr lang="cs-CZ" dirty="0"/>
          </a:p>
        </p:txBody>
      </p:sp>
      <p:sp>
        <p:nvSpPr>
          <p:cNvPr id="3" name="Zástupný symbol pro text 2"/>
          <p:cNvSpPr>
            <a:spLocks noGrp="1"/>
          </p:cNvSpPr>
          <p:nvPr>
            <p:ph type="body" idx="1"/>
          </p:nvPr>
        </p:nvSpPr>
        <p:spPr/>
        <p:txBody>
          <a:bodyPr/>
          <a:lstStyle/>
          <a:p>
            <a:r>
              <a:rPr lang="cs-CZ" dirty="0" smtClean="0"/>
              <a:t>SŘ § 4/3</a:t>
            </a:r>
            <a:endParaRPr lang="cs-CZ" dirty="0"/>
          </a:p>
        </p:txBody>
      </p:sp>
      <p:sp>
        <p:nvSpPr>
          <p:cNvPr id="4" name="Zástupný symbol pro obsah 3"/>
          <p:cNvSpPr>
            <a:spLocks noGrp="1"/>
          </p:cNvSpPr>
          <p:nvPr>
            <p:ph sz="half" idx="2"/>
          </p:nvPr>
        </p:nvSpPr>
        <p:spPr/>
        <p:txBody>
          <a:bodyPr/>
          <a:lstStyle/>
          <a:p>
            <a:r>
              <a:rPr lang="cs-CZ" dirty="0" smtClean="0"/>
              <a:t>Správní orgán s dostatečným předstihem uvědomí dotčené osoby o úkonu, který učiní, je-li to potřebné k hájení jejich práv a neohrozí-li to účel úkonu.</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454066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vstřícnosti k právům a oprávněným zájmů dotčených osob</a:t>
            </a:r>
            <a:endParaRPr lang="cs-CZ" dirty="0"/>
          </a:p>
        </p:txBody>
      </p:sp>
      <p:sp>
        <p:nvSpPr>
          <p:cNvPr id="3" name="Zástupný symbol pro text 2"/>
          <p:cNvSpPr>
            <a:spLocks noGrp="1"/>
          </p:cNvSpPr>
          <p:nvPr>
            <p:ph type="body" idx="1"/>
          </p:nvPr>
        </p:nvSpPr>
        <p:spPr/>
        <p:txBody>
          <a:bodyPr/>
          <a:lstStyle/>
          <a:p>
            <a:r>
              <a:rPr lang="cs-CZ" dirty="0" smtClean="0"/>
              <a:t>SŘ § 4/4</a:t>
            </a:r>
            <a:endParaRPr lang="cs-CZ" dirty="0"/>
          </a:p>
        </p:txBody>
      </p:sp>
      <p:sp>
        <p:nvSpPr>
          <p:cNvPr id="4" name="Zástupný symbol pro obsah 3"/>
          <p:cNvSpPr>
            <a:spLocks noGrp="1"/>
          </p:cNvSpPr>
          <p:nvPr>
            <p:ph sz="half" idx="2"/>
          </p:nvPr>
        </p:nvSpPr>
        <p:spPr/>
        <p:txBody>
          <a:bodyPr/>
          <a:lstStyle/>
          <a:p>
            <a:r>
              <a:rPr lang="cs-CZ" dirty="0" smtClean="0"/>
              <a:t>Správní orgán umožní dotčeným osobám uplatňovat jejich práva a oprávněné zájmy.</a:t>
            </a:r>
            <a:endParaRPr lang="cs-CZ" dirty="0"/>
          </a:p>
        </p:txBody>
      </p:sp>
      <p:sp>
        <p:nvSpPr>
          <p:cNvPr id="5" name="Zástupný symbol pro text 4"/>
          <p:cNvSpPr>
            <a:spLocks noGrp="1"/>
          </p:cNvSpPr>
          <p:nvPr>
            <p:ph type="body" sz="quarter" idx="3"/>
          </p:nvPr>
        </p:nvSpPr>
        <p:spPr/>
        <p:txBody>
          <a:bodyPr/>
          <a:lstStyle/>
          <a:p>
            <a:r>
              <a:rPr lang="cs-CZ" dirty="0" smtClean="0"/>
              <a:t>DŘ § 6/3</a:t>
            </a:r>
            <a:endParaRPr lang="cs-CZ" dirty="0"/>
          </a:p>
        </p:txBody>
      </p:sp>
      <p:sp>
        <p:nvSpPr>
          <p:cNvPr id="6" name="Zástupný symbol pro obsah 5"/>
          <p:cNvSpPr>
            <a:spLocks noGrp="1"/>
          </p:cNvSpPr>
          <p:nvPr>
            <p:ph sz="quarter" idx="4"/>
          </p:nvPr>
        </p:nvSpPr>
        <p:spPr/>
        <p:txBody>
          <a:bodyPr/>
          <a:lstStyle/>
          <a:p>
            <a:r>
              <a:rPr lang="cs-CZ" dirty="0" smtClean="0"/>
              <a:t>Správce daně umožní osobám zúčastněným na správě daní uplatňovat jejich práva a </a:t>
            </a:r>
            <a:r>
              <a:rPr lang="cs-CZ" u="sng" dirty="0" smtClean="0"/>
              <a:t>v souvislosti se svým úkonem jim poskytne přiměřené poučení o jejich právech a povinnostech, je-li to vzhledem k povaze úkonu potřebné nebo stanoví-li tak zákon.</a:t>
            </a:r>
            <a:endParaRPr lang="cs-CZ" u="sng" dirty="0"/>
          </a:p>
        </p:txBody>
      </p:sp>
    </p:spTree>
    <p:extLst>
      <p:ext uri="{BB962C8B-B14F-4D97-AF65-F5344CB8AC3E}">
        <p14:creationId xmlns:p14="http://schemas.microsoft.com/office/powerpoint/2010/main" val="730633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subsidiarity </a:t>
            </a:r>
            <a:endParaRPr lang="cs-CZ" dirty="0"/>
          </a:p>
        </p:txBody>
      </p:sp>
      <p:sp>
        <p:nvSpPr>
          <p:cNvPr id="3" name="Zástupný symbol pro text 2"/>
          <p:cNvSpPr>
            <a:spLocks noGrp="1"/>
          </p:cNvSpPr>
          <p:nvPr>
            <p:ph type="body" idx="1"/>
          </p:nvPr>
        </p:nvSpPr>
        <p:spPr/>
        <p:txBody>
          <a:bodyPr/>
          <a:lstStyle/>
          <a:p>
            <a:r>
              <a:rPr lang="cs-CZ" dirty="0" smtClean="0"/>
              <a:t>SŘ § 5</a:t>
            </a:r>
            <a:endParaRPr lang="cs-CZ" dirty="0"/>
          </a:p>
        </p:txBody>
      </p:sp>
      <p:sp>
        <p:nvSpPr>
          <p:cNvPr id="4" name="Zástupný symbol pro obsah 3"/>
          <p:cNvSpPr>
            <a:spLocks noGrp="1"/>
          </p:cNvSpPr>
          <p:nvPr>
            <p:ph sz="half" idx="2"/>
          </p:nvPr>
        </p:nvSpPr>
        <p:spPr/>
        <p:txBody>
          <a:bodyPr/>
          <a:lstStyle/>
          <a:p>
            <a:r>
              <a:rPr lang="cs-CZ" dirty="0" smtClean="0"/>
              <a:t>Pokud to povaha projednávané věci umožňuje, pokusí se správní orgán o smírné odstranění rozporů, které brání řádnému projednání a rozhodnutí dané věci.</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1303518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včasnosti</a:t>
            </a:r>
            <a:endParaRPr lang="cs-CZ" dirty="0"/>
          </a:p>
        </p:txBody>
      </p:sp>
      <p:sp>
        <p:nvSpPr>
          <p:cNvPr id="3" name="Zástupný symbol pro text 2"/>
          <p:cNvSpPr>
            <a:spLocks noGrp="1"/>
          </p:cNvSpPr>
          <p:nvPr>
            <p:ph type="body" idx="1"/>
          </p:nvPr>
        </p:nvSpPr>
        <p:spPr/>
        <p:txBody>
          <a:bodyPr/>
          <a:lstStyle/>
          <a:p>
            <a:r>
              <a:rPr lang="cs-CZ" dirty="0" smtClean="0"/>
              <a:t>SŘ § 6/1</a:t>
            </a:r>
            <a:endParaRPr lang="cs-CZ" dirty="0"/>
          </a:p>
        </p:txBody>
      </p:sp>
      <p:sp>
        <p:nvSpPr>
          <p:cNvPr id="4" name="Zástupný symbol pro obsah 3"/>
          <p:cNvSpPr>
            <a:spLocks noGrp="1"/>
          </p:cNvSpPr>
          <p:nvPr>
            <p:ph sz="half" idx="2"/>
          </p:nvPr>
        </p:nvSpPr>
        <p:spPr/>
        <p:txBody>
          <a:bodyPr/>
          <a:lstStyle/>
          <a:p>
            <a:r>
              <a:rPr lang="cs-CZ" dirty="0" smtClean="0"/>
              <a:t>Správní orgán vyřizuje věci bez zbytečných průtahů. Nečiní-li správní orgán úkony v zákonem stanovené lhůtě nebo ve lhůtě přiměřené, není-li zákonná lhůta stanovena, použije se ke zjednání nápravy ustanovení o ochraně před nečinností (§ 80).</a:t>
            </a:r>
            <a:endParaRPr lang="cs-CZ" dirty="0"/>
          </a:p>
        </p:txBody>
      </p:sp>
      <p:sp>
        <p:nvSpPr>
          <p:cNvPr id="5" name="Zástupný symbol pro text 4"/>
          <p:cNvSpPr>
            <a:spLocks noGrp="1"/>
          </p:cNvSpPr>
          <p:nvPr>
            <p:ph type="body" sz="quarter" idx="3"/>
          </p:nvPr>
        </p:nvSpPr>
        <p:spPr/>
        <p:txBody>
          <a:bodyPr/>
          <a:lstStyle/>
          <a:p>
            <a:r>
              <a:rPr lang="cs-CZ" dirty="0" smtClean="0"/>
              <a:t>DŘ § 7/1</a:t>
            </a:r>
            <a:endParaRPr lang="cs-CZ" dirty="0"/>
          </a:p>
        </p:txBody>
      </p:sp>
      <p:sp>
        <p:nvSpPr>
          <p:cNvPr id="6" name="Zástupný symbol pro obsah 5"/>
          <p:cNvSpPr>
            <a:spLocks noGrp="1"/>
          </p:cNvSpPr>
          <p:nvPr>
            <p:ph sz="quarter" idx="4"/>
          </p:nvPr>
        </p:nvSpPr>
        <p:spPr/>
        <p:txBody>
          <a:bodyPr/>
          <a:lstStyle/>
          <a:p>
            <a:r>
              <a:rPr lang="cs-CZ" dirty="0" smtClean="0"/>
              <a:t>Správce daně postupuje bez zbytečných průtahů.</a:t>
            </a:r>
            <a:endParaRPr lang="cs-CZ" dirty="0"/>
          </a:p>
        </p:txBody>
      </p:sp>
    </p:spTree>
    <p:extLst>
      <p:ext uri="{BB962C8B-B14F-4D97-AF65-F5344CB8AC3E}">
        <p14:creationId xmlns:p14="http://schemas.microsoft.com/office/powerpoint/2010/main" val="2455840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procesní hospodárnosti </a:t>
            </a:r>
            <a:endParaRPr lang="cs-CZ" dirty="0"/>
          </a:p>
        </p:txBody>
      </p:sp>
      <p:sp>
        <p:nvSpPr>
          <p:cNvPr id="3" name="Zástupný symbol pro text 2"/>
          <p:cNvSpPr>
            <a:spLocks noGrp="1"/>
          </p:cNvSpPr>
          <p:nvPr>
            <p:ph type="body" idx="1"/>
          </p:nvPr>
        </p:nvSpPr>
        <p:spPr/>
        <p:txBody>
          <a:bodyPr/>
          <a:lstStyle/>
          <a:p>
            <a:r>
              <a:rPr lang="cs-CZ" dirty="0" smtClean="0"/>
              <a:t>SŘ § 6/2</a:t>
            </a:r>
            <a:endParaRPr lang="cs-CZ" dirty="0"/>
          </a:p>
        </p:txBody>
      </p:sp>
      <p:sp>
        <p:nvSpPr>
          <p:cNvPr id="4" name="Zástupný symbol pro obsah 3"/>
          <p:cNvSpPr>
            <a:spLocks noGrp="1"/>
          </p:cNvSpPr>
          <p:nvPr>
            <p:ph sz="half" idx="2"/>
          </p:nvPr>
        </p:nvSpPr>
        <p:spPr/>
        <p:txBody>
          <a:bodyPr>
            <a:normAutofit fontScale="77500" lnSpcReduction="20000"/>
          </a:bodyPr>
          <a:lstStyle/>
          <a:p>
            <a:r>
              <a:rPr lang="cs-CZ" dirty="0" smtClean="0"/>
              <a:t>Správní orgán postupuje tak, aby nikomu nevznikaly zbytečné náklady, a dotčené osoby co možná nejméně zatěžuje. Podklady od dotčené osoby vyžaduje jen tehdy, stanoví-li tak právní předpis. Lze-li však potřebné údaje získat z úřední evidence, kterou správní orgán sám vede, a pokud o to dotčená osoba požádá, je povinen jejich obstarání zajistit. Při opatřování údajů podle tohoto ustanovení má správní orgán vůči třetím osobám, jichž se tyto údaje mohou týkat, stejné postavení jako dotčená osoba, na jejíž požádání údaje opatřuje.</a:t>
            </a:r>
            <a:endParaRPr lang="cs-CZ" dirty="0"/>
          </a:p>
        </p:txBody>
      </p:sp>
      <p:sp>
        <p:nvSpPr>
          <p:cNvPr id="5" name="Zástupný symbol pro text 4"/>
          <p:cNvSpPr>
            <a:spLocks noGrp="1"/>
          </p:cNvSpPr>
          <p:nvPr>
            <p:ph type="body" sz="quarter" idx="3"/>
          </p:nvPr>
        </p:nvSpPr>
        <p:spPr/>
        <p:txBody>
          <a:bodyPr/>
          <a:lstStyle/>
          <a:p>
            <a:r>
              <a:rPr lang="cs-CZ" dirty="0" smtClean="0"/>
              <a:t>DŘ § 5/3, § 7/2</a:t>
            </a:r>
            <a:endParaRPr lang="cs-CZ" dirty="0"/>
          </a:p>
        </p:txBody>
      </p:sp>
      <p:sp>
        <p:nvSpPr>
          <p:cNvPr id="6" name="Zástupný symbol pro obsah 5"/>
          <p:cNvSpPr>
            <a:spLocks noGrp="1"/>
          </p:cNvSpPr>
          <p:nvPr>
            <p:ph sz="quarter" idx="4"/>
          </p:nvPr>
        </p:nvSpPr>
        <p:spPr/>
        <p:txBody>
          <a:bodyPr>
            <a:normAutofit fontScale="70000" lnSpcReduction="20000"/>
          </a:bodyPr>
          <a:lstStyle/>
          <a:p>
            <a:r>
              <a:rPr lang="cs-CZ" dirty="0" smtClean="0"/>
              <a:t> </a:t>
            </a:r>
            <a:r>
              <a:rPr lang="cs-CZ" strike="sngStrike" dirty="0" smtClean="0"/>
              <a:t>Správce daně šetří práva a právem chráněné zájmy daňových subjektů a třetích osob (dále jen „osoba zúčastněná na správě daní“) v souladu s právními předpisy a </a:t>
            </a:r>
            <a:r>
              <a:rPr lang="cs-CZ" dirty="0" smtClean="0"/>
              <a:t>používá při vyžadování plnění jejich povinností jen takové prostředky, které je nejméně zatěžují a ještě umožňují dosáhnout cíle správy daní.</a:t>
            </a:r>
          </a:p>
          <a:p>
            <a:r>
              <a:rPr lang="cs-CZ" dirty="0" smtClean="0"/>
              <a:t>Správce daně postupuje tak, aby nikomu nevznikaly zbytečné náklady. Z důvodu hospodárnosti může konat správce daně úkony pro různá řízení společně. Ze spisu, popřípadě z rozhodnutí vydaného na základě těchto úkonů, musí být zřejmé, ke které povinnosti a s jakým výsledkem byly úkony učiněny.</a:t>
            </a:r>
          </a:p>
          <a:p>
            <a:endParaRPr lang="cs-CZ" dirty="0"/>
          </a:p>
        </p:txBody>
      </p:sp>
    </p:spTree>
    <p:extLst>
      <p:ext uri="{BB962C8B-B14F-4D97-AF65-F5344CB8AC3E}">
        <p14:creationId xmlns:p14="http://schemas.microsoft.com/office/powerpoint/2010/main" val="279684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procesní rovnosti a nestrannosti postupu správních orgánů</a:t>
            </a:r>
            <a:endParaRPr lang="cs-CZ" dirty="0"/>
          </a:p>
        </p:txBody>
      </p:sp>
      <p:sp>
        <p:nvSpPr>
          <p:cNvPr id="3" name="Zástupný symbol pro text 2"/>
          <p:cNvSpPr>
            <a:spLocks noGrp="1"/>
          </p:cNvSpPr>
          <p:nvPr>
            <p:ph type="body" idx="1"/>
          </p:nvPr>
        </p:nvSpPr>
        <p:spPr/>
        <p:txBody>
          <a:bodyPr/>
          <a:lstStyle/>
          <a:p>
            <a:r>
              <a:rPr lang="cs-CZ" dirty="0" smtClean="0"/>
              <a:t>SŘ § 7/1, 2</a:t>
            </a:r>
            <a:endParaRPr lang="cs-CZ" dirty="0"/>
          </a:p>
        </p:txBody>
      </p:sp>
      <p:sp>
        <p:nvSpPr>
          <p:cNvPr id="4" name="Zástupný symbol pro obsah 3"/>
          <p:cNvSpPr>
            <a:spLocks noGrp="1"/>
          </p:cNvSpPr>
          <p:nvPr>
            <p:ph sz="half" idx="2"/>
          </p:nvPr>
        </p:nvSpPr>
        <p:spPr/>
        <p:txBody>
          <a:bodyPr>
            <a:normAutofit fontScale="92500" lnSpcReduction="20000"/>
          </a:bodyPr>
          <a:lstStyle/>
          <a:p>
            <a:pPr marL="514350" indent="-514350">
              <a:buAutoNum type="arabicParenBoth"/>
            </a:pPr>
            <a:r>
              <a:rPr lang="cs-CZ" dirty="0" smtClean="0"/>
              <a:t>Dotčené osoby mají při uplatňování svých procesních práv rovné postavení. Správní orgán postupuje vůči dotčeným osobám nestranně a vyžaduje od všech dotčených osob plnění jejich procesních povinností rovnou měrou.</a:t>
            </a:r>
          </a:p>
          <a:p>
            <a:pPr marL="514350" indent="-514350">
              <a:buAutoNum type="arabicParenBoth"/>
            </a:pPr>
            <a:r>
              <a:rPr lang="cs-CZ" dirty="0" smtClean="0"/>
              <a:t>Tam, kde by rovnost dotčených osob mohla být ohrožena, správní orgán učiní opatření potřebná k jejímu zajištění.</a:t>
            </a:r>
            <a:endParaRPr lang="cs-CZ" dirty="0"/>
          </a:p>
        </p:txBody>
      </p:sp>
      <p:sp>
        <p:nvSpPr>
          <p:cNvPr id="5" name="Zástupný symbol pro text 4"/>
          <p:cNvSpPr>
            <a:spLocks noGrp="1"/>
          </p:cNvSpPr>
          <p:nvPr>
            <p:ph type="body" sz="quarter" idx="3"/>
          </p:nvPr>
        </p:nvSpPr>
        <p:spPr/>
        <p:txBody>
          <a:bodyPr/>
          <a:lstStyle/>
          <a:p>
            <a:r>
              <a:rPr lang="cs-CZ" dirty="0" smtClean="0"/>
              <a:t>DŘ § 6/1</a:t>
            </a:r>
            <a:endParaRPr lang="cs-CZ" dirty="0"/>
          </a:p>
        </p:txBody>
      </p:sp>
      <p:sp>
        <p:nvSpPr>
          <p:cNvPr id="6" name="Zástupný symbol pro obsah 5"/>
          <p:cNvSpPr>
            <a:spLocks noGrp="1"/>
          </p:cNvSpPr>
          <p:nvPr>
            <p:ph sz="quarter" idx="4"/>
          </p:nvPr>
        </p:nvSpPr>
        <p:spPr/>
        <p:txBody>
          <a:bodyPr/>
          <a:lstStyle/>
          <a:p>
            <a:r>
              <a:rPr lang="cs-CZ" dirty="0" smtClean="0"/>
              <a:t>Osoby zúčastněné na správě daní mají rovná procesní práva a povinnost</a:t>
            </a:r>
            <a:endParaRPr lang="cs-CZ" dirty="0"/>
          </a:p>
        </p:txBody>
      </p:sp>
    </p:spTree>
    <p:extLst>
      <p:ext uri="{BB962C8B-B14F-4D97-AF65-F5344CB8AC3E}">
        <p14:creationId xmlns:p14="http://schemas.microsoft.com/office/powerpoint/2010/main" val="3409087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souladnosti postupů</a:t>
            </a:r>
            <a:endParaRPr lang="cs-CZ" dirty="0"/>
          </a:p>
        </p:txBody>
      </p:sp>
      <p:sp>
        <p:nvSpPr>
          <p:cNvPr id="3" name="Zástupný symbol pro text 2"/>
          <p:cNvSpPr>
            <a:spLocks noGrp="1"/>
          </p:cNvSpPr>
          <p:nvPr>
            <p:ph type="body" idx="1"/>
          </p:nvPr>
        </p:nvSpPr>
        <p:spPr/>
        <p:txBody>
          <a:bodyPr/>
          <a:lstStyle/>
          <a:p>
            <a:r>
              <a:rPr lang="cs-CZ" dirty="0" smtClean="0"/>
              <a:t>SŘ § 8/1</a:t>
            </a:r>
            <a:endParaRPr lang="cs-CZ" dirty="0"/>
          </a:p>
        </p:txBody>
      </p:sp>
      <p:sp>
        <p:nvSpPr>
          <p:cNvPr id="4" name="Zástupný symbol pro obsah 3"/>
          <p:cNvSpPr>
            <a:spLocks noGrp="1"/>
          </p:cNvSpPr>
          <p:nvPr>
            <p:ph sz="half" idx="2"/>
          </p:nvPr>
        </p:nvSpPr>
        <p:spPr/>
        <p:txBody>
          <a:bodyPr>
            <a:normAutofit fontScale="92500"/>
          </a:bodyPr>
          <a:lstStyle/>
          <a:p>
            <a:r>
              <a:rPr lang="cs-CZ" dirty="0" smtClean="0"/>
              <a:t>Správní orgány dbají vzájemného souladu všech postupů, které probíhají současně a souvisejí s týmiž právy nebo povinnostmi dotčené osoby. Na to, že současně probíhá více takových postupů u různých správních orgánů nebo u jiných orgánů veřejné moci, je dotčená osoba povinna správní orgány bezodkladně upozornit.</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790490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spolupráce správních orgánů</a:t>
            </a:r>
            <a:endParaRPr lang="cs-CZ" dirty="0"/>
          </a:p>
        </p:txBody>
      </p:sp>
      <p:sp>
        <p:nvSpPr>
          <p:cNvPr id="3" name="Zástupný symbol pro text 2"/>
          <p:cNvSpPr>
            <a:spLocks noGrp="1"/>
          </p:cNvSpPr>
          <p:nvPr>
            <p:ph type="body" idx="1"/>
          </p:nvPr>
        </p:nvSpPr>
        <p:spPr/>
        <p:txBody>
          <a:bodyPr/>
          <a:lstStyle/>
          <a:p>
            <a:r>
              <a:rPr lang="cs-CZ" dirty="0" smtClean="0"/>
              <a:t>SŘ § 8/2</a:t>
            </a:r>
            <a:endParaRPr lang="cs-CZ" dirty="0"/>
          </a:p>
        </p:txBody>
      </p:sp>
      <p:sp>
        <p:nvSpPr>
          <p:cNvPr id="4" name="Zástupný symbol pro obsah 3"/>
          <p:cNvSpPr>
            <a:spLocks noGrp="1"/>
          </p:cNvSpPr>
          <p:nvPr>
            <p:ph sz="half" idx="2"/>
          </p:nvPr>
        </p:nvSpPr>
        <p:spPr/>
        <p:txBody>
          <a:bodyPr/>
          <a:lstStyle/>
          <a:p>
            <a:r>
              <a:rPr lang="cs-CZ" dirty="0" smtClean="0"/>
              <a:t> Správní orgány vzájemně spolupracují v zájmu dobré správy.</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698704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Katalogy zásad</a:t>
            </a:r>
            <a:endParaRPr lang="cs-CZ" dirty="0"/>
          </a:p>
        </p:txBody>
      </p:sp>
      <p:sp>
        <p:nvSpPr>
          <p:cNvPr id="3" name="Zástupný symbol pro obsah 2"/>
          <p:cNvSpPr>
            <a:spLocks noGrp="1"/>
          </p:cNvSpPr>
          <p:nvPr>
            <p:ph idx="1"/>
          </p:nvPr>
        </p:nvSpPr>
        <p:spPr/>
        <p:txBody>
          <a:bodyPr/>
          <a:lstStyle/>
          <a:p>
            <a:r>
              <a:rPr lang="cs-CZ" dirty="0" smtClean="0"/>
              <a:t>Zásady činnosti veřejné správy - § 2 – 8 SŘ (zákon č. 500/2004 Sb., v platném znění)</a:t>
            </a:r>
          </a:p>
          <a:p>
            <a:r>
              <a:rPr lang="cs-CZ" dirty="0"/>
              <a:t>Z</a:t>
            </a:r>
            <a:r>
              <a:rPr lang="cs-CZ" dirty="0" smtClean="0"/>
              <a:t>ásady správy daní § 5 – 9 DŘ (zákon č. 280/2009 Sb., v platném znění)</a:t>
            </a:r>
            <a:endParaRPr lang="cs-CZ" dirty="0"/>
          </a:p>
        </p:txBody>
      </p:sp>
    </p:spTree>
    <p:extLst>
      <p:ext uri="{BB962C8B-B14F-4D97-AF65-F5344CB8AC3E}">
        <p14:creationId xmlns:p14="http://schemas.microsoft.com/office/powerpoint/2010/main" val="1999317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spolupráce subjektů správy daní </a:t>
            </a:r>
            <a:endParaRPr lang="cs-CZ" dirty="0"/>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smtClean="0"/>
              <a:t>DŘ § 6/2</a:t>
            </a:r>
            <a:endParaRPr lang="cs-CZ" dirty="0"/>
          </a:p>
        </p:txBody>
      </p:sp>
      <p:sp>
        <p:nvSpPr>
          <p:cNvPr id="6" name="Zástupný symbol pro obsah 5"/>
          <p:cNvSpPr>
            <a:spLocks noGrp="1"/>
          </p:cNvSpPr>
          <p:nvPr>
            <p:ph sz="quarter" idx="4"/>
          </p:nvPr>
        </p:nvSpPr>
        <p:spPr/>
        <p:txBody>
          <a:bodyPr/>
          <a:lstStyle/>
          <a:p>
            <a:r>
              <a:rPr lang="cs-CZ" dirty="0" smtClean="0"/>
              <a:t>Osoby zúčastněné na správě daní a správce daně vzájemně spolupracují.</a:t>
            </a:r>
            <a:endParaRPr lang="cs-CZ" dirty="0"/>
          </a:p>
        </p:txBody>
      </p:sp>
    </p:spTree>
    <p:extLst>
      <p:ext uri="{BB962C8B-B14F-4D97-AF65-F5344CB8AC3E}">
        <p14:creationId xmlns:p14="http://schemas.microsoft.com/office/powerpoint/2010/main" val="3106702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neveřejnosti  a mlčenlivosti</a:t>
            </a:r>
            <a:endParaRPr lang="cs-CZ" dirty="0"/>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smtClean="0"/>
              <a:t>DŘ § 9/1</a:t>
            </a:r>
            <a:endParaRPr lang="cs-CZ" dirty="0"/>
          </a:p>
        </p:txBody>
      </p:sp>
      <p:sp>
        <p:nvSpPr>
          <p:cNvPr id="6" name="Zástupný symbol pro obsah 5"/>
          <p:cNvSpPr>
            <a:spLocks noGrp="1"/>
          </p:cNvSpPr>
          <p:nvPr>
            <p:ph sz="quarter" idx="4"/>
          </p:nvPr>
        </p:nvSpPr>
        <p:spPr/>
        <p:txBody>
          <a:bodyPr/>
          <a:lstStyle/>
          <a:p>
            <a:r>
              <a:rPr lang="cs-CZ" dirty="0" smtClean="0"/>
              <a:t>Správa daní je neveřejná. Osoby zúčastněné na správě daní a úřední osoby jsou povinny za podmínek stanovených tímto nebo jiným zákonem zachovávat mlčenlivost o všem, co se v souvislosti se správou daní dozvěděly.</a:t>
            </a:r>
            <a:endParaRPr lang="cs-CZ" dirty="0"/>
          </a:p>
        </p:txBody>
      </p:sp>
    </p:spTree>
    <p:extLst>
      <p:ext uri="{BB962C8B-B14F-4D97-AF65-F5344CB8AC3E}">
        <p14:creationId xmlns:p14="http://schemas.microsoft.com/office/powerpoint/2010/main" val="40867707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správy daňových pohledávek</a:t>
            </a:r>
            <a:endParaRPr lang="cs-CZ" dirty="0"/>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smtClean="0"/>
              <a:t>DŘ § 9/2, 3</a:t>
            </a:r>
            <a:endParaRPr lang="cs-CZ" dirty="0"/>
          </a:p>
        </p:txBody>
      </p:sp>
      <p:sp>
        <p:nvSpPr>
          <p:cNvPr id="6" name="Zástupný symbol pro obsah 5"/>
          <p:cNvSpPr>
            <a:spLocks noGrp="1"/>
          </p:cNvSpPr>
          <p:nvPr>
            <p:ph sz="quarter" idx="4"/>
          </p:nvPr>
        </p:nvSpPr>
        <p:spPr/>
        <p:txBody>
          <a:bodyPr>
            <a:normAutofit fontScale="92500" lnSpcReduction="10000"/>
          </a:bodyPr>
          <a:lstStyle/>
          <a:p>
            <a:r>
              <a:rPr lang="cs-CZ" dirty="0" smtClean="0"/>
              <a:t>Správce daně soustavně zjišťuje předpoklady pro vznik nebo trvání povinností osob zúčastněných na správě daní a činí nezbytné úkony, aby tyto povinnosti byly splněny.</a:t>
            </a:r>
          </a:p>
          <a:p>
            <a:r>
              <a:rPr lang="cs-CZ" dirty="0" smtClean="0"/>
              <a:t>Správce daně může shromažďovat osobní údaje a jiné údaje, jsou-li potřebné pro správu daní, a to jen v rozsahu, který je nezbytný pro dosažení cíle správy daní.</a:t>
            </a:r>
            <a:endParaRPr lang="cs-CZ" dirty="0"/>
          </a:p>
        </p:txBody>
      </p:sp>
    </p:spTree>
    <p:extLst>
      <p:ext uri="{BB962C8B-B14F-4D97-AF65-F5344CB8AC3E}">
        <p14:creationId xmlns:p14="http://schemas.microsoft.com/office/powerpoint/2010/main" val="3712906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Vztah správního řádu a daňového řádu</a:t>
            </a:r>
            <a:endParaRPr lang="cs-CZ" dirty="0"/>
          </a:p>
        </p:txBody>
      </p:sp>
      <p:sp>
        <p:nvSpPr>
          <p:cNvPr id="6" name="Zástupný symbol pro text 5"/>
          <p:cNvSpPr>
            <a:spLocks noGrp="1"/>
          </p:cNvSpPr>
          <p:nvPr>
            <p:ph type="body" idx="1"/>
          </p:nvPr>
        </p:nvSpPr>
        <p:spPr/>
        <p:txBody>
          <a:bodyPr/>
          <a:lstStyle/>
          <a:p>
            <a:r>
              <a:rPr lang="cs-CZ" dirty="0" smtClean="0"/>
              <a:t>SŘ § 1</a:t>
            </a:r>
            <a:endParaRPr lang="cs-CZ" dirty="0"/>
          </a:p>
        </p:txBody>
      </p:sp>
      <p:sp>
        <p:nvSpPr>
          <p:cNvPr id="7" name="Zástupný symbol pro obsah 6"/>
          <p:cNvSpPr>
            <a:spLocks noGrp="1"/>
          </p:cNvSpPr>
          <p:nvPr>
            <p:ph sz="half" idx="2"/>
          </p:nvPr>
        </p:nvSpPr>
        <p:spPr/>
        <p:txBody>
          <a:bodyPr>
            <a:normAutofit fontScale="77500" lnSpcReduction="20000"/>
          </a:bodyPr>
          <a:lstStyle/>
          <a:p>
            <a:r>
              <a:rPr lang="cs-CZ" dirty="0" smtClean="0"/>
              <a:t>SŘ upravuje postup orgánů moci výkonné, orgánů územních samosprávných celků a jiných orgánů, právnických a fyzických osob, pokud vykonávají působnost v oblasti veřejné správy (dále jen "správní orgán").</a:t>
            </a:r>
          </a:p>
          <a:p>
            <a:r>
              <a:rPr lang="cs-CZ" dirty="0" smtClean="0"/>
              <a:t>SŘ nebo jeho jednotlivá ustanovení se použijí, nestanoví-li zvláštní zákon jiný postup.</a:t>
            </a:r>
          </a:p>
          <a:p>
            <a:r>
              <a:rPr lang="cs-CZ" dirty="0" smtClean="0"/>
              <a:t> SŘ se nevztahuje na právní jednání prováděná správními orgány a na vztahy mezi orgány téhož územního samosprávného celku při výkonu samostatné působnosti.</a:t>
            </a:r>
            <a:endParaRPr lang="cs-CZ" dirty="0"/>
          </a:p>
        </p:txBody>
      </p:sp>
      <p:sp>
        <p:nvSpPr>
          <p:cNvPr id="8" name="Zástupný symbol pro text 7"/>
          <p:cNvSpPr>
            <a:spLocks noGrp="1"/>
          </p:cNvSpPr>
          <p:nvPr>
            <p:ph type="body" sz="quarter" idx="3"/>
          </p:nvPr>
        </p:nvSpPr>
        <p:spPr/>
        <p:txBody>
          <a:bodyPr/>
          <a:lstStyle/>
          <a:p>
            <a:r>
              <a:rPr lang="cs-CZ" dirty="0" smtClean="0"/>
              <a:t>DŘ § 262</a:t>
            </a:r>
            <a:endParaRPr lang="cs-CZ" dirty="0"/>
          </a:p>
        </p:txBody>
      </p:sp>
      <p:sp>
        <p:nvSpPr>
          <p:cNvPr id="9" name="Zástupný symbol pro obsah 8"/>
          <p:cNvSpPr>
            <a:spLocks noGrp="1"/>
          </p:cNvSpPr>
          <p:nvPr>
            <p:ph sz="quarter" idx="4"/>
          </p:nvPr>
        </p:nvSpPr>
        <p:spPr/>
        <p:txBody>
          <a:bodyPr/>
          <a:lstStyle/>
          <a:p>
            <a:r>
              <a:rPr lang="cs-CZ" dirty="0" smtClean="0"/>
              <a:t>Při správě daní se správní řád nepoužije.</a:t>
            </a:r>
          </a:p>
          <a:p>
            <a:r>
              <a:rPr lang="cs-CZ" dirty="0" smtClean="0"/>
              <a:t>Pozn.: Správa daně je postup, jehož cílem je správné zjištění a stanovení daní a zabezpečení jejich úhrady. (§ 1/2 DŘ)</a:t>
            </a:r>
            <a:endParaRPr lang="cs-CZ" dirty="0"/>
          </a:p>
        </p:txBody>
      </p:sp>
    </p:spTree>
    <p:extLst>
      <p:ext uri="{BB962C8B-B14F-4D97-AF65-F5344CB8AC3E}">
        <p14:creationId xmlns:p14="http://schemas.microsoft.com/office/powerpoint/2010/main" val="463319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lstStyle/>
          <a:p>
            <a:pPr algn="ctr"/>
            <a:r>
              <a:rPr lang="cs-CZ" b="1" dirty="0" smtClean="0">
                <a:solidFill>
                  <a:srgbClr val="FF0000"/>
                </a:solidFill>
              </a:rPr>
              <a:t>§ 177 odst. 1 správního řádu </a:t>
            </a:r>
            <a:endParaRPr lang="cs-CZ" b="1" dirty="0">
              <a:solidFill>
                <a:srgbClr val="FF0000"/>
              </a:solidFill>
            </a:endParaRPr>
          </a:p>
        </p:txBody>
      </p:sp>
      <p:sp>
        <p:nvSpPr>
          <p:cNvPr id="9" name="Zástupný symbol pro obsah 8"/>
          <p:cNvSpPr>
            <a:spLocks noGrp="1"/>
          </p:cNvSpPr>
          <p:nvPr>
            <p:ph idx="1"/>
          </p:nvPr>
        </p:nvSpPr>
        <p:spPr/>
        <p:txBody>
          <a:bodyPr>
            <a:normAutofit/>
          </a:bodyPr>
          <a:lstStyle/>
          <a:p>
            <a:r>
              <a:rPr lang="cs-CZ" sz="4400" dirty="0" smtClean="0"/>
              <a:t>Základní zásady činnosti správních orgánů uvedené v § 2 až 8 se použijí při výkonu veřejné správy i v případech, kdy zvláštní zákon stanoví, že se správní řád nepoužije, ale sám úpravu odpovídající těmto zásadám neobsahuje.</a:t>
            </a:r>
            <a:endParaRPr lang="cs-CZ" sz="4400" dirty="0"/>
          </a:p>
        </p:txBody>
      </p:sp>
    </p:spTree>
    <p:extLst>
      <p:ext uri="{BB962C8B-B14F-4D97-AF65-F5344CB8AC3E}">
        <p14:creationId xmlns:p14="http://schemas.microsoft.com/office/powerpoint/2010/main" val="1464019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Zásada legality </a:t>
            </a:r>
            <a:endParaRPr lang="cs-CZ" dirty="0"/>
          </a:p>
        </p:txBody>
      </p:sp>
      <p:sp>
        <p:nvSpPr>
          <p:cNvPr id="5" name="Zástupný symbol pro text 4"/>
          <p:cNvSpPr>
            <a:spLocks noGrp="1"/>
          </p:cNvSpPr>
          <p:nvPr>
            <p:ph type="body" idx="1"/>
          </p:nvPr>
        </p:nvSpPr>
        <p:spPr/>
        <p:txBody>
          <a:bodyPr/>
          <a:lstStyle/>
          <a:p>
            <a:r>
              <a:rPr lang="cs-CZ" dirty="0" smtClean="0"/>
              <a:t>SŘ § 2/1</a:t>
            </a:r>
            <a:endParaRPr lang="cs-CZ" dirty="0"/>
          </a:p>
        </p:txBody>
      </p:sp>
      <p:sp>
        <p:nvSpPr>
          <p:cNvPr id="6" name="Zástupný symbol pro obsah 5"/>
          <p:cNvSpPr>
            <a:spLocks noGrp="1"/>
          </p:cNvSpPr>
          <p:nvPr>
            <p:ph sz="half" idx="2"/>
          </p:nvPr>
        </p:nvSpPr>
        <p:spPr/>
        <p:txBody>
          <a:bodyPr>
            <a:normAutofit lnSpcReduction="10000"/>
          </a:bodyPr>
          <a:lstStyle/>
          <a:p>
            <a:r>
              <a:rPr lang="cs-CZ" dirty="0" smtClean="0"/>
              <a:t>Správní orgán postupuje v souladu se zákony a ostatními právními předpisy, jakož i mezinárodními smlouvami, které jsou součástí právního řádu (dále jen "právní předpisy"). Kde se v tomto zákoně mluví o zákoně, rozumí se tím též mezinárodní smlouva, která je součástí právního řádu.</a:t>
            </a:r>
            <a:endParaRPr lang="cs-CZ" dirty="0"/>
          </a:p>
        </p:txBody>
      </p:sp>
      <p:sp>
        <p:nvSpPr>
          <p:cNvPr id="7" name="Zástupný symbol pro text 6"/>
          <p:cNvSpPr>
            <a:spLocks noGrp="1"/>
          </p:cNvSpPr>
          <p:nvPr>
            <p:ph type="body" sz="quarter" idx="3"/>
          </p:nvPr>
        </p:nvSpPr>
        <p:spPr/>
        <p:txBody>
          <a:bodyPr/>
          <a:lstStyle/>
          <a:p>
            <a:r>
              <a:rPr lang="cs-CZ" dirty="0" smtClean="0"/>
              <a:t>DŘ § 5/1</a:t>
            </a:r>
            <a:endParaRPr lang="cs-CZ" dirty="0"/>
          </a:p>
        </p:txBody>
      </p:sp>
      <p:sp>
        <p:nvSpPr>
          <p:cNvPr id="8" name="Zástupný symbol pro obsah 7"/>
          <p:cNvSpPr>
            <a:spLocks noGrp="1"/>
          </p:cNvSpPr>
          <p:nvPr>
            <p:ph sz="quarter" idx="4"/>
          </p:nvPr>
        </p:nvSpPr>
        <p:spPr/>
        <p:txBody>
          <a:bodyPr/>
          <a:lstStyle/>
          <a:p>
            <a:r>
              <a:rPr lang="cs-CZ" dirty="0" smtClean="0"/>
              <a:t>Správce daně postupuje při správě daní v souladu se zákony a jinými právními předpisy (dále jen „právní předpis“). Zákonem se pro účely tohoto zákona rozumí též mezinárodní smlouva, která je součástí právního řádu.</a:t>
            </a:r>
            <a:endParaRPr lang="cs-CZ" dirty="0"/>
          </a:p>
        </p:txBody>
      </p:sp>
    </p:spTree>
    <p:extLst>
      <p:ext uri="{BB962C8B-B14F-4D97-AF65-F5344CB8AC3E}">
        <p14:creationId xmlns:p14="http://schemas.microsoft.com/office/powerpoint/2010/main" val="1114852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legitimity</a:t>
            </a:r>
            <a:endParaRPr lang="cs-CZ" dirty="0"/>
          </a:p>
        </p:txBody>
      </p:sp>
      <p:sp>
        <p:nvSpPr>
          <p:cNvPr id="3" name="Zástupný symbol pro text 2"/>
          <p:cNvSpPr>
            <a:spLocks noGrp="1"/>
          </p:cNvSpPr>
          <p:nvPr>
            <p:ph type="body" idx="1"/>
          </p:nvPr>
        </p:nvSpPr>
        <p:spPr/>
        <p:txBody>
          <a:bodyPr/>
          <a:lstStyle/>
          <a:p>
            <a:r>
              <a:rPr lang="cs-CZ" dirty="0" smtClean="0"/>
              <a:t>SŘ § 2/2</a:t>
            </a:r>
            <a:endParaRPr lang="cs-CZ" dirty="0"/>
          </a:p>
        </p:txBody>
      </p:sp>
      <p:sp>
        <p:nvSpPr>
          <p:cNvPr id="4" name="Zástupný symbol pro obsah 3"/>
          <p:cNvSpPr>
            <a:spLocks noGrp="1"/>
          </p:cNvSpPr>
          <p:nvPr>
            <p:ph sz="half" idx="2"/>
          </p:nvPr>
        </p:nvSpPr>
        <p:spPr/>
        <p:txBody>
          <a:bodyPr/>
          <a:lstStyle/>
          <a:p>
            <a:r>
              <a:rPr lang="cs-CZ" dirty="0" smtClean="0"/>
              <a:t>Správní orgán uplatňuje svou pravomoc pouze k těm účelům, k nimž mu byla zákonem nebo na základě zákona svěřena, a v rozsahu, v jakém mu byla svěřena.</a:t>
            </a:r>
          </a:p>
          <a:p>
            <a:r>
              <a:rPr lang="cs-CZ" dirty="0" smtClean="0"/>
              <a:t>= </a:t>
            </a:r>
            <a:r>
              <a:rPr lang="cs-CZ" dirty="0" smtClean="0">
                <a:solidFill>
                  <a:srgbClr val="FF0000"/>
                </a:solidFill>
              </a:rPr>
              <a:t>zákaz zneužití správního uvážení</a:t>
            </a:r>
            <a:endParaRPr lang="cs-CZ" dirty="0">
              <a:solidFill>
                <a:srgbClr val="FF0000"/>
              </a:solidFill>
            </a:endParaRPr>
          </a:p>
        </p:txBody>
      </p:sp>
      <p:sp>
        <p:nvSpPr>
          <p:cNvPr id="5" name="Zástupný symbol pro text 4"/>
          <p:cNvSpPr>
            <a:spLocks noGrp="1"/>
          </p:cNvSpPr>
          <p:nvPr>
            <p:ph type="body" sz="quarter" idx="3"/>
          </p:nvPr>
        </p:nvSpPr>
        <p:spPr/>
        <p:txBody>
          <a:bodyPr/>
          <a:lstStyle/>
          <a:p>
            <a:r>
              <a:rPr lang="cs-CZ" dirty="0" smtClean="0"/>
              <a:t>DŘ § 5/2</a:t>
            </a:r>
            <a:endParaRPr lang="cs-CZ" dirty="0"/>
          </a:p>
        </p:txBody>
      </p:sp>
      <p:sp>
        <p:nvSpPr>
          <p:cNvPr id="6" name="Zástupný symbol pro obsah 5"/>
          <p:cNvSpPr>
            <a:spLocks noGrp="1"/>
          </p:cNvSpPr>
          <p:nvPr>
            <p:ph sz="quarter" idx="4"/>
          </p:nvPr>
        </p:nvSpPr>
        <p:spPr/>
        <p:txBody>
          <a:bodyPr/>
          <a:lstStyle/>
          <a:p>
            <a:r>
              <a:rPr lang="cs-CZ" dirty="0" smtClean="0"/>
              <a:t>Správce daně uplatňuje svou pravomoc pouze k těm účelům, k nimž mu byla zákonem nebo na základě zákona svěřena, a v rozsahu, v jakém mu byla svěřena.</a:t>
            </a:r>
            <a:endParaRPr lang="cs-CZ" dirty="0"/>
          </a:p>
        </p:txBody>
      </p:sp>
    </p:spTree>
    <p:extLst>
      <p:ext uri="{BB962C8B-B14F-4D97-AF65-F5344CB8AC3E}">
        <p14:creationId xmlns:p14="http://schemas.microsoft.com/office/powerpoint/2010/main" val="2607044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Zásada proporcionality (přiměřenosti) – zásada ochrany dobré víry a oprávněných zájmů</a:t>
            </a:r>
            <a:endParaRPr lang="cs-CZ" dirty="0"/>
          </a:p>
        </p:txBody>
      </p:sp>
      <p:sp>
        <p:nvSpPr>
          <p:cNvPr id="3" name="Zástupný symbol pro text 2"/>
          <p:cNvSpPr>
            <a:spLocks noGrp="1"/>
          </p:cNvSpPr>
          <p:nvPr>
            <p:ph type="body" idx="1"/>
          </p:nvPr>
        </p:nvSpPr>
        <p:spPr/>
        <p:txBody>
          <a:bodyPr/>
          <a:lstStyle/>
          <a:p>
            <a:r>
              <a:rPr lang="cs-CZ" dirty="0" smtClean="0"/>
              <a:t>SŘ § 2/3</a:t>
            </a:r>
            <a:endParaRPr lang="cs-CZ" dirty="0"/>
          </a:p>
        </p:txBody>
      </p:sp>
      <p:sp>
        <p:nvSpPr>
          <p:cNvPr id="4" name="Zástupný symbol pro obsah 3"/>
          <p:cNvSpPr>
            <a:spLocks noGrp="1"/>
          </p:cNvSpPr>
          <p:nvPr>
            <p:ph sz="half" idx="2"/>
          </p:nvPr>
        </p:nvSpPr>
        <p:spPr/>
        <p:txBody>
          <a:bodyPr/>
          <a:lstStyle/>
          <a:p>
            <a:r>
              <a:rPr lang="cs-CZ" dirty="0" smtClean="0"/>
              <a:t>Správní orgán šetří práva nabytá v dobré víře, jakož i oprávněné zájmy osob, jichž se činnost správního orgánu v jednotlivém případě dotýká (dále jen "dotčené osoby"), a může zasahovat do těchto práv jen za podmínek stanovených zákonem a v nezbytném rozsahu.</a:t>
            </a:r>
            <a:endParaRPr lang="cs-CZ" dirty="0"/>
          </a:p>
        </p:txBody>
      </p:sp>
      <p:sp>
        <p:nvSpPr>
          <p:cNvPr id="5" name="Zástupný symbol pro text 4"/>
          <p:cNvSpPr>
            <a:spLocks noGrp="1"/>
          </p:cNvSpPr>
          <p:nvPr>
            <p:ph type="body" sz="quarter" idx="3"/>
          </p:nvPr>
        </p:nvSpPr>
        <p:spPr/>
        <p:txBody>
          <a:bodyPr/>
          <a:lstStyle/>
          <a:p>
            <a:r>
              <a:rPr lang="cs-CZ" dirty="0" smtClean="0"/>
              <a:t>DŘ § 5/3</a:t>
            </a:r>
            <a:endParaRPr lang="cs-CZ" dirty="0"/>
          </a:p>
        </p:txBody>
      </p:sp>
      <p:sp>
        <p:nvSpPr>
          <p:cNvPr id="6" name="Zástupný symbol pro obsah 5"/>
          <p:cNvSpPr>
            <a:spLocks noGrp="1"/>
          </p:cNvSpPr>
          <p:nvPr>
            <p:ph sz="quarter" idx="4"/>
          </p:nvPr>
        </p:nvSpPr>
        <p:spPr/>
        <p:txBody>
          <a:bodyPr>
            <a:normAutofit fontScale="92500"/>
          </a:bodyPr>
          <a:lstStyle/>
          <a:p>
            <a:r>
              <a:rPr lang="cs-CZ" dirty="0" smtClean="0"/>
              <a:t> Správce daně šetří práva a právem chráněné zájmy daňových subjektů a třetích osob (dále jen „osoba zúčastněná na správě daní“) v souladu s právními předpisy a </a:t>
            </a:r>
            <a:r>
              <a:rPr lang="cs-CZ" u="sng" dirty="0" smtClean="0"/>
              <a:t>používá při vyžadování plnění jejich povinností jen takové prostředky, které je nejméně zatěžují a ještě umožňují dosáhnout cíle správy daní.</a:t>
            </a:r>
            <a:endParaRPr lang="cs-CZ" u="sng" dirty="0"/>
          </a:p>
        </p:txBody>
      </p:sp>
    </p:spTree>
    <p:extLst>
      <p:ext uri="{BB962C8B-B14F-4D97-AF65-F5344CB8AC3E}">
        <p14:creationId xmlns:p14="http://schemas.microsoft.com/office/powerpoint/2010/main" val="1151786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Zásada legitimního očekávání</a:t>
            </a:r>
            <a:endParaRPr lang="cs-CZ" dirty="0"/>
          </a:p>
        </p:txBody>
      </p:sp>
      <p:sp>
        <p:nvSpPr>
          <p:cNvPr id="3" name="Zástupný symbol pro text 2"/>
          <p:cNvSpPr>
            <a:spLocks noGrp="1"/>
          </p:cNvSpPr>
          <p:nvPr>
            <p:ph type="body" idx="1"/>
          </p:nvPr>
        </p:nvSpPr>
        <p:spPr/>
        <p:txBody>
          <a:bodyPr/>
          <a:lstStyle/>
          <a:p>
            <a:r>
              <a:rPr lang="cs-CZ" dirty="0" smtClean="0"/>
              <a:t>SŘ § 2/4</a:t>
            </a:r>
            <a:endParaRPr lang="cs-CZ" dirty="0"/>
          </a:p>
        </p:txBody>
      </p:sp>
      <p:sp>
        <p:nvSpPr>
          <p:cNvPr id="4" name="Zástupný symbol pro obsah 3"/>
          <p:cNvSpPr>
            <a:spLocks noGrp="1"/>
          </p:cNvSpPr>
          <p:nvPr>
            <p:ph sz="half" idx="2"/>
          </p:nvPr>
        </p:nvSpPr>
        <p:spPr/>
        <p:txBody>
          <a:bodyPr/>
          <a:lstStyle/>
          <a:p>
            <a:r>
              <a:rPr lang="cs-CZ" dirty="0" smtClean="0"/>
              <a:t>Správní orgán dbá, aby přijaté řešení bylo v souladu s veřejným zájmem a aby odpovídalo okolnostem daného případu, jakož i na to, aby při rozhodování skutkově shodných nebo podobných případů nevznikaly nedůvodné rozdíly.</a:t>
            </a:r>
            <a:endParaRPr lang="cs-CZ" dirty="0"/>
          </a:p>
        </p:txBody>
      </p:sp>
      <p:sp>
        <p:nvSpPr>
          <p:cNvPr id="5" name="Zástupný symbol pro text 4"/>
          <p:cNvSpPr>
            <a:spLocks noGrp="1"/>
          </p:cNvSpPr>
          <p:nvPr>
            <p:ph type="body" sz="quarter" idx="3"/>
          </p:nvPr>
        </p:nvSpPr>
        <p:spPr/>
        <p:txBody>
          <a:bodyPr/>
          <a:lstStyle/>
          <a:p>
            <a:r>
              <a:rPr lang="cs-CZ" dirty="0" smtClean="0"/>
              <a:t>DŘ § 8/2</a:t>
            </a:r>
            <a:endParaRPr lang="cs-CZ" dirty="0"/>
          </a:p>
        </p:txBody>
      </p:sp>
      <p:sp>
        <p:nvSpPr>
          <p:cNvPr id="6" name="Zástupný symbol pro obsah 5"/>
          <p:cNvSpPr>
            <a:spLocks noGrp="1"/>
          </p:cNvSpPr>
          <p:nvPr>
            <p:ph sz="quarter" idx="4"/>
          </p:nvPr>
        </p:nvSpPr>
        <p:spPr/>
        <p:txBody>
          <a:bodyPr/>
          <a:lstStyle/>
          <a:p>
            <a:r>
              <a:rPr lang="cs-CZ" dirty="0" smtClean="0"/>
              <a:t>Správce daně dbá na to, aby při rozhodování skutkově shodných nebo podobných případů nevznikaly nedůvodné rozdíly.</a:t>
            </a:r>
            <a:endParaRPr lang="cs-CZ" dirty="0"/>
          </a:p>
        </p:txBody>
      </p:sp>
    </p:spTree>
    <p:extLst>
      <p:ext uri="{BB962C8B-B14F-4D97-AF65-F5344CB8AC3E}">
        <p14:creationId xmlns:p14="http://schemas.microsoft.com/office/powerpoint/2010/main" val="3332405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materiální pravdy</a:t>
            </a:r>
            <a:endParaRPr lang="cs-CZ" dirty="0"/>
          </a:p>
        </p:txBody>
      </p:sp>
      <p:sp>
        <p:nvSpPr>
          <p:cNvPr id="3" name="Zástupný symbol pro text 2"/>
          <p:cNvSpPr>
            <a:spLocks noGrp="1"/>
          </p:cNvSpPr>
          <p:nvPr>
            <p:ph type="body" idx="1"/>
          </p:nvPr>
        </p:nvSpPr>
        <p:spPr/>
        <p:txBody>
          <a:bodyPr/>
          <a:lstStyle/>
          <a:p>
            <a:r>
              <a:rPr lang="cs-CZ" dirty="0" smtClean="0"/>
              <a:t>SŘ § 3</a:t>
            </a:r>
            <a:endParaRPr lang="cs-CZ" dirty="0"/>
          </a:p>
        </p:txBody>
      </p:sp>
      <p:sp>
        <p:nvSpPr>
          <p:cNvPr id="4" name="Zástupný symbol pro obsah 3"/>
          <p:cNvSpPr>
            <a:spLocks noGrp="1"/>
          </p:cNvSpPr>
          <p:nvPr>
            <p:ph sz="half" idx="2"/>
          </p:nvPr>
        </p:nvSpPr>
        <p:spPr/>
        <p:txBody>
          <a:bodyPr/>
          <a:lstStyle/>
          <a:p>
            <a:r>
              <a:rPr lang="cs-CZ" dirty="0" smtClean="0"/>
              <a:t>Nevyplývá-li ze zákona něco jiného, postupuje správní orgán tak, aby byl zjištěn stav věci, o němž nejsou důvodné pochybnosti, a to v rozsahu, který je nezbytný pro soulad jeho úkonu s požadavky uvedenými v § 2.</a:t>
            </a:r>
            <a:endParaRPr lang="cs-CZ" dirty="0"/>
          </a:p>
        </p:txBody>
      </p:sp>
      <p:sp>
        <p:nvSpPr>
          <p:cNvPr id="5" name="Zástupný symbol pro text 4"/>
          <p:cNvSpPr>
            <a:spLocks noGrp="1"/>
          </p:cNvSpPr>
          <p:nvPr>
            <p:ph type="body" sz="quarter" idx="3"/>
          </p:nvPr>
        </p:nvSpPr>
        <p:spPr/>
        <p:txBody>
          <a:bodyPr/>
          <a:lstStyle/>
          <a:p>
            <a:r>
              <a:rPr lang="cs-CZ" dirty="0" smtClean="0"/>
              <a:t>DŘ § 8/1, § 8/3</a:t>
            </a:r>
            <a:endParaRPr lang="cs-CZ" dirty="0"/>
          </a:p>
        </p:txBody>
      </p:sp>
      <p:sp>
        <p:nvSpPr>
          <p:cNvPr id="6" name="Zástupný symbol pro obsah 5"/>
          <p:cNvSpPr>
            <a:spLocks noGrp="1"/>
          </p:cNvSpPr>
          <p:nvPr>
            <p:ph sz="quarter" idx="4"/>
          </p:nvPr>
        </p:nvSpPr>
        <p:spPr/>
        <p:txBody>
          <a:bodyPr>
            <a:normAutofit fontScale="92500" lnSpcReduction="20000"/>
          </a:bodyPr>
          <a:lstStyle/>
          <a:p>
            <a:r>
              <a:rPr lang="cs-CZ" dirty="0" smtClean="0"/>
              <a:t>Správce daně při dokazování hodnotí důkazy podle své úvahy. Správce daně posuzuje každý důkaz jednotlivě a všechny důkazy v jejich vzájemné souvislosti; přitom přihlíží ke všemu, co při správě daní vyšlo najevo.</a:t>
            </a:r>
          </a:p>
          <a:p>
            <a:r>
              <a:rPr lang="cs-CZ" dirty="0" smtClean="0"/>
              <a:t>Správce daně vychází ze skutečného obsahu právního jednání nebo jiné skutečnosti rozhodné pro správu daní.</a:t>
            </a:r>
            <a:endParaRPr lang="cs-CZ" dirty="0"/>
          </a:p>
        </p:txBody>
      </p:sp>
    </p:spTree>
    <p:extLst>
      <p:ext uri="{BB962C8B-B14F-4D97-AF65-F5344CB8AC3E}">
        <p14:creationId xmlns:p14="http://schemas.microsoft.com/office/powerpoint/2010/main" val="372024168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1482</Words>
  <Application>Microsoft Office PowerPoint</Application>
  <PresentationFormat>Širokoúhlá obrazovka</PresentationFormat>
  <Paragraphs>95</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Calibri Light</vt:lpstr>
      <vt:lpstr>Motiv Office</vt:lpstr>
      <vt:lpstr>Zásady činnosti finanční správy</vt:lpstr>
      <vt:lpstr>Katalogy zásad</vt:lpstr>
      <vt:lpstr>Vztah správního řádu a daňového řádu</vt:lpstr>
      <vt:lpstr>§ 177 odst. 1 správního řádu </vt:lpstr>
      <vt:lpstr>Zásada legality </vt:lpstr>
      <vt:lpstr>Zásada legitimity</vt:lpstr>
      <vt:lpstr>Zásada proporcionality (přiměřenosti) – zásada ochrany dobré víry a oprávněných zájmů</vt:lpstr>
      <vt:lpstr> Zásada legitimního očekávání</vt:lpstr>
      <vt:lpstr>Zásada materiální pravdy</vt:lpstr>
      <vt:lpstr>Zásada service publique</vt:lpstr>
      <vt:lpstr>Zásada edukační</vt:lpstr>
      <vt:lpstr>Zásada kvalifikované procesní informace</vt:lpstr>
      <vt:lpstr>Zásada vstřícnosti k právům a oprávněným zájmů dotčených osob</vt:lpstr>
      <vt:lpstr>Zásada subsidiarity </vt:lpstr>
      <vt:lpstr>Zásada včasnosti</vt:lpstr>
      <vt:lpstr>Zásada procesní hospodárnosti </vt:lpstr>
      <vt:lpstr>Zásada procesní rovnosti a nestrannosti postupu správních orgánů</vt:lpstr>
      <vt:lpstr>Zásada souladnosti postupů</vt:lpstr>
      <vt:lpstr>Zásada spolupráce správních orgánů</vt:lpstr>
      <vt:lpstr>Zásada spolupráce subjektů správy daní </vt:lpstr>
      <vt:lpstr>Zásada neveřejnosti  a mlčenlivosti</vt:lpstr>
      <vt:lpstr>Zásada správy daňových pohledávek</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Zásady činnosti finanční správy</dc:title>
  <dc:creator>Hewlett-Packard Company</dc:creator>
  <cp:lastModifiedBy>Hewlett-Packard Company</cp:lastModifiedBy>
  <cp:revision>8</cp:revision>
  <dcterms:created xsi:type="dcterms:W3CDTF">2017-11-20T22:55:28Z</dcterms:created>
  <dcterms:modified xsi:type="dcterms:W3CDTF">2017-11-20T23:57:07Z</dcterms:modified>
</cp:coreProperties>
</file>