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52"/>
  </p:notesMasterIdLst>
  <p:sldIdLst>
    <p:sldId id="300" r:id="rId2"/>
    <p:sldId id="433" r:id="rId3"/>
    <p:sldId id="434" r:id="rId4"/>
    <p:sldId id="422" r:id="rId5"/>
    <p:sldId id="435" r:id="rId6"/>
    <p:sldId id="424" r:id="rId7"/>
    <p:sldId id="426" r:id="rId8"/>
    <p:sldId id="427" r:id="rId9"/>
    <p:sldId id="436" r:id="rId10"/>
    <p:sldId id="437" r:id="rId11"/>
    <p:sldId id="428" r:id="rId12"/>
    <p:sldId id="444" r:id="rId13"/>
    <p:sldId id="429" r:id="rId14"/>
    <p:sldId id="430" r:id="rId15"/>
    <p:sldId id="431" r:id="rId16"/>
    <p:sldId id="432" r:id="rId17"/>
    <p:sldId id="440" r:id="rId18"/>
    <p:sldId id="441" r:id="rId19"/>
    <p:sldId id="442" r:id="rId20"/>
    <p:sldId id="443" r:id="rId21"/>
    <p:sldId id="416" r:id="rId22"/>
    <p:sldId id="363" r:id="rId23"/>
    <p:sldId id="364" r:id="rId24"/>
    <p:sldId id="365" r:id="rId25"/>
    <p:sldId id="367" r:id="rId26"/>
    <p:sldId id="368" r:id="rId27"/>
    <p:sldId id="371" r:id="rId28"/>
    <p:sldId id="372" r:id="rId29"/>
    <p:sldId id="373" r:id="rId30"/>
    <p:sldId id="374" r:id="rId31"/>
    <p:sldId id="438" r:id="rId32"/>
    <p:sldId id="445" r:id="rId33"/>
    <p:sldId id="439" r:id="rId34"/>
    <p:sldId id="344" r:id="rId35"/>
    <p:sldId id="383" r:id="rId36"/>
    <p:sldId id="384" r:id="rId37"/>
    <p:sldId id="385" r:id="rId38"/>
    <p:sldId id="386" r:id="rId39"/>
    <p:sldId id="387" r:id="rId40"/>
    <p:sldId id="388" r:id="rId41"/>
    <p:sldId id="389" r:id="rId42"/>
    <p:sldId id="420" r:id="rId43"/>
    <p:sldId id="421" r:id="rId44"/>
    <p:sldId id="354" r:id="rId45"/>
    <p:sldId id="355" r:id="rId46"/>
    <p:sldId id="357" r:id="rId47"/>
    <p:sldId id="350" r:id="rId48"/>
    <p:sldId id="358" r:id="rId49"/>
    <p:sldId id="349" r:id="rId50"/>
    <p:sldId id="352" r:id="rId5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818" autoAdjust="0"/>
  </p:normalViewPr>
  <p:slideViewPr>
    <p:cSldViewPr>
      <p:cViewPr>
        <p:scale>
          <a:sx n="81" d="100"/>
          <a:sy n="81" d="100"/>
        </p:scale>
        <p:origin x="-72" y="4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224B85-10BB-4E96-B653-A391080D1092}" type="datetimeFigureOut">
              <a:rPr lang="cs-CZ" smtClean="0"/>
              <a:pPr/>
              <a:t>12.10.2017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91F3D-AA30-4498-8F90-0508AE5A11C8}" type="slidenum">
              <a:rPr lang="cs-CZ" smtClean="0"/>
              <a:pPr/>
              <a:t>‹#›</a:t>
            </a:fld>
            <a:endParaRPr lang="cs-CZ"/>
          </a:p>
        </p:txBody>
      </p:sp>
    </p:spTree>
    <p:extLst>
      <p:ext uri="{BB962C8B-B14F-4D97-AF65-F5344CB8AC3E}">
        <p14:creationId xmlns:p14="http://schemas.microsoft.com/office/powerpoint/2010/main" val="4272520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319213" y="877888"/>
            <a:ext cx="4219575" cy="3165475"/>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1061076" y="4350404"/>
            <a:ext cx="4741368" cy="3512958"/>
          </a:xfrm>
        </p:spPr>
        <p:txBody>
          <a:bodyPr/>
          <a:lstStyle/>
          <a:p>
            <a:endParaRPr lang="cs-CZ" sz="2100" dirty="0">
              <a:solidFill>
                <a:srgbClr val="000000"/>
              </a:solidFill>
              <a:latin typeface="Thorndale" pitchFamily="18"/>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319213" y="877888"/>
            <a:ext cx="4219575" cy="3165475"/>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1061076" y="4350404"/>
            <a:ext cx="4741368" cy="3512958"/>
          </a:xfrm>
        </p:spPr>
        <p:txBody>
          <a:bodyPr/>
          <a:lstStyle/>
          <a:p>
            <a:endParaRPr lang="cs-CZ" sz="2100" dirty="0">
              <a:solidFill>
                <a:srgbClr val="000000"/>
              </a:solidFill>
              <a:latin typeface="Thorndale" pitchFamily="18"/>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319213" y="877888"/>
            <a:ext cx="4219575" cy="3165475"/>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1061076" y="4350404"/>
            <a:ext cx="4741368" cy="3512958"/>
          </a:xfrm>
        </p:spPr>
        <p:txBody>
          <a:bodyPr/>
          <a:lstStyle/>
          <a:p>
            <a:endParaRPr lang="cs-CZ" sz="2100" dirty="0">
              <a:solidFill>
                <a:srgbClr val="000000"/>
              </a:solidFill>
              <a:latin typeface="Thorndale" pitchFamily="18"/>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319213" y="877888"/>
            <a:ext cx="4219575" cy="3165475"/>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1061076" y="4350404"/>
            <a:ext cx="4741368" cy="3512958"/>
          </a:xfrm>
        </p:spPr>
        <p:txBody>
          <a:bodyPr/>
          <a:lstStyle/>
          <a:p>
            <a:endParaRPr lang="cs-CZ" sz="2100" dirty="0">
              <a:solidFill>
                <a:srgbClr val="000000"/>
              </a:solidFill>
              <a:latin typeface="Thorndale" pitchFamily="18"/>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319213" y="877888"/>
            <a:ext cx="4219575" cy="3165475"/>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1061076" y="4350404"/>
            <a:ext cx="4741368" cy="3512958"/>
          </a:xfrm>
        </p:spPr>
        <p:txBody>
          <a:bodyPr/>
          <a:lstStyle/>
          <a:p>
            <a:endParaRPr lang="cs-CZ" sz="2100" dirty="0">
              <a:solidFill>
                <a:srgbClr val="000000"/>
              </a:solidFill>
              <a:latin typeface="Thorndale" pitchFamily="18"/>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319213" y="877888"/>
            <a:ext cx="4219575" cy="3165475"/>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1061076" y="4350404"/>
            <a:ext cx="4741368" cy="3512958"/>
          </a:xfrm>
        </p:spPr>
        <p:txBody>
          <a:bodyPr/>
          <a:lstStyle/>
          <a:p>
            <a:endParaRPr lang="cs-CZ" sz="2100" dirty="0">
              <a:solidFill>
                <a:srgbClr val="000000"/>
              </a:solidFill>
              <a:latin typeface="Thorndale" pitchFamily="18"/>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pPr>
              <a:defRPr/>
            </a:pPr>
            <a:fld id="{5CAE45CE-73FC-404B-9434-7DB20B1B9993}" type="datetimeFigureOut">
              <a:rPr lang="cs-CZ" smtClean="0"/>
              <a:pPr>
                <a:defRPr/>
              </a:pPr>
              <a:t>12.10.2017</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pPr>
              <a:defRPr/>
            </a:pPr>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pPr>
              <a:defRPr/>
            </a:pPr>
            <a:fld id="{8E997AAB-F7A3-45C0-A005-25153634A951}"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C9532DE7-334F-4D80-87C6-059494175DA7}" type="datetimeFigureOut">
              <a:rPr lang="cs-CZ" smtClean="0"/>
              <a:pPr>
                <a:defRPr/>
              </a:pPr>
              <a:t>12.10.2017</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056C43B9-7842-4300-BDE5-1484653887E7}"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6DE9EF2D-D978-4C68-93C5-72CB0E27EBD8}" type="datetimeFigureOut">
              <a:rPr lang="cs-CZ" smtClean="0"/>
              <a:pPr>
                <a:defRPr/>
              </a:pPr>
              <a:t>12.10.2017</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391B62F-D2E4-4675-A07E-903D871FEE85}"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pPr>
              <a:defRPr/>
            </a:pPr>
            <a:fld id="{2BD1AB8A-55DE-4341-A344-994A9053644E}" type="datetimeFigureOut">
              <a:rPr lang="cs-CZ" smtClean="0"/>
              <a:pPr>
                <a:defRPr/>
              </a:pPr>
              <a:t>12.10.2017</a:t>
            </a:fld>
            <a:endParaRPr lang="cs-CZ"/>
          </a:p>
        </p:txBody>
      </p:sp>
      <p:sp>
        <p:nvSpPr>
          <p:cNvPr id="9" name="Zástupný symbol pro číslo snímku 8"/>
          <p:cNvSpPr>
            <a:spLocks noGrp="1"/>
          </p:cNvSpPr>
          <p:nvPr>
            <p:ph type="sldNum" sz="quarter" idx="15"/>
          </p:nvPr>
        </p:nvSpPr>
        <p:spPr/>
        <p:txBody>
          <a:bodyPr rtlCol="0"/>
          <a:lstStyle/>
          <a:p>
            <a:pPr>
              <a:defRPr/>
            </a:pPr>
            <a:fld id="{175FAA72-C7C9-4878-99DD-F4A7B3343EFE}" type="slidenum">
              <a:rPr lang="cs-CZ" smtClean="0"/>
              <a:pPr>
                <a:defRPr/>
              </a:pPr>
              <a:t>‹#›</a:t>
            </a:fld>
            <a:endParaRPr lang="cs-CZ"/>
          </a:p>
        </p:txBody>
      </p:sp>
      <p:sp>
        <p:nvSpPr>
          <p:cNvPr id="10" name="Zástupný symbol pro zápatí 9"/>
          <p:cNvSpPr>
            <a:spLocks noGrp="1"/>
          </p:cNvSpPr>
          <p:nvPr>
            <p:ph type="ftr" sz="quarter" idx="16"/>
          </p:nvPr>
        </p:nvSpPr>
        <p:spPr/>
        <p:txBody>
          <a:bodyPr rtlCol="0"/>
          <a:lstStyle/>
          <a:p>
            <a:pPr>
              <a:defRPr/>
            </a:pPr>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pPr>
              <a:defRPr/>
            </a:pPr>
            <a:fld id="{6EDE08EF-EC18-41A1-8626-7B22709D07B6}" type="datetimeFigureOut">
              <a:rPr lang="cs-CZ" smtClean="0"/>
              <a:pPr>
                <a:defRPr/>
              </a:pPr>
              <a:t>12.10.2017</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pPr>
              <a:defRPr/>
            </a:pPr>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pPr>
              <a:defRPr/>
            </a:pPr>
            <a:fld id="{7F43E405-EFB8-49BF-A9B8-82ED5625FF07}"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pPr>
              <a:defRPr/>
            </a:pPr>
            <a:fld id="{47CC2298-9CEC-40A9-8737-05C60E2DB013}" type="datetimeFigureOut">
              <a:rPr lang="cs-CZ" smtClean="0"/>
              <a:pPr>
                <a:defRPr/>
              </a:pPr>
              <a:t>12.10.2017</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EDD99EDB-24D4-4B8E-AFAB-FE67449623B3}" type="slidenum">
              <a:rPr lang="cs-CZ" smtClean="0"/>
              <a:pPr>
                <a:defRPr/>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pPr>
              <a:defRPr/>
            </a:pPr>
            <a:fld id="{FBF777A7-6FD0-4CB3-9AA3-AD1D1ABE02D3}" type="datetimeFigureOut">
              <a:rPr lang="cs-CZ" smtClean="0"/>
              <a:pPr>
                <a:defRPr/>
              </a:pPr>
              <a:t>12.10.2017</a:t>
            </a:fld>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FDE8FDDD-79F2-47DD-B679-AD2A07DA74A0}" type="slidenum">
              <a:rPr lang="cs-CZ" smtClean="0"/>
              <a:pPr>
                <a:defRPr/>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pPr>
              <a:defRPr/>
            </a:pPr>
            <a:fld id="{EAB01115-8D03-4895-AA07-9FF08C1D4BA6}" type="datetimeFigureOut">
              <a:rPr lang="cs-CZ" smtClean="0"/>
              <a:pPr>
                <a:defRPr/>
              </a:pPr>
              <a:t>12.10.2017</a:t>
            </a:fld>
            <a:endParaRPr lang="cs-CZ"/>
          </a:p>
        </p:txBody>
      </p:sp>
      <p:sp>
        <p:nvSpPr>
          <p:cNvPr id="7" name="Zástupný symbol pro číslo snímku 6"/>
          <p:cNvSpPr>
            <a:spLocks noGrp="1"/>
          </p:cNvSpPr>
          <p:nvPr>
            <p:ph type="sldNum" sz="quarter" idx="11"/>
          </p:nvPr>
        </p:nvSpPr>
        <p:spPr/>
        <p:txBody>
          <a:bodyPr rtlCol="0"/>
          <a:lstStyle/>
          <a:p>
            <a:pPr>
              <a:defRPr/>
            </a:pPr>
            <a:fld id="{C740B322-8F58-4A7E-BDAC-AFDE9D7F0FFD}" type="slidenum">
              <a:rPr lang="cs-CZ" smtClean="0"/>
              <a:pPr>
                <a:defRPr/>
              </a:pPr>
              <a:t>‹#›</a:t>
            </a:fld>
            <a:endParaRPr lang="cs-CZ"/>
          </a:p>
        </p:txBody>
      </p:sp>
      <p:sp>
        <p:nvSpPr>
          <p:cNvPr id="8" name="Zástupný symbol pro zápatí 7"/>
          <p:cNvSpPr>
            <a:spLocks noGrp="1"/>
          </p:cNvSpPr>
          <p:nvPr>
            <p:ph type="ftr" sz="quarter" idx="12"/>
          </p:nvPr>
        </p:nvSpPr>
        <p:spPr/>
        <p:txBody>
          <a:bodyPr rtlCol="0"/>
          <a:lstStyle/>
          <a:p>
            <a:pPr>
              <a:defRPr/>
            </a:pPr>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BAA5A884-B8FE-4BED-8709-BB3B42C75B97}" type="datetimeFigureOut">
              <a:rPr lang="cs-CZ" smtClean="0"/>
              <a:pPr>
                <a:defRPr/>
              </a:pPr>
              <a:t>12.10.2017</a:t>
            </a:fld>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51009CD2-61DB-4A2C-954A-C5ACF6AEAC47}"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pPr>
              <a:defRPr/>
            </a:pPr>
            <a:fld id="{271C2FED-A5BF-466F-BD75-A3C769EE27D0}" type="datetimeFigureOut">
              <a:rPr lang="cs-CZ" smtClean="0"/>
              <a:pPr>
                <a:defRPr/>
              </a:pPr>
              <a:t>12.10.2017</a:t>
            </a:fld>
            <a:endParaRPr lang="cs-CZ"/>
          </a:p>
        </p:txBody>
      </p:sp>
      <p:sp>
        <p:nvSpPr>
          <p:cNvPr id="22" name="Zástupný symbol pro číslo snímku 21"/>
          <p:cNvSpPr>
            <a:spLocks noGrp="1"/>
          </p:cNvSpPr>
          <p:nvPr>
            <p:ph type="sldNum" sz="quarter" idx="15"/>
          </p:nvPr>
        </p:nvSpPr>
        <p:spPr/>
        <p:txBody>
          <a:bodyPr rtlCol="0"/>
          <a:lstStyle/>
          <a:p>
            <a:pPr>
              <a:defRPr/>
            </a:pPr>
            <a:fld id="{2E0792C4-4B5E-4A25-AD4D-44BDA7FA08A9}" type="slidenum">
              <a:rPr lang="cs-CZ" smtClean="0"/>
              <a:pPr>
                <a:defRPr/>
              </a:pPr>
              <a:t>‹#›</a:t>
            </a:fld>
            <a:endParaRPr lang="cs-CZ"/>
          </a:p>
        </p:txBody>
      </p:sp>
      <p:sp>
        <p:nvSpPr>
          <p:cNvPr id="23" name="Zástupný symbol pro zápatí 22"/>
          <p:cNvSpPr>
            <a:spLocks noGrp="1"/>
          </p:cNvSpPr>
          <p:nvPr>
            <p:ph type="ftr" sz="quarter" idx="16"/>
          </p:nvPr>
        </p:nvSpPr>
        <p:spPr/>
        <p:txBody>
          <a:bodyPr rtlCol="0"/>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pPr>
              <a:defRPr/>
            </a:pPr>
            <a:fld id="{DF760240-DD48-41BF-BFF1-78C34DB74F19}" type="datetimeFigureOut">
              <a:rPr lang="cs-CZ" smtClean="0"/>
              <a:pPr>
                <a:defRPr/>
              </a:pPr>
              <a:t>12.10.2017</a:t>
            </a:fld>
            <a:endParaRPr lang="cs-CZ"/>
          </a:p>
        </p:txBody>
      </p:sp>
      <p:sp>
        <p:nvSpPr>
          <p:cNvPr id="18" name="Zástupný symbol pro číslo snímku 17"/>
          <p:cNvSpPr>
            <a:spLocks noGrp="1"/>
          </p:cNvSpPr>
          <p:nvPr>
            <p:ph type="sldNum" sz="quarter" idx="11"/>
          </p:nvPr>
        </p:nvSpPr>
        <p:spPr/>
        <p:txBody>
          <a:bodyPr rtlCol="0"/>
          <a:lstStyle/>
          <a:p>
            <a:pPr>
              <a:defRPr/>
            </a:pPr>
            <a:fld id="{C1F0F243-0F9D-4201-B5D4-0673E387A8CC}" type="slidenum">
              <a:rPr lang="cs-CZ" smtClean="0"/>
              <a:pPr>
                <a:defRPr/>
              </a:pPr>
              <a:t>‹#›</a:t>
            </a:fld>
            <a:endParaRPr lang="cs-CZ"/>
          </a:p>
        </p:txBody>
      </p:sp>
      <p:sp>
        <p:nvSpPr>
          <p:cNvPr id="21" name="Zástupný symbol pro zápatí 20"/>
          <p:cNvSpPr>
            <a:spLocks noGrp="1"/>
          </p:cNvSpPr>
          <p:nvPr>
            <p:ph type="ftr" sz="quarter" idx="12"/>
          </p:nvPr>
        </p:nvSpPr>
        <p:spPr/>
        <p:txBody>
          <a:bodyPr rtlCol="0"/>
          <a:lstStyle/>
          <a:p>
            <a:pPr>
              <a:defRPr/>
            </a:pPr>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4DA85D1A-B25D-4A6A-8A9C-47ACD1B2E555}" type="datetimeFigureOut">
              <a:rPr lang="cs-CZ" smtClean="0"/>
              <a:pPr>
                <a:defRPr/>
              </a:pPr>
              <a:t>12.10.2017</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CD877619-A696-43E5-81FB-9A54B9A0AB16}"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law.muni.cz/content/cs/" TargetMode="External"/><Relationship Id="rId2" Type="http://schemas.openxmlformats.org/officeDocument/2006/relationships/hyperlink" Target="https://aleph.muni.cz/" TargetMode="External"/><Relationship Id="rId1" Type="http://schemas.openxmlformats.org/officeDocument/2006/relationships/slideLayout" Target="../slideLayouts/slideLayout2.xml"/><Relationship Id="rId5" Type="http://schemas.openxmlformats.org/officeDocument/2006/relationships/hyperlink" Target="http://plato.stanford.edu/" TargetMode="External"/><Relationship Id="rId4" Type="http://schemas.openxmlformats.org/officeDocument/2006/relationships/hyperlink" Target="http://scholar.google.cz/"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a:xfrm>
            <a:off x="971550" y="188913"/>
            <a:ext cx="7486650" cy="1944687"/>
          </a:xfrm>
        </p:spPr>
        <p:txBody>
          <a:bodyPr>
            <a:normAutofit/>
          </a:bodyPr>
          <a:lstStyle/>
          <a:p>
            <a:pPr eaLnBrk="1" hangingPunct="1"/>
            <a:r>
              <a:rPr lang="cs-CZ" dirty="0" smtClean="0"/>
              <a:t>První přednáška: </a:t>
            </a:r>
            <a:br>
              <a:rPr lang="cs-CZ" dirty="0" smtClean="0"/>
            </a:br>
            <a:r>
              <a:rPr lang="cs-CZ" dirty="0" smtClean="0"/>
              <a:t>Základy akademického psaní </a:t>
            </a:r>
          </a:p>
        </p:txBody>
      </p:sp>
      <p:sp>
        <p:nvSpPr>
          <p:cNvPr id="3" name="Podnadpis 2"/>
          <p:cNvSpPr>
            <a:spLocks noGrp="1"/>
          </p:cNvSpPr>
          <p:nvPr>
            <p:ph type="subTitle" idx="1"/>
          </p:nvPr>
        </p:nvSpPr>
        <p:spPr>
          <a:xfrm>
            <a:off x="1331913" y="2276475"/>
            <a:ext cx="6440487" cy="3362325"/>
          </a:xfrm>
        </p:spPr>
        <p:txBody>
          <a:bodyPr rtlCol="0">
            <a:normAutofit/>
          </a:bodyPr>
          <a:lstStyle/>
          <a:p>
            <a:pPr eaLnBrk="1" fontAlgn="auto" hangingPunct="1">
              <a:spcAft>
                <a:spcPts val="0"/>
              </a:spcAft>
              <a:buFont typeface="Arial" pitchFamily="34" charset="0"/>
              <a:buNone/>
              <a:defRPr/>
            </a:pPr>
            <a:endParaRPr lang="cs-CZ" b="1" dirty="0" smtClean="0">
              <a:solidFill>
                <a:schemeClr val="tx1"/>
              </a:solidFill>
            </a:endParaRPr>
          </a:p>
          <a:p>
            <a:pPr eaLnBrk="1" fontAlgn="auto" hangingPunct="1">
              <a:spcAft>
                <a:spcPts val="0"/>
              </a:spcAft>
              <a:buFont typeface="Arial" pitchFamily="34" charset="0"/>
              <a:buNone/>
              <a:defRPr/>
            </a:pPr>
            <a:r>
              <a:rPr lang="cs-CZ" b="1" dirty="0" smtClean="0">
                <a:solidFill>
                  <a:schemeClr val="tx1"/>
                </a:solidFill>
              </a:rPr>
              <a:t>Osnova: </a:t>
            </a:r>
          </a:p>
          <a:p>
            <a:pPr lvl="0">
              <a:defRPr/>
            </a:pPr>
            <a:r>
              <a:rPr lang="cs-CZ" b="1" i="1" dirty="0" smtClean="0">
                <a:solidFill>
                  <a:schemeClr val="tx1"/>
                </a:solidFill>
              </a:rPr>
              <a:t>a) Etické  zásady  vědecké práce. J</a:t>
            </a:r>
            <a:r>
              <a:rPr lang="cs-CZ" i="1" dirty="0" smtClean="0">
                <a:solidFill>
                  <a:schemeClr val="tx1"/>
                </a:solidFill>
              </a:rPr>
              <a:t>ak se vyhnout plagiátorství</a:t>
            </a:r>
            <a:r>
              <a:rPr lang="cs-CZ" dirty="0" smtClean="0">
                <a:solidFill>
                  <a:schemeClr val="tx1"/>
                </a:solidFill>
              </a:rPr>
              <a:t> .  </a:t>
            </a:r>
            <a:r>
              <a:rPr lang="cs-CZ" dirty="0" smtClean="0"/>
              <a:t> </a:t>
            </a:r>
          </a:p>
          <a:p>
            <a:pPr eaLnBrk="1" fontAlgn="auto" hangingPunct="1">
              <a:spcAft>
                <a:spcPts val="0"/>
              </a:spcAft>
              <a:buFont typeface="Arial" pitchFamily="34" charset="0"/>
              <a:buNone/>
              <a:defRPr/>
            </a:pPr>
            <a:endParaRPr lang="cs-CZ" b="1" i="1" dirty="0" smtClean="0">
              <a:solidFill>
                <a:schemeClr val="tx1"/>
              </a:solidFill>
            </a:endParaRPr>
          </a:p>
          <a:p>
            <a:pPr eaLnBrk="1" fontAlgn="auto" hangingPunct="1">
              <a:spcAft>
                <a:spcPts val="0"/>
              </a:spcAft>
              <a:buFont typeface="Arial" pitchFamily="34" charset="0"/>
              <a:buNone/>
              <a:defRPr/>
            </a:pPr>
            <a:r>
              <a:rPr lang="cs-CZ" i="1" dirty="0" smtClean="0">
                <a:solidFill>
                  <a:schemeClr val="tx1"/>
                </a:solidFill>
              </a:rPr>
              <a:t>b)</a:t>
            </a:r>
            <a:r>
              <a:rPr lang="cs-CZ" b="1" i="1" dirty="0" smtClean="0">
                <a:solidFill>
                  <a:schemeClr val="tx1"/>
                </a:solidFill>
              </a:rPr>
              <a:t>Volba tématu práce a formulace základních otázek</a:t>
            </a:r>
            <a:endParaRPr lang="cs-CZ" b="1" dirty="0" smtClean="0">
              <a:solidFill>
                <a:schemeClr val="tx1"/>
              </a:solidFill>
            </a:endParaRPr>
          </a:p>
          <a:p>
            <a:pPr eaLnBrk="1" fontAlgn="auto" hangingPunct="1">
              <a:spcAft>
                <a:spcPts val="0"/>
              </a:spcAft>
              <a:buFont typeface="Arial" pitchFamily="34" charset="0"/>
              <a:buNone/>
              <a:defRPr/>
            </a:pPr>
            <a:endParaRPr lang="cs-CZ" b="1" i="1" dirty="0" smtClean="0">
              <a:solidFill>
                <a:schemeClr val="tx1"/>
              </a:solidFill>
            </a:endParaRPr>
          </a:p>
          <a:p>
            <a:pPr eaLnBrk="1" fontAlgn="auto" hangingPunct="1">
              <a:spcAft>
                <a:spcPts val="0"/>
              </a:spcAft>
              <a:buFont typeface="Arial" pitchFamily="34" charset="0"/>
              <a:buNone/>
              <a:defRPr/>
            </a:pPr>
            <a:r>
              <a:rPr lang="cs-CZ" b="1" i="1" dirty="0" smtClean="0">
                <a:solidFill>
                  <a:schemeClr val="tx1"/>
                </a:solidFill>
              </a:rPr>
              <a:t> c</a:t>
            </a:r>
            <a:r>
              <a:rPr lang="cs-CZ" b="1" dirty="0" smtClean="0">
                <a:solidFill>
                  <a:schemeClr val="tx1"/>
                </a:solidFill>
              </a:rPr>
              <a:t>)</a:t>
            </a:r>
            <a:r>
              <a:rPr lang="cs-CZ" b="1" i="1" dirty="0" smtClean="0">
                <a:solidFill>
                  <a:schemeClr val="tx1"/>
                </a:solidFill>
              </a:rPr>
              <a:t>Tvorba struktury práce</a:t>
            </a:r>
            <a:endParaRPr lang="cs-CZ" dirty="0" smtClean="0">
              <a:solidFill>
                <a:schemeClr val="tx1"/>
              </a:solidFill>
            </a:endParaRPr>
          </a:p>
          <a:p>
            <a:pPr eaLnBrk="1" fontAlgn="auto" hangingPunct="1">
              <a:spcAft>
                <a:spcPts val="0"/>
              </a:spcAft>
              <a:buFont typeface="Arial" pitchFamily="34" charset="0"/>
              <a:buNone/>
              <a:defRPr/>
            </a:pPr>
            <a:endParaRPr lang="cs-CZ" b="1" i="1" dirty="0" smtClean="0">
              <a:solidFill>
                <a:schemeClr val="tx1"/>
              </a:solidFill>
            </a:endParaRPr>
          </a:p>
          <a:p>
            <a:pPr eaLnBrk="1" fontAlgn="auto" hangingPunct="1">
              <a:spcAft>
                <a:spcPts val="0"/>
              </a:spcAft>
              <a:buFont typeface="Arial" pitchFamily="34" charset="0"/>
              <a:buNone/>
              <a:defRPr/>
            </a:pPr>
            <a:endParaRPr lang="cs-CZ"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Rozhodněte zda jde o  plagiování –případ č. </a:t>
            </a:r>
            <a:r>
              <a:rPr lang="cs-CZ" dirty="0" err="1" smtClean="0"/>
              <a:t>ii</a:t>
            </a:r>
            <a:r>
              <a:rPr lang="cs-CZ" dirty="0" smtClean="0"/>
              <a:t>.  </a:t>
            </a:r>
            <a:endParaRPr lang="cs-CZ" dirty="0"/>
          </a:p>
        </p:txBody>
      </p:sp>
      <p:sp>
        <p:nvSpPr>
          <p:cNvPr id="3" name="Zástupný symbol pro obsah 2"/>
          <p:cNvSpPr>
            <a:spLocks noGrp="1"/>
          </p:cNvSpPr>
          <p:nvPr>
            <p:ph sz="quarter" idx="1"/>
          </p:nvPr>
        </p:nvSpPr>
        <p:spPr/>
        <p:txBody>
          <a:bodyPr/>
          <a:lstStyle/>
          <a:p>
            <a:r>
              <a:rPr lang="cs-CZ" dirty="0" smtClean="0"/>
              <a:t>Vyučující při kontrole seminárních prací zjistil, že práce studenta XY vykazuje v aplikaci „vejce vejci“ velkou shodu s prací jiného studenta XZ.  Shoda činila 70%.  Vyučující žádal vysvětlení od studenta XY, protože jeho práce byla  vložena do systému později, tudíž předpokládal,  že on   je tím, kdo opisoval.   Student sdělil, že jeho kamarád XZ   mu dal svolení k takovému jednání a proto svojí práci nepovažuje  za plagiát. Kamarád XZ to také potvrdil.  </a:t>
            </a:r>
          </a:p>
          <a:p>
            <a:pPr>
              <a:buNone/>
            </a:pPr>
            <a:r>
              <a:rPr lang="cs-CZ" dirty="0" smtClean="0"/>
              <a:t>   Rozhodněte zda se jedná o plagiování:  </a:t>
            </a:r>
          </a:p>
          <a:p>
            <a:pPr>
              <a:buNone/>
            </a:pPr>
            <a:r>
              <a:rPr lang="cs-CZ" dirty="0" smtClean="0"/>
              <a:t>A) ano    b) ne       c) možná</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testu:</a:t>
            </a:r>
            <a:endParaRPr lang="cs-CZ" dirty="0"/>
          </a:p>
        </p:txBody>
      </p:sp>
      <p:sp>
        <p:nvSpPr>
          <p:cNvPr id="3" name="Zástupný symbol pro obsah 2"/>
          <p:cNvSpPr>
            <a:spLocks noGrp="1"/>
          </p:cNvSpPr>
          <p:nvPr>
            <p:ph sz="quarter" idx="1"/>
          </p:nvPr>
        </p:nvSpPr>
        <p:spPr/>
        <p:txBody>
          <a:bodyPr>
            <a:normAutofit fontScale="92500" lnSpcReduction="10000"/>
          </a:bodyPr>
          <a:lstStyle/>
          <a:p>
            <a:pPr>
              <a:buNone/>
            </a:pPr>
            <a:r>
              <a:rPr lang="cs-CZ" sz="2400" dirty="0" smtClean="0"/>
              <a:t>Řešení: a) ano, </a:t>
            </a:r>
            <a:r>
              <a:rPr lang="cs-CZ" sz="2400" b="1" i="1" dirty="0" smtClean="0">
                <a:solidFill>
                  <a:srgbClr val="FF0000"/>
                </a:solidFill>
              </a:rPr>
              <a:t>pasáže bychom neměli opisovat, doporučuje se citovat jen podstatné věty a v krajním případě citace do půl normostrany.</a:t>
            </a:r>
            <a:endParaRPr lang="cs-CZ" sz="2400" b="1" dirty="0" smtClean="0">
              <a:solidFill>
                <a:srgbClr val="FF0000"/>
              </a:solidFill>
            </a:endParaRPr>
          </a:p>
          <a:p>
            <a:endParaRPr lang="cs-CZ" sz="2400" dirty="0" smtClean="0"/>
          </a:p>
          <a:p>
            <a:pPr>
              <a:buNone/>
            </a:pPr>
            <a:r>
              <a:rPr lang="cs-CZ" sz="2400" dirty="0" smtClean="0"/>
              <a:t> b) možná,  </a:t>
            </a:r>
            <a:r>
              <a:rPr lang="cs-CZ" sz="2400" b="1" i="1" dirty="0" smtClean="0">
                <a:solidFill>
                  <a:srgbClr val="FF0000"/>
                </a:solidFill>
              </a:rPr>
              <a:t>Dopouštím se opisování pokud za uvozovky nedám odkaz na zdroj, uvozovky ještě neznamenají, že správně cituji… </a:t>
            </a:r>
            <a:endParaRPr lang="cs-CZ" sz="2400" b="1" dirty="0" smtClean="0">
              <a:solidFill>
                <a:srgbClr val="FF0000"/>
              </a:solidFill>
            </a:endParaRPr>
          </a:p>
          <a:p>
            <a:pPr>
              <a:buNone/>
            </a:pPr>
            <a:endParaRPr lang="cs-CZ" sz="2400" dirty="0" smtClean="0"/>
          </a:p>
          <a:p>
            <a:pPr>
              <a:buNone/>
            </a:pPr>
            <a:r>
              <a:rPr lang="cs-CZ" sz="2400" dirty="0" smtClean="0"/>
              <a:t>c) ano, </a:t>
            </a:r>
            <a:r>
              <a:rPr lang="cs-CZ" sz="2400" b="1" i="1" dirty="0" smtClean="0">
                <a:solidFill>
                  <a:srgbClr val="FF0000"/>
                </a:solidFill>
              </a:rPr>
              <a:t>nestačí jen změnit strukturu věty, jde o to, celou myšlenku sdělení  převyprávět také jinými slovy</a:t>
            </a:r>
            <a:r>
              <a:rPr lang="cs-CZ" sz="2400" i="1" dirty="0" smtClean="0">
                <a:solidFill>
                  <a:srgbClr val="FF0000"/>
                </a:solidFill>
              </a:rPr>
              <a:t>;  </a:t>
            </a:r>
            <a:r>
              <a:rPr lang="cs-CZ" sz="2400" dirty="0" smtClean="0">
                <a:solidFill>
                  <a:srgbClr val="FF0000"/>
                </a:solidFill>
              </a:rPr>
              <a:t> </a:t>
            </a:r>
          </a:p>
          <a:p>
            <a:pPr>
              <a:buNone/>
            </a:pPr>
            <a:r>
              <a:rPr lang="cs-CZ" sz="2400" dirty="0" smtClean="0"/>
              <a:t>d) ano, </a:t>
            </a:r>
            <a:r>
              <a:rPr lang="cs-CZ" sz="2400" b="1" i="1" dirty="0" smtClean="0">
                <a:solidFill>
                  <a:srgbClr val="FF0000"/>
                </a:solidFill>
              </a:rPr>
              <a:t>i když tam zdroj není uveden; v poznámce pod  čarou  či odkazu  pak  uvedete </a:t>
            </a:r>
            <a:r>
              <a:rPr lang="cs-CZ" sz="2400" b="1" i="1" u="sng" dirty="0" smtClean="0">
                <a:solidFill>
                  <a:srgbClr val="FF0000"/>
                </a:solidFill>
              </a:rPr>
              <a:t>zdroj nebo autor neznámý, dostupné z…</a:t>
            </a:r>
            <a:endParaRPr lang="cs-CZ" sz="2400" b="1" u="sng" dirty="0" smtClean="0">
              <a:solidFill>
                <a:srgbClr val="FF0000"/>
              </a:solidFill>
            </a:endParaRPr>
          </a:p>
          <a:p>
            <a:pPr>
              <a:buNone/>
            </a:pPr>
            <a:endParaRPr lang="cs-CZ" dirty="0" smtClean="0"/>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případu č. 1 a č. 2. </a:t>
            </a:r>
            <a:endParaRPr lang="cs-CZ" dirty="0"/>
          </a:p>
        </p:txBody>
      </p:sp>
      <p:sp>
        <p:nvSpPr>
          <p:cNvPr id="3" name="Zástupný symbol pro obsah 2"/>
          <p:cNvSpPr>
            <a:spLocks noGrp="1"/>
          </p:cNvSpPr>
          <p:nvPr>
            <p:ph sz="quarter" idx="1"/>
          </p:nvPr>
        </p:nvSpPr>
        <p:spPr/>
        <p:txBody>
          <a:bodyPr/>
          <a:lstStyle/>
          <a:p>
            <a:r>
              <a:rPr lang="cs-CZ" dirty="0" smtClean="0"/>
              <a:t>Případ č. 1</a:t>
            </a:r>
          </a:p>
          <a:p>
            <a:pPr>
              <a:buNone/>
            </a:pPr>
            <a:r>
              <a:rPr lang="cs-CZ" dirty="0" smtClean="0"/>
              <a:t>Ano, je to  plagiování a to proto, že vydáváte cizí práci za vlastní; To je vždy základní znak plagiátu. Zároveň jde o podvod, kdy  za úplatu  získáváte práci, na základě které je vám pak přiznaná určitá odbornost.  </a:t>
            </a:r>
          </a:p>
          <a:p>
            <a:pPr>
              <a:buNone/>
            </a:pPr>
            <a:endParaRPr lang="cs-CZ" dirty="0" smtClean="0"/>
          </a:p>
          <a:p>
            <a:pPr>
              <a:buNone/>
            </a:pPr>
            <a:r>
              <a:rPr lang="cs-CZ" dirty="0" smtClean="0"/>
              <a:t>Případ č. 2</a:t>
            </a:r>
          </a:p>
          <a:p>
            <a:pPr>
              <a:buNone/>
            </a:pPr>
            <a:r>
              <a:rPr lang="cs-CZ" dirty="0" smtClean="0"/>
              <a:t>Ano, jedná se o plagiování; Souhlas kamaráda nehraje zde roli, jde opět o případ vydávání cizích myšlenek, textu  za vlastní, a to    bez  uvedení zdroje.  </a:t>
            </a:r>
          </a:p>
          <a:p>
            <a:pPr>
              <a:buNone/>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0" y="274638"/>
            <a:ext cx="8229600" cy="1143000"/>
          </a:xfrm>
        </p:spPr>
        <p:txBody>
          <a:bodyPr>
            <a:no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a:buNone/>
            </a:pP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    Trochu teorie:    Co je plagiát?  </a:t>
            </a:r>
            <a:br>
              <a:rPr lang="cs-CZ" sz="2800" dirty="0" smtClean="0"/>
            </a:br>
            <a:endParaRPr lang="cs-CZ" sz="2800" dirty="0"/>
          </a:p>
        </p:txBody>
      </p:sp>
      <p:sp>
        <p:nvSpPr>
          <p:cNvPr id="3" name="Zástupný symbol pro text 2"/>
          <p:cNvSpPr txBox="1">
            <a:spLocks noGrp="1"/>
          </p:cNvSpPr>
          <p:nvPr>
            <p:ph type="body" idx="4294967295"/>
          </p:nvPr>
        </p:nvSpPr>
        <p:spPr>
          <a:xfrm>
            <a:off x="0" y="1700213"/>
            <a:ext cx="8353425" cy="4559300"/>
          </a:xfrm>
        </p:spPr>
        <p:txBody>
          <a:bodyPr>
            <a:normAutofit fontScale="92500" lnSpcReduction="20000"/>
          </a:bodyPr>
          <a:lstStyle>
            <a:defPPr marL="432000" marR="0" lvl="0" indent="-324000" algn="l">
              <a:spcBef>
                <a:spcPts val="0"/>
              </a:spcBef>
              <a:spcAft>
                <a:spcPts val="0"/>
              </a:spcAft>
              <a:buClr>
                <a:srgbClr val="E6E6E6"/>
              </a:buClr>
              <a:buSzPct val="45000"/>
              <a:buFont typeface="StarSymbol"/>
              <a:buNone/>
              <a:defRPr lang="cs-CZ" sz="2400" b="0" i="0" u="none" strike="noStrike">
                <a:ln>
                  <a:noFill/>
                </a:ln>
                <a:solidFill>
                  <a:srgbClr val="E6E6E6"/>
                </a:solidFill>
                <a:latin typeface="Thorndale" pitchFamily="18"/>
                <a:ea typeface="Lucida Sans Unicode" pitchFamily="2"/>
                <a:cs typeface="Tahoma" pitchFamily="2"/>
              </a:defRPr>
            </a:defPPr>
            <a:lvl1pPr marL="432000" marR="0" lvl="0" indent="-324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1pPr>
            <a:lvl2pPr marL="864000" marR="0" lvl="1" indent="-288000" algn="l">
              <a:spcBef>
                <a:spcPts val="0"/>
              </a:spcBef>
              <a:spcAft>
                <a:spcPts val="0"/>
              </a:spcAft>
              <a:buClr>
                <a:srgbClr val="E6E6E6"/>
              </a:buClr>
              <a:buSzPct val="75000"/>
              <a:buFont typeface="StarSymbol"/>
              <a:buChar char="–"/>
              <a:defRPr lang="cs-CZ" sz="2800" b="0" i="0" u="none" strike="noStrike">
                <a:ln>
                  <a:noFill/>
                </a:ln>
                <a:solidFill>
                  <a:srgbClr val="E6E6E6"/>
                </a:solidFill>
                <a:latin typeface="Thorndale" pitchFamily="18"/>
                <a:ea typeface="Lucida Sans Unicode" pitchFamily="2"/>
                <a:cs typeface="Tahoma" pitchFamily="2"/>
              </a:defRPr>
            </a:lvl2pPr>
            <a:lvl3pPr marL="1296000" marR="0" lvl="2" indent="-216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3pPr>
            <a:lvl4pPr marL="1728000" marR="0" lvl="3" indent="-216000" algn="l">
              <a:spcBef>
                <a:spcPts val="0"/>
              </a:spcBef>
              <a:spcAft>
                <a:spcPts val="0"/>
              </a:spcAft>
              <a:buClr>
                <a:srgbClr val="E6E6E6"/>
              </a:buClr>
              <a:buSzPct val="7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4pPr>
            <a:lvl5pPr marL="2160000" marR="0" lvl="4"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5pPr>
            <a:lvl6pPr marL="2592000" marR="0" lvl="5"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6pPr>
            <a:lvl7pPr marL="3024000" marR="0" lvl="6"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7pPr>
            <a:lvl8pPr marL="3456000" marR="0" lvl="7"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8pPr>
            <a:lvl9pPr marL="3887999" marR="0" lvl="8"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9pPr>
          </a:lstStyle>
          <a:p>
            <a:pPr lvl="0" algn="just"/>
            <a:r>
              <a:rPr lang="cs-CZ" b="1" dirty="0" smtClean="0">
                <a:solidFill>
                  <a:srgbClr val="FF0000"/>
                </a:solidFill>
              </a:rPr>
              <a:t>doslovné </a:t>
            </a:r>
            <a:r>
              <a:rPr lang="cs-CZ" b="1" dirty="0">
                <a:solidFill>
                  <a:srgbClr val="FF0000"/>
                </a:solidFill>
              </a:rPr>
              <a:t>opsání či okopírování cizího textu a jeho následné prezentování jako textu vlastního,</a:t>
            </a:r>
          </a:p>
          <a:p>
            <a:pPr lvl="0" algn="just">
              <a:buNone/>
            </a:pPr>
            <a:r>
              <a:rPr lang="cs-CZ" dirty="0" smtClean="0">
                <a:solidFill>
                  <a:schemeClr val="tx1"/>
                </a:solidFill>
              </a:rPr>
              <a:t>     </a:t>
            </a:r>
          </a:p>
          <a:p>
            <a:pPr lvl="0" algn="just">
              <a:buNone/>
            </a:pPr>
            <a:r>
              <a:rPr lang="cs-CZ" b="1" dirty="0" smtClean="0">
                <a:solidFill>
                  <a:schemeClr val="tx1"/>
                </a:solidFill>
              </a:rPr>
              <a:t>     neuvedení všech použitých zdrojů, </a:t>
            </a:r>
            <a:endParaRPr lang="cs-CZ" b="1" dirty="0">
              <a:solidFill>
                <a:schemeClr val="tx1"/>
              </a:solidFill>
            </a:endParaRPr>
          </a:p>
          <a:p>
            <a:pPr lvl="0" algn="just"/>
            <a:endParaRPr lang="cs-CZ" b="1" dirty="0" smtClean="0">
              <a:solidFill>
                <a:srgbClr val="FF0000"/>
              </a:solidFill>
            </a:endParaRPr>
          </a:p>
          <a:p>
            <a:pPr lvl="0" algn="just"/>
            <a:r>
              <a:rPr lang="cs-CZ" b="1" dirty="0" smtClean="0">
                <a:solidFill>
                  <a:srgbClr val="FF0000"/>
                </a:solidFill>
              </a:rPr>
              <a:t>neoznačení </a:t>
            </a:r>
            <a:r>
              <a:rPr lang="cs-CZ" b="1" dirty="0">
                <a:solidFill>
                  <a:srgbClr val="FF0000"/>
                </a:solidFill>
              </a:rPr>
              <a:t>doslovné citace,</a:t>
            </a:r>
          </a:p>
          <a:p>
            <a:pPr lvl="0" algn="just">
              <a:buNone/>
            </a:pPr>
            <a:r>
              <a:rPr lang="cs-CZ" dirty="0" smtClean="0">
                <a:solidFill>
                  <a:schemeClr val="tx1"/>
                </a:solidFill>
              </a:rPr>
              <a:t>    </a:t>
            </a:r>
          </a:p>
          <a:p>
            <a:pPr lvl="0" algn="just">
              <a:buNone/>
            </a:pPr>
            <a:r>
              <a:rPr lang="cs-CZ" dirty="0" smtClean="0">
                <a:solidFill>
                  <a:schemeClr val="tx1"/>
                </a:solidFill>
              </a:rPr>
              <a:t>    </a:t>
            </a:r>
            <a:r>
              <a:rPr lang="cs-CZ" b="1" dirty="0">
                <a:solidFill>
                  <a:schemeClr val="tx1"/>
                </a:solidFill>
              </a:rPr>
              <a:t>v případě parafráze neuvedení odkazu na její zdroj,</a:t>
            </a:r>
          </a:p>
          <a:p>
            <a:pPr lvl="0" algn="just"/>
            <a:endParaRPr lang="cs-CZ" b="1" dirty="0" smtClean="0">
              <a:solidFill>
                <a:srgbClr val="FF0000"/>
              </a:solidFill>
            </a:endParaRPr>
          </a:p>
          <a:p>
            <a:pPr lvl="0" algn="just"/>
            <a:r>
              <a:rPr lang="cs-CZ" b="1" dirty="0" smtClean="0">
                <a:solidFill>
                  <a:srgbClr val="FF0000"/>
                </a:solidFill>
              </a:rPr>
              <a:t>nesprávná  </a:t>
            </a:r>
            <a:r>
              <a:rPr lang="cs-CZ" b="1" dirty="0">
                <a:solidFill>
                  <a:srgbClr val="FF0000"/>
                </a:solidFill>
              </a:rPr>
              <a:t>interpretaci všeobecně známých </a:t>
            </a:r>
            <a:r>
              <a:rPr lang="cs-CZ" b="1" dirty="0" smtClean="0">
                <a:solidFill>
                  <a:srgbClr val="FF0000"/>
                </a:solidFill>
              </a:rPr>
              <a:t>informací, když je vydáváme za vlastní objev;  </a:t>
            </a:r>
          </a:p>
          <a:p>
            <a:pPr lvl="0" algn="just"/>
            <a:r>
              <a:rPr lang="cs-CZ" dirty="0" smtClean="0">
                <a:solidFill>
                  <a:schemeClr val="tx1"/>
                </a:solidFill>
              </a:rPr>
              <a:t>   </a:t>
            </a:r>
          </a:p>
          <a:p>
            <a:pPr lvl="0" algn="just">
              <a:buNone/>
            </a:pPr>
            <a:r>
              <a:rPr lang="cs-CZ" dirty="0" smtClean="0">
                <a:solidFill>
                  <a:schemeClr val="tx1"/>
                </a:solidFill>
              </a:rPr>
              <a:t>    </a:t>
            </a:r>
            <a:r>
              <a:rPr lang="cs-CZ" b="1" dirty="0" smtClean="0">
                <a:solidFill>
                  <a:schemeClr val="tx1"/>
                </a:solidFill>
              </a:rPr>
              <a:t>nedostatečné </a:t>
            </a:r>
            <a:r>
              <a:rPr lang="cs-CZ" b="1" dirty="0">
                <a:solidFill>
                  <a:schemeClr val="tx1"/>
                </a:solidFill>
              </a:rPr>
              <a:t>citování vlastních děl použitých v novém textu</a:t>
            </a:r>
            <a:r>
              <a:rPr lang="cs-CZ" b="1" dirty="0" smtClean="0">
                <a:solidFill>
                  <a:schemeClr val="tx1"/>
                </a:solidFill>
              </a:rPr>
              <a:t>,- tzv. auto plagiování;</a:t>
            </a:r>
            <a:endParaRPr lang="cs-CZ" b="1" dirty="0">
              <a:solidFill>
                <a:schemeClr val="tx1"/>
              </a:solidFill>
            </a:endParaRPr>
          </a:p>
          <a:p>
            <a:pPr lvl="0" algn="just"/>
            <a:endParaRPr lang="cs-CZ" b="1" dirty="0" smtClean="0">
              <a:solidFill>
                <a:srgbClr val="FF0000"/>
              </a:solidFill>
            </a:endParaRPr>
          </a:p>
          <a:p>
            <a:pPr lvl="0" algn="just"/>
            <a:r>
              <a:rPr lang="cs-CZ" b="1" dirty="0" smtClean="0">
                <a:solidFill>
                  <a:srgbClr val="FF0000"/>
                </a:solidFill>
              </a:rPr>
              <a:t>vydávání </a:t>
            </a:r>
            <a:r>
              <a:rPr lang="cs-CZ" b="1" dirty="0">
                <a:solidFill>
                  <a:srgbClr val="FF0000"/>
                </a:solidFill>
              </a:rPr>
              <a:t>kompilace za původní </a:t>
            </a:r>
            <a:r>
              <a:rPr lang="cs-CZ" b="1" dirty="0" smtClean="0">
                <a:solidFill>
                  <a:srgbClr val="FF0000"/>
                </a:solidFill>
              </a:rPr>
              <a:t>práci  a </a:t>
            </a:r>
            <a:r>
              <a:rPr lang="cs-CZ" b="1" dirty="0">
                <a:solidFill>
                  <a:srgbClr val="FF0000"/>
                </a:solidFill>
              </a:rPr>
              <a:t>další.</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Jak je plagiát normativně vymezen? </a:t>
            </a:r>
            <a:endParaRPr lang="cs-CZ" dirty="0"/>
          </a:p>
        </p:txBody>
      </p:sp>
      <p:sp>
        <p:nvSpPr>
          <p:cNvPr id="3" name="Zástupný symbol pro obsah 2"/>
          <p:cNvSpPr>
            <a:spLocks noGrp="1"/>
          </p:cNvSpPr>
          <p:nvPr>
            <p:ph sz="quarter" idx="1"/>
          </p:nvPr>
        </p:nvSpPr>
        <p:spPr/>
        <p:txBody>
          <a:bodyPr>
            <a:normAutofit lnSpcReduction="10000"/>
          </a:bodyPr>
          <a:lstStyle/>
          <a:p>
            <a:pPr lvl="0" algn="just"/>
            <a:r>
              <a:rPr lang="cs-CZ" sz="2000" b="1" dirty="0" smtClean="0"/>
              <a:t>Zákon č. 121/2000 Sb., o právu autorském, o právech souvisejících s právem autorským a o změně některých zákonů (autorský zákon) </a:t>
            </a:r>
            <a:r>
              <a:rPr lang="cs-CZ" sz="2000" b="1" dirty="0" smtClean="0">
                <a:solidFill>
                  <a:srgbClr val="FF0000"/>
                </a:solidFill>
              </a:rPr>
              <a:t>plagiát či plagiátorství nijak nedefinuje a tyto výrazy dokonce ani nepoužívá</a:t>
            </a:r>
            <a:r>
              <a:rPr lang="cs-CZ" sz="2000" b="1" dirty="0" smtClean="0"/>
              <a:t>.</a:t>
            </a:r>
          </a:p>
          <a:p>
            <a:pPr lvl="0" algn="just"/>
            <a:endParaRPr lang="cs-CZ" sz="2000" b="1" dirty="0" smtClean="0">
              <a:solidFill>
                <a:srgbClr val="FF0000"/>
              </a:solidFill>
            </a:endParaRPr>
          </a:p>
          <a:p>
            <a:pPr lvl="0" algn="just"/>
            <a:r>
              <a:rPr lang="cs-CZ" sz="2000" b="1" dirty="0" smtClean="0">
                <a:solidFill>
                  <a:srgbClr val="FF0000"/>
                </a:solidFill>
              </a:rPr>
              <a:t>Tento zákon však obsahuje řadu ustanovení, která se problematiky plagiátorství významným způsobem dotýkají (např. § 31 a § 45) nebo mohou sloužit k ochraně práv autora, jehož práce nebo její části byly plagiovány.</a:t>
            </a:r>
          </a:p>
          <a:p>
            <a:pPr>
              <a:buNone/>
            </a:pPr>
            <a:endParaRPr lang="cs-CZ" sz="2000" dirty="0" smtClean="0"/>
          </a:p>
          <a:p>
            <a:pPr>
              <a:buNone/>
            </a:pPr>
            <a:r>
              <a:rPr lang="cs-CZ" sz="2000" dirty="0" smtClean="0"/>
              <a:t>Mezinárodní norma ČSN ISO 5127-2003 jej popisuje jako</a:t>
            </a:r>
          </a:p>
          <a:p>
            <a:r>
              <a:rPr lang="cs-CZ" sz="2000" b="1" u="sng" dirty="0" smtClean="0">
                <a:solidFill>
                  <a:srgbClr val="FF0000"/>
                </a:solidFill>
              </a:rPr>
              <a:t> „představení duševního díla jiného autora, půjčeného nebo napodobeného vcelku nebo zčásti, jako svého vlastního“.</a:t>
            </a:r>
            <a:r>
              <a:rPr lang="cs-CZ" sz="2000" dirty="0" smtClean="0">
                <a:solidFill>
                  <a:srgbClr val="FF0000"/>
                </a:solidFill>
              </a:rPr>
              <a:t>  </a:t>
            </a:r>
          </a:p>
        </p:txBody>
      </p:sp>
    </p:spTree>
    <p:extLst>
      <p:ext uri="{BB962C8B-B14F-4D97-AF65-F5344CB8AC3E}">
        <p14:creationId xmlns:p14="http://schemas.microsoft.com/office/powerpoint/2010/main" val="3110682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Autorský zákon </a:t>
            </a:r>
            <a:endParaRPr lang="cs-CZ" dirty="0"/>
          </a:p>
        </p:txBody>
      </p:sp>
      <p:sp>
        <p:nvSpPr>
          <p:cNvPr id="3" name="Zástupný symbol pro obsah 2"/>
          <p:cNvSpPr>
            <a:spLocks noGrp="1"/>
          </p:cNvSpPr>
          <p:nvPr>
            <p:ph sz="quarter" idx="1"/>
          </p:nvPr>
        </p:nvSpPr>
        <p:spPr/>
        <p:txBody>
          <a:bodyPr/>
          <a:lstStyle/>
          <a:p>
            <a:endParaRPr lang="cs-CZ" sz="2800" dirty="0" smtClean="0"/>
          </a:p>
          <a:p>
            <a:r>
              <a:rPr lang="cs-CZ" sz="2800" dirty="0" smtClean="0"/>
              <a:t> Autorský zákon výslovně říká, že předmětem právní ochrany – a tedy ani plagiace - není </a:t>
            </a:r>
            <a:r>
              <a:rPr lang="cs-CZ" sz="2800" i="1" dirty="0" smtClean="0"/>
              <a:t>„zejména námět díla sám o sobě, denní zpráva nebo jiný údaj sám o sobě, myšlenka, postup, princip, metoda, objev, vědecká teorie, matematický a obdobný vzorec, statistický graf a podobný předmět sám o sobě.“ </a:t>
            </a:r>
            <a:endParaRPr lang="cs-CZ" sz="2800" dirty="0" smtClean="0"/>
          </a:p>
          <a:p>
            <a:endParaRPr lang="cs-CZ" dirty="0" smtClean="0"/>
          </a:p>
          <a:p>
            <a:endParaRPr lang="cs-CZ" dirty="0"/>
          </a:p>
        </p:txBody>
      </p:sp>
    </p:spTree>
    <p:extLst>
      <p:ext uri="{BB962C8B-B14F-4D97-AF65-F5344CB8AC3E}">
        <p14:creationId xmlns:p14="http://schemas.microsoft.com/office/powerpoint/2010/main" val="2929382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plagiátorství  podle MU </a:t>
            </a:r>
            <a:endParaRPr lang="cs-CZ" dirty="0"/>
          </a:p>
        </p:txBody>
      </p:sp>
      <p:sp>
        <p:nvSpPr>
          <p:cNvPr id="3" name="Zástupný symbol pro obsah 2"/>
          <p:cNvSpPr>
            <a:spLocks noGrp="1"/>
          </p:cNvSpPr>
          <p:nvPr>
            <p:ph sz="quarter" idx="1"/>
          </p:nvPr>
        </p:nvSpPr>
        <p:spPr/>
        <p:txBody>
          <a:bodyPr/>
          <a:lstStyle/>
          <a:p>
            <a:pPr lvl="0" algn="just"/>
            <a:r>
              <a:rPr lang="cs-CZ" sz="2000" dirty="0" smtClean="0"/>
              <a:t>Na webových stránkách Masarykovy univerzity je uvedeno: </a:t>
            </a:r>
          </a:p>
          <a:p>
            <a:pPr lvl="0" algn="just"/>
            <a:r>
              <a:rPr lang="cs-CZ" sz="2000" b="1" dirty="0" smtClean="0">
                <a:solidFill>
                  <a:srgbClr val="FF0000"/>
                </a:solidFill>
              </a:rPr>
              <a:t>„</a:t>
            </a:r>
            <a:r>
              <a:rPr lang="cs-CZ" sz="2000" b="1" i="1" dirty="0" smtClean="0">
                <a:solidFill>
                  <a:srgbClr val="FF0000"/>
                </a:solidFill>
              </a:rPr>
              <a:t>Za plagiátorství lze považovat úmyslné kopírování cizího textu a jeho vydávání za vlastní, nedbalé nebo nepřesné citování použité literatury, opomenutí citace (byť neúmyslné) některého využitého zdroje.</a:t>
            </a:r>
            <a:r>
              <a:rPr lang="cs-CZ" sz="2000" b="1" dirty="0" smtClean="0">
                <a:solidFill>
                  <a:srgbClr val="FF0000"/>
                </a:solidFill>
              </a:rPr>
              <a:t>“</a:t>
            </a:r>
          </a:p>
          <a:p>
            <a:pPr lvl="0" algn="just"/>
            <a:r>
              <a:rPr lang="cs-CZ" sz="2000" dirty="0" smtClean="0"/>
              <a:t>Tato definice je více kazuistická. Za její výhodu lze považovat větší srozumitelnost. </a:t>
            </a:r>
          </a:p>
          <a:p>
            <a:pPr lvl="0" algn="just"/>
            <a:r>
              <a:rPr lang="cs-CZ" sz="2000" dirty="0" smtClean="0"/>
              <a:t>Otázky vyvolává </a:t>
            </a:r>
            <a:r>
              <a:rPr lang="cs-CZ" sz="2000" u="sng" dirty="0" smtClean="0"/>
              <a:t>slučování plagiování a nesprávné či nedbalé používání zdrojů. </a:t>
            </a:r>
          </a:p>
          <a:p>
            <a:pPr lvl="0" algn="just"/>
            <a:r>
              <a:rPr lang="cs-CZ" sz="2000" dirty="0" smtClean="0"/>
              <a:t>V případě  bakalářských a diplomových prací se však jedná o kvalifikační práce, kde by se  autor neměl dopouštět  nějakých nedbalostních pochybení. </a:t>
            </a:r>
            <a:endParaRPr lang="cs-CZ" dirty="0"/>
          </a:p>
        </p:txBody>
      </p:sp>
    </p:spTree>
    <p:extLst>
      <p:ext uri="{BB962C8B-B14F-4D97-AF65-F5344CB8AC3E}">
        <p14:creationId xmlns:p14="http://schemas.microsoft.com/office/powerpoint/2010/main" val="3070271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0" y="274638"/>
            <a:ext cx="8229600" cy="1143000"/>
          </a:xfrm>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cs-CZ" dirty="0"/>
              <a:t>Postihy a trestání plagiátorství</a:t>
            </a:r>
          </a:p>
        </p:txBody>
      </p:sp>
      <p:sp>
        <p:nvSpPr>
          <p:cNvPr id="3" name="Zástupný symbol pro text 2"/>
          <p:cNvSpPr txBox="1">
            <a:spLocks noGrp="1"/>
          </p:cNvSpPr>
          <p:nvPr>
            <p:ph type="body" idx="4294967295"/>
          </p:nvPr>
        </p:nvSpPr>
        <p:spPr>
          <a:xfrm>
            <a:off x="1185863" y="1781175"/>
            <a:ext cx="7958137" cy="4478338"/>
          </a:xfrm>
        </p:spPr>
        <p:txBody>
          <a:bodyPr/>
          <a:lstStyle>
            <a:defPPr marL="432000" marR="0" lvl="0" indent="-324000" algn="l">
              <a:spcBef>
                <a:spcPts val="0"/>
              </a:spcBef>
              <a:spcAft>
                <a:spcPts val="0"/>
              </a:spcAft>
              <a:buClr>
                <a:srgbClr val="E6E6E6"/>
              </a:buClr>
              <a:buSzPct val="45000"/>
              <a:buFont typeface="StarSymbol"/>
              <a:buNone/>
              <a:defRPr lang="cs-CZ" sz="2400" b="0" i="0" u="none" strike="noStrike">
                <a:ln>
                  <a:noFill/>
                </a:ln>
                <a:solidFill>
                  <a:srgbClr val="E6E6E6"/>
                </a:solidFill>
                <a:latin typeface="Thorndale" pitchFamily="18"/>
                <a:ea typeface="Lucida Sans Unicode" pitchFamily="2"/>
                <a:cs typeface="Tahoma" pitchFamily="2"/>
              </a:defRPr>
            </a:defPPr>
            <a:lvl1pPr marL="432000" marR="0" lvl="0" indent="-324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1pPr>
            <a:lvl2pPr marL="864000" marR="0" lvl="1" indent="-288000" algn="l">
              <a:spcBef>
                <a:spcPts val="0"/>
              </a:spcBef>
              <a:spcAft>
                <a:spcPts val="0"/>
              </a:spcAft>
              <a:buClr>
                <a:srgbClr val="E6E6E6"/>
              </a:buClr>
              <a:buSzPct val="75000"/>
              <a:buFont typeface="StarSymbol"/>
              <a:buChar char="–"/>
              <a:defRPr lang="cs-CZ" sz="2800" b="0" i="0" u="none" strike="noStrike">
                <a:ln>
                  <a:noFill/>
                </a:ln>
                <a:solidFill>
                  <a:srgbClr val="E6E6E6"/>
                </a:solidFill>
                <a:latin typeface="Thorndale" pitchFamily="18"/>
                <a:ea typeface="Lucida Sans Unicode" pitchFamily="2"/>
                <a:cs typeface="Tahoma" pitchFamily="2"/>
              </a:defRPr>
            </a:lvl2pPr>
            <a:lvl3pPr marL="1296000" marR="0" lvl="2" indent="-216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3pPr>
            <a:lvl4pPr marL="1728000" marR="0" lvl="3" indent="-216000" algn="l">
              <a:spcBef>
                <a:spcPts val="0"/>
              </a:spcBef>
              <a:spcAft>
                <a:spcPts val="0"/>
              </a:spcAft>
              <a:buClr>
                <a:srgbClr val="E6E6E6"/>
              </a:buClr>
              <a:buSzPct val="7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4pPr>
            <a:lvl5pPr marL="2160000" marR="0" lvl="4"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5pPr>
            <a:lvl6pPr marL="2592000" marR="0" lvl="5"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6pPr>
            <a:lvl7pPr marL="3024000" marR="0" lvl="6"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7pPr>
            <a:lvl8pPr marL="3456000" marR="0" lvl="7"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8pPr>
            <a:lvl9pPr marL="3887999" marR="0" lvl="8"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9pPr>
          </a:lstStyle>
          <a:p>
            <a:pPr lvl="0" algn="just"/>
            <a:r>
              <a:rPr lang="cs-CZ" dirty="0">
                <a:solidFill>
                  <a:schemeClr val="tx1"/>
                </a:solidFill>
              </a:rPr>
              <a:t>Postihy v mimoprávní rovině</a:t>
            </a:r>
          </a:p>
          <a:p>
            <a:pPr lvl="0" algn="just"/>
            <a:endParaRPr lang="cs-CZ" dirty="0" smtClean="0">
              <a:solidFill>
                <a:schemeClr val="tx1"/>
              </a:solidFill>
            </a:endParaRPr>
          </a:p>
          <a:p>
            <a:pPr lvl="0" algn="just"/>
            <a:r>
              <a:rPr lang="cs-CZ" dirty="0" smtClean="0">
                <a:solidFill>
                  <a:schemeClr val="tx1"/>
                </a:solidFill>
              </a:rPr>
              <a:t>Disciplinární </a:t>
            </a:r>
            <a:r>
              <a:rPr lang="cs-CZ" dirty="0">
                <a:solidFill>
                  <a:schemeClr val="tx1"/>
                </a:solidFill>
              </a:rPr>
              <a:t>sankce</a:t>
            </a:r>
          </a:p>
          <a:p>
            <a:pPr lvl="0" algn="just"/>
            <a:endParaRPr lang="cs-CZ" dirty="0" smtClean="0">
              <a:solidFill>
                <a:schemeClr val="tx1"/>
              </a:solidFill>
            </a:endParaRPr>
          </a:p>
          <a:p>
            <a:pPr lvl="0" algn="just"/>
            <a:r>
              <a:rPr lang="cs-CZ" dirty="0" smtClean="0">
                <a:solidFill>
                  <a:schemeClr val="tx1"/>
                </a:solidFill>
              </a:rPr>
              <a:t>Postihy </a:t>
            </a:r>
            <a:r>
              <a:rPr lang="cs-CZ" dirty="0">
                <a:solidFill>
                  <a:schemeClr val="tx1"/>
                </a:solidFill>
              </a:rPr>
              <a:t>v autorskoprávní rovině</a:t>
            </a:r>
          </a:p>
          <a:p>
            <a:pPr lvl="0" algn="just"/>
            <a:endParaRPr lang="cs-CZ" dirty="0" smtClean="0">
              <a:solidFill>
                <a:schemeClr val="tx1"/>
              </a:solidFill>
            </a:endParaRPr>
          </a:p>
          <a:p>
            <a:pPr lvl="0" algn="just"/>
            <a:r>
              <a:rPr lang="cs-CZ" dirty="0" smtClean="0">
                <a:solidFill>
                  <a:schemeClr val="tx1"/>
                </a:solidFill>
              </a:rPr>
              <a:t>Trestněprávní </a:t>
            </a:r>
            <a:r>
              <a:rPr lang="cs-CZ" dirty="0">
                <a:solidFill>
                  <a:schemeClr val="tx1"/>
                </a:solidFill>
              </a:rPr>
              <a:t>sankce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0" y="274638"/>
            <a:ext cx="8229600" cy="1143000"/>
          </a:xfrm>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cs-CZ" dirty="0"/>
              <a:t>Postihy a trestání plagiátorství</a:t>
            </a:r>
          </a:p>
        </p:txBody>
      </p:sp>
      <p:sp>
        <p:nvSpPr>
          <p:cNvPr id="3" name="Zástupný symbol pro text 2"/>
          <p:cNvSpPr txBox="1">
            <a:spLocks noGrp="1"/>
          </p:cNvSpPr>
          <p:nvPr>
            <p:ph type="body" idx="4294967295"/>
          </p:nvPr>
        </p:nvSpPr>
        <p:spPr>
          <a:xfrm>
            <a:off x="539552" y="1772816"/>
            <a:ext cx="7737231" cy="4512774"/>
          </a:xfrm>
        </p:spPr>
        <p:style>
          <a:lnRef idx="2">
            <a:schemeClr val="dk1"/>
          </a:lnRef>
          <a:fillRef idx="1">
            <a:schemeClr val="lt1"/>
          </a:fillRef>
          <a:effectRef idx="0">
            <a:schemeClr val="dk1"/>
          </a:effectRef>
          <a:fontRef idx="minor">
            <a:schemeClr val="dk1"/>
          </a:fontRef>
        </p:style>
        <p:txBody>
          <a:bodyPr/>
          <a:lstStyle>
            <a:defPPr marL="432000" marR="0" lvl="0" indent="-324000" algn="l">
              <a:spcBef>
                <a:spcPts val="0"/>
              </a:spcBef>
              <a:spcAft>
                <a:spcPts val="0"/>
              </a:spcAft>
              <a:buClr>
                <a:srgbClr val="E6E6E6"/>
              </a:buClr>
              <a:buSzPct val="45000"/>
              <a:buFont typeface="StarSymbol"/>
              <a:buNone/>
              <a:defRPr lang="cs-CZ" sz="2400" b="0" i="0" u="none" strike="noStrike">
                <a:ln>
                  <a:noFill/>
                </a:ln>
                <a:solidFill>
                  <a:srgbClr val="E6E6E6"/>
                </a:solidFill>
                <a:latin typeface="Thorndale" pitchFamily="18"/>
                <a:ea typeface="Lucida Sans Unicode" pitchFamily="2"/>
                <a:cs typeface="Tahoma" pitchFamily="2"/>
              </a:defRPr>
            </a:defPPr>
            <a:lvl1pPr marL="432000" marR="0" lvl="0" indent="-324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1pPr>
            <a:lvl2pPr marL="864000" marR="0" lvl="1" indent="-288000" algn="l">
              <a:spcBef>
                <a:spcPts val="0"/>
              </a:spcBef>
              <a:spcAft>
                <a:spcPts val="0"/>
              </a:spcAft>
              <a:buClr>
                <a:srgbClr val="E6E6E6"/>
              </a:buClr>
              <a:buSzPct val="75000"/>
              <a:buFont typeface="StarSymbol"/>
              <a:buChar char="–"/>
              <a:defRPr lang="cs-CZ" sz="2800" b="0" i="0" u="none" strike="noStrike">
                <a:ln>
                  <a:noFill/>
                </a:ln>
                <a:solidFill>
                  <a:srgbClr val="E6E6E6"/>
                </a:solidFill>
                <a:latin typeface="Thorndale" pitchFamily="18"/>
                <a:ea typeface="Lucida Sans Unicode" pitchFamily="2"/>
                <a:cs typeface="Tahoma" pitchFamily="2"/>
              </a:defRPr>
            </a:lvl2pPr>
            <a:lvl3pPr marL="1296000" marR="0" lvl="2" indent="-216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3pPr>
            <a:lvl4pPr marL="1728000" marR="0" lvl="3" indent="-216000" algn="l">
              <a:spcBef>
                <a:spcPts val="0"/>
              </a:spcBef>
              <a:spcAft>
                <a:spcPts val="0"/>
              </a:spcAft>
              <a:buClr>
                <a:srgbClr val="E6E6E6"/>
              </a:buClr>
              <a:buSzPct val="7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4pPr>
            <a:lvl5pPr marL="2160000" marR="0" lvl="4"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5pPr>
            <a:lvl6pPr marL="2592000" marR="0" lvl="5"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6pPr>
            <a:lvl7pPr marL="3024000" marR="0" lvl="6"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7pPr>
            <a:lvl8pPr marL="3456000" marR="0" lvl="7"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8pPr>
            <a:lvl9pPr marL="3887999" marR="0" lvl="8"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9pPr>
          </a:lstStyle>
          <a:p>
            <a:pPr lvl="0" algn="just">
              <a:buNone/>
            </a:pPr>
            <a:r>
              <a:rPr lang="cs-CZ" dirty="0">
                <a:solidFill>
                  <a:schemeClr val="tx1"/>
                </a:solidFill>
              </a:rPr>
              <a:t>Disciplinární sankce</a:t>
            </a:r>
          </a:p>
          <a:p>
            <a:pPr lvl="0" algn="just"/>
            <a:endParaRPr lang="cs-CZ" dirty="0" smtClean="0">
              <a:solidFill>
                <a:schemeClr val="tx1"/>
              </a:solidFill>
            </a:endParaRPr>
          </a:p>
          <a:p>
            <a:pPr lvl="0" algn="just"/>
            <a:r>
              <a:rPr lang="cs-CZ" dirty="0" smtClean="0">
                <a:solidFill>
                  <a:schemeClr val="tx1"/>
                </a:solidFill>
              </a:rPr>
              <a:t>Probíhají </a:t>
            </a:r>
            <a:r>
              <a:rPr lang="cs-CZ" dirty="0">
                <a:solidFill>
                  <a:schemeClr val="tx1"/>
                </a:solidFill>
              </a:rPr>
              <a:t>v rámci vysoké školy.</a:t>
            </a:r>
          </a:p>
          <a:p>
            <a:pPr lvl="0" algn="just"/>
            <a:endParaRPr lang="cs-CZ" dirty="0" smtClean="0">
              <a:solidFill>
                <a:schemeClr val="tx1"/>
              </a:solidFill>
            </a:endParaRPr>
          </a:p>
          <a:p>
            <a:pPr lvl="0" algn="just"/>
            <a:r>
              <a:rPr lang="cs-CZ" dirty="0" smtClean="0">
                <a:solidFill>
                  <a:schemeClr val="tx1"/>
                </a:solidFill>
              </a:rPr>
              <a:t>Mají </a:t>
            </a:r>
            <a:r>
              <a:rPr lang="cs-CZ" dirty="0">
                <a:solidFill>
                  <a:schemeClr val="tx1"/>
                </a:solidFill>
              </a:rPr>
              <a:t>právní základ v § 64 a násl. zákona č. 111/1998 Sb., o vysokých školách.</a:t>
            </a:r>
          </a:p>
          <a:p>
            <a:pPr lvl="0" algn="just"/>
            <a:r>
              <a:rPr lang="cs-CZ" dirty="0">
                <a:solidFill>
                  <a:schemeClr val="tx1"/>
                </a:solidFill>
              </a:rPr>
              <a:t>Jako možný postih hrozí napomenutí, podmíněné vyloučení ze studia se stanovením lhůty a podmínek k osvědčení, vyloučení ze studia.</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0" y="274638"/>
            <a:ext cx="8229600" cy="1143000"/>
          </a:xfrm>
        </p:spPr>
        <p:txBody>
          <a:bodyPr>
            <a:norm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cs-CZ"/>
              <a:t>Plagiátorství na Masarykově univerzitě</a:t>
            </a:r>
          </a:p>
        </p:txBody>
      </p:sp>
      <p:sp>
        <p:nvSpPr>
          <p:cNvPr id="3" name="Zástupný symbol pro text 2"/>
          <p:cNvSpPr txBox="1">
            <a:spLocks noGrp="1"/>
          </p:cNvSpPr>
          <p:nvPr>
            <p:ph type="body" idx="4294967295"/>
          </p:nvPr>
        </p:nvSpPr>
        <p:spPr>
          <a:xfrm>
            <a:off x="467544" y="1700808"/>
            <a:ext cx="8676456" cy="4559300"/>
          </a:xfrm>
        </p:spPr>
        <p:txBody>
          <a:bodyPr/>
          <a:lstStyle>
            <a:defPPr marL="432000" marR="0" lvl="0" indent="-324000" algn="l">
              <a:spcBef>
                <a:spcPts val="0"/>
              </a:spcBef>
              <a:spcAft>
                <a:spcPts val="0"/>
              </a:spcAft>
              <a:buClr>
                <a:srgbClr val="E6E6E6"/>
              </a:buClr>
              <a:buSzPct val="45000"/>
              <a:buFont typeface="StarSymbol"/>
              <a:buNone/>
              <a:defRPr lang="cs-CZ" sz="2400" b="0" i="0" u="none" strike="noStrike">
                <a:ln>
                  <a:noFill/>
                </a:ln>
                <a:solidFill>
                  <a:srgbClr val="E6E6E6"/>
                </a:solidFill>
                <a:latin typeface="Thorndale" pitchFamily="18"/>
                <a:ea typeface="Lucida Sans Unicode" pitchFamily="2"/>
                <a:cs typeface="Tahoma" pitchFamily="2"/>
              </a:defRPr>
            </a:defPPr>
            <a:lvl1pPr marL="432000" marR="0" lvl="0" indent="-324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1pPr>
            <a:lvl2pPr marL="864000" marR="0" lvl="1" indent="-288000" algn="l">
              <a:spcBef>
                <a:spcPts val="0"/>
              </a:spcBef>
              <a:spcAft>
                <a:spcPts val="0"/>
              </a:spcAft>
              <a:buClr>
                <a:srgbClr val="E6E6E6"/>
              </a:buClr>
              <a:buSzPct val="75000"/>
              <a:buFont typeface="StarSymbol"/>
              <a:buChar char="–"/>
              <a:defRPr lang="cs-CZ" sz="2800" b="0" i="0" u="none" strike="noStrike">
                <a:ln>
                  <a:noFill/>
                </a:ln>
                <a:solidFill>
                  <a:srgbClr val="E6E6E6"/>
                </a:solidFill>
                <a:latin typeface="Thorndale" pitchFamily="18"/>
                <a:ea typeface="Lucida Sans Unicode" pitchFamily="2"/>
                <a:cs typeface="Tahoma" pitchFamily="2"/>
              </a:defRPr>
            </a:lvl2pPr>
            <a:lvl3pPr marL="1296000" marR="0" lvl="2" indent="-216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3pPr>
            <a:lvl4pPr marL="1728000" marR="0" lvl="3" indent="-216000" algn="l">
              <a:spcBef>
                <a:spcPts val="0"/>
              </a:spcBef>
              <a:spcAft>
                <a:spcPts val="0"/>
              </a:spcAft>
              <a:buClr>
                <a:srgbClr val="E6E6E6"/>
              </a:buClr>
              <a:buSzPct val="7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4pPr>
            <a:lvl5pPr marL="2160000" marR="0" lvl="4"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5pPr>
            <a:lvl6pPr marL="2592000" marR="0" lvl="5"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6pPr>
            <a:lvl7pPr marL="3024000" marR="0" lvl="6"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7pPr>
            <a:lvl8pPr marL="3456000" marR="0" lvl="7"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8pPr>
            <a:lvl9pPr marL="3887999" marR="0" lvl="8"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9pPr>
          </a:lstStyle>
          <a:p>
            <a:pPr lvl="0" algn="just">
              <a:buNone/>
            </a:pPr>
            <a:r>
              <a:rPr lang="cs-CZ" dirty="0">
                <a:solidFill>
                  <a:schemeClr val="tx1"/>
                </a:solidFill>
              </a:rPr>
              <a:t>Právní rámec disciplinárního řízení na Masarykově </a:t>
            </a:r>
            <a:endParaRPr lang="cs-CZ" dirty="0" smtClean="0">
              <a:solidFill>
                <a:schemeClr val="tx1"/>
              </a:solidFill>
            </a:endParaRPr>
          </a:p>
          <a:p>
            <a:pPr lvl="0" algn="just">
              <a:buNone/>
            </a:pPr>
            <a:r>
              <a:rPr lang="cs-CZ" dirty="0" smtClean="0">
                <a:solidFill>
                  <a:schemeClr val="tx1"/>
                </a:solidFill>
              </a:rPr>
              <a:t>univerzitě </a:t>
            </a:r>
            <a:r>
              <a:rPr lang="cs-CZ" dirty="0">
                <a:solidFill>
                  <a:schemeClr val="tx1"/>
                </a:solidFill>
              </a:rPr>
              <a:t>vychází z příslušných ustanovení zákona č. </a:t>
            </a:r>
            <a:endParaRPr lang="cs-CZ" dirty="0" smtClean="0">
              <a:solidFill>
                <a:schemeClr val="tx1"/>
              </a:solidFill>
            </a:endParaRPr>
          </a:p>
          <a:p>
            <a:pPr lvl="0" algn="just">
              <a:buNone/>
            </a:pPr>
            <a:r>
              <a:rPr lang="cs-CZ" dirty="0" smtClean="0">
                <a:solidFill>
                  <a:schemeClr val="tx1"/>
                </a:solidFill>
              </a:rPr>
              <a:t>111/1998 </a:t>
            </a:r>
            <a:r>
              <a:rPr lang="cs-CZ" dirty="0">
                <a:solidFill>
                  <a:schemeClr val="tx1"/>
                </a:solidFill>
              </a:rPr>
              <a:t>Sb., o vysokých školách.</a:t>
            </a:r>
          </a:p>
          <a:p>
            <a:pPr lvl="0" algn="just">
              <a:buNone/>
            </a:pPr>
            <a:endParaRPr lang="cs-CZ" dirty="0" smtClean="0">
              <a:solidFill>
                <a:schemeClr val="tx1"/>
              </a:solidFill>
            </a:endParaRPr>
          </a:p>
          <a:p>
            <a:pPr lvl="0" algn="just">
              <a:buNone/>
            </a:pPr>
            <a:r>
              <a:rPr lang="cs-CZ" dirty="0" smtClean="0">
                <a:solidFill>
                  <a:schemeClr val="tx1"/>
                </a:solidFill>
              </a:rPr>
              <a:t>O </a:t>
            </a:r>
            <a:r>
              <a:rPr lang="cs-CZ" dirty="0">
                <a:solidFill>
                  <a:schemeClr val="tx1"/>
                </a:solidFill>
              </a:rPr>
              <a:t>potrestání studenta, jenž spáchal disciplinární </a:t>
            </a:r>
            <a:endParaRPr lang="cs-CZ" dirty="0" smtClean="0">
              <a:solidFill>
                <a:schemeClr val="tx1"/>
              </a:solidFill>
            </a:endParaRPr>
          </a:p>
          <a:p>
            <a:pPr lvl="0" algn="just">
              <a:buNone/>
            </a:pPr>
            <a:r>
              <a:rPr lang="cs-CZ" dirty="0" smtClean="0">
                <a:solidFill>
                  <a:schemeClr val="tx1"/>
                </a:solidFill>
              </a:rPr>
              <a:t>přestupek</a:t>
            </a:r>
            <a:r>
              <a:rPr lang="cs-CZ" dirty="0">
                <a:solidFill>
                  <a:schemeClr val="tx1"/>
                </a:solidFill>
              </a:rPr>
              <a:t>, rozhoduje disciplinární komise fakulty. </a:t>
            </a:r>
            <a:endParaRPr lang="cs-CZ" dirty="0" smtClean="0">
              <a:solidFill>
                <a:schemeClr val="tx1"/>
              </a:solidFill>
            </a:endParaRPr>
          </a:p>
          <a:p>
            <a:pPr lvl="0" algn="just">
              <a:buNone/>
            </a:pPr>
            <a:r>
              <a:rPr lang="cs-CZ" dirty="0" smtClean="0">
                <a:solidFill>
                  <a:schemeClr val="tx1"/>
                </a:solidFill>
              </a:rPr>
              <a:t>Polovinu </a:t>
            </a:r>
            <a:r>
              <a:rPr lang="cs-CZ" dirty="0">
                <a:solidFill>
                  <a:schemeClr val="tx1"/>
                </a:solidFill>
              </a:rPr>
              <a:t>členů komise musí tvořit studenti.</a:t>
            </a:r>
          </a:p>
          <a:p>
            <a:pPr algn="just"/>
            <a:endParaRPr lang="cs-CZ" b="1" dirty="0" smtClean="0">
              <a:solidFill>
                <a:srgbClr val="FF0000"/>
              </a:solidFill>
            </a:endParaRPr>
          </a:p>
          <a:p>
            <a:pPr algn="just">
              <a:buNone/>
            </a:pPr>
            <a:r>
              <a:rPr lang="cs-CZ" b="1" dirty="0" smtClean="0">
                <a:solidFill>
                  <a:srgbClr val="FF0000"/>
                </a:solidFill>
              </a:rPr>
              <a:t>V případech porušení citačních norem dosahujících </a:t>
            </a:r>
          </a:p>
          <a:p>
            <a:pPr algn="just">
              <a:buNone/>
            </a:pPr>
            <a:r>
              <a:rPr lang="cs-CZ" b="1" dirty="0" smtClean="0">
                <a:solidFill>
                  <a:srgbClr val="FF0000"/>
                </a:solidFill>
              </a:rPr>
              <a:t>kvalifikace plagiátu se uplatní vnitřní předpis </a:t>
            </a:r>
            <a:r>
              <a:rPr lang="cs-CZ" b="1" dirty="0" err="1" smtClean="0">
                <a:solidFill>
                  <a:srgbClr val="FF0000"/>
                </a:solidFill>
              </a:rPr>
              <a:t>PrF</a:t>
            </a:r>
            <a:r>
              <a:rPr lang="cs-CZ" b="1" dirty="0" smtClean="0">
                <a:solidFill>
                  <a:srgbClr val="FF0000"/>
                </a:solidFill>
              </a:rPr>
              <a:t> </a:t>
            </a:r>
          </a:p>
          <a:p>
            <a:pPr algn="just">
              <a:buNone/>
            </a:pPr>
            <a:r>
              <a:rPr lang="cs-CZ" b="1" dirty="0" smtClean="0">
                <a:solidFill>
                  <a:srgbClr val="FF0000"/>
                </a:solidFill>
              </a:rPr>
              <a:t>MU č. 8 Disciplinární řád.</a:t>
            </a:r>
            <a:endParaRPr lang="cs-CZ" dirty="0" smtClean="0">
              <a:solidFill>
                <a:srgbClr val="FF0000"/>
              </a:solidFill>
            </a:endParaRPr>
          </a:p>
          <a:p>
            <a:pPr lvl="0" algn="just"/>
            <a:endParaRPr lang="cs-CZ" dirty="0" smtClean="0">
              <a:solidFill>
                <a:srgbClr val="FF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Etické  zásady vědecké práce.  </a:t>
            </a:r>
            <a:endParaRPr lang="en-US" dirty="0"/>
          </a:p>
        </p:txBody>
      </p:sp>
      <p:sp>
        <p:nvSpPr>
          <p:cNvPr id="3" name="Zástupný symbol pro obsah 2"/>
          <p:cNvSpPr>
            <a:spLocks noGrp="1"/>
          </p:cNvSpPr>
          <p:nvPr>
            <p:ph sz="quarter" idx="1"/>
          </p:nvPr>
        </p:nvSpPr>
        <p:spPr/>
        <p:txBody>
          <a:bodyPr>
            <a:normAutofit/>
          </a:bodyPr>
          <a:lstStyle/>
          <a:p>
            <a:r>
              <a:rPr lang="pl-PL" dirty="0" smtClean="0"/>
              <a:t> </a:t>
            </a:r>
            <a:r>
              <a:rPr lang="cs-CZ" dirty="0" smtClean="0"/>
              <a:t>Psaní odborných textů  je kolektivní záležitost v  tom  smyslu,  že vždy již  budeme vycházet z prací a  názoru  jiných.  Jako každá činnost  si vyžaduje dodržování etických pravidel. </a:t>
            </a:r>
          </a:p>
          <a:p>
            <a:r>
              <a:rPr lang="cs-CZ" dirty="0" smtClean="0">
                <a:solidFill>
                  <a:srgbClr val="FF0000"/>
                </a:solidFill>
              </a:rPr>
              <a:t>Tři   etické  zásady  psaní odborného textu: </a:t>
            </a:r>
          </a:p>
          <a:p>
            <a:r>
              <a:rPr lang="cs-CZ" dirty="0" smtClean="0">
                <a:solidFill>
                  <a:srgbClr val="FF0000"/>
                </a:solidFill>
              </a:rPr>
              <a:t>1) </a:t>
            </a:r>
            <a:r>
              <a:rPr lang="cs-CZ" dirty="0" smtClean="0">
                <a:solidFill>
                  <a:srgbClr val="FF0000"/>
                </a:solidFill>
                <a:latin typeface="Times New Roman" pitchFamily="18" charset="0"/>
                <a:cs typeface="Times New Roman" pitchFamily="18" charset="0"/>
              </a:rPr>
              <a:t>Podat úplné a konzistentní informace o všech využitých  zdrojích  ( seznam použité literatury); </a:t>
            </a:r>
          </a:p>
          <a:p>
            <a:r>
              <a:rPr lang="cs-CZ" dirty="0" smtClean="0">
                <a:solidFill>
                  <a:srgbClr val="FF0000"/>
                </a:solidFill>
                <a:latin typeface="Times New Roman" pitchFamily="18" charset="0"/>
                <a:cs typeface="Times New Roman" pitchFamily="18" charset="0"/>
              </a:rPr>
              <a:t>2) jasně odlišit vlastní myšlenky, formulace, data a údaje od    převzatých; (citace, odkazy  pod čarou); </a:t>
            </a:r>
          </a:p>
          <a:p>
            <a:r>
              <a:rPr lang="cs-CZ" dirty="0" smtClean="0">
                <a:solidFill>
                  <a:srgbClr val="FF0000"/>
                </a:solidFill>
                <a:latin typeface="Times New Roman" pitchFamily="18" charset="0"/>
                <a:cs typeface="Times New Roman" pitchFamily="18" charset="0"/>
              </a:rPr>
              <a:t>3) co nejpřesněji reprodukovat použité texty.</a:t>
            </a:r>
            <a:endParaRPr lang="cs-CZ" dirty="0">
              <a:solidFill>
                <a:srgbClr val="FF000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0" y="274638"/>
            <a:ext cx="8229600" cy="1143000"/>
          </a:xfrm>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cs-CZ" dirty="0" smtClean="0"/>
              <a:t>      Jak </a:t>
            </a:r>
            <a:r>
              <a:rPr lang="cs-CZ" dirty="0"/>
              <a:t>se </a:t>
            </a:r>
            <a:r>
              <a:rPr lang="cs-CZ" dirty="0" smtClean="0"/>
              <a:t>vyhnout plagiátorství ?</a:t>
            </a:r>
            <a:endParaRPr lang="cs-CZ" dirty="0"/>
          </a:p>
        </p:txBody>
      </p:sp>
      <p:sp>
        <p:nvSpPr>
          <p:cNvPr id="3" name="Zástupný symbol pro text 2"/>
          <p:cNvSpPr txBox="1">
            <a:spLocks noGrp="1"/>
          </p:cNvSpPr>
          <p:nvPr>
            <p:ph type="body" idx="4294967295"/>
          </p:nvPr>
        </p:nvSpPr>
        <p:spPr>
          <a:xfrm>
            <a:off x="467545" y="1844675"/>
            <a:ext cx="7992887" cy="4414838"/>
          </a:xfrm>
        </p:spPr>
        <p:txBody>
          <a:bodyPr>
            <a:normAutofit fontScale="92500" lnSpcReduction="10000"/>
          </a:bodyPr>
          <a:lstStyle>
            <a:defPPr marL="432000" marR="0" lvl="0" indent="-324000" algn="l">
              <a:spcBef>
                <a:spcPts val="0"/>
              </a:spcBef>
              <a:spcAft>
                <a:spcPts val="0"/>
              </a:spcAft>
              <a:buClr>
                <a:srgbClr val="E6E6E6"/>
              </a:buClr>
              <a:buSzPct val="45000"/>
              <a:buFont typeface="StarSymbol"/>
              <a:buNone/>
              <a:defRPr lang="cs-CZ" sz="2400" b="0" i="0" u="none" strike="noStrike">
                <a:ln>
                  <a:noFill/>
                </a:ln>
                <a:solidFill>
                  <a:srgbClr val="E6E6E6"/>
                </a:solidFill>
                <a:latin typeface="Thorndale" pitchFamily="18"/>
                <a:ea typeface="Lucida Sans Unicode" pitchFamily="2"/>
                <a:cs typeface="Tahoma" pitchFamily="2"/>
              </a:defRPr>
            </a:defPPr>
            <a:lvl1pPr marL="432000" marR="0" lvl="0" indent="-324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1pPr>
            <a:lvl2pPr marL="864000" marR="0" lvl="1" indent="-288000" algn="l">
              <a:spcBef>
                <a:spcPts val="0"/>
              </a:spcBef>
              <a:spcAft>
                <a:spcPts val="0"/>
              </a:spcAft>
              <a:buClr>
                <a:srgbClr val="E6E6E6"/>
              </a:buClr>
              <a:buSzPct val="75000"/>
              <a:buFont typeface="StarSymbol"/>
              <a:buChar char="–"/>
              <a:defRPr lang="cs-CZ" sz="2800" b="0" i="0" u="none" strike="noStrike">
                <a:ln>
                  <a:noFill/>
                </a:ln>
                <a:solidFill>
                  <a:srgbClr val="E6E6E6"/>
                </a:solidFill>
                <a:latin typeface="Thorndale" pitchFamily="18"/>
                <a:ea typeface="Lucida Sans Unicode" pitchFamily="2"/>
                <a:cs typeface="Tahoma" pitchFamily="2"/>
              </a:defRPr>
            </a:lvl2pPr>
            <a:lvl3pPr marL="1296000" marR="0" lvl="2" indent="-216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3pPr>
            <a:lvl4pPr marL="1728000" marR="0" lvl="3" indent="-216000" algn="l">
              <a:spcBef>
                <a:spcPts val="0"/>
              </a:spcBef>
              <a:spcAft>
                <a:spcPts val="0"/>
              </a:spcAft>
              <a:buClr>
                <a:srgbClr val="E6E6E6"/>
              </a:buClr>
              <a:buSzPct val="7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4pPr>
            <a:lvl5pPr marL="2160000" marR="0" lvl="4"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5pPr>
            <a:lvl6pPr marL="2592000" marR="0" lvl="5"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6pPr>
            <a:lvl7pPr marL="3024000" marR="0" lvl="6"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7pPr>
            <a:lvl8pPr marL="3456000" marR="0" lvl="7"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8pPr>
            <a:lvl9pPr marL="3887999" marR="0" lvl="8"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9pPr>
          </a:lstStyle>
          <a:p>
            <a:pPr lvl="0" algn="just"/>
            <a:r>
              <a:rPr lang="cs-CZ" dirty="0">
                <a:solidFill>
                  <a:srgbClr val="FF0000"/>
                </a:solidFill>
              </a:rPr>
              <a:t>CITOVAT, </a:t>
            </a:r>
            <a:r>
              <a:rPr lang="cs-CZ" dirty="0" err="1">
                <a:solidFill>
                  <a:srgbClr val="FF0000"/>
                </a:solidFill>
              </a:rPr>
              <a:t>CITOVAT</a:t>
            </a:r>
            <a:r>
              <a:rPr lang="cs-CZ" dirty="0">
                <a:solidFill>
                  <a:srgbClr val="FF0000"/>
                </a:solidFill>
              </a:rPr>
              <a:t> A CITOVAT!!!</a:t>
            </a:r>
          </a:p>
          <a:p>
            <a:pPr lvl="0" algn="just"/>
            <a:endParaRPr lang="cs-CZ" dirty="0" smtClean="0">
              <a:solidFill>
                <a:schemeClr val="tx1"/>
              </a:solidFill>
            </a:endParaRPr>
          </a:p>
          <a:p>
            <a:pPr lvl="0" algn="just"/>
            <a:r>
              <a:rPr lang="cs-CZ" dirty="0" smtClean="0">
                <a:solidFill>
                  <a:schemeClr val="tx1"/>
                </a:solidFill>
              </a:rPr>
              <a:t>Na Právnické fakultě platí citační směrnice 4/2014</a:t>
            </a:r>
          </a:p>
          <a:p>
            <a:pPr lvl="0" algn="just"/>
            <a:endParaRPr lang="cs-CZ" dirty="0">
              <a:solidFill>
                <a:schemeClr val="tx1"/>
              </a:solidFill>
            </a:endParaRPr>
          </a:p>
          <a:p>
            <a:pPr lvl="0" algn="just"/>
            <a:r>
              <a:rPr lang="cs-CZ" dirty="0" smtClean="0">
                <a:solidFill>
                  <a:srgbClr val="FF0000"/>
                </a:solidFill>
              </a:rPr>
              <a:t>Přesně </a:t>
            </a:r>
            <a:r>
              <a:rPr lang="cs-CZ" dirty="0">
                <a:solidFill>
                  <a:srgbClr val="FF0000"/>
                </a:solidFill>
              </a:rPr>
              <a:t>odkazujte na zdroj všech převzatých údajů.</a:t>
            </a:r>
          </a:p>
          <a:p>
            <a:pPr algn="just"/>
            <a:r>
              <a:rPr lang="cs-CZ" dirty="0" smtClean="0">
                <a:solidFill>
                  <a:schemeClr val="tx1"/>
                </a:solidFill>
              </a:rPr>
              <a:t>Nezapomínejte </a:t>
            </a:r>
            <a:r>
              <a:rPr lang="cs-CZ" dirty="0">
                <a:solidFill>
                  <a:schemeClr val="tx1"/>
                </a:solidFill>
              </a:rPr>
              <a:t>odkazovat na zdroj též u cizojazyčných textů, které uvádíte ve svém překladu.</a:t>
            </a:r>
          </a:p>
          <a:p>
            <a:pPr lvl="0" algn="just"/>
            <a:r>
              <a:rPr lang="cs-CZ" dirty="0">
                <a:solidFill>
                  <a:srgbClr val="FF0000"/>
                </a:solidFill>
              </a:rPr>
              <a:t>Dodržujte předepsaná pravidla pro formální úpravu citací</a:t>
            </a:r>
            <a:r>
              <a:rPr lang="cs-CZ" dirty="0">
                <a:solidFill>
                  <a:schemeClr val="tx1"/>
                </a:solidFill>
              </a:rPr>
              <a:t>.</a:t>
            </a:r>
          </a:p>
          <a:p>
            <a:pPr lvl="0" algn="just"/>
            <a:r>
              <a:rPr lang="cs-CZ" dirty="0">
                <a:solidFill>
                  <a:schemeClr val="tx1"/>
                </a:solidFill>
              </a:rPr>
              <a:t>Nekopírujte seznamy literatury.</a:t>
            </a:r>
          </a:p>
          <a:p>
            <a:pPr lvl="0" algn="just"/>
            <a:r>
              <a:rPr lang="cs-CZ" dirty="0">
                <a:solidFill>
                  <a:srgbClr val="FF0000"/>
                </a:solidFill>
              </a:rPr>
              <a:t>V seznamu literatury uveďte všechny zdroje, které jsou použity v textu práce.</a:t>
            </a:r>
          </a:p>
          <a:p>
            <a:pPr lvl="0" algn="just"/>
            <a:r>
              <a:rPr lang="cs-CZ" dirty="0">
                <a:solidFill>
                  <a:schemeClr val="tx1"/>
                </a:solidFill>
              </a:rPr>
              <a:t>Neposkytujte své práce k opsání či okopírování jiným autorům a ani pro ně nepište na zakázku atd.</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 Jak (dobře) zvolit téma?</a:t>
            </a:r>
            <a:br>
              <a:rPr lang="cs-CZ" dirty="0" smtClean="0"/>
            </a:br>
            <a:r>
              <a:rPr lang="cs-CZ" dirty="0" smtClean="0"/>
              <a:t>Volba tématu ve čtyřech krocích </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Výběr tématu</a:t>
            </a:r>
          </a:p>
          <a:p>
            <a:endParaRPr lang="cs-CZ" dirty="0" smtClean="0"/>
          </a:p>
          <a:p>
            <a:r>
              <a:rPr lang="cs-CZ" dirty="0" smtClean="0"/>
              <a:t>První rešerše- orientace v literatuře a zdrojích </a:t>
            </a:r>
          </a:p>
          <a:p>
            <a:endParaRPr lang="cs-CZ" dirty="0" smtClean="0"/>
          </a:p>
          <a:p>
            <a:r>
              <a:rPr lang="cs-CZ" dirty="0" smtClean="0"/>
              <a:t>Zúžení tématu-konkretizace</a:t>
            </a:r>
          </a:p>
          <a:p>
            <a:endParaRPr lang="cs-CZ" dirty="0" smtClean="0"/>
          </a:p>
          <a:p>
            <a:endParaRPr lang="cs-CZ" dirty="0" smtClean="0"/>
          </a:p>
          <a:p>
            <a:r>
              <a:rPr lang="cs-CZ" dirty="0" smtClean="0"/>
              <a:t>Cíl práce-  o čem chci psát? </a:t>
            </a:r>
          </a:p>
          <a:p>
            <a:pPr>
              <a:buNone/>
            </a:pPr>
            <a:endParaRPr lang="cs-CZ" u="sng" dirty="0" smtClean="0"/>
          </a:p>
          <a:p>
            <a:pPr>
              <a:buNone/>
            </a:pPr>
            <a:r>
              <a:rPr lang="cs-CZ" u="sng" dirty="0" smtClean="0"/>
              <a:t>Tyto čtyři kroky probíhají  „v hlavě“- jde o </a:t>
            </a:r>
          </a:p>
          <a:p>
            <a:pPr>
              <a:buNone/>
            </a:pPr>
            <a:r>
              <a:rPr lang="cs-CZ" u="sng" dirty="0" smtClean="0"/>
              <a:t>přemýšlení nad zvoleným tématem </a:t>
            </a:r>
            <a:endParaRPr lang="cs-CZ" u="sn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 </a:t>
            </a:r>
            <a:r>
              <a:rPr lang="cs-CZ" dirty="0" smtClean="0">
                <a:solidFill>
                  <a:srgbClr val="FF0000"/>
                </a:solidFill>
              </a:rPr>
              <a:t>První krok: výběr tématu</a:t>
            </a:r>
            <a:endParaRPr lang="cs-CZ" dirty="0">
              <a:solidFill>
                <a:srgbClr val="FF0000"/>
              </a:solidFill>
            </a:endParaRPr>
          </a:p>
        </p:txBody>
      </p:sp>
      <p:sp>
        <p:nvSpPr>
          <p:cNvPr id="3" name="Zástupný symbol pro obsah 2"/>
          <p:cNvSpPr>
            <a:spLocks noGrp="1"/>
          </p:cNvSpPr>
          <p:nvPr>
            <p:ph sz="quarter" idx="1"/>
          </p:nvPr>
        </p:nvSpPr>
        <p:spPr/>
        <p:txBody>
          <a:bodyPr>
            <a:normAutofit fontScale="92500"/>
          </a:bodyPr>
          <a:lstStyle/>
          <a:p>
            <a:pPr algn="just"/>
            <a:r>
              <a:rPr lang="cs-CZ" dirty="0" smtClean="0"/>
              <a:t>Výběr tématu je prvním a také  zásadním krokem při přípravě psaní jakékoli odborné  práce.  </a:t>
            </a:r>
          </a:p>
          <a:p>
            <a:pPr algn="just"/>
            <a:r>
              <a:rPr lang="cs-CZ" dirty="0" smtClean="0"/>
              <a:t>Na výběru a  formulaci tématu záleží  stimulace vaší tvůrčí práce. </a:t>
            </a:r>
          </a:p>
          <a:p>
            <a:pPr algn="just"/>
            <a:r>
              <a:rPr lang="cs-CZ" dirty="0" smtClean="0"/>
              <a:t>Téma musí odpovídat obsahovému zaměření a předmětové skladbě oboru. </a:t>
            </a:r>
          </a:p>
          <a:p>
            <a:r>
              <a:rPr lang="cs-CZ" dirty="0" smtClean="0"/>
              <a:t>Vyberte  si proto téma, které vás zajímá a přitahuje...  </a:t>
            </a:r>
          </a:p>
          <a:p>
            <a:pPr>
              <a:buNone/>
            </a:pPr>
            <a:r>
              <a:rPr lang="cs-CZ" dirty="0" smtClean="0"/>
              <a:t>   </a:t>
            </a:r>
            <a:r>
              <a:rPr lang="cs-CZ" dirty="0" smtClean="0">
                <a:solidFill>
                  <a:srgbClr val="FF0000"/>
                </a:solidFill>
              </a:rPr>
              <a:t>„chci se o daném tématu více dovědět“,  „chci sdělit a vysvětlit svůj názor či pohled na věc“, „chci s nějakým názorem polemizovat či kritizovat jej“,  atd. </a:t>
            </a:r>
          </a:p>
          <a:p>
            <a:r>
              <a:rPr lang="cs-CZ" dirty="0" smtClean="0"/>
              <a:t>...a kterému byste se rádi věnovali, i kdyby nešlo o  povinnou práci.   </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FF0000"/>
                </a:solidFill>
              </a:rPr>
              <a:t>Druhý krok:  první rešerše  literatury</a:t>
            </a:r>
            <a:endParaRPr lang="cs-CZ" dirty="0">
              <a:solidFill>
                <a:srgbClr val="FF0000"/>
              </a:solidFill>
            </a:endParaRPr>
          </a:p>
        </p:txBody>
      </p:sp>
      <p:sp>
        <p:nvSpPr>
          <p:cNvPr id="3" name="Zástupný symbol pro obsah 2"/>
          <p:cNvSpPr>
            <a:spLocks noGrp="1"/>
          </p:cNvSpPr>
          <p:nvPr>
            <p:ph sz="quarter" idx="1"/>
          </p:nvPr>
        </p:nvSpPr>
        <p:spPr/>
        <p:txBody>
          <a:bodyPr>
            <a:normAutofit fontScale="92500" lnSpcReduction="10000"/>
          </a:bodyPr>
          <a:lstStyle/>
          <a:p>
            <a:pPr>
              <a:buNone/>
            </a:pPr>
            <a:r>
              <a:rPr lang="cs-CZ" b="1" dirty="0" smtClean="0"/>
              <a:t>Kde najdu zdroje? </a:t>
            </a:r>
            <a:endParaRPr lang="cs-CZ" dirty="0" smtClean="0"/>
          </a:p>
          <a:p>
            <a:pPr>
              <a:buNone/>
            </a:pPr>
            <a:r>
              <a:rPr lang="cs-CZ" u="sng" dirty="0" smtClean="0">
                <a:hlinkClick r:id="rId2"/>
              </a:rPr>
              <a:t>https://aleph.muni.cz</a:t>
            </a:r>
            <a:endParaRPr lang="cs-CZ" dirty="0" smtClean="0"/>
          </a:p>
          <a:p>
            <a:pPr>
              <a:buNone/>
            </a:pPr>
            <a:r>
              <a:rPr lang="cs-CZ" u="sng" dirty="0" smtClean="0">
                <a:hlinkClick r:id="rId3"/>
              </a:rPr>
              <a:t>https://www.law.muni.cz/content/cs/</a:t>
            </a:r>
            <a:r>
              <a:rPr lang="cs-CZ" dirty="0" smtClean="0"/>
              <a:t> </a:t>
            </a:r>
          </a:p>
          <a:p>
            <a:pPr>
              <a:buNone/>
            </a:pPr>
            <a:r>
              <a:rPr lang="cs-CZ" dirty="0" smtClean="0"/>
              <a:t> </a:t>
            </a:r>
          </a:p>
          <a:p>
            <a:pPr>
              <a:buNone/>
            </a:pPr>
            <a:r>
              <a:rPr lang="cs-CZ" u="sng" dirty="0" smtClean="0">
                <a:hlinkClick r:id="rId4"/>
              </a:rPr>
              <a:t>http://scholar.google.cz/</a:t>
            </a:r>
            <a:r>
              <a:rPr lang="cs-CZ" dirty="0" smtClean="0"/>
              <a:t> </a:t>
            </a:r>
          </a:p>
          <a:p>
            <a:pPr>
              <a:buNone/>
            </a:pPr>
            <a:r>
              <a:rPr lang="cs-CZ" dirty="0" smtClean="0"/>
              <a:t> </a:t>
            </a:r>
          </a:p>
          <a:p>
            <a:pPr>
              <a:buNone/>
            </a:pPr>
            <a:r>
              <a:rPr lang="cs-CZ" dirty="0" smtClean="0"/>
              <a:t>Encyklopedický základ pro řadu teoretických konceptů: </a:t>
            </a:r>
          </a:p>
          <a:p>
            <a:pPr>
              <a:buNone/>
            </a:pPr>
            <a:r>
              <a:rPr lang="cs-CZ" u="sng" dirty="0" smtClean="0">
                <a:hlinkClick r:id="rId5"/>
              </a:rPr>
              <a:t>http://plato.</a:t>
            </a:r>
            <a:r>
              <a:rPr lang="cs-CZ" u="sng" dirty="0" err="1" smtClean="0">
                <a:hlinkClick r:id="rId5"/>
              </a:rPr>
              <a:t>stanford.edu</a:t>
            </a:r>
            <a:r>
              <a:rPr lang="cs-CZ" u="sng" dirty="0" smtClean="0">
                <a:hlinkClick r:id="rId5"/>
              </a:rPr>
              <a:t>/</a:t>
            </a:r>
            <a:r>
              <a:rPr lang="cs-CZ" dirty="0" smtClean="0"/>
              <a:t> </a:t>
            </a:r>
          </a:p>
          <a:p>
            <a:pPr>
              <a:buNone/>
            </a:pPr>
            <a:r>
              <a:rPr lang="cs-CZ" dirty="0" smtClean="0"/>
              <a:t> </a:t>
            </a:r>
          </a:p>
          <a:p>
            <a:r>
              <a:rPr lang="cs-CZ" b="1" dirty="0" smtClean="0"/>
              <a:t>Čemu se vyhnout? </a:t>
            </a:r>
            <a:endParaRPr lang="cs-CZ" dirty="0" smtClean="0"/>
          </a:p>
          <a:p>
            <a:pPr lvl="1"/>
            <a:r>
              <a:rPr lang="cs-CZ" b="1" dirty="0" smtClean="0">
                <a:solidFill>
                  <a:srgbClr val="FF0000"/>
                </a:solidFill>
              </a:rPr>
              <a:t>Učebnice by neměla být hlavním zdrojem.</a:t>
            </a:r>
          </a:p>
          <a:p>
            <a:pPr lvl="1"/>
            <a:r>
              <a:rPr lang="cs-CZ" b="1" dirty="0" err="1" smtClean="0">
                <a:solidFill>
                  <a:srgbClr val="FF0000"/>
                </a:solidFill>
              </a:rPr>
              <a:t>Wikipedia</a:t>
            </a:r>
            <a:r>
              <a:rPr lang="cs-CZ" b="1" dirty="0" smtClean="0">
                <a:solidFill>
                  <a:srgbClr val="FF0000"/>
                </a:solidFill>
              </a:rPr>
              <a:t> není přípustným zdrojem, pokud ovšem není její obsah předmětem kritiky práce.</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FF0000"/>
                </a:solidFill>
              </a:rPr>
              <a:t>Třetí krok:  konkretizace tématu</a:t>
            </a:r>
            <a:endParaRPr lang="cs-CZ" dirty="0">
              <a:solidFill>
                <a:srgbClr val="FF0000"/>
              </a:solidFill>
            </a:endParaRPr>
          </a:p>
        </p:txBody>
      </p:sp>
      <p:sp>
        <p:nvSpPr>
          <p:cNvPr id="3" name="Zástupný symbol pro obsah 2"/>
          <p:cNvSpPr>
            <a:spLocks noGrp="1"/>
          </p:cNvSpPr>
          <p:nvPr>
            <p:ph sz="quarter" idx="1"/>
          </p:nvPr>
        </p:nvSpPr>
        <p:spPr/>
        <p:txBody>
          <a:bodyPr>
            <a:normAutofit/>
          </a:bodyPr>
          <a:lstStyle/>
          <a:p>
            <a:r>
              <a:rPr lang="cs-CZ" dirty="0" smtClean="0"/>
              <a:t>Příliš široké téma je daleko složitější rozumně zpracovat než téma specifické.</a:t>
            </a:r>
          </a:p>
          <a:p>
            <a:r>
              <a:rPr lang="cs-CZ" dirty="0" smtClean="0"/>
              <a:t>Téma je  nutné blíže specifikovat, omezit. Například: </a:t>
            </a:r>
          </a:p>
          <a:p>
            <a:pPr lvl="2"/>
            <a:r>
              <a:rPr lang="cs-CZ" b="1" dirty="0" smtClean="0">
                <a:solidFill>
                  <a:srgbClr val="FF0000"/>
                </a:solidFill>
              </a:rPr>
              <a:t>tematicky:</a:t>
            </a:r>
            <a:r>
              <a:rPr lang="cs-CZ" dirty="0" smtClean="0"/>
              <a:t> podtéma, jen jedna z dílčích otázek, jeden právní předpis, hodnocení, úvahy </a:t>
            </a:r>
            <a:r>
              <a:rPr lang="cs-CZ" i="1" dirty="0" smtClean="0"/>
              <a:t>de </a:t>
            </a:r>
            <a:r>
              <a:rPr lang="cs-CZ" i="1" dirty="0" err="1" smtClean="0"/>
              <a:t>lege</a:t>
            </a:r>
            <a:r>
              <a:rPr lang="cs-CZ" i="1" dirty="0" smtClean="0"/>
              <a:t> </a:t>
            </a:r>
            <a:r>
              <a:rPr lang="cs-CZ" i="1" dirty="0" err="1" smtClean="0"/>
              <a:t>ferenda</a:t>
            </a:r>
            <a:r>
              <a:rPr lang="cs-CZ" dirty="0" smtClean="0"/>
              <a:t> … ;</a:t>
            </a:r>
          </a:p>
          <a:p>
            <a:pPr lvl="2"/>
            <a:r>
              <a:rPr lang="cs-CZ" b="1" dirty="0" smtClean="0">
                <a:solidFill>
                  <a:srgbClr val="FF0000"/>
                </a:solidFill>
              </a:rPr>
              <a:t>místně: </a:t>
            </a:r>
            <a:r>
              <a:rPr lang="cs-CZ" dirty="0" smtClean="0"/>
              <a:t>v jednom státě, na jednom jinak vymezeném území, srovnání dvou států … např. v ČR, v EU, ve vybraných státech EU apod...  </a:t>
            </a:r>
            <a:r>
              <a:rPr lang="cs-CZ" dirty="0" smtClean="0">
                <a:solidFill>
                  <a:srgbClr val="FF0000"/>
                </a:solidFill>
              </a:rPr>
              <a:t>(vyhněte se pokušení  řešit danou problematiku v celém světě);</a:t>
            </a:r>
          </a:p>
          <a:p>
            <a:pPr lvl="2"/>
            <a:r>
              <a:rPr lang="cs-CZ" b="1" dirty="0" smtClean="0">
                <a:solidFill>
                  <a:srgbClr val="FF0000"/>
                </a:solidFill>
              </a:rPr>
              <a:t>časově:</a:t>
            </a:r>
            <a:r>
              <a:rPr lang="cs-CZ" dirty="0" smtClean="0"/>
              <a:t> současnost, časový interval, sledování historického vývoje… např. od roku 2014,  změny v ochraně vlastnického práva podle NOZ, atd...;</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Čtvrtý krok:  cíl práce a základní otázka</a:t>
            </a:r>
            <a:endParaRPr lang="cs-CZ" dirty="0"/>
          </a:p>
        </p:txBody>
      </p:sp>
      <p:sp>
        <p:nvSpPr>
          <p:cNvPr id="3" name="Zástupný symbol pro obsah 2"/>
          <p:cNvSpPr>
            <a:spLocks noGrp="1"/>
          </p:cNvSpPr>
          <p:nvPr>
            <p:ph sz="quarter" idx="1"/>
          </p:nvPr>
        </p:nvSpPr>
        <p:spPr/>
        <p:txBody>
          <a:bodyPr>
            <a:normAutofit/>
          </a:bodyPr>
          <a:lstStyle/>
          <a:p>
            <a:endParaRPr lang="cs-CZ" dirty="0" smtClean="0"/>
          </a:p>
          <a:p>
            <a:r>
              <a:rPr lang="cs-CZ" dirty="0" smtClean="0"/>
              <a:t>Formulujte jasně to, k čemu v práci chcete dospět: </a:t>
            </a:r>
            <a:r>
              <a:rPr lang="cs-CZ" dirty="0" smtClean="0">
                <a:solidFill>
                  <a:srgbClr val="FF0000"/>
                </a:solidFill>
              </a:rPr>
              <a:t>Co je cílem práce?  </a:t>
            </a:r>
          </a:p>
          <a:p>
            <a:pPr>
              <a:buNone/>
            </a:pPr>
            <a:endParaRPr lang="cs-CZ" dirty="0" smtClean="0"/>
          </a:p>
          <a:p>
            <a:pPr>
              <a:buNone/>
            </a:pPr>
            <a:endParaRPr lang="cs-CZ" dirty="0" smtClean="0"/>
          </a:p>
          <a:p>
            <a:pPr>
              <a:buNone/>
            </a:pPr>
            <a:endParaRPr lang="cs-CZ" dirty="0" smtClean="0"/>
          </a:p>
          <a:p>
            <a:r>
              <a:rPr lang="cs-CZ" dirty="0" smtClean="0"/>
              <a:t>Cíl práce pak představíte prostřednictvím </a:t>
            </a:r>
            <a:r>
              <a:rPr lang="cs-CZ" dirty="0" smtClean="0">
                <a:solidFill>
                  <a:srgbClr val="FF0000"/>
                </a:solidFill>
              </a:rPr>
              <a:t>základní otázky či řady otázek  nebo hypotézy a dílčích hypotéz</a:t>
            </a:r>
            <a:endParaRPr lang="cs-CZ"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FF0000"/>
                </a:solidFill>
              </a:rPr>
              <a:t>Úkol č. 1</a:t>
            </a:r>
            <a:br>
              <a:rPr lang="cs-CZ" dirty="0" smtClean="0">
                <a:solidFill>
                  <a:srgbClr val="FF0000"/>
                </a:solidFill>
              </a:rPr>
            </a:br>
            <a:r>
              <a:rPr lang="cs-CZ" dirty="0" smtClean="0"/>
              <a:t>Volba seminárního tématu </a:t>
            </a:r>
            <a:endParaRPr lang="cs-CZ" dirty="0"/>
          </a:p>
        </p:txBody>
      </p:sp>
      <p:sp>
        <p:nvSpPr>
          <p:cNvPr id="3" name="Zástupný symbol pro obsah 2"/>
          <p:cNvSpPr>
            <a:spLocks noGrp="1"/>
          </p:cNvSpPr>
          <p:nvPr>
            <p:ph sz="quarter" idx="1"/>
          </p:nvPr>
        </p:nvSpPr>
        <p:spPr/>
        <p:txBody>
          <a:bodyPr>
            <a:normAutofit lnSpcReduction="10000"/>
          </a:bodyPr>
          <a:lstStyle/>
          <a:p>
            <a:pPr>
              <a:buNone/>
            </a:pPr>
            <a:r>
              <a:rPr lang="cs-CZ" b="1" dirty="0" smtClean="0"/>
              <a:t> </a:t>
            </a:r>
            <a:endParaRPr lang="cs-CZ" dirty="0" smtClean="0"/>
          </a:p>
          <a:p>
            <a:pPr>
              <a:buNone/>
            </a:pPr>
            <a:r>
              <a:rPr lang="cs-CZ" b="1" dirty="0" smtClean="0"/>
              <a:t>Abychom mohli smysluplně diskutovat a </a:t>
            </a:r>
          </a:p>
          <a:p>
            <a:pPr>
              <a:buNone/>
            </a:pPr>
            <a:r>
              <a:rPr lang="cs-CZ" b="1" dirty="0" smtClean="0"/>
              <a:t>vysvětlit si různé přístupy k volbě tématu  </a:t>
            </a:r>
          </a:p>
          <a:p>
            <a:pPr>
              <a:buNone/>
            </a:pPr>
            <a:r>
              <a:rPr lang="cs-CZ" b="1" dirty="0" smtClean="0"/>
              <a:t>bude vhodné, když si to procvičíme na </a:t>
            </a:r>
          </a:p>
          <a:p>
            <a:pPr>
              <a:buNone/>
            </a:pPr>
            <a:r>
              <a:rPr lang="cs-CZ" b="1" dirty="0" smtClean="0"/>
              <a:t>konkrétním  tématu.   </a:t>
            </a:r>
            <a:endParaRPr lang="cs-CZ" dirty="0" smtClean="0"/>
          </a:p>
          <a:p>
            <a:pPr>
              <a:buNone/>
            </a:pPr>
            <a:r>
              <a:rPr lang="cs-CZ" b="1" dirty="0" smtClean="0"/>
              <a:t>Návrh  témat: </a:t>
            </a:r>
          </a:p>
          <a:p>
            <a:pPr marL="514350" indent="-514350">
              <a:buNone/>
            </a:pPr>
            <a:r>
              <a:rPr lang="cs-CZ" dirty="0" smtClean="0">
                <a:solidFill>
                  <a:srgbClr val="FF0000"/>
                </a:solidFill>
                <a:cs typeface="Arial" pitchFamily="34" charset="0"/>
              </a:rPr>
              <a:t>1.  </a:t>
            </a:r>
            <a:r>
              <a:rPr lang="cs-CZ" sz="3000" dirty="0" smtClean="0">
                <a:solidFill>
                  <a:srgbClr val="FF0000"/>
                </a:solidFill>
                <a:cs typeface="Arial" pitchFamily="34" charset="0"/>
              </a:rPr>
              <a:t>Eutanazie </a:t>
            </a:r>
          </a:p>
          <a:p>
            <a:pPr>
              <a:buNone/>
            </a:pPr>
            <a:r>
              <a:rPr lang="cs-CZ" sz="3000" dirty="0" smtClean="0">
                <a:solidFill>
                  <a:srgbClr val="FF0000"/>
                </a:solidFill>
                <a:cs typeface="Arial" pitchFamily="34" charset="0"/>
              </a:rPr>
              <a:t>2.  Financování politických stran </a:t>
            </a:r>
          </a:p>
          <a:p>
            <a:pPr>
              <a:buNone/>
            </a:pPr>
            <a:r>
              <a:rPr lang="cs-CZ" sz="2800" dirty="0" smtClean="0">
                <a:solidFill>
                  <a:srgbClr val="FF0000"/>
                </a:solidFill>
                <a:cs typeface="Arial" pitchFamily="34" charset="0"/>
              </a:rPr>
              <a:t>3.  </a:t>
            </a:r>
            <a:r>
              <a:rPr lang="cs-CZ" sz="2800" dirty="0" smtClean="0">
                <a:solidFill>
                  <a:srgbClr val="FF0000"/>
                </a:solidFill>
              </a:rPr>
              <a:t>Právo a internet </a:t>
            </a:r>
          </a:p>
          <a:p>
            <a:pPr marL="514350" indent="-514350">
              <a:buNone/>
            </a:pPr>
            <a:r>
              <a:rPr lang="cs-CZ" sz="3000" dirty="0" smtClean="0">
                <a:solidFill>
                  <a:srgbClr val="FF0000"/>
                </a:solidFill>
                <a:cs typeface="Arial" pitchFamily="34" charset="0"/>
              </a:rPr>
              <a:t>4.  Evropská azylová politika </a:t>
            </a:r>
          </a:p>
          <a:p>
            <a:pPr marL="514350" indent="-514350">
              <a:buNone/>
            </a:pPr>
            <a:r>
              <a:rPr lang="cs-CZ" sz="3000" dirty="0" smtClean="0">
                <a:solidFill>
                  <a:srgbClr val="FF0000"/>
                </a:solidFill>
                <a:cs typeface="Arial" pitchFamily="34" charset="0"/>
              </a:rPr>
              <a:t>5.  Domácí násilí   </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b="1" i="1" dirty="0" smtClean="0"/>
              <a:t>Přechod od přemýšlení k prvnímu náčrtu (úvodu) práce</a:t>
            </a:r>
            <a:br>
              <a:rPr lang="cs-CZ" sz="2800" b="1" i="1" dirty="0" smtClean="0"/>
            </a:br>
            <a:endParaRPr lang="cs-CZ" sz="2800" dirty="0"/>
          </a:p>
        </p:txBody>
      </p:sp>
      <p:sp>
        <p:nvSpPr>
          <p:cNvPr id="3" name="Zástupný symbol pro obsah 2"/>
          <p:cNvSpPr>
            <a:spLocks noGrp="1"/>
          </p:cNvSpPr>
          <p:nvPr>
            <p:ph sz="quarter" idx="1"/>
          </p:nvPr>
        </p:nvSpPr>
        <p:spPr/>
        <p:txBody>
          <a:bodyPr>
            <a:normAutofit fontScale="70000" lnSpcReduction="20000"/>
          </a:bodyPr>
          <a:lstStyle/>
          <a:p>
            <a:pPr>
              <a:buNone/>
            </a:pPr>
            <a:r>
              <a:rPr lang="cs-CZ" b="1" i="1" dirty="0" smtClean="0"/>
              <a:t>Vysvětlení volby tématu tvoří obsah úvodu každé odborné práce.</a:t>
            </a:r>
          </a:p>
          <a:p>
            <a:pPr>
              <a:buNone/>
            </a:pPr>
            <a:r>
              <a:rPr lang="cs-CZ" b="1" i="1" dirty="0" smtClean="0"/>
              <a:t>Je vhodné si úvod načrtnout předem a po dopsání práce jej upravit;</a:t>
            </a:r>
          </a:p>
          <a:p>
            <a:pPr>
              <a:buNone/>
            </a:pPr>
            <a:r>
              <a:rPr lang="cs-CZ" b="1" i="1" dirty="0" smtClean="0"/>
              <a:t>Volba </a:t>
            </a:r>
            <a:r>
              <a:rPr lang="cs-CZ" b="1" i="1" dirty="0"/>
              <a:t>odborného tématu by měla respektovat tyto požadavky:</a:t>
            </a:r>
            <a:endParaRPr lang="cs-CZ" b="1" i="1" u="sng" dirty="0" smtClean="0"/>
          </a:p>
          <a:p>
            <a:pPr>
              <a:buNone/>
            </a:pPr>
            <a:r>
              <a:rPr lang="cs-CZ" b="1" i="1" dirty="0" smtClean="0">
                <a:solidFill>
                  <a:schemeClr val="tx2"/>
                </a:solidFill>
              </a:rPr>
              <a:t>a</a:t>
            </a:r>
            <a:r>
              <a:rPr lang="cs-CZ" b="1" i="1" dirty="0">
                <a:solidFill>
                  <a:schemeClr val="tx2"/>
                </a:solidFill>
              </a:rPr>
              <a:t>) </a:t>
            </a:r>
            <a:r>
              <a:rPr lang="cs-CZ" b="1" i="1" dirty="0" smtClean="0">
                <a:solidFill>
                  <a:schemeClr val="tx2"/>
                </a:solidFill>
              </a:rPr>
              <a:t>z</a:t>
            </a:r>
            <a:r>
              <a:rPr lang="cs-CZ" b="1" dirty="0" smtClean="0">
                <a:solidFill>
                  <a:schemeClr val="tx2"/>
                </a:solidFill>
              </a:rPr>
              <a:t>volené </a:t>
            </a:r>
            <a:r>
              <a:rPr lang="cs-CZ" b="1" dirty="0">
                <a:solidFill>
                  <a:schemeClr val="tx2"/>
                </a:solidFill>
              </a:rPr>
              <a:t>téma odborné práce by mělo odpovídat  </a:t>
            </a:r>
            <a:r>
              <a:rPr lang="cs-CZ" b="1" dirty="0">
                <a:solidFill>
                  <a:srgbClr val="FF0000"/>
                </a:solidFill>
              </a:rPr>
              <a:t>úrovni  rozvoje vědeckého poznání daného </a:t>
            </a:r>
            <a:r>
              <a:rPr lang="cs-CZ" b="1" dirty="0" smtClean="0">
                <a:solidFill>
                  <a:srgbClr val="FF0000"/>
                </a:solidFill>
              </a:rPr>
              <a:t>oboru;</a:t>
            </a:r>
            <a:endParaRPr lang="cs-CZ" dirty="0">
              <a:solidFill>
                <a:srgbClr val="FF0000"/>
              </a:solidFill>
            </a:endParaRPr>
          </a:p>
          <a:p>
            <a:pPr>
              <a:buNone/>
            </a:pPr>
            <a:endParaRPr lang="cs-CZ" b="1" dirty="0" smtClean="0">
              <a:solidFill>
                <a:schemeClr val="tx2"/>
              </a:solidFill>
            </a:endParaRPr>
          </a:p>
          <a:p>
            <a:pPr marL="457200" indent="-457200">
              <a:buNone/>
            </a:pPr>
            <a:r>
              <a:rPr lang="cs-CZ" b="1" dirty="0" smtClean="0">
                <a:solidFill>
                  <a:schemeClr val="tx2"/>
                </a:solidFill>
              </a:rPr>
              <a:t>b)mělo by být  </a:t>
            </a:r>
            <a:r>
              <a:rPr lang="cs-CZ" b="1" dirty="0">
                <a:solidFill>
                  <a:srgbClr val="FF0000"/>
                </a:solidFill>
              </a:rPr>
              <a:t>aktuální</a:t>
            </a:r>
            <a:r>
              <a:rPr lang="cs-CZ" b="1" dirty="0">
                <a:solidFill>
                  <a:schemeClr val="tx2"/>
                </a:solidFill>
              </a:rPr>
              <a:t>, </a:t>
            </a:r>
            <a:r>
              <a:rPr lang="cs-CZ" b="1" dirty="0" smtClean="0">
                <a:solidFill>
                  <a:schemeClr val="tx2"/>
                </a:solidFill>
              </a:rPr>
              <a:t>tzn., mělo by řešit nové    </a:t>
            </a:r>
          </a:p>
          <a:p>
            <a:pPr marL="457200" indent="-457200">
              <a:buNone/>
            </a:pPr>
            <a:r>
              <a:rPr lang="cs-CZ" b="1" dirty="0" smtClean="0">
                <a:solidFill>
                  <a:schemeClr val="tx2"/>
                </a:solidFill>
              </a:rPr>
              <a:t>otázky a problémy; </a:t>
            </a:r>
            <a:endParaRPr lang="cs-CZ" dirty="0">
              <a:solidFill>
                <a:schemeClr val="tx2"/>
              </a:solidFill>
            </a:endParaRPr>
          </a:p>
          <a:p>
            <a:pPr>
              <a:buNone/>
            </a:pPr>
            <a:endParaRPr lang="cs-CZ" b="1" dirty="0" smtClean="0">
              <a:solidFill>
                <a:schemeClr val="tx2"/>
              </a:solidFill>
            </a:endParaRPr>
          </a:p>
          <a:p>
            <a:pPr marL="457200" indent="-457200">
              <a:buNone/>
            </a:pPr>
            <a:r>
              <a:rPr lang="cs-CZ" b="1" dirty="0" smtClean="0">
                <a:solidFill>
                  <a:schemeClr val="tx2"/>
                </a:solidFill>
              </a:rPr>
              <a:t>c) mělo  by vést </a:t>
            </a:r>
            <a:r>
              <a:rPr lang="cs-CZ" b="1" dirty="0">
                <a:solidFill>
                  <a:schemeClr val="tx2"/>
                </a:solidFill>
              </a:rPr>
              <a:t>k řešení </a:t>
            </a:r>
            <a:r>
              <a:rPr lang="cs-CZ" b="1" dirty="0">
                <a:solidFill>
                  <a:srgbClr val="FF0000"/>
                </a:solidFill>
              </a:rPr>
              <a:t>zásadních</a:t>
            </a:r>
            <a:r>
              <a:rPr lang="cs-CZ" b="1" dirty="0">
                <a:solidFill>
                  <a:schemeClr val="tx2"/>
                </a:solidFill>
              </a:rPr>
              <a:t>  otázek a </a:t>
            </a:r>
            <a:r>
              <a:rPr lang="cs-CZ" b="1" dirty="0" smtClean="0">
                <a:solidFill>
                  <a:schemeClr val="tx2"/>
                </a:solidFill>
              </a:rPr>
              <a:t>  </a:t>
            </a:r>
          </a:p>
          <a:p>
            <a:pPr marL="457200" indent="-457200">
              <a:buNone/>
            </a:pPr>
            <a:r>
              <a:rPr lang="cs-CZ" b="1" dirty="0" smtClean="0">
                <a:solidFill>
                  <a:schemeClr val="tx2"/>
                </a:solidFill>
              </a:rPr>
              <a:t>problémů</a:t>
            </a:r>
            <a:r>
              <a:rPr lang="cs-CZ" b="1" dirty="0">
                <a:solidFill>
                  <a:schemeClr val="tx2"/>
                </a:solidFill>
              </a:rPr>
              <a:t>;</a:t>
            </a:r>
            <a:r>
              <a:rPr lang="cs-CZ" b="1" dirty="0" smtClean="0">
                <a:solidFill>
                  <a:schemeClr val="tx2"/>
                </a:solidFill>
              </a:rPr>
              <a:t> </a:t>
            </a:r>
          </a:p>
          <a:p>
            <a:pPr marL="457200" indent="-457200">
              <a:buAutoNum type="alphaLcParenR" startAt="4"/>
            </a:pPr>
            <a:endParaRPr lang="cs-CZ" b="1" dirty="0" smtClean="0">
              <a:solidFill>
                <a:schemeClr val="tx2"/>
              </a:solidFill>
            </a:endParaRPr>
          </a:p>
          <a:p>
            <a:pPr marL="457200" indent="-457200">
              <a:buNone/>
            </a:pPr>
            <a:r>
              <a:rPr lang="cs-CZ" b="1" dirty="0" smtClean="0">
                <a:solidFill>
                  <a:schemeClr val="tx2"/>
                </a:solidFill>
              </a:rPr>
              <a:t>d) mělo by být </a:t>
            </a:r>
            <a:r>
              <a:rPr lang="cs-CZ" b="1" dirty="0" smtClean="0">
                <a:solidFill>
                  <a:srgbClr val="FF0000"/>
                </a:solidFill>
              </a:rPr>
              <a:t>inovativní</a:t>
            </a:r>
            <a:r>
              <a:rPr lang="cs-CZ" b="1" dirty="0">
                <a:solidFill>
                  <a:schemeClr val="tx2"/>
                </a:solidFill>
              </a:rPr>
              <a:t>, </a:t>
            </a:r>
            <a:r>
              <a:rPr lang="cs-CZ" b="1" dirty="0" smtClean="0">
                <a:solidFill>
                  <a:schemeClr val="tx2"/>
                </a:solidFill>
              </a:rPr>
              <a:t>tzn., mělo by vést  </a:t>
            </a:r>
          </a:p>
          <a:p>
            <a:pPr marL="457200" indent="-457200">
              <a:buNone/>
            </a:pPr>
            <a:r>
              <a:rPr lang="cs-CZ" b="1" dirty="0" smtClean="0">
                <a:solidFill>
                  <a:schemeClr val="tx2"/>
                </a:solidFill>
              </a:rPr>
              <a:t>     k rozvoji daného oboru, poznání, atd. </a:t>
            </a:r>
            <a:endParaRPr lang="cs-CZ" dirty="0" smtClean="0">
              <a:solidFill>
                <a:schemeClr val="tx2"/>
              </a:solidFill>
            </a:endParaRPr>
          </a:p>
          <a:p>
            <a:pPr marL="457200" indent="-457200">
              <a:buNone/>
            </a:pPr>
            <a:r>
              <a:rPr lang="cs-CZ" b="1" i="1" dirty="0" smtClean="0">
                <a:solidFill>
                  <a:schemeClr val="tx2"/>
                </a:solidFill>
              </a:rPr>
              <a:t>      </a:t>
            </a:r>
            <a:endParaRPr lang="cs-CZ" dirty="0">
              <a:solidFill>
                <a:schemeClr val="tx2"/>
              </a:solidFill>
            </a:endParaRPr>
          </a:p>
          <a:p>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se vysvětluje aktuálnost tématu? </a:t>
            </a:r>
            <a:endParaRPr lang="cs-CZ" dirty="0"/>
          </a:p>
        </p:txBody>
      </p:sp>
      <p:sp>
        <p:nvSpPr>
          <p:cNvPr id="3" name="Zástupný symbol pro obsah 2"/>
          <p:cNvSpPr>
            <a:spLocks noGrp="1"/>
          </p:cNvSpPr>
          <p:nvPr>
            <p:ph sz="quarter" idx="1"/>
          </p:nvPr>
        </p:nvSpPr>
        <p:spPr/>
        <p:txBody>
          <a:bodyPr>
            <a:normAutofit fontScale="85000" lnSpcReduction="20000"/>
          </a:bodyPr>
          <a:lstStyle/>
          <a:p>
            <a:pPr>
              <a:buNone/>
            </a:pPr>
            <a:r>
              <a:rPr lang="cs-CZ" dirty="0" smtClean="0"/>
              <a:t>Zde se zdůvodňuje to, </a:t>
            </a:r>
          </a:p>
          <a:p>
            <a:r>
              <a:rPr lang="cs-CZ" b="1" dirty="0" smtClean="0"/>
              <a:t>proč je dané téma </a:t>
            </a:r>
            <a:r>
              <a:rPr lang="cs-CZ" b="1" u="sng" dirty="0" smtClean="0">
                <a:solidFill>
                  <a:srgbClr val="FF0000"/>
                </a:solidFill>
              </a:rPr>
              <a:t>nové</a:t>
            </a:r>
            <a:r>
              <a:rPr lang="cs-CZ" b="1" dirty="0" smtClean="0"/>
              <a:t>   ve smyslu:   </a:t>
            </a:r>
          </a:p>
          <a:p>
            <a:pPr>
              <a:buFontTx/>
              <a:buChar char="-"/>
            </a:pPr>
            <a:r>
              <a:rPr lang="cs-CZ" b="1" dirty="0" smtClean="0">
                <a:solidFill>
                  <a:srgbClr val="FF0000"/>
                </a:solidFill>
              </a:rPr>
              <a:t>jaké nové souvislosti  představuje, proč se stává </a:t>
            </a:r>
          </a:p>
          <a:p>
            <a:pPr>
              <a:buNone/>
            </a:pPr>
            <a:r>
              <a:rPr lang="cs-CZ" b="1" dirty="0" smtClean="0">
                <a:solidFill>
                  <a:srgbClr val="FF0000"/>
                </a:solidFill>
              </a:rPr>
              <a:t>   novinkou; </a:t>
            </a:r>
          </a:p>
          <a:p>
            <a:pPr>
              <a:buFontTx/>
              <a:buChar char="-"/>
            </a:pPr>
            <a:r>
              <a:rPr lang="cs-CZ" b="1" dirty="0" smtClean="0">
                <a:solidFill>
                  <a:srgbClr val="FF0000"/>
                </a:solidFill>
              </a:rPr>
              <a:t>proč jej doposud  nikdo neřešil  </a:t>
            </a:r>
          </a:p>
          <a:p>
            <a:pPr>
              <a:buFontTx/>
              <a:buChar char="-"/>
            </a:pPr>
            <a:r>
              <a:rPr lang="cs-CZ" b="1" dirty="0" smtClean="0">
                <a:solidFill>
                  <a:srgbClr val="FF0000"/>
                </a:solidFill>
              </a:rPr>
              <a:t>nebo  proč  bylo </a:t>
            </a:r>
          </a:p>
          <a:p>
            <a:pPr>
              <a:buNone/>
            </a:pPr>
            <a:r>
              <a:rPr lang="cs-CZ" b="1" dirty="0" smtClean="0">
                <a:solidFill>
                  <a:srgbClr val="FF0000"/>
                </a:solidFill>
              </a:rPr>
              <a:t>    nedostatečně řešené;</a:t>
            </a:r>
          </a:p>
          <a:p>
            <a:pPr>
              <a:buNone/>
            </a:pPr>
            <a:r>
              <a:rPr lang="cs-CZ" dirty="0" smtClean="0"/>
              <a:t>   (to znamená, že se objevily  nějaké nové souvislosti;  </a:t>
            </a:r>
          </a:p>
          <a:p>
            <a:pPr>
              <a:buNone/>
            </a:pPr>
            <a:r>
              <a:rPr lang="cs-CZ" dirty="0" smtClean="0"/>
              <a:t>    i  známé téma  může být aktuální, kdy došlo k jeho  změně  či  vývoji)</a:t>
            </a:r>
          </a:p>
          <a:p>
            <a:pPr>
              <a:buNone/>
            </a:pPr>
            <a:r>
              <a:rPr lang="cs-CZ" b="1" dirty="0" smtClean="0">
                <a:solidFill>
                  <a:srgbClr val="C00000"/>
                </a:solidFill>
              </a:rPr>
              <a:t>Zdůvodňování aktuálnosti by mělo končit  nastíněním toho,  jaké nové </a:t>
            </a:r>
          </a:p>
          <a:p>
            <a:pPr>
              <a:buNone/>
            </a:pPr>
            <a:r>
              <a:rPr lang="cs-CZ" b="1" dirty="0" smtClean="0">
                <a:solidFill>
                  <a:srgbClr val="C00000"/>
                </a:solidFill>
              </a:rPr>
              <a:t>problémy  dané téma otevírá... a to jsou již důvody pro vysvětlení jeho   </a:t>
            </a:r>
          </a:p>
          <a:p>
            <a:pPr>
              <a:buNone/>
            </a:pPr>
            <a:r>
              <a:rPr lang="cs-CZ" b="1" dirty="0" smtClean="0">
                <a:solidFill>
                  <a:srgbClr val="C00000"/>
                </a:solidFill>
              </a:rPr>
              <a:t>důležitosti. </a:t>
            </a:r>
          </a:p>
          <a:p>
            <a:endParaRPr lang="cs-CZ" dirty="0" smtClean="0"/>
          </a:p>
        </p:txBody>
      </p:sp>
    </p:spTree>
    <p:extLst>
      <p:ext uri="{BB962C8B-B14F-4D97-AF65-F5344CB8AC3E}">
        <p14:creationId xmlns:p14="http://schemas.microsoft.com/office/powerpoint/2010/main" val="2415948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Proč je </a:t>
            </a:r>
            <a:r>
              <a:rPr lang="cs-CZ" dirty="0"/>
              <a:t>t</a:t>
            </a:r>
            <a:r>
              <a:rPr lang="cs-CZ" dirty="0" smtClean="0"/>
              <a:t>éma důležit0?</a:t>
            </a:r>
            <a:endParaRPr lang="cs-CZ" dirty="0"/>
          </a:p>
        </p:txBody>
      </p:sp>
      <p:sp>
        <p:nvSpPr>
          <p:cNvPr id="3" name="Zástupný symbol pro obsah 2"/>
          <p:cNvSpPr>
            <a:spLocks noGrp="1"/>
          </p:cNvSpPr>
          <p:nvPr>
            <p:ph sz="quarter" idx="1"/>
          </p:nvPr>
        </p:nvSpPr>
        <p:spPr>
          <a:noFill/>
        </p:spPr>
        <p:txBody>
          <a:bodyPr>
            <a:normAutofit/>
          </a:bodyPr>
          <a:lstStyle/>
          <a:p>
            <a:pPr>
              <a:defRPr/>
            </a:pPr>
            <a:r>
              <a:rPr lang="cs-CZ" b="1" dirty="0" smtClean="0"/>
              <a:t>Zde se zdůvodňuje to, jaký zásadní  problém  či otázku dané téma představuje  a otevírá;  </a:t>
            </a:r>
          </a:p>
          <a:p>
            <a:pPr>
              <a:defRPr/>
            </a:pPr>
            <a:r>
              <a:rPr lang="cs-CZ" b="1" dirty="0" smtClean="0"/>
              <a:t>Co řešení tohoto problému odhalí či umožní lépe porozumět? </a:t>
            </a:r>
          </a:p>
          <a:p>
            <a:pPr>
              <a:defRPr/>
            </a:pPr>
            <a:r>
              <a:rPr lang="cs-CZ" b="1" dirty="0" smtClean="0"/>
              <a:t>Co dosud a proč nebylo  či nemohlo být  vyřešené? </a:t>
            </a:r>
          </a:p>
          <a:p>
            <a:pPr>
              <a:defRPr/>
            </a:pPr>
            <a:r>
              <a:rPr lang="cs-CZ" b="1" dirty="0" smtClean="0"/>
              <a:t>K čemu řešení tohoto problému přispěje? </a:t>
            </a:r>
          </a:p>
          <a:p>
            <a:pPr>
              <a:buNone/>
              <a:defRPr/>
            </a:pPr>
            <a:r>
              <a:rPr lang="cs-CZ" b="1" dirty="0" smtClean="0">
                <a:solidFill>
                  <a:srgbClr val="FF0000"/>
                </a:solidFill>
              </a:rPr>
              <a:t>Zdůvodnění důležitosti  tématu končí jasnou</a:t>
            </a:r>
          </a:p>
          <a:p>
            <a:pPr>
              <a:buNone/>
              <a:defRPr/>
            </a:pPr>
            <a:r>
              <a:rPr lang="cs-CZ" b="1" dirty="0" smtClean="0">
                <a:solidFill>
                  <a:srgbClr val="FF0000"/>
                </a:solidFill>
              </a:rPr>
              <a:t>formulaci základní  otázky či hypotézy, které </a:t>
            </a:r>
          </a:p>
          <a:p>
            <a:pPr>
              <a:buNone/>
              <a:defRPr/>
            </a:pPr>
            <a:r>
              <a:rPr lang="cs-CZ" b="1" dirty="0" smtClean="0">
                <a:solidFill>
                  <a:srgbClr val="FF0000"/>
                </a:solidFill>
              </a:rPr>
              <a:t>chcete řešit či potvrdit.</a:t>
            </a:r>
            <a:endParaRPr lang="cs-CZ" dirty="0" smtClean="0">
              <a:solidFill>
                <a:srgbClr val="FF0000"/>
              </a:solidFill>
            </a:endParaRPr>
          </a:p>
          <a:p>
            <a:pPr marL="0" indent="0">
              <a:buNone/>
            </a:pPr>
            <a:endParaRPr lang="cs-CZ" dirty="0"/>
          </a:p>
        </p:txBody>
      </p:sp>
    </p:spTree>
    <p:extLst>
      <p:ext uri="{BB962C8B-B14F-4D97-AF65-F5344CB8AC3E}">
        <p14:creationId xmlns:p14="http://schemas.microsoft.com/office/powerpoint/2010/main" val="375564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etických zásad.  </a:t>
            </a:r>
            <a:endParaRPr lang="cs-CZ" dirty="0"/>
          </a:p>
        </p:txBody>
      </p:sp>
      <p:sp>
        <p:nvSpPr>
          <p:cNvPr id="3" name="Zástupný symbol pro obsah 2"/>
          <p:cNvSpPr>
            <a:spLocks noGrp="1"/>
          </p:cNvSpPr>
          <p:nvPr>
            <p:ph sz="quarter" idx="1"/>
          </p:nvPr>
        </p:nvSpPr>
        <p:spPr/>
        <p:txBody>
          <a:bodyPr>
            <a:normAutofit fontScale="92500"/>
          </a:bodyPr>
          <a:lstStyle/>
          <a:p>
            <a:endParaRPr lang="cs-CZ" dirty="0" smtClean="0"/>
          </a:p>
          <a:p>
            <a:r>
              <a:rPr lang="cs-CZ" b="1" u="sng" dirty="0" smtClean="0"/>
              <a:t>První zásada </a:t>
            </a:r>
            <a:r>
              <a:rPr lang="cs-CZ" dirty="0" smtClean="0"/>
              <a:t>je praktická. Čtenář má  být vaším textem  pravdivě/správně informován o  pramenech, ze kterých jste čerpali  informace a fakta. </a:t>
            </a:r>
          </a:p>
          <a:p>
            <a:endParaRPr lang="cs-CZ" dirty="0" smtClean="0"/>
          </a:p>
          <a:p>
            <a:r>
              <a:rPr lang="cs-CZ" b="1" u="sng" dirty="0" smtClean="0"/>
              <a:t>Druhá a třetí zásada </a:t>
            </a:r>
            <a:r>
              <a:rPr lang="cs-CZ" dirty="0" smtClean="0"/>
              <a:t>mají etickou povahu. Při přebírání cizích  názorů je nutné  dát v textu jasně najevo,  co je váš názor a co  je názor jiného autora; </a:t>
            </a:r>
          </a:p>
          <a:p>
            <a:r>
              <a:rPr lang="cs-CZ" b="1" dirty="0" smtClean="0">
                <a:solidFill>
                  <a:srgbClr val="FF0000"/>
                </a:solidFill>
              </a:rPr>
              <a:t>Poznámka:  zdroj se neuvádí  např.,  při popisu obecně známých informací ( hlavní město ČR  je Praha),  historických dat a událostí, (kdy byla a že  byla  II. světová  válka)  </a:t>
            </a:r>
          </a:p>
          <a:p>
            <a:pPr>
              <a:buNone/>
            </a:pP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Čemu se vyhnout při vysvětlování  aktuálnosti a důležitosti tématu?</a:t>
            </a:r>
            <a:endParaRPr lang="cs-CZ" dirty="0"/>
          </a:p>
        </p:txBody>
      </p:sp>
      <p:sp>
        <p:nvSpPr>
          <p:cNvPr id="3" name="Zástupný symbol pro obsah 2"/>
          <p:cNvSpPr>
            <a:spLocks noGrp="1"/>
          </p:cNvSpPr>
          <p:nvPr>
            <p:ph sz="quarter" idx="1"/>
          </p:nvPr>
        </p:nvSpPr>
        <p:spPr/>
        <p:txBody>
          <a:bodyPr>
            <a:normAutofit/>
          </a:bodyPr>
          <a:lstStyle/>
          <a:p>
            <a:r>
              <a:rPr lang="cs-CZ" dirty="0" smtClean="0"/>
              <a:t>To,  </a:t>
            </a:r>
            <a:r>
              <a:rPr lang="cs-CZ" u="sng" dirty="0" smtClean="0"/>
              <a:t>že se o něčem už dlouho mluví či diskutuje</a:t>
            </a:r>
            <a:r>
              <a:rPr lang="cs-CZ" dirty="0" smtClean="0"/>
              <a:t>, to ještě nemusí  znamenat, že jde o důležitý nebo zásadní problém, že jsou diskutovány zásadní otázky; </a:t>
            </a:r>
          </a:p>
          <a:p>
            <a:r>
              <a:rPr lang="cs-CZ" dirty="0" smtClean="0"/>
              <a:t>to, </a:t>
            </a:r>
            <a:r>
              <a:rPr lang="cs-CZ" u="sng" dirty="0" smtClean="0"/>
              <a:t>že  vás  daný problém  zajímá, </a:t>
            </a:r>
            <a:r>
              <a:rPr lang="cs-CZ" dirty="0" smtClean="0"/>
              <a:t>neznamená, že je aktuální a důležitý  z hlediska rozvoje daného oboru; </a:t>
            </a:r>
            <a:r>
              <a:rPr lang="cs-CZ" b="1" dirty="0" smtClean="0">
                <a:solidFill>
                  <a:srgbClr val="FF0000"/>
                </a:solidFill>
              </a:rPr>
              <a:t>Pozor! Nezdůvodňujte  aktuálnost  a důležitost subjektivně, že se vám daný problém líbí, že vás to zajímá,  </a:t>
            </a:r>
            <a:r>
              <a:rPr lang="cs-CZ" b="1" dirty="0" err="1" smtClean="0">
                <a:solidFill>
                  <a:srgbClr val="FF0000"/>
                </a:solidFill>
              </a:rPr>
              <a:t>atd</a:t>
            </a:r>
            <a:r>
              <a:rPr lang="cs-CZ" b="1" dirty="0" smtClean="0">
                <a:solidFill>
                  <a:srgbClr val="FF0000"/>
                </a:solidFill>
              </a:rPr>
              <a:t>… ;</a:t>
            </a:r>
            <a:endParaRPr lang="cs-CZ" dirty="0" smtClean="0"/>
          </a:p>
          <a:p>
            <a:r>
              <a:rPr lang="cs-CZ" dirty="0" smtClean="0"/>
              <a:t>to, </a:t>
            </a:r>
            <a:r>
              <a:rPr lang="cs-CZ" u="sng" dirty="0" smtClean="0"/>
              <a:t>že se to týká všech (</a:t>
            </a:r>
            <a:r>
              <a:rPr lang="cs-CZ" dirty="0" smtClean="0"/>
              <a:t>je to celospolečenský jev) ještě neprokazuje, že to musí být nový a zásadní problém z hlediska  určitého vědního oboru;     </a:t>
            </a:r>
          </a:p>
          <a:p>
            <a:endParaRPr lang="cs-CZ" dirty="0"/>
          </a:p>
        </p:txBody>
      </p:sp>
    </p:spTree>
    <p:extLst>
      <p:ext uri="{BB962C8B-B14F-4D97-AF65-F5344CB8AC3E}">
        <p14:creationId xmlns:p14="http://schemas.microsoft.com/office/powerpoint/2010/main" val="4034156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Uveďte, zda  jednotlivá   vyjádření jsou v hodná pro zdůvodnění  aktuálnosti nebo důležitosti tématu. </a:t>
            </a:r>
            <a:endParaRPr lang="cs-CZ" dirty="0"/>
          </a:p>
        </p:txBody>
      </p:sp>
      <p:sp>
        <p:nvSpPr>
          <p:cNvPr id="3" name="Zástupný symbol pro obsah 2"/>
          <p:cNvSpPr>
            <a:spLocks noGrp="1"/>
          </p:cNvSpPr>
          <p:nvPr>
            <p:ph sz="quarter" idx="1"/>
          </p:nvPr>
        </p:nvSpPr>
        <p:spPr/>
        <p:txBody>
          <a:bodyPr>
            <a:normAutofit fontScale="70000" lnSpcReduction="20000"/>
          </a:bodyPr>
          <a:lstStyle/>
          <a:p>
            <a:pPr marL="0" indent="0">
              <a:buNone/>
            </a:pPr>
            <a:endParaRPr lang="cs-CZ" dirty="0" smtClean="0"/>
          </a:p>
          <a:p>
            <a:pPr marL="0" indent="0">
              <a:buNone/>
            </a:pPr>
            <a:r>
              <a:rPr lang="cs-CZ" dirty="0" smtClean="0"/>
              <a:t>a)Dané </a:t>
            </a:r>
            <a:r>
              <a:rPr lang="cs-CZ" dirty="0"/>
              <a:t>téma považuji za aktuální zejména v souvislosti s Akčním plánem prevence domácího a generově podmíněného násilí na léta 2015 – 2018 schváleného letos v únoru vládou ČR. Ukázalo se, že úroveň ochrany osob ohrožených domácím násilím, a to dětí a především žen, by se dala výrazně zlepšit oproti aktuálnímu stavu na základě efektivnější prevence. </a:t>
            </a:r>
          </a:p>
          <a:p>
            <a:pPr marL="0" indent="0">
              <a:buNone/>
            </a:pPr>
            <a:endParaRPr lang="cs-CZ" dirty="0" smtClean="0"/>
          </a:p>
          <a:p>
            <a:pPr marL="0" indent="0">
              <a:buNone/>
            </a:pPr>
            <a:r>
              <a:rPr lang="cs-CZ" dirty="0" smtClean="0"/>
              <a:t>b</a:t>
            </a:r>
            <a:r>
              <a:rPr lang="cs-CZ" dirty="0"/>
              <a:t>) Toto téma považuji za aktuální, protože v České republice se již dlouhou dobu diskutuje o legalizaci eutanazie a chybí její právní úprava. </a:t>
            </a:r>
          </a:p>
          <a:p>
            <a:pPr marL="0" indent="0">
              <a:buNone/>
            </a:pPr>
            <a:endParaRPr lang="cs-CZ" dirty="0"/>
          </a:p>
          <a:p>
            <a:pPr marL="0" indent="0">
              <a:buNone/>
            </a:pPr>
            <a:r>
              <a:rPr lang="cs-CZ" dirty="0"/>
              <a:t>c) Byť je uprchlická krize hlavním tématem posledních summitů EU, členské státy se stále nejsou schopny dohodnout na jednotném řešení. Proto každá odborná práce, ve které se autor snaží své tvrzení podložit a ne pouze vyjádřit svůj subjektivní názory, je přínosná. </a:t>
            </a:r>
          </a:p>
          <a:p>
            <a:pPr marL="0" indent="0">
              <a:buNone/>
            </a:pPr>
            <a:endParaRPr lang="cs-CZ" dirty="0"/>
          </a:p>
          <a:p>
            <a:pPr marL="0" indent="0">
              <a:buNone/>
            </a:pPr>
            <a:r>
              <a:rPr lang="cs-CZ" dirty="0"/>
              <a:t>d) Téma ochrany před domácím násilím považuji za velmi důležité, protože  se může týkat každého z nás nebo někoho příbuzného  z rodiny. </a:t>
            </a:r>
          </a:p>
          <a:p>
            <a:pPr marL="0" indent="0">
              <a:buNone/>
            </a:pP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pokračování</a:t>
            </a:r>
            <a:endParaRPr lang="cs-CZ"/>
          </a:p>
        </p:txBody>
      </p:sp>
      <p:sp>
        <p:nvSpPr>
          <p:cNvPr id="3" name="Zástupný symbol pro obsah 2"/>
          <p:cNvSpPr>
            <a:spLocks noGrp="1"/>
          </p:cNvSpPr>
          <p:nvPr>
            <p:ph sz="quarter" idx="1"/>
          </p:nvPr>
        </p:nvSpPr>
        <p:spPr/>
        <p:txBody>
          <a:bodyPr>
            <a:normAutofit fontScale="62500" lnSpcReduction="20000"/>
          </a:bodyPr>
          <a:lstStyle/>
          <a:p>
            <a:r>
              <a:rPr lang="cs-CZ" dirty="0"/>
              <a:t>e) Situace, co se týče hazardování, je v České republice dlouhodobě nepříznivá. Oproti ostatním evropským zemím zde dochází ke vzniku neregulovaného a konkurenčního trhu, který podněcuje ke spotřebě. ....  Otázka regulace hazardního hráčství se nově dostává do popředí vzhledem k novému vládnímu návrhu na vyšší zdanění od ledna 2016 v rámci novely zákona o loteriích.</a:t>
            </a:r>
          </a:p>
          <a:p>
            <a:endParaRPr lang="cs-CZ" dirty="0"/>
          </a:p>
          <a:p>
            <a:r>
              <a:rPr lang="cs-CZ" dirty="0"/>
              <a:t>f) Téma považuji za aktuální, protože násilí, jako společensky patologický jev, bylo a je pácháno odedávna. Na základě statistik od roku 2012 až 2014 počet obětí stále roste a domácí násilí zanechává nejen fyzické, ale hlavně psychické rány.</a:t>
            </a:r>
          </a:p>
          <a:p>
            <a:endParaRPr lang="cs-CZ" dirty="0"/>
          </a:p>
          <a:p>
            <a:r>
              <a:rPr lang="cs-CZ" dirty="0"/>
              <a:t>g)  Tato problematika je v aktuálním zájmu všech zainteresovaných stran. Blízka budoucnost ukáže další vývoj tohoto problému a zejména jeho dalekosáhlé následky.  </a:t>
            </a:r>
          </a:p>
          <a:p>
            <a:endParaRPr lang="cs-CZ" dirty="0"/>
          </a:p>
          <a:p>
            <a:r>
              <a:rPr lang="cs-CZ" dirty="0"/>
              <a:t>h) Plánované zlepšení systému spojené se zvýšením pokut považuji za důležitý a pozitivní krok v řešení problematiky silničního provozu. Čím lépe by byl tento systém nastaven, tím by se stal efektivnějším a cílenějším. Byl by pak schopen znovu snížit počet nehod a úmrtí na našich silnicích, což je ten nejdůležitější cíl bodového systému.</a:t>
            </a:r>
          </a:p>
          <a:p>
            <a:endParaRPr lang="cs-CZ" dirty="0"/>
          </a:p>
        </p:txBody>
      </p:sp>
    </p:spTree>
    <p:extLst>
      <p:ext uri="{BB962C8B-B14F-4D97-AF65-F5344CB8AC3E}">
        <p14:creationId xmlns:p14="http://schemas.microsoft.com/office/powerpoint/2010/main" val="2573223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Úkol č. 2</a:t>
            </a:r>
            <a:endParaRPr lang="cs-CZ" dirty="0">
              <a:solidFill>
                <a:srgbClr val="FF0000"/>
              </a:solidFill>
            </a:endParaRPr>
          </a:p>
        </p:txBody>
      </p:sp>
      <p:sp>
        <p:nvSpPr>
          <p:cNvPr id="3" name="Zástupný symbol pro obsah 2"/>
          <p:cNvSpPr>
            <a:spLocks noGrp="1"/>
          </p:cNvSpPr>
          <p:nvPr>
            <p:ph sz="quarter" idx="1"/>
          </p:nvPr>
        </p:nvSpPr>
        <p:spPr/>
        <p:txBody>
          <a:bodyPr>
            <a:normAutofit/>
          </a:bodyPr>
          <a:lstStyle/>
          <a:p>
            <a:pPr>
              <a:buNone/>
            </a:pPr>
            <a:r>
              <a:rPr lang="cs-CZ" b="1" dirty="0" smtClean="0"/>
              <a:t>  </a:t>
            </a:r>
            <a:endParaRPr lang="cs-CZ" dirty="0" smtClean="0"/>
          </a:p>
          <a:p>
            <a:r>
              <a:rPr lang="cs-CZ" dirty="0" smtClean="0"/>
              <a:t>Na základě doporučených  zásad se pokuste  zdůvodnit </a:t>
            </a:r>
          </a:p>
          <a:p>
            <a:pPr>
              <a:buNone/>
            </a:pPr>
            <a:r>
              <a:rPr lang="cs-CZ" dirty="0" smtClean="0"/>
              <a:t>  </a:t>
            </a:r>
          </a:p>
          <a:p>
            <a:r>
              <a:rPr lang="cs-CZ" b="1" dirty="0" smtClean="0">
                <a:solidFill>
                  <a:srgbClr val="FF0000"/>
                </a:solidFill>
              </a:rPr>
              <a:t>aktuálnost a </a:t>
            </a:r>
          </a:p>
          <a:p>
            <a:pPr>
              <a:buNone/>
            </a:pPr>
            <a:r>
              <a:rPr lang="cs-CZ" b="1" dirty="0" smtClean="0">
                <a:solidFill>
                  <a:srgbClr val="FF0000"/>
                </a:solidFill>
              </a:rPr>
              <a:t> </a:t>
            </a:r>
          </a:p>
          <a:p>
            <a:r>
              <a:rPr lang="cs-CZ" b="1" dirty="0" smtClean="0">
                <a:solidFill>
                  <a:srgbClr val="FF0000"/>
                </a:solidFill>
              </a:rPr>
              <a:t>důležitost  seminárního tématu. </a:t>
            </a:r>
          </a:p>
          <a:p>
            <a:pPr>
              <a:buNone/>
            </a:pPr>
            <a:r>
              <a:rPr lang="cs-CZ" dirty="0" smtClean="0"/>
              <a:t> </a:t>
            </a:r>
          </a:p>
          <a:p>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066130"/>
          </a:xfrm>
        </p:spPr>
        <p:txBody>
          <a:bodyPr>
            <a:normAutofit fontScale="90000"/>
          </a:bodyPr>
          <a:lstStyle/>
          <a:p>
            <a:r>
              <a:rPr lang="cs-CZ" sz="2800" b="1" u="sng" dirty="0" smtClean="0"/>
              <a:t/>
            </a:r>
            <a:br>
              <a:rPr lang="cs-CZ" sz="2800" b="1" u="sng" dirty="0" smtClean="0"/>
            </a:br>
            <a:r>
              <a:rPr lang="cs-CZ" sz="3100" b="1" u="sng" dirty="0" smtClean="0"/>
              <a:t> </a:t>
            </a:r>
            <a:r>
              <a:rPr lang="cs-CZ" sz="3100" dirty="0" smtClean="0"/>
              <a:t/>
            </a:r>
            <a:br>
              <a:rPr lang="cs-CZ" sz="3100" dirty="0" smtClean="0"/>
            </a:br>
            <a:r>
              <a:rPr lang="cs-CZ" sz="2800" b="1" u="sng" dirty="0" smtClean="0"/>
              <a:t> </a:t>
            </a:r>
            <a:r>
              <a:rPr lang="cs-CZ" sz="2800" dirty="0"/>
              <a:t/>
            </a:r>
            <a:br>
              <a:rPr lang="cs-CZ" sz="2800" dirty="0"/>
            </a:br>
            <a:r>
              <a:rPr lang="cs-CZ" sz="2800" b="1" u="sng" dirty="0" smtClean="0"/>
              <a:t> Zdůvodnění volby tématu v  seminární či odborné práci </a:t>
            </a:r>
            <a:endParaRPr lang="cs-CZ" sz="2800" dirty="0"/>
          </a:p>
        </p:txBody>
      </p:sp>
      <p:sp>
        <p:nvSpPr>
          <p:cNvPr id="3" name="Zástupný symbol pro obsah 2"/>
          <p:cNvSpPr>
            <a:spLocks noGrp="1"/>
          </p:cNvSpPr>
          <p:nvPr>
            <p:ph sz="quarter" idx="1"/>
          </p:nvPr>
        </p:nvSpPr>
        <p:spPr/>
        <p:txBody>
          <a:bodyPr>
            <a:normAutofit fontScale="62500" lnSpcReduction="20000"/>
          </a:bodyPr>
          <a:lstStyle/>
          <a:p>
            <a:pPr>
              <a:buNone/>
            </a:pPr>
            <a:r>
              <a:rPr lang="cs-CZ" sz="2400" dirty="0"/>
              <a:t>Volba tématu se vždy uvádí v úvodu každé odborné práce. </a:t>
            </a:r>
          </a:p>
          <a:p>
            <a:pPr>
              <a:buNone/>
            </a:pPr>
            <a:r>
              <a:rPr lang="cs-CZ" smtClean="0"/>
              <a:t>  </a:t>
            </a:r>
            <a:r>
              <a:rPr lang="cs-CZ" sz="2400" smtClean="0"/>
              <a:t> </a:t>
            </a:r>
            <a:endParaRPr lang="cs-CZ" sz="2400" dirty="0"/>
          </a:p>
          <a:p>
            <a:pPr>
              <a:defRPr/>
            </a:pPr>
            <a:r>
              <a:rPr lang="cs-CZ" sz="2400" b="1" dirty="0" smtClean="0">
                <a:solidFill>
                  <a:schemeClr val="accent3">
                    <a:lumMod val="50000"/>
                  </a:schemeClr>
                </a:solidFill>
              </a:rPr>
              <a:t>a)  Aktuálnost:  proč je  zvolený problém nový, současný, proč je to novinka, co je  nové i na známem problému, resp. tradičním problému </a:t>
            </a:r>
            <a:r>
              <a:rPr lang="cs-CZ" sz="2400" b="1" dirty="0" err="1" smtClean="0">
                <a:solidFill>
                  <a:schemeClr val="accent3">
                    <a:lumMod val="50000"/>
                  </a:schemeClr>
                </a:solidFill>
              </a:rPr>
              <a:t>atd</a:t>
            </a:r>
            <a:r>
              <a:rPr lang="cs-CZ" sz="2400" b="1" dirty="0" smtClean="0">
                <a:solidFill>
                  <a:schemeClr val="accent3">
                    <a:lumMod val="50000"/>
                  </a:schemeClr>
                </a:solidFill>
              </a:rPr>
              <a:t>… .  </a:t>
            </a:r>
          </a:p>
          <a:p>
            <a:pPr>
              <a:defRPr/>
            </a:pPr>
            <a:endParaRPr lang="cs-CZ" sz="2400" b="1" dirty="0" smtClean="0">
              <a:solidFill>
                <a:schemeClr val="accent3">
                  <a:lumMod val="50000"/>
                </a:schemeClr>
              </a:solidFill>
            </a:endParaRPr>
          </a:p>
          <a:p>
            <a:pPr>
              <a:defRPr/>
            </a:pPr>
            <a:r>
              <a:rPr lang="cs-CZ" sz="2400" b="1" dirty="0" smtClean="0">
                <a:solidFill>
                  <a:schemeClr val="accent3">
                    <a:lumMod val="50000"/>
                  </a:schemeClr>
                </a:solidFill>
              </a:rPr>
              <a:t>b) Důležitost:  jaký zásadní problém dané téma otevírá,  také proč ten problém nebyl doposud řešen, nebo proč byl nedostatečně řešen – stručně nastínit  řešení problému tak, abyste byli schopni následně formulovat základní otázku nebo nějakou hypotézu;      </a:t>
            </a:r>
          </a:p>
          <a:p>
            <a:pPr>
              <a:defRPr/>
            </a:pPr>
            <a:endParaRPr lang="cs-CZ" sz="2400" b="1" dirty="0" smtClean="0">
              <a:solidFill>
                <a:schemeClr val="accent3">
                  <a:lumMod val="50000"/>
                </a:schemeClr>
              </a:solidFill>
            </a:endParaRPr>
          </a:p>
          <a:p>
            <a:pPr>
              <a:defRPr/>
            </a:pPr>
            <a:r>
              <a:rPr lang="cs-CZ" sz="2400" b="1" dirty="0" smtClean="0">
                <a:solidFill>
                  <a:schemeClr val="accent3">
                    <a:lumMod val="50000"/>
                  </a:schemeClr>
                </a:solidFill>
              </a:rPr>
              <a:t>c)  Základní otázky:   jasně uvést, jaké otázky či hypotézy budou řešeny; formulujeme jednu obecnou otázku, která bude vyjadřovat také cíl práce a pak další podotázky;   </a:t>
            </a:r>
          </a:p>
          <a:p>
            <a:pPr>
              <a:defRPr/>
            </a:pPr>
            <a:endParaRPr lang="cs-CZ" sz="2400" b="1" dirty="0" smtClean="0">
              <a:solidFill>
                <a:schemeClr val="accent3">
                  <a:lumMod val="50000"/>
                </a:schemeClr>
              </a:solidFill>
            </a:endParaRPr>
          </a:p>
          <a:p>
            <a:pPr>
              <a:defRPr/>
            </a:pPr>
            <a:r>
              <a:rPr lang="cs-CZ" sz="2400" b="1" dirty="0" smtClean="0">
                <a:solidFill>
                  <a:schemeClr val="accent3">
                    <a:lumMod val="50000"/>
                  </a:schemeClr>
                </a:solidFill>
              </a:rPr>
              <a:t>d) Způsob řešení: jak bude problém řešen?  Zde je nutné stručně nastínit postup resp. použitou metodu či metody výkladu;  </a:t>
            </a:r>
          </a:p>
          <a:p>
            <a:pPr>
              <a:buNone/>
              <a:defRPr/>
            </a:pPr>
            <a:endParaRPr lang="cs-CZ" sz="2400" b="1" dirty="0" smtClean="0"/>
          </a:p>
          <a:p>
            <a:pPr>
              <a:buNone/>
              <a:defRPr/>
            </a:pPr>
            <a:r>
              <a:rPr lang="cs-CZ" sz="2400" b="1" dirty="0" smtClean="0"/>
              <a:t> </a:t>
            </a:r>
            <a:r>
              <a:rPr lang="cs-CZ" sz="2400" b="1" i="1" dirty="0" smtClean="0"/>
              <a:t>U  </a:t>
            </a:r>
            <a:r>
              <a:rPr lang="cs-CZ" sz="2400" b="1" i="1" dirty="0"/>
              <a:t>bakalářských a diplomových prací je volba tématu obsahem úvodu. </a:t>
            </a:r>
            <a:endParaRPr lang="cs-CZ" sz="2400" dirty="0"/>
          </a:p>
          <a:p>
            <a:pPr>
              <a:buNone/>
            </a:pPr>
            <a:r>
              <a:rPr lang="cs-CZ" sz="2400" b="1" i="1" dirty="0">
                <a:solidFill>
                  <a:srgbClr val="FF0000"/>
                </a:solidFill>
              </a:rPr>
              <a:t>(To jak se píše úvod  BP nebo DP naleznete v </a:t>
            </a:r>
            <a:r>
              <a:rPr lang="cs-CZ" sz="2400" b="1" i="1" dirty="0" err="1">
                <a:solidFill>
                  <a:srgbClr val="FF0000"/>
                </a:solidFill>
              </a:rPr>
              <a:t>elearningové</a:t>
            </a:r>
            <a:r>
              <a:rPr lang="cs-CZ" sz="2400" b="1" i="1" dirty="0">
                <a:solidFill>
                  <a:srgbClr val="FF0000"/>
                </a:solidFill>
              </a:rPr>
              <a:t> osnově EL029)</a:t>
            </a:r>
            <a:endParaRPr lang="cs-CZ" sz="2400" dirty="0">
              <a:solidFill>
                <a:srgbClr val="FF0000"/>
              </a:solidFill>
            </a:endParaRPr>
          </a:p>
          <a:p>
            <a:endParaRPr lang="cs-CZ"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78098"/>
          </a:xfrm>
        </p:spPr>
        <p:txBody>
          <a:bodyPr>
            <a:normAutofit/>
          </a:bodyPr>
          <a:lstStyle/>
          <a:p>
            <a:r>
              <a:rPr lang="cs-CZ" dirty="0" smtClean="0"/>
              <a:t>A2)  Tvorba základní otázky   </a:t>
            </a:r>
            <a:endParaRPr lang="cs-CZ" dirty="0"/>
          </a:p>
        </p:txBody>
      </p:sp>
      <p:sp>
        <p:nvSpPr>
          <p:cNvPr id="3" name="Zástupný symbol pro obsah 2"/>
          <p:cNvSpPr>
            <a:spLocks noGrp="1"/>
          </p:cNvSpPr>
          <p:nvPr>
            <p:ph sz="quarter" idx="1"/>
          </p:nvPr>
        </p:nvSpPr>
        <p:spPr>
          <a:xfrm>
            <a:off x="457200" y="1196752"/>
            <a:ext cx="7467600" cy="5277200"/>
          </a:xfrm>
        </p:spPr>
        <p:txBody>
          <a:bodyPr>
            <a:noAutofit/>
          </a:bodyPr>
          <a:lstStyle/>
          <a:p>
            <a:r>
              <a:rPr lang="cs-CZ" sz="2000" dirty="0" smtClean="0"/>
              <a:t>Druhým krokem po volbě tématu je formulace základní otázky; tzn. toho problému, který budeme     konkrétně řešit. </a:t>
            </a:r>
          </a:p>
          <a:p>
            <a:r>
              <a:rPr lang="cs-CZ" sz="2000" dirty="0" smtClean="0"/>
              <a:t>Formulaci  základní otázky  musí předcházet  </a:t>
            </a:r>
            <a:r>
              <a:rPr lang="cs-CZ" sz="2000" dirty="0"/>
              <a:t>prostudování literatury, zmapování toho, co se zjistilo, </a:t>
            </a:r>
            <a:r>
              <a:rPr lang="cs-CZ" sz="2000" dirty="0" smtClean="0"/>
              <a:t>popsalo, jak to bylo řešené atd. </a:t>
            </a:r>
          </a:p>
          <a:p>
            <a:r>
              <a:rPr lang="cs-CZ" sz="2000" dirty="0" smtClean="0"/>
              <a:t>Výzkumný problém  je vhodné formulovat jako  </a:t>
            </a:r>
            <a:r>
              <a:rPr lang="cs-CZ" sz="2000" dirty="0"/>
              <a:t>otázku. </a:t>
            </a:r>
            <a:r>
              <a:rPr lang="cs-CZ" sz="2000" dirty="0" smtClean="0"/>
              <a:t> Náš výklad pak </a:t>
            </a:r>
            <a:r>
              <a:rPr lang="cs-CZ" sz="2000" dirty="0"/>
              <a:t> </a:t>
            </a:r>
            <a:r>
              <a:rPr lang="cs-CZ" sz="2000" dirty="0" smtClean="0"/>
              <a:t>bude hledáním  odpovědí na danou otázku či otázky.  </a:t>
            </a:r>
          </a:p>
          <a:p>
            <a:r>
              <a:rPr lang="cs-CZ" sz="2000" dirty="0" smtClean="0"/>
              <a:t>Kromě základní otázky  můžeme formulovat další podotázky. </a:t>
            </a:r>
          </a:p>
          <a:p>
            <a:r>
              <a:rPr lang="cs-CZ" sz="2000" dirty="0" smtClean="0">
                <a:solidFill>
                  <a:srgbClr val="FF0000"/>
                </a:solidFill>
              </a:rPr>
              <a:t>Vyhněte se formulaci otázek  bez ladu a skladu. </a:t>
            </a:r>
          </a:p>
          <a:p>
            <a:r>
              <a:rPr lang="cs-CZ" sz="2000" dirty="0" smtClean="0">
                <a:solidFill>
                  <a:srgbClr val="FF0000"/>
                </a:solidFill>
              </a:rPr>
              <a:t>Postupujeme vždy od obecnějších problémů k jednotlivým, od abstraktních pojmů ke konkrétním</a:t>
            </a:r>
            <a:r>
              <a:rPr lang="cs-CZ" sz="2400" dirty="0" smtClean="0">
                <a:solidFill>
                  <a:srgbClr val="FF0000"/>
                </a:solidFill>
              </a:rPr>
              <a:t>.</a:t>
            </a:r>
            <a:r>
              <a:rPr lang="cs-CZ" sz="2400" dirty="0" smtClean="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Nejčastější chyby při formulaci základní  otázky? </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smtClean="0"/>
              <a:t>Velmi široké vymezení problému, kdy není  zřejmé, co vše se bude zkoumat.  </a:t>
            </a:r>
          </a:p>
          <a:p>
            <a:pPr>
              <a:buNone/>
            </a:pPr>
            <a:endParaRPr lang="cs-CZ" b="1" dirty="0" smtClean="0"/>
          </a:p>
          <a:p>
            <a:r>
              <a:rPr lang="cs-CZ" b="1" dirty="0" smtClean="0"/>
              <a:t>  Výzkumný problém neprohlubuje  naše poznání. </a:t>
            </a:r>
          </a:p>
          <a:p>
            <a:pPr>
              <a:buNone/>
            </a:pPr>
            <a:endParaRPr lang="cs-CZ" b="1" dirty="0"/>
          </a:p>
          <a:p>
            <a:r>
              <a:rPr lang="cs-CZ" b="1" dirty="0" smtClean="0"/>
              <a:t>Výzkumný problém je triviální, jednoduchý.  </a:t>
            </a:r>
          </a:p>
          <a:p>
            <a:pPr>
              <a:buNone/>
            </a:pPr>
            <a:endParaRPr lang="cs-CZ" b="1" dirty="0" smtClean="0">
              <a:solidFill>
                <a:srgbClr val="FF0000"/>
              </a:solidFill>
            </a:endParaRPr>
          </a:p>
          <a:p>
            <a:pPr>
              <a:buNone/>
            </a:pPr>
            <a:r>
              <a:rPr lang="cs-CZ" b="1" dirty="0" smtClean="0">
                <a:solidFill>
                  <a:srgbClr val="FF0000"/>
                </a:solidFill>
              </a:rPr>
              <a:t>Příkladem všech uvedených chyb jsou  otázky typu:  </a:t>
            </a:r>
          </a:p>
          <a:p>
            <a:pPr>
              <a:buNone/>
            </a:pPr>
            <a:r>
              <a:rPr lang="cs-CZ" b="1" dirty="0" smtClean="0">
                <a:solidFill>
                  <a:srgbClr val="FF0000"/>
                </a:solidFill>
              </a:rPr>
              <a:t>Je potřebná legalizace eutanazie?  Je potřebná právní úprava internetu?  </a:t>
            </a:r>
          </a:p>
          <a:p>
            <a:pPr>
              <a:buNone/>
            </a:pPr>
            <a:endParaRPr lang="cs-CZ" b="1" dirty="0">
              <a:solidFill>
                <a:srgbClr val="FF0000"/>
              </a:solidFill>
            </a:endParaRPr>
          </a:p>
          <a:p>
            <a:pPr>
              <a:buNone/>
            </a:pPr>
            <a:r>
              <a:rPr lang="cs-CZ" b="1" dirty="0" smtClean="0">
                <a:solidFill>
                  <a:srgbClr val="FF0000"/>
                </a:solidFill>
              </a:rPr>
              <a:t>Jde o příliš obecné otázky, kdy odpověď na ně  </a:t>
            </a:r>
          </a:p>
          <a:p>
            <a:pPr>
              <a:buNone/>
            </a:pPr>
            <a:r>
              <a:rPr lang="cs-CZ" b="1" dirty="0" smtClean="0">
                <a:solidFill>
                  <a:srgbClr val="FF0000"/>
                </a:solidFill>
              </a:rPr>
              <a:t>zní ano nebo ne, co naše poznání neposouvá a </a:t>
            </a:r>
          </a:p>
          <a:p>
            <a:pPr>
              <a:buNone/>
            </a:pPr>
            <a:r>
              <a:rPr lang="cs-CZ" b="1" dirty="0" smtClean="0">
                <a:solidFill>
                  <a:srgbClr val="FF0000"/>
                </a:solidFill>
              </a:rPr>
              <a:t>nerozvíjí. </a:t>
            </a:r>
          </a:p>
          <a:p>
            <a:pPr>
              <a:buNone/>
            </a:pPr>
            <a:endParaRPr lang="cs-CZ" b="1" dirty="0" smtClean="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Nejčastější typy  základních otázek  </a:t>
            </a:r>
            <a:endParaRPr lang="cs-CZ" dirty="0"/>
          </a:p>
        </p:txBody>
      </p:sp>
      <p:sp>
        <p:nvSpPr>
          <p:cNvPr id="3" name="Zástupný symbol pro obsah 2"/>
          <p:cNvSpPr>
            <a:spLocks noGrp="1"/>
          </p:cNvSpPr>
          <p:nvPr>
            <p:ph sz="quarter" idx="1"/>
          </p:nvPr>
        </p:nvSpPr>
        <p:spPr/>
        <p:txBody>
          <a:bodyPr>
            <a:normAutofit lnSpcReduction="10000"/>
          </a:bodyPr>
          <a:lstStyle/>
          <a:p>
            <a:r>
              <a:rPr lang="cs-CZ" b="1" dirty="0" smtClean="0">
                <a:solidFill>
                  <a:srgbClr val="C00000"/>
                </a:solidFill>
              </a:rPr>
              <a:t>Deskripce: „</a:t>
            </a:r>
            <a:r>
              <a:rPr lang="cs-CZ" b="1" dirty="0">
                <a:solidFill>
                  <a:srgbClr val="C00000"/>
                </a:solidFill>
              </a:rPr>
              <a:t>Jaké to je?“ </a:t>
            </a:r>
            <a:endParaRPr lang="cs-CZ" b="1" dirty="0" smtClean="0">
              <a:solidFill>
                <a:srgbClr val="C00000"/>
              </a:solidFill>
            </a:endParaRPr>
          </a:p>
          <a:p>
            <a:pPr>
              <a:buNone/>
            </a:pPr>
            <a:r>
              <a:rPr lang="cs-CZ" dirty="0" smtClean="0"/>
              <a:t>(zjišťujeme </a:t>
            </a:r>
            <a:r>
              <a:rPr lang="cs-CZ" dirty="0"/>
              <a:t>a popisujeme situaci, stav, výskyt </a:t>
            </a:r>
            <a:r>
              <a:rPr lang="cs-CZ" dirty="0" smtClean="0"/>
              <a:t>jevu, atd.)</a:t>
            </a:r>
          </a:p>
          <a:p>
            <a:r>
              <a:rPr lang="cs-CZ" b="1" dirty="0">
                <a:solidFill>
                  <a:srgbClr val="C00000"/>
                </a:solidFill>
              </a:rPr>
              <a:t> </a:t>
            </a:r>
            <a:r>
              <a:rPr lang="cs-CZ" b="1" dirty="0" smtClean="0">
                <a:solidFill>
                  <a:srgbClr val="C00000"/>
                </a:solidFill>
              </a:rPr>
              <a:t>Relace (vztahy a souvislosti) : „Jaký je vztah? “   </a:t>
            </a:r>
          </a:p>
          <a:p>
            <a:pPr>
              <a:buNone/>
            </a:pPr>
            <a:r>
              <a:rPr lang="cs-CZ" dirty="0" smtClean="0"/>
              <a:t>(dáváme </a:t>
            </a:r>
            <a:r>
              <a:rPr lang="cs-CZ" dirty="0"/>
              <a:t>do vztahu </a:t>
            </a:r>
            <a:r>
              <a:rPr lang="cs-CZ" dirty="0" smtClean="0"/>
              <a:t> jevy</a:t>
            </a:r>
            <a:r>
              <a:rPr lang="cs-CZ" dirty="0"/>
              <a:t>, </a:t>
            </a:r>
            <a:r>
              <a:rPr lang="cs-CZ" dirty="0" smtClean="0"/>
              <a:t>činitele a ptáme </a:t>
            </a:r>
            <a:r>
              <a:rPr lang="cs-CZ" dirty="0"/>
              <a:t>se, zda </a:t>
            </a:r>
            <a:endParaRPr lang="cs-CZ" dirty="0" smtClean="0"/>
          </a:p>
          <a:p>
            <a:pPr>
              <a:buNone/>
            </a:pPr>
            <a:r>
              <a:rPr lang="cs-CZ" dirty="0" smtClean="0"/>
              <a:t>existuje </a:t>
            </a:r>
            <a:r>
              <a:rPr lang="cs-CZ" dirty="0"/>
              <a:t>vztah mezi zkoumanými </a:t>
            </a:r>
            <a:r>
              <a:rPr lang="cs-CZ" dirty="0" smtClean="0"/>
              <a:t>jevy, jakou povahu  má  ten vztah, jak se vyvíjí, atd...)</a:t>
            </a:r>
          </a:p>
          <a:p>
            <a:r>
              <a:rPr lang="cs-CZ" b="1" dirty="0">
                <a:solidFill>
                  <a:srgbClr val="C00000"/>
                </a:solidFill>
              </a:rPr>
              <a:t> </a:t>
            </a:r>
            <a:r>
              <a:rPr lang="cs-CZ" b="1" dirty="0" smtClean="0">
                <a:solidFill>
                  <a:srgbClr val="C00000"/>
                </a:solidFill>
              </a:rPr>
              <a:t> Příčiny a důvody: „Proč to tak je?“ </a:t>
            </a:r>
          </a:p>
          <a:p>
            <a:pPr>
              <a:buNone/>
            </a:pPr>
            <a:r>
              <a:rPr lang="cs-CZ" dirty="0" smtClean="0"/>
              <a:t>(zjišťujeme  příčiny, důvody, které vedly  k určitému důsledku,  atd...)   </a:t>
            </a:r>
          </a:p>
          <a:p>
            <a:pPr>
              <a:buNone/>
            </a:pPr>
            <a:r>
              <a:rPr lang="cs-CZ" dirty="0"/>
              <a:t> </a:t>
            </a:r>
          </a:p>
          <a:p>
            <a:pPr>
              <a:buNone/>
            </a:pPr>
            <a:endParaRPr lang="cs-CZ" dirty="0"/>
          </a:p>
          <a:p>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78098"/>
          </a:xfrm>
        </p:spPr>
        <p:txBody>
          <a:bodyPr/>
          <a:lstStyle/>
          <a:p>
            <a:r>
              <a:rPr lang="cs-CZ" dirty="0" smtClean="0"/>
              <a:t>A3) Tvorba hypotézy   </a:t>
            </a:r>
            <a:endParaRPr lang="cs-CZ" dirty="0"/>
          </a:p>
        </p:txBody>
      </p:sp>
      <p:sp>
        <p:nvSpPr>
          <p:cNvPr id="3" name="Zástupný symbol pro obsah 2"/>
          <p:cNvSpPr>
            <a:spLocks noGrp="1"/>
          </p:cNvSpPr>
          <p:nvPr>
            <p:ph sz="quarter" idx="1"/>
          </p:nvPr>
        </p:nvSpPr>
        <p:spPr>
          <a:xfrm>
            <a:off x="457200" y="1268760"/>
            <a:ext cx="8229600" cy="4857403"/>
          </a:xfrm>
        </p:spPr>
        <p:txBody>
          <a:bodyPr>
            <a:noAutofit/>
          </a:bodyPr>
          <a:lstStyle/>
          <a:p>
            <a:pPr marL="0" indent="0">
              <a:buNone/>
            </a:pPr>
            <a:r>
              <a:rPr lang="cs-CZ" sz="2000" b="1" dirty="0"/>
              <a:t>Výzkumný problém určuje základní orientaci </a:t>
            </a:r>
            <a:r>
              <a:rPr lang="cs-CZ" sz="2000" b="1" dirty="0" smtClean="0"/>
              <a:t>našeho tématu.  Pro jeho další rozbor však  nemusí vyjadřovat  </a:t>
            </a:r>
            <a:r>
              <a:rPr lang="cs-CZ" sz="2000" b="1" dirty="0"/>
              <a:t>dostatek </a:t>
            </a:r>
            <a:r>
              <a:rPr lang="cs-CZ" sz="2000" b="1" dirty="0" smtClean="0"/>
              <a:t>informací.  K jejich získání slouží   hypotézy.</a:t>
            </a:r>
          </a:p>
          <a:p>
            <a:pPr marL="0" indent="0">
              <a:buNone/>
            </a:pPr>
            <a:r>
              <a:rPr lang="cs-CZ" sz="2000" b="1" dirty="0" smtClean="0"/>
              <a:t>Hypotéza </a:t>
            </a:r>
            <a:r>
              <a:rPr lang="cs-CZ" sz="2000" b="1" dirty="0"/>
              <a:t>je </a:t>
            </a:r>
            <a:r>
              <a:rPr lang="cs-CZ" sz="2000" b="1" dirty="0" smtClean="0"/>
              <a:t>  vědecký předpoklad, není to jakýkoli předpoklad - musí být vždy vyvozen z  nějaké teorie. Nevíme ale,  jestli je  náš předpoklad správný /pravdivý nebo  nesprávná/ nepravdivá.  Jeho   pravdivost či nepravdivost    se musí prokázat; </a:t>
            </a:r>
          </a:p>
          <a:p>
            <a:pPr marL="0" indent="0">
              <a:buNone/>
            </a:pPr>
            <a:r>
              <a:rPr lang="cs-CZ" sz="2000" b="1" dirty="0" smtClean="0"/>
              <a:t>Hypotézy rozšiřují naše poznání – empiricky ověřují části teorie. Na základě  toho pak  danou teorii doplňujeme nebo modifikujeme. </a:t>
            </a:r>
            <a:endParaRPr lang="cs-CZ" sz="2000" b="1" dirty="0"/>
          </a:p>
          <a:p>
            <a:pPr>
              <a:buNone/>
            </a:pPr>
            <a:r>
              <a:rPr lang="cs-CZ" sz="2000" b="1" dirty="0" smtClean="0"/>
              <a:t>Hypotézy  konkretizují,  „rozmělní“  </a:t>
            </a:r>
            <a:r>
              <a:rPr lang="cs-CZ" sz="2000" b="1" dirty="0"/>
              <a:t>problém na </a:t>
            </a:r>
            <a:r>
              <a:rPr lang="cs-CZ" sz="2000" b="1" dirty="0" smtClean="0"/>
              <a:t>částí. </a:t>
            </a:r>
          </a:p>
          <a:p>
            <a:pPr>
              <a:buNone/>
            </a:pPr>
            <a:r>
              <a:rPr lang="cs-CZ" sz="2000" b="1" dirty="0" smtClean="0">
                <a:solidFill>
                  <a:srgbClr val="FF0000"/>
                </a:solidFill>
              </a:rPr>
              <a:t> </a:t>
            </a:r>
            <a:r>
              <a:rPr lang="cs-CZ" sz="2000" b="1" u="sng" dirty="0" smtClean="0">
                <a:solidFill>
                  <a:srgbClr val="FF0000"/>
                </a:solidFill>
              </a:rPr>
              <a:t>Náš výklad </a:t>
            </a:r>
            <a:r>
              <a:rPr lang="cs-CZ" sz="2000" b="1" u="sng" dirty="0">
                <a:solidFill>
                  <a:srgbClr val="FF0000"/>
                </a:solidFill>
              </a:rPr>
              <a:t>je pak </a:t>
            </a:r>
            <a:r>
              <a:rPr lang="cs-CZ" sz="2000" b="1" u="sng" dirty="0" smtClean="0">
                <a:solidFill>
                  <a:srgbClr val="FF0000"/>
                </a:solidFill>
              </a:rPr>
              <a:t> </a:t>
            </a:r>
            <a:r>
              <a:rPr lang="cs-CZ" sz="2000" b="1" u="sng" dirty="0">
                <a:solidFill>
                  <a:srgbClr val="FF0000"/>
                </a:solidFill>
              </a:rPr>
              <a:t>procesem  ověřování stanovené hypotézy  – její verifikaci.</a:t>
            </a:r>
          </a:p>
          <a:p>
            <a:pPr>
              <a:buNone/>
            </a:pPr>
            <a:endParaRPr lang="cs-CZ" sz="2000" dirty="0" smtClean="0"/>
          </a:p>
          <a:p>
            <a:endParaRPr lang="cs-CZ"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správně formulovat hypotézu? </a:t>
            </a:r>
            <a:endParaRPr lang="cs-CZ" dirty="0"/>
          </a:p>
        </p:txBody>
      </p:sp>
      <p:sp>
        <p:nvSpPr>
          <p:cNvPr id="3" name="Zástupný symbol pro obsah 2"/>
          <p:cNvSpPr>
            <a:spLocks noGrp="1"/>
          </p:cNvSpPr>
          <p:nvPr>
            <p:ph sz="quarter" idx="1"/>
          </p:nvPr>
        </p:nvSpPr>
        <p:spPr/>
        <p:txBody>
          <a:bodyPr>
            <a:normAutofit/>
          </a:bodyPr>
          <a:lstStyle/>
          <a:p>
            <a:r>
              <a:rPr lang="cs-CZ" dirty="0" smtClean="0"/>
              <a:t>stručně, jednoznačně, logicky jednoduše;</a:t>
            </a:r>
          </a:p>
          <a:p>
            <a:r>
              <a:rPr lang="cs-CZ" dirty="0" smtClean="0"/>
              <a:t>formulace  by měla být v podobě  oznamovací věty, nejčastěji implikace; </a:t>
            </a:r>
          </a:p>
          <a:p>
            <a:r>
              <a:rPr lang="cs-CZ" dirty="0" smtClean="0"/>
              <a:t> měla by být ověřitelná, tj. všechny proměnné   je nutné  definovat operacionálně (jakou metodou je budeme  zkoumat);</a:t>
            </a:r>
          </a:p>
          <a:p>
            <a:r>
              <a:rPr lang="cs-CZ" dirty="0" smtClean="0"/>
              <a:t>měli bychom se vyhýbat slovům, která vyjadřují osobní a kulturní soudy či preference;</a:t>
            </a:r>
          </a:p>
          <a:p>
            <a:r>
              <a:rPr lang="cs-CZ" dirty="0" smtClean="0"/>
              <a:t> za hypotézu by neměla být vydávána definice nebo neurčité tvrzení.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u="sng" dirty="0" smtClean="0"/>
              <a:t/>
            </a:r>
            <a:br>
              <a:rPr lang="cs-CZ" b="1" u="sng" dirty="0" smtClean="0"/>
            </a:br>
            <a:r>
              <a:rPr lang="cs-CZ" b="1" dirty="0" smtClean="0">
                <a:solidFill>
                  <a:srgbClr val="FF0000"/>
                </a:solidFill>
              </a:rPr>
              <a:t> Porušení etiky vědecké práce:</a:t>
            </a:r>
            <a:r>
              <a:rPr lang="cs-CZ" b="1" u="sng" dirty="0" smtClean="0">
                <a:solidFill>
                  <a:srgbClr val="FF0000"/>
                </a:solidFill>
              </a:rPr>
              <a:t> </a:t>
            </a:r>
            <a:r>
              <a:rPr lang="cs-CZ" dirty="0" smtClean="0">
                <a:solidFill>
                  <a:srgbClr val="FF0000"/>
                </a:solidFill>
              </a:rPr>
              <a:t/>
            </a:r>
            <a:br>
              <a:rPr lang="cs-CZ" dirty="0" smtClean="0">
                <a:solidFill>
                  <a:srgbClr val="FF0000"/>
                </a:solidFill>
              </a:rPr>
            </a:br>
            <a:endParaRPr lang="cs-CZ" dirty="0">
              <a:solidFill>
                <a:srgbClr val="FF0000"/>
              </a:solidFill>
            </a:endParaRPr>
          </a:p>
        </p:txBody>
      </p:sp>
      <p:sp>
        <p:nvSpPr>
          <p:cNvPr id="3" name="Zástupný symbol pro obsah 2"/>
          <p:cNvSpPr>
            <a:spLocks noGrp="1"/>
          </p:cNvSpPr>
          <p:nvPr>
            <p:ph sz="quarter" idx="1"/>
          </p:nvPr>
        </p:nvSpPr>
        <p:spPr/>
        <p:txBody>
          <a:bodyPr>
            <a:normAutofit lnSpcReduction="10000"/>
          </a:bodyPr>
          <a:lstStyle/>
          <a:p>
            <a:endParaRPr lang="cs-CZ" b="1" dirty="0" smtClean="0"/>
          </a:p>
          <a:p>
            <a:r>
              <a:rPr lang="cs-CZ" b="1" dirty="0" smtClean="0"/>
              <a:t>Nejčastějším případem porušení etiky vědecké práce je </a:t>
            </a:r>
          </a:p>
          <a:p>
            <a:r>
              <a:rPr lang="cs-CZ" b="1" dirty="0" smtClean="0"/>
              <a:t>a) </a:t>
            </a:r>
            <a:r>
              <a:rPr lang="cs-CZ" b="1" dirty="0" smtClean="0">
                <a:solidFill>
                  <a:srgbClr val="FF0000"/>
                </a:solidFill>
              </a:rPr>
              <a:t>„krádež“ myšlenek  </a:t>
            </a:r>
            <a:r>
              <a:rPr lang="cs-CZ" b="1" dirty="0" smtClean="0"/>
              <a:t>- kdy přebíráme bez udání zdroje nějakou myšlenku,  postup,  metodu, apod.  </a:t>
            </a:r>
          </a:p>
          <a:p>
            <a:pPr>
              <a:buNone/>
            </a:pPr>
            <a:r>
              <a:rPr lang="cs-CZ" b="1" i="1" dirty="0" smtClean="0"/>
              <a:t>(„Krádeži“ je to i tehdy, když to převyprávíme svými slovy, dodáme vlastní východiska, rozvineme, bez uvedení  původního  zdroje.)  </a:t>
            </a:r>
          </a:p>
          <a:p>
            <a:endParaRPr lang="cs-CZ" b="1" dirty="0" smtClean="0"/>
          </a:p>
          <a:p>
            <a:r>
              <a:rPr lang="cs-CZ" b="1" dirty="0" smtClean="0"/>
              <a:t>B) </a:t>
            </a:r>
            <a:r>
              <a:rPr lang="cs-CZ" b="1" dirty="0" smtClean="0">
                <a:solidFill>
                  <a:srgbClr val="FF0000"/>
                </a:solidFill>
              </a:rPr>
              <a:t>opisování </a:t>
            </a:r>
            <a:r>
              <a:rPr lang="cs-CZ" b="1" dirty="0" smtClean="0"/>
              <a:t> - doslovné přebírání textu, bez uvedení zdroje.   </a:t>
            </a:r>
            <a:r>
              <a:rPr lang="cs-CZ" dirty="0" smtClean="0"/>
              <a:t>   </a:t>
            </a:r>
          </a:p>
          <a:p>
            <a:pPr>
              <a:buNone/>
            </a:pPr>
            <a:r>
              <a:rPr lang="cs-CZ" b="1" dirty="0" smtClean="0">
                <a:solidFill>
                  <a:srgbClr val="FF0000"/>
                </a:solidFill>
              </a:rPr>
              <a:t> </a:t>
            </a:r>
            <a:endParaRPr lang="cs-CZ" b="1" dirty="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Příklady nesprávně formulovaných hypotéz:  </a:t>
            </a:r>
            <a:endParaRPr lang="cs-CZ" dirty="0"/>
          </a:p>
        </p:txBody>
      </p:sp>
      <p:sp>
        <p:nvSpPr>
          <p:cNvPr id="3" name="Zástupný symbol pro obsah 2"/>
          <p:cNvSpPr>
            <a:spLocks noGrp="1"/>
          </p:cNvSpPr>
          <p:nvPr>
            <p:ph sz="quarter" idx="1"/>
          </p:nvPr>
        </p:nvSpPr>
        <p:spPr/>
        <p:txBody>
          <a:bodyPr>
            <a:normAutofit fontScale="85000" lnSpcReduction="20000"/>
          </a:bodyPr>
          <a:lstStyle/>
          <a:p>
            <a:pPr>
              <a:buNone/>
            </a:pPr>
            <a:r>
              <a:rPr lang="cs-CZ" b="1" dirty="0" smtClean="0"/>
              <a:t>1.Sofistikované aplikace typu Business </a:t>
            </a:r>
            <a:r>
              <a:rPr lang="cs-CZ" b="1" dirty="0" err="1" smtClean="0"/>
              <a:t>Intelligence</a:t>
            </a:r>
            <a:r>
              <a:rPr lang="cs-CZ" b="1" dirty="0" smtClean="0"/>
              <a:t> (BI) </a:t>
            </a:r>
            <a:r>
              <a:rPr lang="cs-CZ" b="1" dirty="0" smtClean="0">
                <a:solidFill>
                  <a:srgbClr val="FF0000"/>
                </a:solidFill>
              </a:rPr>
              <a:t>mohou být </a:t>
            </a:r>
            <a:r>
              <a:rPr lang="cs-CZ" b="1" dirty="0" smtClean="0"/>
              <a:t>ekonomicky </a:t>
            </a:r>
            <a:r>
              <a:rPr lang="cs-CZ" b="1" dirty="0" smtClean="0">
                <a:solidFill>
                  <a:srgbClr val="FF0000"/>
                </a:solidFill>
              </a:rPr>
              <a:t>prospěšné</a:t>
            </a:r>
            <a:r>
              <a:rPr lang="cs-CZ" b="1" dirty="0" smtClean="0"/>
              <a:t> malým a středním podnikům formou podpory manažerského rozhodování. </a:t>
            </a:r>
          </a:p>
          <a:p>
            <a:pPr>
              <a:buNone/>
            </a:pPr>
            <a:r>
              <a:rPr lang="cs-CZ" b="1" dirty="0" smtClean="0"/>
              <a:t>Chyba: </a:t>
            </a:r>
            <a:r>
              <a:rPr lang="cs-CZ" b="1" dirty="0" smtClean="0">
                <a:solidFill>
                  <a:srgbClr val="FF0000"/>
                </a:solidFill>
              </a:rPr>
              <a:t>Formulace „mohou být prospěšné“ způsobuje vágnost hypotézy.   </a:t>
            </a:r>
          </a:p>
          <a:p>
            <a:pPr>
              <a:buNone/>
            </a:pPr>
            <a:endParaRPr lang="cs-CZ" b="1" dirty="0" smtClean="0"/>
          </a:p>
          <a:p>
            <a:pPr>
              <a:buNone/>
            </a:pPr>
            <a:r>
              <a:rPr lang="cs-CZ" b="1" dirty="0" smtClean="0"/>
              <a:t>2. Český </a:t>
            </a:r>
            <a:r>
              <a:rPr lang="cs-CZ" b="1" dirty="0" smtClean="0">
                <a:solidFill>
                  <a:srgbClr val="FF0000"/>
                </a:solidFill>
              </a:rPr>
              <a:t>tisk </a:t>
            </a:r>
            <a:r>
              <a:rPr lang="cs-CZ" b="1" dirty="0" smtClean="0"/>
              <a:t> věnuje </a:t>
            </a:r>
            <a:r>
              <a:rPr lang="cs-CZ" b="1" dirty="0" smtClean="0">
                <a:solidFill>
                  <a:srgbClr val="FF0000"/>
                </a:solidFill>
              </a:rPr>
              <a:t>málo</a:t>
            </a:r>
            <a:r>
              <a:rPr lang="cs-CZ" b="1" dirty="0" smtClean="0"/>
              <a:t> pozornosti problematice  školství. </a:t>
            </a:r>
          </a:p>
          <a:p>
            <a:pPr>
              <a:buNone/>
            </a:pPr>
            <a:r>
              <a:rPr lang="cs-CZ" b="1" dirty="0" smtClean="0"/>
              <a:t>Chyba: </a:t>
            </a:r>
            <a:r>
              <a:rPr lang="cs-CZ" b="1" dirty="0" smtClean="0">
                <a:solidFill>
                  <a:srgbClr val="FF0000"/>
                </a:solidFill>
              </a:rPr>
              <a:t>není zde komparativní prvek, „málo“ se nedá změřit. </a:t>
            </a:r>
          </a:p>
          <a:p>
            <a:pPr>
              <a:buNone/>
            </a:pPr>
            <a:endParaRPr lang="cs-CZ" b="1" dirty="0" smtClean="0"/>
          </a:p>
          <a:p>
            <a:pPr>
              <a:buNone/>
            </a:pPr>
            <a:r>
              <a:rPr lang="cs-CZ" b="1" dirty="0" smtClean="0"/>
              <a:t>3. Absolventů gymnázií je na vysokých školách více než jiných absolventů.</a:t>
            </a:r>
          </a:p>
          <a:p>
            <a:pPr>
              <a:buNone/>
            </a:pPr>
            <a:r>
              <a:rPr lang="cs-CZ" b="1" dirty="0" smtClean="0"/>
              <a:t>Chyba:  </a:t>
            </a:r>
            <a:r>
              <a:rPr lang="cs-CZ" b="1" dirty="0" smtClean="0">
                <a:solidFill>
                  <a:srgbClr val="FF0000"/>
                </a:solidFill>
              </a:rPr>
              <a:t>vztah mezi dvěma proměnnými zde  není jasně a explicitně  vymezen.</a:t>
            </a:r>
          </a:p>
          <a:p>
            <a:pPr>
              <a:buNone/>
            </a:pPr>
            <a:endParaRPr lang="cs-CZ"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Úkol č. 3</a:t>
            </a:r>
            <a:endParaRPr lang="cs-CZ" dirty="0">
              <a:solidFill>
                <a:srgbClr val="FF0000"/>
              </a:solidFill>
            </a:endParaRPr>
          </a:p>
        </p:txBody>
      </p:sp>
      <p:sp>
        <p:nvSpPr>
          <p:cNvPr id="3" name="Zástupný symbol pro obsah 2"/>
          <p:cNvSpPr>
            <a:spLocks noGrp="1"/>
          </p:cNvSpPr>
          <p:nvPr>
            <p:ph sz="quarter" idx="1"/>
          </p:nvPr>
        </p:nvSpPr>
        <p:spPr/>
        <p:txBody>
          <a:bodyPr/>
          <a:lstStyle/>
          <a:p>
            <a:r>
              <a:rPr lang="cs-CZ" b="1" dirty="0" smtClean="0"/>
              <a:t>Na základě vybraného tématu se pokuste  o formulaci: </a:t>
            </a:r>
          </a:p>
          <a:p>
            <a:pPr marL="457200" indent="-457200">
              <a:buAutoNum type="alphaLcParenR"/>
            </a:pPr>
            <a:r>
              <a:rPr lang="cs-CZ" b="1" dirty="0" smtClean="0"/>
              <a:t> základní otázky </a:t>
            </a:r>
          </a:p>
          <a:p>
            <a:pPr marL="457200" indent="-457200">
              <a:buAutoNum type="alphaLcParenR"/>
            </a:pPr>
            <a:r>
              <a:rPr lang="cs-CZ" b="1" dirty="0" smtClean="0"/>
              <a:t>alespoň dvou podotázek</a:t>
            </a:r>
          </a:p>
          <a:p>
            <a:pPr marL="457200" indent="-457200">
              <a:buAutoNum type="alphaLcParenR"/>
            </a:pPr>
            <a:r>
              <a:rPr lang="cs-CZ" b="1" dirty="0" smtClean="0"/>
              <a:t>alespoň  jedné hypotézy   (pokud  to považujete za nutné)  </a:t>
            </a:r>
          </a:p>
          <a:p>
            <a:pPr marL="457200" indent="-457200">
              <a:buAutoNum type="alphaLcParenR"/>
            </a:pPr>
            <a:endParaRPr lang="cs-CZ" b="1" dirty="0" smtClean="0"/>
          </a:p>
          <a:p>
            <a:pPr marL="457200" indent="-457200">
              <a:buAutoNum type="alphaLcParenR"/>
            </a:pPr>
            <a:endParaRPr lang="cs-CZ" b="1" dirty="0" smtClean="0"/>
          </a:p>
          <a:p>
            <a:pPr marL="457200" indent="-457200">
              <a:buNone/>
            </a:pPr>
            <a:endParaRPr lang="cs-CZ"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sz="3600" b="1" u="sng" dirty="0" smtClean="0"/>
              <a:t>B) Tvorba  struktury a obsahu  práce? </a:t>
            </a:r>
            <a:r>
              <a:rPr lang="cs-CZ" sz="3600" dirty="0" smtClean="0"/>
              <a:t/>
            </a:r>
            <a:br>
              <a:rPr lang="cs-CZ" sz="3600" dirty="0" smtClean="0"/>
            </a:br>
            <a:endParaRPr lang="cs-CZ" sz="3600" dirty="0"/>
          </a:p>
        </p:txBody>
      </p:sp>
      <p:sp>
        <p:nvSpPr>
          <p:cNvPr id="3" name="Zástupný symbol pro obsah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cs-CZ" b="1" dirty="0" smtClean="0"/>
              <a:t>Tvorba  správné  struktury </a:t>
            </a:r>
            <a:r>
              <a:rPr lang="cs-CZ" b="1" dirty="0"/>
              <a:t>práce je po volbě tématu  druhým zásadním krokem </a:t>
            </a:r>
            <a:r>
              <a:rPr lang="cs-CZ" b="1" dirty="0" smtClean="0"/>
              <a:t> 	</a:t>
            </a:r>
            <a:endParaRPr lang="cs-CZ" dirty="0"/>
          </a:p>
          <a:p>
            <a:pPr eaLnBrk="1" fontAlgn="auto" hangingPunct="1">
              <a:spcAft>
                <a:spcPts val="0"/>
              </a:spcAft>
              <a:buFont typeface="Arial" pitchFamily="34" charset="0"/>
              <a:buChar char="•"/>
              <a:defRPr/>
            </a:pPr>
            <a:r>
              <a:rPr lang="cs-CZ" dirty="0"/>
              <a:t>Text práce je členěn do tří úrovní:  </a:t>
            </a:r>
            <a:r>
              <a:rPr lang="cs-CZ" b="1" u="sng" dirty="0"/>
              <a:t>kapitola, podkapitola, oddíl</a:t>
            </a:r>
            <a:r>
              <a:rPr lang="cs-CZ" dirty="0"/>
              <a:t>, které jsou průběžně  číslované arabskými číslicemi;  </a:t>
            </a:r>
          </a:p>
          <a:p>
            <a:pPr eaLnBrk="1" fontAlgn="auto" hangingPunct="1">
              <a:spcAft>
                <a:spcPts val="0"/>
              </a:spcAft>
              <a:buFont typeface="Arial" pitchFamily="34" charset="0"/>
              <a:buNone/>
              <a:defRPr/>
            </a:pPr>
            <a:r>
              <a:rPr lang="cs-CZ" dirty="0">
                <a:solidFill>
                  <a:srgbClr val="C00000"/>
                </a:solidFill>
              </a:rPr>
              <a:t>( např.  číslování 1.1.2 znamená, že se jedná o první  kapitolu, první podkapitolu a druhý </a:t>
            </a:r>
            <a:r>
              <a:rPr lang="cs-CZ" dirty="0" smtClean="0">
                <a:solidFill>
                  <a:srgbClr val="C00000"/>
                </a:solidFill>
              </a:rPr>
              <a:t>oddíl)</a:t>
            </a:r>
            <a:endParaRPr lang="cs-CZ" dirty="0">
              <a:solidFill>
                <a:srgbClr val="C00000"/>
              </a:solidFill>
            </a:endParaRPr>
          </a:p>
          <a:p>
            <a:pPr eaLnBrk="1" fontAlgn="auto" hangingPunct="1">
              <a:spcAft>
                <a:spcPts val="0"/>
              </a:spcAft>
              <a:buFont typeface="Arial" pitchFamily="34" charset="0"/>
              <a:buChar char="•"/>
              <a:defRPr/>
            </a:pPr>
            <a:r>
              <a:rPr lang="cs-CZ" dirty="0"/>
              <a:t>1. Název kapitoly </a:t>
            </a:r>
          </a:p>
          <a:p>
            <a:pPr eaLnBrk="1" fontAlgn="auto" hangingPunct="1">
              <a:spcAft>
                <a:spcPts val="0"/>
              </a:spcAft>
              <a:buFont typeface="Arial" pitchFamily="34" charset="0"/>
              <a:buChar char="•"/>
              <a:defRPr/>
            </a:pPr>
            <a:r>
              <a:rPr lang="cs-CZ" dirty="0"/>
              <a:t>1. 1 Název podkapitoly </a:t>
            </a:r>
          </a:p>
          <a:p>
            <a:pPr eaLnBrk="1" fontAlgn="auto" hangingPunct="1">
              <a:spcAft>
                <a:spcPts val="0"/>
              </a:spcAft>
              <a:buFont typeface="Arial" pitchFamily="34" charset="0"/>
              <a:buChar char="•"/>
              <a:defRPr/>
            </a:pPr>
            <a:r>
              <a:rPr lang="cs-CZ" dirty="0"/>
              <a:t>1. 1. 1 Název oddílu </a:t>
            </a:r>
          </a:p>
          <a:p>
            <a:pPr eaLnBrk="1" fontAlgn="auto" hangingPunct="1">
              <a:spcAft>
                <a:spcPts val="0"/>
              </a:spcAft>
              <a:buFont typeface="Arial" pitchFamily="34" charset="0"/>
              <a:buNone/>
              <a:defRPr/>
            </a:pPr>
            <a:endParaRPr lang="cs-CZ" dirty="0" smtClean="0">
              <a:solidFill>
                <a:srgbClr val="C00000"/>
              </a:solidFill>
            </a:endParaRPr>
          </a:p>
          <a:p>
            <a:pPr eaLnBrk="1" fontAlgn="auto" hangingPunct="1">
              <a:spcAft>
                <a:spcPts val="0"/>
              </a:spcAft>
              <a:buFont typeface="Arial" pitchFamily="34" charset="0"/>
              <a:buNone/>
              <a:defRPr/>
            </a:pPr>
            <a:r>
              <a:rPr lang="cs-CZ" b="1" dirty="0" smtClean="0">
                <a:solidFill>
                  <a:srgbClr val="C00000"/>
                </a:solidFill>
              </a:rPr>
              <a:t>(Ke tvorbě struktury BP a DP viz více EL 029) </a:t>
            </a:r>
            <a:endParaRPr lang="cs-CZ" b="1" dirty="0">
              <a:solidFill>
                <a:srgbClr val="C00000"/>
              </a:solidFill>
            </a:endParaRPr>
          </a:p>
        </p:txBody>
      </p:sp>
    </p:spTree>
    <p:extLst>
      <p:ext uri="{BB962C8B-B14F-4D97-AF65-F5344CB8AC3E}">
        <p14:creationId xmlns:p14="http://schemas.microsoft.com/office/powerpoint/2010/main" val="1383472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normAutofit/>
          </a:bodyPr>
          <a:lstStyle/>
          <a:p>
            <a:pPr marL="342900" indent="-342900" eaLnBrk="1" hangingPunct="1"/>
            <a:r>
              <a:rPr lang="cs-CZ" sz="3200" b="1" smtClean="0">
                <a:solidFill>
                  <a:srgbClr val="000000"/>
                </a:solidFill>
              </a:rPr>
              <a:t>Užitečné rady: </a:t>
            </a:r>
            <a:r>
              <a:rPr lang="cs-CZ" sz="3200" smtClean="0">
                <a:solidFill>
                  <a:srgbClr val="000000"/>
                </a:solidFill>
              </a:rPr>
              <a:t/>
            </a:r>
            <a:br>
              <a:rPr lang="cs-CZ" sz="3200" smtClean="0">
                <a:solidFill>
                  <a:srgbClr val="000000"/>
                </a:solidFill>
              </a:rPr>
            </a:br>
            <a:endParaRPr lang="cs-CZ" sz="3200" smtClean="0">
              <a:solidFill>
                <a:srgbClr val="000000"/>
              </a:solidFill>
            </a:endParaRPr>
          </a:p>
        </p:txBody>
      </p:sp>
      <p:sp>
        <p:nvSpPr>
          <p:cNvPr id="28674" name="Zástupný symbol pro obsah 2"/>
          <p:cNvSpPr>
            <a:spLocks noGrp="1"/>
          </p:cNvSpPr>
          <p:nvPr>
            <p:ph idx="1"/>
          </p:nvPr>
        </p:nvSpPr>
        <p:spPr/>
        <p:txBody>
          <a:bodyPr/>
          <a:lstStyle/>
          <a:p>
            <a:pPr eaLnBrk="1" hangingPunct="1">
              <a:lnSpc>
                <a:spcPct val="90000"/>
              </a:lnSpc>
            </a:pPr>
            <a:r>
              <a:rPr lang="cs-CZ" b="1" smtClean="0">
                <a:solidFill>
                  <a:schemeClr val="tx2"/>
                </a:solidFill>
              </a:rPr>
              <a:t>Správné členění práce je velmi důležité a prozrazuje to, jak problému rozumíte;  </a:t>
            </a:r>
          </a:p>
          <a:p>
            <a:pPr eaLnBrk="1" hangingPunct="1">
              <a:lnSpc>
                <a:spcPct val="90000"/>
              </a:lnSpc>
            </a:pPr>
            <a:r>
              <a:rPr lang="cs-CZ" b="1" smtClean="0">
                <a:solidFill>
                  <a:schemeClr val="tx2"/>
                </a:solidFill>
              </a:rPr>
              <a:t>Číslujte proto  přehledně, uvádějte  nejvíce tři čísla;</a:t>
            </a:r>
          </a:p>
          <a:p>
            <a:pPr eaLnBrk="1" hangingPunct="1">
              <a:lnSpc>
                <a:spcPct val="90000"/>
              </a:lnSpc>
            </a:pPr>
            <a:r>
              <a:rPr lang="cs-CZ" b="1" smtClean="0">
                <a:solidFill>
                  <a:srgbClr val="C00000"/>
                </a:solidFill>
              </a:rPr>
              <a:t>např. číslování  1.2.3.1.8. již  je nepřehledné a v podstatě prozrazuje, že autor se utápí v nějakém popisu, který nemá zřejmě konce    </a:t>
            </a:r>
          </a:p>
          <a:p>
            <a:pPr eaLnBrk="1" hangingPunct="1">
              <a:lnSpc>
                <a:spcPct val="90000"/>
              </a:lnSpc>
            </a:pPr>
            <a:r>
              <a:rPr lang="cs-CZ" smtClean="0"/>
              <a:t>Pro další členění oddílů se doporučuje uvádět malé písmeno; např. 1.1.2a)   </a:t>
            </a:r>
          </a:p>
          <a:p>
            <a:pPr eaLnBrk="1" hangingPunct="1">
              <a:lnSpc>
                <a:spcPct val="90000"/>
              </a:lnSpc>
            </a:pPr>
            <a:endParaRPr lang="cs-CZ" smtClean="0"/>
          </a:p>
        </p:txBody>
      </p:sp>
    </p:spTree>
    <p:extLst>
      <p:ext uri="{BB962C8B-B14F-4D97-AF65-F5344CB8AC3E}">
        <p14:creationId xmlns:p14="http://schemas.microsoft.com/office/powerpoint/2010/main" val="38568025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normAutofit/>
          </a:bodyPr>
          <a:lstStyle/>
          <a:p>
            <a:pPr eaLnBrk="1" hangingPunct="1"/>
            <a:r>
              <a:rPr lang="cs-CZ" dirty="0" smtClean="0"/>
              <a:t>Klasická struktura odborné  práce na Právnické fakultě v Brně</a:t>
            </a:r>
          </a:p>
        </p:txBody>
      </p:sp>
      <p:sp>
        <p:nvSpPr>
          <p:cNvPr id="3" name="Zástupný symbol pro obsah 2"/>
          <p:cNvSpPr>
            <a:spLocks noGrp="1"/>
          </p:cNvSpPr>
          <p:nvPr>
            <p:ph sz="quarter" idx="1"/>
          </p:nvPr>
        </p:nvSpPr>
        <p:spPr/>
        <p:txBody>
          <a:bodyPr rtlCol="0">
            <a:normAutofit fontScale="62500" lnSpcReduction="20000"/>
          </a:bodyPr>
          <a:lstStyle/>
          <a:p>
            <a:pPr eaLnBrk="1" fontAlgn="auto" hangingPunct="1">
              <a:spcAft>
                <a:spcPts val="0"/>
              </a:spcAft>
              <a:buFont typeface="Arial" pitchFamily="34" charset="0"/>
              <a:buNone/>
              <a:defRPr/>
            </a:pPr>
            <a:endParaRPr lang="cs-CZ" sz="2800" b="1" dirty="0" smtClean="0"/>
          </a:p>
          <a:p>
            <a:pPr eaLnBrk="1" fontAlgn="auto" hangingPunct="1">
              <a:spcAft>
                <a:spcPts val="0"/>
              </a:spcAft>
              <a:buFont typeface="Arial" pitchFamily="34" charset="0"/>
              <a:buNone/>
              <a:defRPr/>
            </a:pPr>
            <a:r>
              <a:rPr lang="cs-CZ" sz="2800" b="1" dirty="0" smtClean="0"/>
              <a:t>Úvod </a:t>
            </a:r>
            <a:r>
              <a:rPr lang="cs-CZ" sz="2800" dirty="0" smtClean="0"/>
              <a:t>…. </a:t>
            </a:r>
            <a:r>
              <a:rPr lang="cs-CZ" sz="2800" b="1" dirty="0" smtClean="0">
                <a:solidFill>
                  <a:srgbClr val="FF0000"/>
                </a:solidFill>
              </a:rPr>
              <a:t>Představení volby tématu, aktuálnosti a důležitosti, základní otázky , metody a strukturu práce </a:t>
            </a:r>
            <a:endParaRPr lang="cs-CZ" sz="2800" b="1" dirty="0" smtClean="0"/>
          </a:p>
          <a:p>
            <a:pPr eaLnBrk="1" fontAlgn="auto" hangingPunct="1">
              <a:spcAft>
                <a:spcPts val="0"/>
              </a:spcAft>
              <a:buFont typeface="Arial" pitchFamily="34" charset="0"/>
              <a:buNone/>
              <a:defRPr/>
            </a:pPr>
            <a:r>
              <a:rPr lang="cs-CZ" sz="2800" b="1" dirty="0" smtClean="0"/>
              <a:t>1. Kapitola   </a:t>
            </a:r>
            <a:r>
              <a:rPr lang="cs-CZ" sz="2800" dirty="0" smtClean="0"/>
              <a:t>řeší  otázku :  </a:t>
            </a:r>
            <a:r>
              <a:rPr lang="cs-CZ" sz="2800" dirty="0" smtClean="0">
                <a:solidFill>
                  <a:srgbClr val="FF0000"/>
                </a:solidFill>
              </a:rPr>
              <a:t>„</a:t>
            </a:r>
            <a:r>
              <a:rPr lang="cs-CZ" sz="2800" b="1" dirty="0" smtClean="0">
                <a:solidFill>
                  <a:srgbClr val="FF0000"/>
                </a:solidFill>
              </a:rPr>
              <a:t>Co je to?“  Jaký je to právní problém? </a:t>
            </a:r>
          </a:p>
          <a:p>
            <a:pPr eaLnBrk="1" fontAlgn="auto" hangingPunct="1">
              <a:spcAft>
                <a:spcPts val="0"/>
              </a:spcAft>
              <a:buFont typeface="Arial" pitchFamily="34" charset="0"/>
              <a:buNone/>
              <a:defRPr/>
            </a:pPr>
            <a:r>
              <a:rPr lang="cs-CZ" sz="2800" dirty="0" smtClean="0"/>
              <a:t>V podkapitolách představíme  základní pojmy,  vznik, </a:t>
            </a:r>
          </a:p>
          <a:p>
            <a:pPr eaLnBrk="1" fontAlgn="auto" hangingPunct="1">
              <a:spcAft>
                <a:spcPts val="0"/>
              </a:spcAft>
              <a:buFont typeface="Arial" pitchFamily="34" charset="0"/>
              <a:buNone/>
              <a:defRPr/>
            </a:pPr>
            <a:r>
              <a:rPr lang="cs-CZ" sz="2800" dirty="0" smtClean="0"/>
              <a:t>vývoj a historická geneze  problému,  formy a podoby daného jevu či  problému;</a:t>
            </a:r>
          </a:p>
          <a:p>
            <a:pPr>
              <a:buFont typeface="Arial" charset="0"/>
              <a:buNone/>
              <a:defRPr/>
            </a:pPr>
            <a:endParaRPr lang="cs-CZ" sz="2800" b="1" dirty="0" smtClean="0"/>
          </a:p>
          <a:p>
            <a:pPr>
              <a:buFont typeface="Arial" charset="0"/>
              <a:buNone/>
              <a:defRPr/>
            </a:pPr>
            <a:r>
              <a:rPr lang="cs-CZ" sz="2800" b="1" dirty="0" smtClean="0"/>
              <a:t>2. Kapitola  </a:t>
            </a:r>
            <a:r>
              <a:rPr lang="cs-CZ" sz="2800" b="1" dirty="0" smtClean="0">
                <a:solidFill>
                  <a:srgbClr val="FF0000"/>
                </a:solidFill>
              </a:rPr>
              <a:t>Jak je tento problém právně upraven? </a:t>
            </a:r>
          </a:p>
          <a:p>
            <a:pPr>
              <a:buFont typeface="Arial" charset="0"/>
              <a:buNone/>
              <a:defRPr/>
            </a:pPr>
            <a:r>
              <a:rPr lang="cs-CZ" sz="2800" dirty="0" smtClean="0"/>
              <a:t>V podkapitolách představíte právní úpravu problému v </a:t>
            </a:r>
          </a:p>
          <a:p>
            <a:pPr>
              <a:buFont typeface="Arial" charset="0"/>
              <a:buNone/>
              <a:defRPr/>
            </a:pPr>
            <a:r>
              <a:rPr lang="cs-CZ" sz="2800" dirty="0" smtClean="0"/>
              <a:t>mezinárodních, evropských a národních dokumentech; </a:t>
            </a:r>
          </a:p>
          <a:p>
            <a:pPr>
              <a:buFont typeface="Arial" charset="0"/>
              <a:buNone/>
              <a:defRPr/>
            </a:pPr>
            <a:r>
              <a:rPr lang="cs-CZ" sz="2800" dirty="0" smtClean="0"/>
              <a:t>(zde se doporučuje uvést i srovnání s právní  úpravou v jiných – </a:t>
            </a:r>
          </a:p>
          <a:p>
            <a:pPr>
              <a:buFont typeface="Arial" charset="0"/>
              <a:buNone/>
              <a:defRPr/>
            </a:pPr>
            <a:r>
              <a:rPr lang="cs-CZ" sz="2800" dirty="0" smtClean="0"/>
              <a:t>vybraných  zemích světa či EU)</a:t>
            </a:r>
          </a:p>
          <a:p>
            <a:pPr>
              <a:buFont typeface="Arial" charset="0"/>
              <a:buNone/>
              <a:defRPr/>
            </a:pPr>
            <a:endParaRPr lang="cs-CZ" sz="2800" dirty="0" smtClean="0"/>
          </a:p>
          <a:p>
            <a:pPr eaLnBrk="1" fontAlgn="auto" hangingPunct="1">
              <a:spcAft>
                <a:spcPts val="0"/>
              </a:spcAft>
              <a:buFont typeface="Arial" pitchFamily="34" charset="0"/>
              <a:buNone/>
              <a:defRPr/>
            </a:pPr>
            <a:r>
              <a:rPr lang="cs-CZ" sz="2800" b="1" dirty="0" smtClean="0">
                <a:solidFill>
                  <a:srgbClr val="FF0000"/>
                </a:solidFill>
              </a:rPr>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r>
              <a:rPr lang="cs-CZ" smtClean="0"/>
              <a:t>Pokračování kapitol </a:t>
            </a:r>
          </a:p>
        </p:txBody>
      </p:sp>
      <p:sp>
        <p:nvSpPr>
          <p:cNvPr id="3" name="Zástupný symbol pro obsah 2"/>
          <p:cNvSpPr>
            <a:spLocks noGrp="1"/>
          </p:cNvSpPr>
          <p:nvPr>
            <p:ph sz="quarter" idx="1"/>
          </p:nvPr>
        </p:nvSpPr>
        <p:spPr/>
        <p:txBody>
          <a:bodyPr>
            <a:normAutofit fontScale="92500" lnSpcReduction="20000"/>
          </a:bodyPr>
          <a:lstStyle/>
          <a:p>
            <a:pPr>
              <a:buFont typeface="Arial" charset="0"/>
              <a:buNone/>
              <a:defRPr/>
            </a:pPr>
            <a:r>
              <a:rPr lang="cs-CZ" b="1" dirty="0"/>
              <a:t>3. Kapitola  </a:t>
            </a:r>
            <a:r>
              <a:rPr lang="cs-CZ" b="1" dirty="0" smtClean="0">
                <a:solidFill>
                  <a:srgbClr val="FF0000"/>
                </a:solidFill>
              </a:rPr>
              <a:t>  </a:t>
            </a:r>
            <a:r>
              <a:rPr lang="cs-CZ" b="1" dirty="0" smtClean="0"/>
              <a:t> </a:t>
            </a:r>
            <a:r>
              <a:rPr lang="cs-CZ" b="1" dirty="0" smtClean="0">
                <a:solidFill>
                  <a:srgbClr val="FF0000"/>
                </a:solidFill>
              </a:rPr>
              <a:t>„Které otázky je nutné řešit?   </a:t>
            </a:r>
            <a:endParaRPr lang="cs-CZ" dirty="0"/>
          </a:p>
          <a:p>
            <a:pPr>
              <a:buFont typeface="Arial" charset="0"/>
              <a:buNone/>
              <a:defRPr/>
            </a:pPr>
            <a:r>
              <a:rPr lang="cs-CZ" dirty="0" smtClean="0"/>
              <a:t> Tvoří jádro práce a v  </a:t>
            </a:r>
            <a:r>
              <a:rPr lang="cs-CZ" dirty="0"/>
              <a:t>podkapitolách </a:t>
            </a:r>
            <a:r>
              <a:rPr lang="cs-CZ" dirty="0" smtClean="0"/>
              <a:t> identifikujete </a:t>
            </a:r>
          </a:p>
          <a:p>
            <a:pPr>
              <a:buFont typeface="Arial" charset="0"/>
              <a:buNone/>
              <a:defRPr/>
            </a:pPr>
            <a:r>
              <a:rPr lang="cs-CZ" dirty="0" smtClean="0"/>
              <a:t>„slabiny“,  problémy , které nejsou dostatečně řešeny a  </a:t>
            </a:r>
          </a:p>
          <a:p>
            <a:pPr>
              <a:buFont typeface="Arial" charset="0"/>
              <a:buNone/>
              <a:defRPr/>
            </a:pPr>
            <a:r>
              <a:rPr lang="cs-CZ" dirty="0" smtClean="0"/>
              <a:t>navrhnete nové </a:t>
            </a:r>
            <a:r>
              <a:rPr lang="cs-CZ" dirty="0"/>
              <a:t>řešení; tento návrh nebo </a:t>
            </a:r>
            <a:endParaRPr lang="cs-CZ" dirty="0" smtClean="0"/>
          </a:p>
          <a:p>
            <a:pPr>
              <a:buFont typeface="Arial" charset="0"/>
              <a:buNone/>
              <a:defRPr/>
            </a:pPr>
            <a:r>
              <a:rPr lang="cs-CZ" dirty="0" smtClean="0"/>
              <a:t>model </a:t>
            </a:r>
            <a:r>
              <a:rPr lang="cs-CZ" dirty="0"/>
              <a:t>je nutné </a:t>
            </a:r>
            <a:r>
              <a:rPr lang="cs-CZ" dirty="0" smtClean="0"/>
              <a:t>zdůvodnit</a:t>
            </a:r>
            <a:r>
              <a:rPr lang="cs-CZ" dirty="0"/>
              <a:t>.  </a:t>
            </a:r>
          </a:p>
          <a:p>
            <a:pPr>
              <a:buFont typeface="Arial" charset="0"/>
              <a:buNone/>
              <a:defRPr/>
            </a:pPr>
            <a:r>
              <a:rPr lang="cs-CZ" b="1" dirty="0" smtClean="0"/>
              <a:t>4. Kapitola   </a:t>
            </a:r>
            <a:r>
              <a:rPr lang="cs-CZ" b="1" dirty="0" smtClean="0">
                <a:solidFill>
                  <a:srgbClr val="FF0000"/>
                </a:solidFill>
              </a:rPr>
              <a:t>„Analýza konkrétních případů“</a:t>
            </a:r>
          </a:p>
          <a:p>
            <a:pPr>
              <a:buFont typeface="Arial" charset="0"/>
              <a:buNone/>
              <a:defRPr/>
            </a:pPr>
            <a:r>
              <a:rPr lang="cs-CZ" dirty="0" smtClean="0"/>
              <a:t>Do odborné práce, která řeší právní problémy je vhodné zařadit analýzu konkrétních případů; jde o potvrzení našeho návrhu řešení+ </a:t>
            </a:r>
          </a:p>
          <a:p>
            <a:pPr>
              <a:buFont typeface="Arial" charset="0"/>
              <a:buNone/>
              <a:defRPr/>
            </a:pPr>
            <a:r>
              <a:rPr lang="cs-CZ" b="1" dirty="0" smtClean="0"/>
              <a:t>Závěr   </a:t>
            </a:r>
            <a:r>
              <a:rPr lang="cs-CZ" b="1" dirty="0">
                <a:solidFill>
                  <a:srgbClr val="FF0000"/>
                </a:solidFill>
              </a:rPr>
              <a:t>je zrcadlovým odrazem úvodu, kde zhodnotíte celou práci… nepleťte  si závěr s návrhy řešení…</a:t>
            </a:r>
          </a:p>
          <a:p>
            <a:pPr>
              <a:buFont typeface="Arial" charset="0"/>
              <a:buNone/>
              <a:defRPr/>
            </a:pPr>
            <a:r>
              <a:rPr lang="cs-CZ" b="1" dirty="0"/>
              <a:t>Použitá literatura </a:t>
            </a:r>
            <a:endParaRPr lang="cs-CZ" b="1" dirty="0" smtClean="0"/>
          </a:p>
          <a:p>
            <a:pPr>
              <a:buFont typeface="Arial" charset="0"/>
              <a:buNone/>
              <a:defRPr/>
            </a:pPr>
            <a:r>
              <a:rPr lang="cs-CZ" b="1" dirty="0" smtClean="0"/>
              <a:t>Přílohy</a:t>
            </a:r>
            <a:endParaRPr lang="cs-CZ" b="1" dirty="0"/>
          </a:p>
          <a:p>
            <a:pPr>
              <a:defRPr/>
            </a:pPr>
            <a:endParaRPr lang="cs-CZ"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rtlCol="0">
            <a:normAutofit fontScale="90000"/>
          </a:bodyPr>
          <a:lstStyle/>
          <a:p>
            <a:pPr eaLnBrk="1" fontAlgn="auto" hangingPunct="1">
              <a:spcAft>
                <a:spcPts val="0"/>
              </a:spcAft>
              <a:defRPr/>
            </a:pPr>
            <a:r>
              <a:rPr lang="cs-CZ" sz="3200" b="1" smtClean="0"/>
              <a:t>Příklad struktury práce:  Právní úprava eutanazie v ČR</a:t>
            </a:r>
            <a:br>
              <a:rPr lang="cs-CZ" sz="3200" b="1" smtClean="0"/>
            </a:br>
            <a:endParaRPr lang="cs-CZ" sz="3200" b="1" smtClean="0"/>
          </a:p>
        </p:txBody>
      </p:sp>
      <p:sp>
        <p:nvSpPr>
          <p:cNvPr id="29698" name="Rectangle 3"/>
          <p:cNvSpPr>
            <a:spLocks noGrp="1"/>
          </p:cNvSpPr>
          <p:nvPr>
            <p:ph sz="quarter" idx="1"/>
          </p:nvPr>
        </p:nvSpPr>
        <p:spPr/>
        <p:txBody>
          <a:bodyPr>
            <a:normAutofit lnSpcReduction="10000"/>
          </a:bodyPr>
          <a:lstStyle/>
          <a:p>
            <a:pPr eaLnBrk="1" hangingPunct="1">
              <a:lnSpc>
                <a:spcPct val="80000"/>
              </a:lnSpc>
              <a:buFont typeface="Arial" charset="0"/>
              <a:buNone/>
            </a:pPr>
            <a:r>
              <a:rPr lang="cs-CZ" sz="1600" b="1" smtClean="0"/>
              <a:t>Úvod </a:t>
            </a:r>
          </a:p>
          <a:p>
            <a:pPr eaLnBrk="1" hangingPunct="1">
              <a:lnSpc>
                <a:spcPct val="80000"/>
              </a:lnSpc>
              <a:buFont typeface="Arial" charset="0"/>
              <a:buNone/>
            </a:pPr>
            <a:r>
              <a:rPr lang="cs-CZ" sz="1600" b="1" smtClean="0"/>
              <a:t>1.kapitola  Co je to eutanazie? </a:t>
            </a:r>
          </a:p>
          <a:p>
            <a:pPr eaLnBrk="1" hangingPunct="1">
              <a:lnSpc>
                <a:spcPct val="80000"/>
              </a:lnSpc>
              <a:buFont typeface="Arial" charset="0"/>
              <a:buNone/>
            </a:pPr>
            <a:r>
              <a:rPr lang="cs-CZ" sz="1600" b="1" smtClean="0"/>
              <a:t>1.1  Proč se začalo mluvit o eutanazii v dnešní společnosti?  </a:t>
            </a:r>
          </a:p>
          <a:p>
            <a:pPr eaLnBrk="1" hangingPunct="1">
              <a:lnSpc>
                <a:spcPct val="80000"/>
              </a:lnSpc>
              <a:buFont typeface="Arial" charset="0"/>
              <a:buNone/>
            </a:pPr>
            <a:r>
              <a:rPr lang="cs-CZ" sz="1600" b="1" smtClean="0"/>
              <a:t>1.2  Formy eutanazie  a jejich vývoj </a:t>
            </a:r>
          </a:p>
          <a:p>
            <a:pPr eaLnBrk="1" hangingPunct="1">
              <a:lnSpc>
                <a:spcPct val="80000"/>
              </a:lnSpc>
              <a:buFont typeface="Arial" charset="0"/>
              <a:buNone/>
            </a:pPr>
            <a:r>
              <a:rPr lang="cs-CZ" sz="1600" b="1" smtClean="0"/>
              <a:t>2. kapitola Eutanázie: dobrovolný konec života?  </a:t>
            </a:r>
          </a:p>
          <a:p>
            <a:pPr eaLnBrk="1" hangingPunct="1">
              <a:lnSpc>
                <a:spcPct val="80000"/>
              </a:lnSpc>
              <a:buFont typeface="Arial" charset="0"/>
              <a:buNone/>
            </a:pPr>
            <a:r>
              <a:rPr lang="cs-CZ" sz="1600" b="1" smtClean="0"/>
              <a:t>2.1  Různé přístupy k pojetí eutanazie</a:t>
            </a:r>
          </a:p>
          <a:p>
            <a:pPr eaLnBrk="1" hangingPunct="1">
              <a:lnSpc>
                <a:spcPct val="80000"/>
              </a:lnSpc>
              <a:buFont typeface="Arial" charset="0"/>
              <a:buNone/>
            </a:pPr>
            <a:r>
              <a:rPr lang="cs-CZ" sz="1600" b="1" smtClean="0"/>
              <a:t>2.1.1 Argumenty pro legalizaci eutanazie </a:t>
            </a:r>
          </a:p>
          <a:p>
            <a:pPr eaLnBrk="1" hangingPunct="1">
              <a:lnSpc>
                <a:spcPct val="80000"/>
              </a:lnSpc>
              <a:buFont typeface="Arial" charset="0"/>
              <a:buNone/>
            </a:pPr>
            <a:r>
              <a:rPr lang="cs-CZ" sz="1600" b="1" smtClean="0"/>
              <a:t>2.1.2  Argumenty proti legalizaci eutanazie</a:t>
            </a:r>
          </a:p>
          <a:p>
            <a:pPr eaLnBrk="1" hangingPunct="1">
              <a:lnSpc>
                <a:spcPct val="80000"/>
              </a:lnSpc>
              <a:buFont typeface="Arial" charset="0"/>
              <a:buNone/>
            </a:pPr>
            <a:r>
              <a:rPr lang="cs-CZ" sz="1600" b="1" smtClean="0"/>
              <a:t>3. kapitola  Eutanazie jako právní problém</a:t>
            </a:r>
          </a:p>
          <a:p>
            <a:pPr eaLnBrk="1" hangingPunct="1">
              <a:lnSpc>
                <a:spcPct val="80000"/>
              </a:lnSpc>
              <a:buFont typeface="Arial" charset="0"/>
              <a:buNone/>
            </a:pPr>
            <a:r>
              <a:rPr lang="cs-CZ" sz="1600" b="1" smtClean="0"/>
              <a:t>3.1  Vývoj diskuse a návrhů na právní úpravu eutanazie v České republice</a:t>
            </a:r>
          </a:p>
          <a:p>
            <a:pPr eaLnBrk="1" hangingPunct="1">
              <a:lnSpc>
                <a:spcPct val="80000"/>
              </a:lnSpc>
              <a:buFont typeface="Arial" charset="0"/>
              <a:buNone/>
            </a:pPr>
            <a:r>
              <a:rPr lang="cs-CZ" sz="1600" b="1" smtClean="0"/>
              <a:t>3.2  Právní úprava eutanazie v EU   </a:t>
            </a:r>
          </a:p>
          <a:p>
            <a:pPr eaLnBrk="1" hangingPunct="1">
              <a:lnSpc>
                <a:spcPct val="80000"/>
              </a:lnSpc>
              <a:buFont typeface="Arial" charset="0"/>
              <a:buNone/>
            </a:pPr>
            <a:r>
              <a:rPr lang="cs-CZ" sz="1600" b="1" smtClean="0"/>
              <a:t>3.3 Právní úprava eutanazie ve vybraných zemích  USA, Švýcarsko,</a:t>
            </a:r>
          </a:p>
          <a:p>
            <a:pPr eaLnBrk="1" hangingPunct="1">
              <a:lnSpc>
                <a:spcPct val="80000"/>
              </a:lnSpc>
              <a:buFont typeface="Arial" charset="0"/>
              <a:buNone/>
            </a:pPr>
            <a:r>
              <a:rPr lang="cs-CZ" sz="1600" b="1" smtClean="0"/>
              <a:t>3.4   Srovnání jednotlivých modelů a řešení eutanazie </a:t>
            </a:r>
          </a:p>
          <a:p>
            <a:pPr eaLnBrk="1" hangingPunct="1">
              <a:lnSpc>
                <a:spcPct val="80000"/>
              </a:lnSpc>
              <a:buFont typeface="Arial" charset="0"/>
              <a:buNone/>
            </a:pPr>
            <a:r>
              <a:rPr lang="cs-CZ" sz="1600" b="1" smtClean="0"/>
              <a:t>4.  Je nutná legalizace eutanazie? </a:t>
            </a:r>
          </a:p>
          <a:p>
            <a:pPr eaLnBrk="1" hangingPunct="1">
              <a:lnSpc>
                <a:spcPct val="80000"/>
              </a:lnSpc>
              <a:buFont typeface="Arial" charset="0"/>
              <a:buNone/>
            </a:pPr>
            <a:r>
              <a:rPr lang="cs-CZ" sz="1600" b="1" smtClean="0"/>
              <a:t>4.1  Návrh  řešení  eutanazie jako společenského problému </a:t>
            </a:r>
          </a:p>
          <a:p>
            <a:pPr eaLnBrk="1" hangingPunct="1">
              <a:lnSpc>
                <a:spcPct val="80000"/>
              </a:lnSpc>
              <a:buFont typeface="Arial" charset="0"/>
              <a:buNone/>
            </a:pPr>
            <a:r>
              <a:rPr lang="cs-CZ" sz="1600" b="1" smtClean="0"/>
              <a:t>4.2 Návrh legislativního řešení  eutanazie</a:t>
            </a:r>
          </a:p>
          <a:p>
            <a:pPr eaLnBrk="1" hangingPunct="1">
              <a:lnSpc>
                <a:spcPct val="80000"/>
              </a:lnSpc>
              <a:buFont typeface="Arial" charset="0"/>
              <a:buNone/>
            </a:pPr>
            <a:r>
              <a:rPr lang="cs-CZ" sz="1600" b="1" smtClean="0"/>
              <a:t>Závěr</a:t>
            </a:r>
          </a:p>
          <a:p>
            <a:pPr eaLnBrk="1" hangingPunct="1">
              <a:lnSpc>
                <a:spcPct val="80000"/>
              </a:lnSpc>
              <a:buFont typeface="Arial" charset="0"/>
              <a:buNone/>
            </a:pPr>
            <a:r>
              <a:rPr lang="cs-CZ" sz="1600" b="1" smtClean="0"/>
              <a:t>Použitá literatura</a:t>
            </a:r>
            <a:r>
              <a:rPr lang="cs-CZ" sz="1600" smtClean="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smtClean="0">
                <a:solidFill>
                  <a:srgbClr val="FF0000"/>
                </a:solidFill>
              </a:rPr>
              <a:t>Úkol č. 4  Navržená struktura má několik nedostatků. Pokuste se je odstranit </a:t>
            </a:r>
            <a:endParaRPr lang="cs-CZ" sz="3200" dirty="0">
              <a:solidFill>
                <a:srgbClr val="FF0000"/>
              </a:solidFill>
            </a:endParaRPr>
          </a:p>
        </p:txBody>
      </p:sp>
      <p:sp>
        <p:nvSpPr>
          <p:cNvPr id="3" name="Zástupný symbol pro obsah 2"/>
          <p:cNvSpPr>
            <a:spLocks noGrp="1"/>
          </p:cNvSpPr>
          <p:nvPr>
            <p:ph sz="quarter" idx="1"/>
          </p:nvPr>
        </p:nvSpPr>
        <p:spPr/>
        <p:txBody>
          <a:bodyPr>
            <a:normAutofit fontScale="77500" lnSpcReduction="20000"/>
          </a:bodyPr>
          <a:lstStyle/>
          <a:p>
            <a:pPr>
              <a:buNone/>
            </a:pPr>
            <a:r>
              <a:rPr lang="cs-CZ" sz="1000" b="1" dirty="0" smtClean="0"/>
              <a:t>Úvod</a:t>
            </a:r>
            <a:endParaRPr lang="cs-CZ" sz="1000" dirty="0" smtClean="0"/>
          </a:p>
          <a:p>
            <a:pPr>
              <a:buNone/>
            </a:pPr>
            <a:r>
              <a:rPr lang="cs-CZ" sz="1000" b="1" dirty="0" smtClean="0"/>
              <a:t>1.Kapitola Co je to korupce? </a:t>
            </a:r>
            <a:endParaRPr lang="cs-CZ" sz="1000" dirty="0" smtClean="0"/>
          </a:p>
          <a:p>
            <a:pPr>
              <a:buNone/>
            </a:pPr>
            <a:r>
              <a:rPr lang="cs-CZ" sz="1000" b="1" dirty="0" smtClean="0"/>
              <a:t>1.1 Výklad základních pojmů: korupce a  úplatkářství </a:t>
            </a:r>
            <a:endParaRPr lang="cs-CZ" sz="1000" dirty="0" smtClean="0"/>
          </a:p>
          <a:p>
            <a:pPr>
              <a:buNone/>
            </a:pPr>
            <a:r>
              <a:rPr lang="cs-CZ" sz="1000" b="1" dirty="0" smtClean="0"/>
              <a:t>1.2  Formy a způsoby páchání korupce   </a:t>
            </a:r>
            <a:endParaRPr lang="cs-CZ" sz="1000" dirty="0" smtClean="0"/>
          </a:p>
          <a:p>
            <a:pPr>
              <a:buNone/>
            </a:pPr>
            <a:r>
              <a:rPr lang="cs-CZ" sz="1000" b="1" dirty="0" smtClean="0"/>
              <a:t>1.3 Typické způsoby páchání korupce ve veřejné správě </a:t>
            </a:r>
            <a:endParaRPr lang="cs-CZ" sz="1000" dirty="0" smtClean="0"/>
          </a:p>
          <a:p>
            <a:pPr>
              <a:buNone/>
            </a:pPr>
            <a:r>
              <a:rPr lang="cs-CZ" sz="1000" b="1" dirty="0" smtClean="0"/>
              <a:t>1.4  Příčiny vzniku korupce a stádia jejího vývoje  </a:t>
            </a:r>
          </a:p>
          <a:p>
            <a:pPr>
              <a:buNone/>
            </a:pPr>
            <a:r>
              <a:rPr lang="cs-CZ" sz="1000" b="1" dirty="0" smtClean="0"/>
              <a:t>1.4.1 Veřejné zakázky jako objekt korupce </a:t>
            </a:r>
            <a:endParaRPr lang="cs-CZ" sz="1000" dirty="0" smtClean="0"/>
          </a:p>
          <a:p>
            <a:pPr>
              <a:buNone/>
            </a:pPr>
            <a:r>
              <a:rPr lang="cs-CZ" sz="1000" b="1" dirty="0" smtClean="0"/>
              <a:t>1.4.2 Financování politických stran jako nástroj korupce        </a:t>
            </a:r>
            <a:endParaRPr lang="cs-CZ" sz="1000" dirty="0" smtClean="0"/>
          </a:p>
          <a:p>
            <a:pPr>
              <a:buNone/>
            </a:pPr>
            <a:r>
              <a:rPr lang="cs-CZ" sz="1000" b="1" dirty="0" smtClean="0"/>
              <a:t>2. Kapitola  Korupce jako právní problém. </a:t>
            </a:r>
            <a:endParaRPr lang="cs-CZ" sz="1000" dirty="0" smtClean="0"/>
          </a:p>
          <a:p>
            <a:pPr>
              <a:buNone/>
            </a:pPr>
            <a:r>
              <a:rPr lang="cs-CZ" sz="1000" b="1" dirty="0" smtClean="0"/>
              <a:t> 2.1 Právní úprava postihu  korupce v mezinárodně právních dokumentech a EU </a:t>
            </a:r>
            <a:endParaRPr lang="cs-CZ" sz="1000" dirty="0" smtClean="0"/>
          </a:p>
          <a:p>
            <a:pPr>
              <a:buNone/>
            </a:pPr>
            <a:r>
              <a:rPr lang="cs-CZ" sz="1000" b="1" dirty="0" smtClean="0"/>
              <a:t> 2.2 Právní úprava postihu korupce ve vybraných státech EU</a:t>
            </a:r>
            <a:endParaRPr lang="cs-CZ" sz="1000" dirty="0" smtClean="0"/>
          </a:p>
          <a:p>
            <a:pPr>
              <a:buNone/>
            </a:pPr>
            <a:r>
              <a:rPr lang="cs-CZ" sz="1000" b="1" dirty="0" smtClean="0"/>
              <a:t> 2.3 Právní úprava postihu korupce v českém právu </a:t>
            </a:r>
            <a:endParaRPr lang="cs-CZ" sz="1000" dirty="0" smtClean="0"/>
          </a:p>
          <a:p>
            <a:pPr>
              <a:buNone/>
            </a:pPr>
            <a:r>
              <a:rPr lang="cs-CZ" sz="1000" b="1" dirty="0" smtClean="0"/>
              <a:t> 2.4.1 Trestněprávní úprava  korupce v ČR   </a:t>
            </a:r>
            <a:endParaRPr lang="cs-CZ" sz="1000" dirty="0" smtClean="0"/>
          </a:p>
          <a:p>
            <a:pPr>
              <a:buNone/>
            </a:pPr>
            <a:r>
              <a:rPr lang="cs-CZ" sz="1000" b="1" dirty="0" smtClean="0"/>
              <a:t> 2.4.2 Úprava korupce v  českém obchodním zákoníku  </a:t>
            </a:r>
            <a:endParaRPr lang="cs-CZ" sz="1000" dirty="0" smtClean="0"/>
          </a:p>
          <a:p>
            <a:pPr>
              <a:buNone/>
            </a:pPr>
            <a:r>
              <a:rPr lang="cs-CZ" sz="1000" b="1" dirty="0" smtClean="0"/>
              <a:t> 3. Kapitola  Je česká protikorupční politika efektivní? </a:t>
            </a:r>
            <a:endParaRPr lang="cs-CZ" sz="1000" dirty="0" smtClean="0"/>
          </a:p>
          <a:p>
            <a:pPr>
              <a:buNone/>
            </a:pPr>
            <a:r>
              <a:rPr lang="cs-CZ" sz="1000" b="1" dirty="0" smtClean="0"/>
              <a:t>3.1. Preventivní protikorupční opatření  v rámci státní a veřejné správy </a:t>
            </a:r>
            <a:endParaRPr lang="cs-CZ" sz="1000" dirty="0" smtClean="0"/>
          </a:p>
          <a:p>
            <a:pPr>
              <a:buNone/>
            </a:pPr>
            <a:r>
              <a:rPr lang="cs-CZ" sz="1000" b="1" dirty="0" smtClean="0"/>
              <a:t>3.2 Preventivní protikorupční opatření  v oblasti zadávání veřejných zakázek </a:t>
            </a:r>
            <a:endParaRPr lang="cs-CZ" sz="1000" dirty="0" smtClean="0"/>
          </a:p>
          <a:p>
            <a:pPr>
              <a:buNone/>
            </a:pPr>
            <a:r>
              <a:rPr lang="cs-CZ" sz="1000" b="1" dirty="0" smtClean="0"/>
              <a:t> 4.Kapitola    Protikorupční opatření </a:t>
            </a:r>
            <a:endParaRPr lang="cs-CZ" sz="1000" dirty="0" smtClean="0"/>
          </a:p>
          <a:p>
            <a:pPr>
              <a:buNone/>
            </a:pPr>
            <a:r>
              <a:rPr lang="cs-CZ" sz="1000" b="1" dirty="0" smtClean="0"/>
              <a:t>4.1. Aktuální preventivní protikorupční opatření </a:t>
            </a:r>
            <a:endParaRPr lang="cs-CZ" sz="1000" dirty="0" smtClean="0"/>
          </a:p>
          <a:p>
            <a:pPr>
              <a:buNone/>
            </a:pPr>
            <a:r>
              <a:rPr lang="cs-CZ" sz="1000" b="1" dirty="0" smtClean="0"/>
              <a:t>4.2 Represivní protikorupční opatření </a:t>
            </a:r>
            <a:endParaRPr lang="cs-CZ" sz="1000" dirty="0" smtClean="0"/>
          </a:p>
          <a:p>
            <a:pPr>
              <a:buNone/>
            </a:pPr>
            <a:r>
              <a:rPr lang="cs-CZ" sz="1000" b="1" dirty="0" smtClean="0"/>
              <a:t> 4.3.  Slabiny  české protikorupční politiky</a:t>
            </a:r>
            <a:endParaRPr lang="cs-CZ" sz="1000" dirty="0" smtClean="0"/>
          </a:p>
          <a:p>
            <a:pPr>
              <a:buNone/>
            </a:pPr>
            <a:r>
              <a:rPr lang="cs-CZ" sz="1000" b="1" dirty="0" smtClean="0"/>
              <a:t> 4.4. Návrh nové právní úpravy protikorupčních opatření </a:t>
            </a:r>
            <a:endParaRPr lang="cs-CZ" sz="1000" dirty="0" smtClean="0"/>
          </a:p>
          <a:p>
            <a:pPr>
              <a:buNone/>
            </a:pPr>
            <a:r>
              <a:rPr lang="cs-CZ" sz="1000" b="1" dirty="0" smtClean="0"/>
              <a:t>Přílohy</a:t>
            </a:r>
            <a:endParaRPr lang="cs-CZ" sz="1000" dirty="0" smtClean="0"/>
          </a:p>
          <a:p>
            <a:pPr>
              <a:buNone/>
            </a:pPr>
            <a:r>
              <a:rPr lang="cs-CZ" sz="1000" b="1" dirty="0" smtClean="0"/>
              <a:t>Závěr </a:t>
            </a:r>
            <a:endParaRPr lang="cs-CZ" sz="1000" dirty="0" smtClean="0"/>
          </a:p>
          <a:p>
            <a:pPr>
              <a:buNone/>
            </a:pPr>
            <a:r>
              <a:rPr lang="cs-CZ" sz="1000" b="1" dirty="0" smtClean="0"/>
              <a:t>Použitá literatura </a:t>
            </a:r>
            <a:endParaRPr lang="cs-CZ" sz="1000" dirty="0" smtClean="0"/>
          </a:p>
          <a:p>
            <a:pPr>
              <a:buNone/>
            </a:pPr>
            <a:r>
              <a:rPr lang="cs-CZ" sz="1600" b="1" dirty="0" smtClean="0"/>
              <a:t> </a:t>
            </a:r>
            <a:endParaRPr lang="cs-CZ" sz="1600" dirty="0" smtClean="0"/>
          </a:p>
          <a:p>
            <a:endParaRPr lang="cs-CZ" sz="1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solidFill>
                  <a:srgbClr val="FF0000"/>
                </a:solidFill>
              </a:rPr>
              <a:t>  Odhalené chyby ve </a:t>
            </a:r>
            <a:r>
              <a:rPr lang="cs-CZ" sz="3200" dirty="0" err="1" smtClean="0">
                <a:solidFill>
                  <a:srgbClr val="FF0000"/>
                </a:solidFill>
              </a:rPr>
              <a:t>strukturře</a:t>
            </a:r>
            <a:r>
              <a:rPr lang="cs-CZ" sz="3200" dirty="0" smtClean="0">
                <a:solidFill>
                  <a:srgbClr val="FF0000"/>
                </a:solidFill>
              </a:rPr>
              <a:t>  </a:t>
            </a:r>
            <a:endParaRPr lang="cs-CZ" sz="3200" dirty="0">
              <a:solidFill>
                <a:srgbClr val="FF0000"/>
              </a:solidFill>
            </a:endParaRPr>
          </a:p>
        </p:txBody>
      </p:sp>
      <p:sp>
        <p:nvSpPr>
          <p:cNvPr id="3" name="Zástupný symbol pro obsah 2"/>
          <p:cNvSpPr>
            <a:spLocks noGrp="1"/>
          </p:cNvSpPr>
          <p:nvPr>
            <p:ph sz="quarter" idx="1"/>
          </p:nvPr>
        </p:nvSpPr>
        <p:spPr>
          <a:xfrm>
            <a:off x="395536" y="1556792"/>
            <a:ext cx="8157592" cy="4608512"/>
          </a:xfrm>
        </p:spPr>
        <p:txBody>
          <a:bodyPr>
            <a:normAutofit fontScale="70000" lnSpcReduction="20000"/>
          </a:bodyPr>
          <a:lstStyle/>
          <a:p>
            <a:pPr>
              <a:buNone/>
            </a:pPr>
            <a:r>
              <a:rPr lang="cs-CZ" sz="1000" b="1" dirty="0" smtClean="0"/>
              <a:t>Úvod</a:t>
            </a:r>
            <a:endParaRPr lang="cs-CZ" sz="1000" dirty="0" smtClean="0"/>
          </a:p>
          <a:p>
            <a:pPr>
              <a:buNone/>
            </a:pPr>
            <a:r>
              <a:rPr lang="cs-CZ" sz="1000" b="1" dirty="0" smtClean="0"/>
              <a:t>1.Kapitola Co je to korupce? </a:t>
            </a:r>
            <a:endParaRPr lang="cs-CZ" sz="1000" dirty="0" smtClean="0"/>
          </a:p>
          <a:p>
            <a:pPr>
              <a:buNone/>
            </a:pPr>
            <a:r>
              <a:rPr lang="cs-CZ" sz="1000" b="1" dirty="0" smtClean="0"/>
              <a:t>1.1 Výklad základních pojmů: korupce a  úplatkářství </a:t>
            </a:r>
            <a:endParaRPr lang="cs-CZ" sz="1000" dirty="0" smtClean="0"/>
          </a:p>
          <a:p>
            <a:pPr>
              <a:buNone/>
            </a:pPr>
            <a:r>
              <a:rPr lang="cs-CZ" sz="1000" b="1" dirty="0" smtClean="0"/>
              <a:t>1.2  </a:t>
            </a:r>
            <a:r>
              <a:rPr lang="cs-CZ" sz="1000" b="1" dirty="0" smtClean="0">
                <a:solidFill>
                  <a:srgbClr val="FF0000"/>
                </a:solidFill>
              </a:rPr>
              <a:t>Formy a způsoby páchání korupce   1.3</a:t>
            </a:r>
            <a:endParaRPr lang="cs-CZ" sz="1000" dirty="0" smtClean="0">
              <a:solidFill>
                <a:srgbClr val="FF0000"/>
              </a:solidFill>
            </a:endParaRPr>
          </a:p>
          <a:p>
            <a:pPr>
              <a:buNone/>
            </a:pPr>
            <a:r>
              <a:rPr lang="cs-CZ" sz="1000" b="1" dirty="0" smtClean="0">
                <a:solidFill>
                  <a:srgbClr val="FF0000"/>
                </a:solidFill>
              </a:rPr>
              <a:t>1.3 Typické způsoby páchání korupce ve veřejné správě 1.4</a:t>
            </a:r>
            <a:endParaRPr lang="cs-CZ" sz="1000" dirty="0" smtClean="0">
              <a:solidFill>
                <a:srgbClr val="FF0000"/>
              </a:solidFill>
            </a:endParaRPr>
          </a:p>
          <a:p>
            <a:pPr>
              <a:buNone/>
            </a:pPr>
            <a:r>
              <a:rPr lang="cs-CZ" sz="1000" b="1" dirty="0" smtClean="0">
                <a:solidFill>
                  <a:srgbClr val="FF0000"/>
                </a:solidFill>
              </a:rPr>
              <a:t>1.4  Příčiny vzniku korupce a stádia jejího vývoje  1.2</a:t>
            </a:r>
            <a:endParaRPr lang="cs-CZ" sz="1000" dirty="0" smtClean="0">
              <a:solidFill>
                <a:srgbClr val="FF0000"/>
              </a:solidFill>
            </a:endParaRPr>
          </a:p>
          <a:p>
            <a:pPr>
              <a:buNone/>
            </a:pPr>
            <a:r>
              <a:rPr lang="cs-CZ" sz="1000" b="1" dirty="0" smtClean="0"/>
              <a:t>1.4.1 Veřejné zakázky jako objekt korupce </a:t>
            </a:r>
            <a:endParaRPr lang="cs-CZ" sz="1000" dirty="0" smtClean="0"/>
          </a:p>
          <a:p>
            <a:pPr>
              <a:buNone/>
            </a:pPr>
            <a:r>
              <a:rPr lang="cs-CZ" sz="1000" b="1" dirty="0" smtClean="0"/>
              <a:t>1.4.2 Financování politických stran jako nástroj korupce        </a:t>
            </a:r>
            <a:endParaRPr lang="cs-CZ" sz="1000" dirty="0" smtClean="0"/>
          </a:p>
          <a:p>
            <a:pPr>
              <a:buNone/>
            </a:pPr>
            <a:r>
              <a:rPr lang="cs-CZ" sz="1000" b="1" dirty="0" smtClean="0"/>
              <a:t>2. Kapitola  Korupce jako právní problém. </a:t>
            </a:r>
            <a:endParaRPr lang="cs-CZ" sz="1000" dirty="0" smtClean="0"/>
          </a:p>
          <a:p>
            <a:pPr>
              <a:buNone/>
            </a:pPr>
            <a:r>
              <a:rPr lang="cs-CZ" sz="1000" b="1" dirty="0" smtClean="0"/>
              <a:t> 2.1 Právní úprava postihu  korupce v mezinárodně právních dokumentech a EU </a:t>
            </a:r>
            <a:endParaRPr lang="cs-CZ" sz="1000" dirty="0" smtClean="0"/>
          </a:p>
          <a:p>
            <a:pPr>
              <a:buNone/>
            </a:pPr>
            <a:r>
              <a:rPr lang="cs-CZ" sz="1000" b="1" dirty="0" smtClean="0"/>
              <a:t> 2.2 Právní úprava postihu korupce ve vybraných státech EU</a:t>
            </a:r>
            <a:endParaRPr lang="cs-CZ" sz="1000" dirty="0" smtClean="0"/>
          </a:p>
          <a:p>
            <a:pPr>
              <a:buNone/>
            </a:pPr>
            <a:r>
              <a:rPr lang="cs-CZ" sz="1000" b="1" dirty="0" smtClean="0"/>
              <a:t> 2.3 Právní úprava postihu korupce v českém právu </a:t>
            </a:r>
            <a:endParaRPr lang="cs-CZ" sz="1000" dirty="0" smtClean="0"/>
          </a:p>
          <a:p>
            <a:pPr>
              <a:buNone/>
            </a:pPr>
            <a:r>
              <a:rPr lang="cs-CZ" sz="1000" b="1" dirty="0" smtClean="0">
                <a:solidFill>
                  <a:srgbClr val="FF0000"/>
                </a:solidFill>
              </a:rPr>
              <a:t> 2.4.1 </a:t>
            </a:r>
            <a:r>
              <a:rPr lang="cs-CZ" sz="1000" b="1" dirty="0" smtClean="0"/>
              <a:t>Trestněprávní úprava  korupce v ČR   </a:t>
            </a:r>
            <a:r>
              <a:rPr lang="cs-CZ" sz="1000" b="1" dirty="0" smtClean="0">
                <a:solidFill>
                  <a:srgbClr val="FF0000"/>
                </a:solidFill>
              </a:rPr>
              <a:t>2.3.1</a:t>
            </a:r>
            <a:endParaRPr lang="cs-CZ" sz="1000" dirty="0" smtClean="0"/>
          </a:p>
          <a:p>
            <a:pPr>
              <a:buNone/>
            </a:pPr>
            <a:r>
              <a:rPr lang="cs-CZ" sz="1000" b="1" dirty="0" smtClean="0">
                <a:solidFill>
                  <a:srgbClr val="FF0000"/>
                </a:solidFill>
              </a:rPr>
              <a:t> 2.4.2 </a:t>
            </a:r>
            <a:r>
              <a:rPr lang="cs-CZ" sz="1000" b="1" dirty="0" smtClean="0"/>
              <a:t>Úprava</a:t>
            </a:r>
            <a:r>
              <a:rPr lang="cs-CZ" sz="1000" b="1" dirty="0" smtClean="0">
                <a:solidFill>
                  <a:srgbClr val="FF0000"/>
                </a:solidFill>
              </a:rPr>
              <a:t> </a:t>
            </a:r>
            <a:r>
              <a:rPr lang="cs-CZ" sz="1000" b="1" dirty="0" smtClean="0"/>
              <a:t>korupce v  českém obchodním zákoníku  </a:t>
            </a:r>
            <a:r>
              <a:rPr lang="cs-CZ" sz="1000" b="1" dirty="0" smtClean="0">
                <a:solidFill>
                  <a:srgbClr val="FF0000"/>
                </a:solidFill>
              </a:rPr>
              <a:t>2.3.2</a:t>
            </a:r>
            <a:endParaRPr lang="cs-CZ" sz="1000" dirty="0" smtClean="0">
              <a:solidFill>
                <a:srgbClr val="FF0000"/>
              </a:solidFill>
            </a:endParaRPr>
          </a:p>
          <a:p>
            <a:pPr>
              <a:buNone/>
            </a:pPr>
            <a:r>
              <a:rPr lang="cs-CZ" sz="1000" b="1" dirty="0" smtClean="0"/>
              <a:t> 3. Kapitola  Je česká protikorupční politika efektivní? </a:t>
            </a:r>
            <a:endParaRPr lang="cs-CZ" sz="1000" dirty="0" smtClean="0"/>
          </a:p>
          <a:p>
            <a:pPr>
              <a:buNone/>
            </a:pPr>
            <a:r>
              <a:rPr lang="cs-CZ" sz="1000" b="1" dirty="0" smtClean="0"/>
              <a:t>3.1</a:t>
            </a:r>
            <a:r>
              <a:rPr lang="cs-CZ" sz="1000" b="1" dirty="0" smtClean="0">
                <a:solidFill>
                  <a:srgbClr val="FF0000"/>
                </a:solidFill>
              </a:rPr>
              <a:t>. Preventivní protikorupční opatření  v rámci státní a veřejné správy  3.1.1</a:t>
            </a:r>
            <a:endParaRPr lang="cs-CZ" sz="1000" dirty="0" smtClean="0">
              <a:solidFill>
                <a:srgbClr val="FF0000"/>
              </a:solidFill>
            </a:endParaRPr>
          </a:p>
          <a:p>
            <a:pPr>
              <a:buNone/>
            </a:pPr>
            <a:r>
              <a:rPr lang="cs-CZ" sz="1000" b="1" dirty="0" smtClean="0">
                <a:solidFill>
                  <a:srgbClr val="FF0000"/>
                </a:solidFill>
              </a:rPr>
              <a:t>3.2 Preventivní protikorupční opatření  v oblasti zadávání veřejných zakázek  3.1.2</a:t>
            </a:r>
            <a:endParaRPr lang="cs-CZ" sz="1000" dirty="0" smtClean="0">
              <a:solidFill>
                <a:srgbClr val="FF0000"/>
              </a:solidFill>
            </a:endParaRPr>
          </a:p>
          <a:p>
            <a:pPr>
              <a:buNone/>
            </a:pPr>
            <a:r>
              <a:rPr lang="cs-CZ" sz="1000" b="1" dirty="0" smtClean="0"/>
              <a:t> 4.Kapitola    Protikorupční opatření </a:t>
            </a:r>
            <a:endParaRPr lang="cs-CZ" sz="1000" dirty="0" smtClean="0"/>
          </a:p>
          <a:p>
            <a:pPr>
              <a:buNone/>
            </a:pPr>
            <a:r>
              <a:rPr lang="cs-CZ" sz="1000" b="1" dirty="0" smtClean="0"/>
              <a:t>4.1. </a:t>
            </a:r>
            <a:r>
              <a:rPr lang="cs-CZ" sz="1000" b="1" dirty="0" smtClean="0">
                <a:solidFill>
                  <a:srgbClr val="FF0000"/>
                </a:solidFill>
              </a:rPr>
              <a:t>Aktuální preventivní protikorupční opatření    3.1  </a:t>
            </a:r>
            <a:endParaRPr lang="cs-CZ" sz="1000" dirty="0" smtClean="0">
              <a:solidFill>
                <a:srgbClr val="FF0000"/>
              </a:solidFill>
            </a:endParaRPr>
          </a:p>
          <a:p>
            <a:pPr>
              <a:buNone/>
            </a:pPr>
            <a:r>
              <a:rPr lang="cs-CZ" sz="1000" b="1" dirty="0" smtClean="0">
                <a:solidFill>
                  <a:srgbClr val="FF0000"/>
                </a:solidFill>
              </a:rPr>
              <a:t>4.2 Represivní protikorupční opatření   3.2</a:t>
            </a:r>
            <a:endParaRPr lang="cs-CZ" sz="1000" dirty="0" smtClean="0">
              <a:solidFill>
                <a:srgbClr val="FF0000"/>
              </a:solidFill>
            </a:endParaRPr>
          </a:p>
          <a:p>
            <a:pPr>
              <a:buNone/>
            </a:pPr>
            <a:r>
              <a:rPr lang="cs-CZ" sz="1000" b="1" dirty="0" smtClean="0"/>
              <a:t> </a:t>
            </a:r>
            <a:r>
              <a:rPr lang="cs-CZ" sz="1000" b="1" dirty="0" smtClean="0">
                <a:solidFill>
                  <a:srgbClr val="FF0000"/>
                </a:solidFill>
              </a:rPr>
              <a:t>4.3.  Slabiny  české protikorupční politiky   4.1</a:t>
            </a:r>
            <a:endParaRPr lang="cs-CZ" sz="1000" dirty="0" smtClean="0">
              <a:solidFill>
                <a:srgbClr val="FF0000"/>
              </a:solidFill>
            </a:endParaRPr>
          </a:p>
          <a:p>
            <a:pPr>
              <a:buNone/>
            </a:pPr>
            <a:r>
              <a:rPr lang="cs-CZ" sz="1000" b="1" dirty="0" smtClean="0">
                <a:solidFill>
                  <a:srgbClr val="FF0000"/>
                </a:solidFill>
              </a:rPr>
              <a:t> 4.4. Návrh nové právní úpravy protikorupčních opatření  4.2</a:t>
            </a:r>
            <a:endParaRPr lang="cs-CZ" sz="1000" dirty="0" smtClean="0">
              <a:solidFill>
                <a:srgbClr val="FF0000"/>
              </a:solidFill>
            </a:endParaRPr>
          </a:p>
          <a:p>
            <a:pPr>
              <a:buNone/>
            </a:pPr>
            <a:r>
              <a:rPr lang="cs-CZ" sz="1000" b="1" dirty="0" smtClean="0">
                <a:solidFill>
                  <a:srgbClr val="FF0000"/>
                </a:solidFill>
              </a:rPr>
              <a:t>Závěr před přílohami </a:t>
            </a:r>
          </a:p>
          <a:p>
            <a:pPr>
              <a:buNone/>
            </a:pPr>
            <a:r>
              <a:rPr lang="cs-CZ" sz="1000" b="1" dirty="0" smtClean="0">
                <a:solidFill>
                  <a:srgbClr val="FF0000"/>
                </a:solidFill>
              </a:rPr>
              <a:t>Přílohy</a:t>
            </a:r>
            <a:endParaRPr lang="cs-CZ" sz="1000" dirty="0" smtClean="0">
              <a:solidFill>
                <a:srgbClr val="FF0000"/>
              </a:solidFill>
            </a:endParaRPr>
          </a:p>
          <a:p>
            <a:pPr>
              <a:buNone/>
            </a:pPr>
            <a:r>
              <a:rPr lang="cs-CZ" sz="1000" b="1" dirty="0" smtClean="0">
                <a:solidFill>
                  <a:srgbClr val="FF0000"/>
                </a:solidFill>
              </a:rPr>
              <a:t>Závěr </a:t>
            </a:r>
            <a:endParaRPr lang="cs-CZ" sz="1000" dirty="0" smtClean="0">
              <a:solidFill>
                <a:srgbClr val="FF0000"/>
              </a:solidFill>
            </a:endParaRPr>
          </a:p>
          <a:p>
            <a:pPr>
              <a:buNone/>
            </a:pPr>
            <a:r>
              <a:rPr lang="cs-CZ" sz="1000" b="1" dirty="0" smtClean="0"/>
              <a:t>Použitá literatura </a:t>
            </a:r>
            <a:endParaRPr lang="cs-CZ" sz="1000" dirty="0" smtClean="0"/>
          </a:p>
          <a:p>
            <a:pPr>
              <a:buNone/>
            </a:pPr>
            <a:r>
              <a:rPr lang="cs-CZ" sz="1600" b="1" dirty="0" smtClean="0"/>
              <a:t> </a:t>
            </a:r>
            <a:endParaRPr lang="cs-CZ" sz="1600" dirty="0" smtClean="0"/>
          </a:p>
          <a:p>
            <a:endParaRPr lang="cs-CZ" sz="1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úkolu č. 4</a:t>
            </a:r>
            <a:endParaRPr lang="cs-CZ" dirty="0"/>
          </a:p>
        </p:txBody>
      </p:sp>
      <p:sp>
        <p:nvSpPr>
          <p:cNvPr id="3" name="Zástupný symbol pro obsah 2"/>
          <p:cNvSpPr>
            <a:spLocks noGrp="1"/>
          </p:cNvSpPr>
          <p:nvPr>
            <p:ph sz="quarter" idx="1"/>
          </p:nvPr>
        </p:nvSpPr>
        <p:spPr/>
        <p:txBody>
          <a:bodyPr>
            <a:normAutofit/>
          </a:bodyPr>
          <a:lstStyle/>
          <a:p>
            <a:pPr>
              <a:buNone/>
            </a:pPr>
            <a:r>
              <a:rPr lang="cs-CZ" sz="1600" b="1" dirty="0" smtClean="0"/>
              <a:t>Úvod</a:t>
            </a:r>
          </a:p>
          <a:p>
            <a:pPr lvl="0">
              <a:buNone/>
            </a:pPr>
            <a:r>
              <a:rPr lang="cs-CZ" sz="1600" b="1" dirty="0" smtClean="0">
                <a:solidFill>
                  <a:srgbClr val="FF0000"/>
                </a:solidFill>
              </a:rPr>
              <a:t>1.Kapitola Co je to korupce? </a:t>
            </a:r>
          </a:p>
          <a:p>
            <a:pPr>
              <a:buNone/>
            </a:pPr>
            <a:r>
              <a:rPr lang="cs-CZ" sz="1600" b="1" dirty="0" smtClean="0"/>
              <a:t>1.1. Výklad základních pojmů: korupce a  úplatkářství </a:t>
            </a:r>
          </a:p>
          <a:p>
            <a:pPr>
              <a:buNone/>
            </a:pPr>
            <a:r>
              <a:rPr lang="cs-CZ" sz="1600" b="1" dirty="0" smtClean="0"/>
              <a:t>1.2. Příčiny vzniku korupce a stádia jejího vývoje</a:t>
            </a:r>
          </a:p>
          <a:p>
            <a:pPr>
              <a:buNone/>
            </a:pPr>
            <a:r>
              <a:rPr lang="cs-CZ" sz="1600" b="1" dirty="0" smtClean="0"/>
              <a:t>1.3. Formy a způsoby páchání korupce </a:t>
            </a:r>
          </a:p>
          <a:p>
            <a:pPr>
              <a:buNone/>
            </a:pPr>
            <a:r>
              <a:rPr lang="cs-CZ" sz="1600" b="1" dirty="0" smtClean="0"/>
              <a:t>1.4.Typické způsoby páchání korupce ve veřejné správě</a:t>
            </a:r>
          </a:p>
          <a:p>
            <a:pPr>
              <a:buNone/>
            </a:pPr>
            <a:r>
              <a:rPr lang="cs-CZ" sz="1600" b="1" dirty="0" smtClean="0"/>
              <a:t>1.4.1 Veřejné zakázky jako objekt korupce </a:t>
            </a:r>
          </a:p>
          <a:p>
            <a:pPr>
              <a:buNone/>
            </a:pPr>
            <a:r>
              <a:rPr lang="cs-CZ" sz="1600" b="1" dirty="0" smtClean="0"/>
              <a:t> 1.4.2 Financování politických stran jako nástroj korupce        </a:t>
            </a:r>
          </a:p>
          <a:p>
            <a:pPr>
              <a:buNone/>
            </a:pPr>
            <a:r>
              <a:rPr lang="cs-CZ" sz="1600" b="1" dirty="0" smtClean="0">
                <a:solidFill>
                  <a:srgbClr val="FF0000"/>
                </a:solidFill>
              </a:rPr>
              <a:t>2. Kapitola  Korupce jako právní problém. </a:t>
            </a:r>
          </a:p>
          <a:p>
            <a:pPr>
              <a:buNone/>
            </a:pPr>
            <a:r>
              <a:rPr lang="cs-CZ" sz="1600" b="1" dirty="0" smtClean="0"/>
              <a:t> 2.1 Právní úprava postihu  korupce v mezinárodně právních dokumentech a EU </a:t>
            </a:r>
          </a:p>
          <a:p>
            <a:pPr>
              <a:buNone/>
            </a:pPr>
            <a:r>
              <a:rPr lang="cs-CZ" sz="1600" b="1" dirty="0" smtClean="0"/>
              <a:t> 2.2 Právní úprava postihu korupce ve vybraných státech EU</a:t>
            </a:r>
          </a:p>
          <a:p>
            <a:pPr>
              <a:buNone/>
            </a:pPr>
            <a:r>
              <a:rPr lang="cs-CZ" sz="1600" b="1" dirty="0" smtClean="0"/>
              <a:t> 2.3 Právní úprava postihu korupce v českém právu </a:t>
            </a:r>
          </a:p>
          <a:p>
            <a:pPr>
              <a:buNone/>
            </a:pPr>
            <a:r>
              <a:rPr lang="cs-CZ" sz="1600" b="1" dirty="0" smtClean="0"/>
              <a:t> 2.3.1 Trestněprávní úprava  korupce v ČR</a:t>
            </a:r>
          </a:p>
          <a:p>
            <a:pPr>
              <a:buNone/>
            </a:pPr>
            <a:r>
              <a:rPr lang="cs-CZ" sz="1600" b="1" dirty="0" smtClean="0"/>
              <a:t> 2.3.2 Úprava korupce v  českém obchodním zákoníku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plagiování  a plagiát? </a:t>
            </a:r>
            <a:endParaRPr lang="cs-CZ" dirty="0"/>
          </a:p>
        </p:txBody>
      </p:sp>
      <p:sp>
        <p:nvSpPr>
          <p:cNvPr id="3" name="Zástupný symbol pro obsah 2"/>
          <p:cNvSpPr>
            <a:spLocks noGrp="1"/>
          </p:cNvSpPr>
          <p:nvPr>
            <p:ph sz="quarter" idx="1"/>
          </p:nvPr>
        </p:nvSpPr>
        <p:spPr/>
        <p:txBody>
          <a:bodyPr/>
          <a:lstStyle/>
          <a:p>
            <a:r>
              <a:rPr lang="cs-CZ" dirty="0" smtClean="0"/>
              <a:t>Dříve,  než vysvětlíme, co tyto slova znamenají uděláme si menší test. </a:t>
            </a:r>
          </a:p>
          <a:p>
            <a:r>
              <a:rPr lang="cs-CZ" dirty="0" smtClean="0"/>
              <a:t>Na základě testu  se nám bude lépe objasňovat  co je nebo není plagiát či plagiování.    </a:t>
            </a:r>
          </a:p>
          <a:p>
            <a:r>
              <a:rPr lang="cs-CZ" dirty="0" smtClean="0"/>
              <a:t>Test:  </a:t>
            </a:r>
          </a:p>
          <a:p>
            <a:pPr>
              <a:buNone/>
            </a:pPr>
            <a:r>
              <a:rPr lang="cs-CZ" dirty="0" smtClean="0"/>
              <a:t>Otázka  č.1.</a:t>
            </a:r>
          </a:p>
          <a:p>
            <a:pPr lvl="0"/>
            <a:r>
              <a:rPr lang="cs-CZ" dirty="0" smtClean="0"/>
              <a:t> </a:t>
            </a:r>
            <a:r>
              <a:rPr lang="cs-CZ" b="1" dirty="0" smtClean="0">
                <a:latin typeface="Times New Roman" pitchFamily="18" charset="0"/>
                <a:cs typeface="Times New Roman" pitchFamily="18" charset="0"/>
              </a:rPr>
              <a:t>Napište stručně,  co je podle Vás plagiát. Co pod tímto pojmem rozumíte? </a:t>
            </a:r>
            <a:endParaRPr lang="cs-CZ" dirty="0" smtClean="0">
              <a:latin typeface="Times New Roman" pitchFamily="18" charset="0"/>
              <a:cs typeface="Times New Roman" pitchFamily="18" charset="0"/>
            </a:endParaRPr>
          </a:p>
          <a:p>
            <a:endParaRPr lang="cs-CZ" b="1" dirty="0" smtClean="0">
              <a:latin typeface="Times New Roman" pitchFamily="18" charset="0"/>
              <a:cs typeface="Times New Roman" pitchFamily="18" charset="0"/>
            </a:endParaRPr>
          </a:p>
          <a:p>
            <a:r>
              <a:rPr lang="cs-CZ" b="1" dirty="0" smtClean="0">
                <a:latin typeface="Times New Roman" pitchFamily="18" charset="0"/>
                <a:cs typeface="Times New Roman" pitchFamily="18" charset="0"/>
              </a:rPr>
              <a:t>Plagiát   je.....</a:t>
            </a:r>
            <a:endParaRPr lang="cs-CZ" dirty="0" smtClean="0">
              <a:latin typeface="Times New Roman" pitchFamily="18" charset="0"/>
              <a:cs typeface="Times New Roman" pitchFamily="18" charset="0"/>
            </a:endParaRPr>
          </a:p>
          <a:p>
            <a:pPr>
              <a:buNone/>
            </a:pPr>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 </a:t>
            </a:r>
            <a:endParaRPr lang="cs-CZ" dirty="0"/>
          </a:p>
        </p:txBody>
      </p:sp>
      <p:sp>
        <p:nvSpPr>
          <p:cNvPr id="3" name="Zástupný symbol pro obsah 2"/>
          <p:cNvSpPr>
            <a:spLocks noGrp="1"/>
          </p:cNvSpPr>
          <p:nvPr>
            <p:ph sz="quarter" idx="1"/>
          </p:nvPr>
        </p:nvSpPr>
        <p:spPr/>
        <p:txBody>
          <a:bodyPr/>
          <a:lstStyle/>
          <a:p>
            <a:pPr>
              <a:buNone/>
            </a:pPr>
            <a:r>
              <a:rPr lang="cs-CZ" sz="1600" b="1" dirty="0" smtClean="0">
                <a:solidFill>
                  <a:srgbClr val="FF0000"/>
                </a:solidFill>
              </a:rPr>
              <a:t>3</a:t>
            </a:r>
            <a:r>
              <a:rPr lang="cs-CZ" b="1" dirty="0" smtClean="0">
                <a:solidFill>
                  <a:srgbClr val="FF0000"/>
                </a:solidFill>
              </a:rPr>
              <a:t>.</a:t>
            </a:r>
            <a:r>
              <a:rPr lang="cs-CZ" sz="1600" b="1" dirty="0" smtClean="0">
                <a:solidFill>
                  <a:srgbClr val="FF0000"/>
                </a:solidFill>
              </a:rPr>
              <a:t>kapitola  Protikorupční opatření </a:t>
            </a:r>
          </a:p>
          <a:p>
            <a:r>
              <a:rPr lang="cs-CZ" sz="1600" b="1" dirty="0" smtClean="0"/>
              <a:t>3.1. Aktuální preventivní protikorupční opatření </a:t>
            </a:r>
          </a:p>
          <a:p>
            <a:r>
              <a:rPr lang="cs-CZ" sz="1600" b="1" dirty="0" smtClean="0"/>
              <a:t>3.1.1 Preventivní protikorupční opatření  v rámci státní a veřejné správy </a:t>
            </a:r>
          </a:p>
          <a:p>
            <a:r>
              <a:rPr lang="cs-CZ" sz="1600" b="1" dirty="0" smtClean="0"/>
              <a:t>3.1.2 Preventivní protikorupční opatření  v oblasti zadávání veřejných zakázek </a:t>
            </a:r>
          </a:p>
          <a:p>
            <a:r>
              <a:rPr lang="cs-CZ" sz="1600" b="1" dirty="0" smtClean="0"/>
              <a:t>3.2 Represivní protikorupční opatření </a:t>
            </a:r>
          </a:p>
          <a:p>
            <a:pPr>
              <a:buNone/>
            </a:pPr>
            <a:r>
              <a:rPr lang="cs-CZ" sz="1600" b="1" dirty="0" smtClean="0">
                <a:solidFill>
                  <a:srgbClr val="FF0000"/>
                </a:solidFill>
              </a:rPr>
              <a:t>4. Kapitola  Je česká protikorupční politika efektivní? </a:t>
            </a:r>
          </a:p>
          <a:p>
            <a:r>
              <a:rPr lang="cs-CZ" sz="1600" b="1" dirty="0" smtClean="0"/>
              <a:t> 4.1.  Slabiny  české protikorupční politiky</a:t>
            </a:r>
          </a:p>
          <a:p>
            <a:r>
              <a:rPr lang="cs-CZ" sz="1600" b="1" dirty="0" smtClean="0"/>
              <a:t>  4.2. Návrh nové právní úpravy protikorupčních opatření </a:t>
            </a:r>
          </a:p>
          <a:p>
            <a:r>
              <a:rPr lang="cs-CZ" sz="1600" b="1" dirty="0" smtClean="0"/>
              <a:t> Závěr </a:t>
            </a:r>
          </a:p>
          <a:p>
            <a:r>
              <a:rPr lang="cs-CZ" sz="1600" b="1" dirty="0" smtClean="0"/>
              <a:t>Použitá literatura </a:t>
            </a:r>
          </a:p>
          <a:p>
            <a:r>
              <a:rPr lang="cs-CZ" sz="1600" b="1" dirty="0" smtClean="0"/>
              <a:t>Přílohy </a:t>
            </a:r>
          </a:p>
          <a:p>
            <a:endParaRPr lang="cs-CZ" sz="1600" b="1" dirty="0" smtClean="0"/>
          </a:p>
          <a:p>
            <a:endParaRPr lang="cs-CZ" sz="16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0" y="274638"/>
            <a:ext cx="8229600" cy="1143000"/>
          </a:xfrm>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cs-CZ" dirty="0" smtClean="0"/>
              <a:t>      Etymologie </a:t>
            </a:r>
            <a:r>
              <a:rPr lang="cs-CZ" dirty="0"/>
              <a:t>slova plagiátorství</a:t>
            </a:r>
          </a:p>
        </p:txBody>
      </p:sp>
      <p:sp>
        <p:nvSpPr>
          <p:cNvPr id="3" name="Zástupný symbol pro text 2"/>
          <p:cNvSpPr txBox="1">
            <a:spLocks noGrp="1"/>
          </p:cNvSpPr>
          <p:nvPr>
            <p:ph type="body" idx="4294967295"/>
          </p:nvPr>
        </p:nvSpPr>
        <p:spPr>
          <a:xfrm>
            <a:off x="0" y="1989138"/>
            <a:ext cx="7777163" cy="4270375"/>
          </a:xfrm>
        </p:spPr>
        <p:txBody>
          <a:bodyPr>
            <a:normAutofit lnSpcReduction="10000"/>
          </a:bodyPr>
          <a:lstStyle>
            <a:defPPr marL="432000" marR="0" lvl="0" indent="-324000" algn="l">
              <a:spcBef>
                <a:spcPts val="0"/>
              </a:spcBef>
              <a:spcAft>
                <a:spcPts val="0"/>
              </a:spcAft>
              <a:buClr>
                <a:srgbClr val="E6E6E6"/>
              </a:buClr>
              <a:buSzPct val="45000"/>
              <a:buFont typeface="StarSymbol"/>
              <a:buNone/>
              <a:defRPr lang="cs-CZ" sz="2400" b="0" i="0" u="none" strike="noStrike">
                <a:ln>
                  <a:noFill/>
                </a:ln>
                <a:solidFill>
                  <a:srgbClr val="E6E6E6"/>
                </a:solidFill>
                <a:latin typeface="Thorndale" pitchFamily="18"/>
                <a:ea typeface="Lucida Sans Unicode" pitchFamily="2"/>
                <a:cs typeface="Tahoma" pitchFamily="2"/>
              </a:defRPr>
            </a:defPPr>
            <a:lvl1pPr marL="432000" marR="0" lvl="0" indent="-324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1pPr>
            <a:lvl2pPr marL="864000" marR="0" lvl="1" indent="-288000" algn="l">
              <a:spcBef>
                <a:spcPts val="0"/>
              </a:spcBef>
              <a:spcAft>
                <a:spcPts val="0"/>
              </a:spcAft>
              <a:buClr>
                <a:srgbClr val="E6E6E6"/>
              </a:buClr>
              <a:buSzPct val="75000"/>
              <a:buFont typeface="StarSymbol"/>
              <a:buChar char="–"/>
              <a:defRPr lang="cs-CZ" sz="2800" b="0" i="0" u="none" strike="noStrike">
                <a:ln>
                  <a:noFill/>
                </a:ln>
                <a:solidFill>
                  <a:srgbClr val="E6E6E6"/>
                </a:solidFill>
                <a:latin typeface="Thorndale" pitchFamily="18"/>
                <a:ea typeface="Lucida Sans Unicode" pitchFamily="2"/>
                <a:cs typeface="Tahoma" pitchFamily="2"/>
              </a:defRPr>
            </a:lvl2pPr>
            <a:lvl3pPr marL="1296000" marR="0" lvl="2" indent="-216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3pPr>
            <a:lvl4pPr marL="1728000" marR="0" lvl="3" indent="-216000" algn="l">
              <a:spcBef>
                <a:spcPts val="0"/>
              </a:spcBef>
              <a:spcAft>
                <a:spcPts val="0"/>
              </a:spcAft>
              <a:buClr>
                <a:srgbClr val="E6E6E6"/>
              </a:buClr>
              <a:buSzPct val="7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4pPr>
            <a:lvl5pPr marL="2160000" marR="0" lvl="4"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5pPr>
            <a:lvl6pPr marL="2592000" marR="0" lvl="5"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6pPr>
            <a:lvl7pPr marL="3024000" marR="0" lvl="6"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7pPr>
            <a:lvl8pPr marL="3456000" marR="0" lvl="7"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8pPr>
            <a:lvl9pPr marL="3887999" marR="0" lvl="8"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9pPr>
          </a:lstStyle>
          <a:p>
            <a:pPr lvl="0" algn="just">
              <a:buNone/>
            </a:pPr>
            <a:endParaRPr lang="cs-CZ" dirty="0" smtClean="0">
              <a:solidFill>
                <a:schemeClr val="tx1"/>
              </a:solidFill>
            </a:endParaRPr>
          </a:p>
          <a:p>
            <a:pPr lvl="0" algn="just"/>
            <a:r>
              <a:rPr lang="cs-CZ" b="1" dirty="0" smtClean="0">
                <a:solidFill>
                  <a:srgbClr val="FF0000"/>
                </a:solidFill>
              </a:rPr>
              <a:t>Slovo </a:t>
            </a:r>
            <a:r>
              <a:rPr lang="cs-CZ" b="1" dirty="0">
                <a:solidFill>
                  <a:srgbClr val="FF0000"/>
                </a:solidFill>
              </a:rPr>
              <a:t>plagiát je odvozeno z latinského výrazu </a:t>
            </a:r>
            <a:r>
              <a:rPr lang="cs-CZ" b="1" i="1" dirty="0">
                <a:solidFill>
                  <a:srgbClr val="FF0000"/>
                </a:solidFill>
              </a:rPr>
              <a:t>plagiarius</a:t>
            </a:r>
            <a:r>
              <a:rPr lang="cs-CZ" b="1" dirty="0">
                <a:solidFill>
                  <a:srgbClr val="FF0000"/>
                </a:solidFill>
              </a:rPr>
              <a:t>, jehož původním významem je </a:t>
            </a:r>
            <a:r>
              <a:rPr lang="cs-CZ" b="1" i="1" dirty="0">
                <a:solidFill>
                  <a:srgbClr val="FF0000"/>
                </a:solidFill>
              </a:rPr>
              <a:t>únosce</a:t>
            </a:r>
            <a:r>
              <a:rPr lang="cs-CZ" b="1" dirty="0">
                <a:solidFill>
                  <a:srgbClr val="FF0000"/>
                </a:solidFill>
              </a:rPr>
              <a:t>. Odkazuje ke zločinu únosu svobodné osoby do otroctví, který byl v římském právu trestán bičováním (lat. plango znamená bít, udeřit).</a:t>
            </a:r>
          </a:p>
          <a:p>
            <a:pPr lvl="0" algn="just"/>
            <a:r>
              <a:rPr lang="cs-CZ" dirty="0">
                <a:solidFill>
                  <a:schemeClr val="tx1"/>
                </a:solidFill>
              </a:rPr>
              <a:t>V jeho současném významu jej poprvé použil v 1. století římský básník Marcus Valerius Martialis (měl i právnické vzdělání), když si stěžoval, že mu jiný básník </a:t>
            </a:r>
            <a:r>
              <a:rPr lang="cs-CZ" dirty="0">
                <a:solidFill>
                  <a:srgbClr val="FF0000"/>
                </a:solidFill>
              </a:rPr>
              <a:t>„unesl jeho verše.“</a:t>
            </a:r>
          </a:p>
          <a:p>
            <a:pPr lvl="0" algn="just"/>
            <a:r>
              <a:rPr lang="cs-CZ" dirty="0">
                <a:solidFill>
                  <a:schemeClr val="tx1"/>
                </a:solidFill>
              </a:rPr>
              <a:t>Do angličtiny zavedl tento výraz roku 1601 básník a dramatik Benjamin Jonson.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7467600" cy="796950"/>
          </a:xfrm>
        </p:spPr>
        <p:txBody>
          <a:bodyPr>
            <a:normAutofit fontScale="90000"/>
          </a:bodyPr>
          <a:lstStyle/>
          <a:p>
            <a:r>
              <a:rPr lang="cs-CZ" sz="3600" dirty="0" smtClean="0"/>
              <a:t/>
            </a:r>
            <a:br>
              <a:rPr lang="cs-CZ" sz="3600" dirty="0" smtClean="0"/>
            </a:br>
            <a:r>
              <a:rPr lang="cs-CZ" sz="3600" dirty="0" smtClean="0"/>
              <a:t/>
            </a:r>
            <a:br>
              <a:rPr lang="cs-CZ" sz="3600"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dirty="0" smtClean="0"/>
              <a:t/>
            </a:r>
            <a:br>
              <a:rPr lang="cs-CZ" sz="3600" b="1" dirty="0" smtClean="0"/>
            </a:br>
            <a:r>
              <a:rPr lang="cs-CZ" sz="3200" b="1" dirty="0" smtClean="0"/>
              <a:t>Test: kdy se dopouštíme plagiování?      Zvolte jednu odpověď </a:t>
            </a:r>
            <a:endParaRPr lang="cs-CZ" dirty="0"/>
          </a:p>
        </p:txBody>
      </p:sp>
      <p:sp>
        <p:nvSpPr>
          <p:cNvPr id="3" name="Zástupný symbol pro obsah 2"/>
          <p:cNvSpPr>
            <a:spLocks noGrp="1"/>
          </p:cNvSpPr>
          <p:nvPr>
            <p:ph sz="quarter" idx="1"/>
          </p:nvPr>
        </p:nvSpPr>
        <p:spPr/>
        <p:txBody>
          <a:bodyPr/>
          <a:lstStyle/>
          <a:p>
            <a:r>
              <a:rPr lang="cs-CZ" b="1" dirty="0" smtClean="0"/>
              <a:t>1. </a:t>
            </a:r>
            <a:r>
              <a:rPr lang="cs-CZ" b="1" dirty="0"/>
              <a:t>Když ve své písemné práci použijí pasáže z knihy nebo nějakého </a:t>
            </a:r>
            <a:r>
              <a:rPr lang="cs-CZ" b="1" dirty="0" smtClean="0"/>
              <a:t>článku.</a:t>
            </a:r>
            <a:endParaRPr lang="cs-CZ" dirty="0"/>
          </a:p>
          <a:p>
            <a:pPr>
              <a:buNone/>
            </a:pPr>
            <a:r>
              <a:rPr lang="cs-CZ" b="1" dirty="0" smtClean="0"/>
              <a:t>                  Ano         </a:t>
            </a:r>
            <a:r>
              <a:rPr lang="cs-CZ" b="1" dirty="0"/>
              <a:t>Ne      Možná </a:t>
            </a:r>
            <a:endParaRPr lang="cs-CZ" dirty="0" smtClean="0"/>
          </a:p>
          <a:p>
            <a:endParaRPr lang="cs-CZ" b="1" dirty="0" smtClean="0"/>
          </a:p>
          <a:p>
            <a:endParaRPr lang="cs-CZ" b="1" dirty="0" smtClean="0"/>
          </a:p>
          <a:p>
            <a:r>
              <a:rPr lang="cs-CZ" b="1" dirty="0" smtClean="0"/>
              <a:t>2.Když </a:t>
            </a:r>
            <a:r>
              <a:rPr lang="cs-CZ" b="1" dirty="0"/>
              <a:t>pasáž, kterou jsem opsal/a z knihy, dal/a jsem v textu do uvozovek</a:t>
            </a:r>
            <a:endParaRPr lang="cs-CZ" dirty="0"/>
          </a:p>
          <a:p>
            <a:pPr>
              <a:buNone/>
            </a:pPr>
            <a:r>
              <a:rPr lang="cs-CZ" b="1" dirty="0" smtClean="0"/>
              <a:t>                   Ano        </a:t>
            </a:r>
            <a:r>
              <a:rPr lang="cs-CZ" b="1" dirty="0"/>
              <a:t>Ne       Možná </a:t>
            </a:r>
            <a:endParaRPr lang="cs-CZ" dirty="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 testu </a:t>
            </a:r>
            <a:endParaRPr lang="cs-CZ" dirty="0"/>
          </a:p>
        </p:txBody>
      </p:sp>
      <p:sp>
        <p:nvSpPr>
          <p:cNvPr id="3" name="Zástupný symbol pro obsah 2"/>
          <p:cNvSpPr>
            <a:spLocks noGrp="1"/>
          </p:cNvSpPr>
          <p:nvPr>
            <p:ph sz="quarter" idx="1"/>
          </p:nvPr>
        </p:nvSpPr>
        <p:spPr/>
        <p:txBody>
          <a:bodyPr>
            <a:normAutofit/>
          </a:bodyPr>
          <a:lstStyle/>
          <a:p>
            <a:pPr>
              <a:buNone/>
            </a:pPr>
            <a:r>
              <a:rPr lang="cs-CZ" b="1" dirty="0"/>
              <a:t> </a:t>
            </a:r>
            <a:r>
              <a:rPr lang="cs-CZ" b="1" dirty="0" smtClean="0"/>
              <a:t>3. Když  </a:t>
            </a:r>
            <a:r>
              <a:rPr lang="cs-CZ" b="1" dirty="0"/>
              <a:t>oproti  původnímu textu změním strukturu věty, zestručním  ji nebo  jinak upravím</a:t>
            </a:r>
            <a:r>
              <a:rPr lang="cs-CZ" b="1" dirty="0" smtClean="0"/>
              <a:t>; např.  </a:t>
            </a:r>
            <a:r>
              <a:rPr lang="cs-CZ" b="1" dirty="0"/>
              <a:t>vypustím spojky, čárky apod.   </a:t>
            </a:r>
            <a:endParaRPr lang="cs-CZ" dirty="0"/>
          </a:p>
          <a:p>
            <a:pPr>
              <a:buNone/>
            </a:pPr>
            <a:r>
              <a:rPr lang="cs-CZ" b="1" dirty="0" smtClean="0"/>
              <a:t>                   Ano       </a:t>
            </a:r>
            <a:r>
              <a:rPr lang="cs-CZ" b="1" dirty="0"/>
              <a:t>Ne         Možná </a:t>
            </a:r>
            <a:endParaRPr lang="cs-CZ" dirty="0"/>
          </a:p>
          <a:p>
            <a:pPr>
              <a:buNone/>
            </a:pPr>
            <a:endParaRPr lang="cs-CZ" b="1" dirty="0" smtClean="0"/>
          </a:p>
          <a:p>
            <a:pPr>
              <a:buNone/>
            </a:pPr>
            <a:r>
              <a:rPr lang="cs-CZ" b="1" dirty="0" smtClean="0"/>
              <a:t> 4. Když </a:t>
            </a:r>
            <a:r>
              <a:rPr lang="cs-CZ" b="1" dirty="0"/>
              <a:t>použijeme informace z internetu, které nemají autora ani </a:t>
            </a:r>
            <a:r>
              <a:rPr lang="cs-CZ" b="1" dirty="0" smtClean="0"/>
              <a:t>název. </a:t>
            </a:r>
            <a:endParaRPr lang="cs-CZ" dirty="0"/>
          </a:p>
          <a:p>
            <a:pPr>
              <a:buNone/>
            </a:pPr>
            <a:endParaRPr lang="cs-CZ" b="1" dirty="0" smtClean="0"/>
          </a:p>
          <a:p>
            <a:pPr>
              <a:buNone/>
            </a:pPr>
            <a:r>
              <a:rPr lang="cs-CZ" b="1" dirty="0" smtClean="0"/>
              <a:t>                   Ano      </a:t>
            </a:r>
            <a:r>
              <a:rPr lang="cs-CZ" b="1" dirty="0"/>
              <a:t>Ne           Možná</a:t>
            </a:r>
            <a:endParaRPr lang="cs-CZ" dirty="0"/>
          </a:p>
          <a:p>
            <a:pPr>
              <a:buNone/>
            </a:pPr>
            <a:r>
              <a:rPr lang="cs-CZ" b="1" dirty="0"/>
              <a:t> </a:t>
            </a:r>
            <a:endParaRPr lang="cs-CZ" dirty="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Rozhodněte zda jde o plagiování –případ č.1:  </a:t>
            </a:r>
            <a:endParaRPr lang="cs-CZ" dirty="0"/>
          </a:p>
        </p:txBody>
      </p:sp>
      <p:sp>
        <p:nvSpPr>
          <p:cNvPr id="3" name="Zástupný symbol pro obsah 2"/>
          <p:cNvSpPr>
            <a:spLocks noGrp="1"/>
          </p:cNvSpPr>
          <p:nvPr>
            <p:ph sz="quarter" idx="1"/>
          </p:nvPr>
        </p:nvSpPr>
        <p:spPr/>
        <p:txBody>
          <a:bodyPr/>
          <a:lstStyle/>
          <a:p>
            <a:pPr algn="just"/>
            <a:r>
              <a:rPr lang="cs-CZ" dirty="0" smtClean="0"/>
              <a:t>5. Vypracování studijního textu na zakázku je dnes běžnou praxí. Především  na internetu se objevují nabídky firem, které  vysokoškolské práce poskytují. Sami studenti v těchto firmách pracují jako autoři a jiní jim platí nemalé částky. Vlastníci těchto firem inkasují provizi za zprostředkování, zachování anonymity a přiměřenou rychlost. </a:t>
            </a:r>
          </a:p>
          <a:p>
            <a:pPr algn="just">
              <a:buNone/>
            </a:pPr>
            <a:r>
              <a:rPr lang="cs-CZ" dirty="0" smtClean="0"/>
              <a:t> Určete zda převzetí takového textu lze označit za </a:t>
            </a:r>
          </a:p>
          <a:p>
            <a:pPr algn="just">
              <a:buNone/>
            </a:pPr>
            <a:r>
              <a:rPr lang="cs-CZ" dirty="0" smtClean="0"/>
              <a:t> plagiát.  </a:t>
            </a:r>
          </a:p>
          <a:p>
            <a:pPr>
              <a:buNone/>
            </a:pPr>
            <a:r>
              <a:rPr lang="cs-CZ" dirty="0" smtClean="0"/>
              <a:t>A) ano        B) ne        C) možná  </a:t>
            </a:r>
          </a:p>
          <a:p>
            <a:endParaRPr lang="cs-CZ" dirty="0"/>
          </a:p>
        </p:txBody>
      </p:sp>
      <p:sp>
        <p:nvSpPr>
          <p:cNvPr id="4" name="Obdélník 3"/>
          <p:cNvSpPr/>
          <p:nvPr/>
        </p:nvSpPr>
        <p:spPr>
          <a:xfrm>
            <a:off x="467544" y="1412776"/>
            <a:ext cx="8208912" cy="646331"/>
          </a:xfrm>
          <a:prstGeom prst="rect">
            <a:avLst/>
          </a:prstGeom>
        </p:spPr>
        <p:txBody>
          <a:bodyPr wrap="square">
            <a:spAutoFit/>
          </a:bodyPr>
          <a:lstStyle/>
          <a:p>
            <a:r>
              <a:rPr lang="cs-CZ" dirty="0" smtClean="0"/>
              <a:t/>
            </a:r>
            <a:br>
              <a:rPr lang="cs-CZ" dirty="0" smtClean="0"/>
            </a:b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998</TotalTime>
  <Words>3523</Words>
  <Application>Microsoft Office PowerPoint</Application>
  <PresentationFormat>Předvádění na obrazovce (4:3)</PresentationFormat>
  <Paragraphs>478</Paragraphs>
  <Slides>50</Slides>
  <Notes>6</Notes>
  <HiddenSlides>0</HiddenSlides>
  <MMClips>0</MMClips>
  <ScaleCrop>false</ScaleCrop>
  <HeadingPairs>
    <vt:vector size="4" baseType="variant">
      <vt:variant>
        <vt:lpstr>Motiv</vt:lpstr>
      </vt:variant>
      <vt:variant>
        <vt:i4>1</vt:i4>
      </vt:variant>
      <vt:variant>
        <vt:lpstr>Nadpisy snímků</vt:lpstr>
      </vt:variant>
      <vt:variant>
        <vt:i4>50</vt:i4>
      </vt:variant>
    </vt:vector>
  </HeadingPairs>
  <TitlesOfParts>
    <vt:vector size="51" baseType="lpstr">
      <vt:lpstr>Arkýř</vt:lpstr>
      <vt:lpstr>První přednáška:  Základy akademického psaní </vt:lpstr>
      <vt:lpstr>Etické  zásady vědecké práce.  </vt:lpstr>
      <vt:lpstr>Význam etických zásad.  </vt:lpstr>
      <vt:lpstr>  Porušení etiky vědecké práce:  </vt:lpstr>
      <vt:lpstr>Co je plagiování  a plagiát? </vt:lpstr>
      <vt:lpstr>      Etymologie slova plagiátorství</vt:lpstr>
      <vt:lpstr>                    Test: kdy se dopouštíme plagiování?      Zvolte jednu odpověď </vt:lpstr>
      <vt:lpstr>Pokračování testu </vt:lpstr>
      <vt:lpstr>Rozhodněte zda jde o plagiování –případ č.1:  </vt:lpstr>
      <vt:lpstr>Rozhodněte zda jde o  plagiování –případ č. ii.  </vt:lpstr>
      <vt:lpstr>Řešení testu:</vt:lpstr>
      <vt:lpstr>Řešení  případu č. 1 a č. 2. </vt:lpstr>
      <vt:lpstr>         Trochu teorie:    Co je plagiát?   </vt:lpstr>
      <vt:lpstr>Jak je plagiát normativně vymezen? </vt:lpstr>
      <vt:lpstr>Autorský zákon </vt:lpstr>
      <vt:lpstr>Definice plagiátorství  podle MU </vt:lpstr>
      <vt:lpstr>Postihy a trestání plagiátorství</vt:lpstr>
      <vt:lpstr>Postihy a trestání plagiátorství</vt:lpstr>
      <vt:lpstr>Plagiátorství na Masarykově univerzitě</vt:lpstr>
      <vt:lpstr>      Jak se vyhnout plagiátorství ?</vt:lpstr>
      <vt:lpstr>B) Jak (dobře) zvolit téma? Volba tématu ve čtyřech krocích </vt:lpstr>
      <vt:lpstr> První krok: výběr tématu</vt:lpstr>
      <vt:lpstr>Druhý krok:  první rešerše  literatury</vt:lpstr>
      <vt:lpstr>Třetí krok:  konkretizace tématu</vt:lpstr>
      <vt:lpstr>Čtvrtý krok:  cíl práce a základní otázka</vt:lpstr>
      <vt:lpstr>Úkol č. 1 Volba seminárního tématu </vt:lpstr>
      <vt:lpstr>Přechod od přemýšlení k prvnímu náčrtu (úvodu) práce </vt:lpstr>
      <vt:lpstr>Jak se vysvětluje aktuálnost tématu? </vt:lpstr>
      <vt:lpstr>Proč je téma důležit0?</vt:lpstr>
      <vt:lpstr>Čemu se vyhnout při vysvětlování  aktuálnosti a důležitosti tématu?</vt:lpstr>
      <vt:lpstr> Uveďte, zda  jednotlivá   vyjádření jsou v hodná pro zdůvodnění  aktuálnosti nebo důležitosti tématu. </vt:lpstr>
      <vt:lpstr>pokračování</vt:lpstr>
      <vt:lpstr>Úkol č. 2</vt:lpstr>
      <vt:lpstr>      Zdůvodnění volby tématu v  seminární či odborné práci </vt:lpstr>
      <vt:lpstr>A2)  Tvorba základní otázky   </vt:lpstr>
      <vt:lpstr>Nejčastější chyby při formulaci základní  otázky? </vt:lpstr>
      <vt:lpstr>Nejčastější typy  základních otázek  </vt:lpstr>
      <vt:lpstr>A3) Tvorba hypotézy   </vt:lpstr>
      <vt:lpstr>Jak   správně formulovat hypotézu? </vt:lpstr>
      <vt:lpstr>Příklady nesprávně formulovaných hypotéz:  </vt:lpstr>
      <vt:lpstr>Úkol č. 3</vt:lpstr>
      <vt:lpstr>B) Tvorba  struktury a obsahu  práce?  </vt:lpstr>
      <vt:lpstr>Užitečné rady:  </vt:lpstr>
      <vt:lpstr>Klasická struktura odborné  práce na Právnické fakultě v Brně</vt:lpstr>
      <vt:lpstr>Pokračování kapitol </vt:lpstr>
      <vt:lpstr>Příklad struktury práce:  Právní úprava eutanazie v ČR </vt:lpstr>
      <vt:lpstr>Úkol č. 4  Navržená struktura má několik nedostatků. Pokuste se je odstranit </vt:lpstr>
      <vt:lpstr>  Odhalené chyby ve strukturře  </vt:lpstr>
      <vt:lpstr>Řešení úkolu č. 4</vt:lpstr>
      <vt:lpstr>Pokračování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Volba tématu odborné práce  (seminární práce, BP, DP)</dc:title>
  <dc:creator>Tester</dc:creator>
  <cp:lastModifiedBy>Tatiana Machalová</cp:lastModifiedBy>
  <cp:revision>35</cp:revision>
  <dcterms:created xsi:type="dcterms:W3CDTF">2012-10-07T18:43:15Z</dcterms:created>
  <dcterms:modified xsi:type="dcterms:W3CDTF">2017-10-12T11:05:41Z</dcterms:modified>
</cp:coreProperties>
</file>