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2"/>
  </p:notesMasterIdLst>
  <p:sldIdLst>
    <p:sldId id="256" r:id="rId2"/>
    <p:sldId id="273" r:id="rId3"/>
    <p:sldId id="274" r:id="rId4"/>
    <p:sldId id="275" r:id="rId5"/>
    <p:sldId id="276" r:id="rId6"/>
    <p:sldId id="277" r:id="rId7"/>
    <p:sldId id="278" r:id="rId8"/>
    <p:sldId id="279" r:id="rId9"/>
    <p:sldId id="280" r:id="rId10"/>
    <p:sldId id="281" r:id="rId11"/>
    <p:sldId id="282" r:id="rId12"/>
    <p:sldId id="283" r:id="rId13"/>
    <p:sldId id="284" r:id="rId14"/>
    <p:sldId id="285" r:id="rId15"/>
    <p:sldId id="286" r:id="rId16"/>
    <p:sldId id="287" r:id="rId17"/>
    <p:sldId id="288" r:id="rId18"/>
    <p:sldId id="289" r:id="rId19"/>
    <p:sldId id="290" r:id="rId20"/>
    <p:sldId id="272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1BE653-7EE4-4351-84B9-80AF1634C6D8}" type="datetimeFigureOut">
              <a:rPr lang="cs-CZ" smtClean="0"/>
              <a:t>01.06.2017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9C26C-544C-4272-A9AD-99097E834C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607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A32B6-FEF7-42C8-87C4-61E3DF641E67}" type="datetimeFigureOut">
              <a:rPr lang="cs-CZ" smtClean="0"/>
              <a:t>01.06.2017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93DDC-0E28-4651-9DD7-EF7CDB87FC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015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A32B6-FEF7-42C8-87C4-61E3DF641E67}" type="datetimeFigureOut">
              <a:rPr lang="cs-CZ" smtClean="0"/>
              <a:t>01.06.2017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93DDC-0E28-4651-9DD7-EF7CDB87FC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9369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A32B6-FEF7-42C8-87C4-61E3DF641E67}" type="datetimeFigureOut">
              <a:rPr lang="cs-CZ" smtClean="0"/>
              <a:t>01.06.2017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93DDC-0E28-4651-9DD7-EF7CDB87FC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2421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A32B6-FEF7-42C8-87C4-61E3DF641E67}" type="datetimeFigureOut">
              <a:rPr lang="cs-CZ" smtClean="0"/>
              <a:t>01.06.2017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93DDC-0E28-4651-9DD7-EF7CDB87FC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7068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A32B6-FEF7-42C8-87C4-61E3DF641E67}" type="datetimeFigureOut">
              <a:rPr lang="cs-CZ" smtClean="0"/>
              <a:t>01.06.2017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93DDC-0E28-4651-9DD7-EF7CDB87FC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0321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A32B6-FEF7-42C8-87C4-61E3DF641E67}" type="datetimeFigureOut">
              <a:rPr lang="cs-CZ" smtClean="0"/>
              <a:t>01.06.2017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93DDC-0E28-4651-9DD7-EF7CDB87FC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3760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A32B6-FEF7-42C8-87C4-61E3DF641E67}" type="datetimeFigureOut">
              <a:rPr lang="cs-CZ" smtClean="0"/>
              <a:t>01.06.2017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93DDC-0E28-4651-9DD7-EF7CDB87FC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5680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A32B6-FEF7-42C8-87C4-61E3DF641E67}" type="datetimeFigureOut">
              <a:rPr lang="cs-CZ" smtClean="0"/>
              <a:t>01.06.2017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93DDC-0E28-4651-9DD7-EF7CDB87FC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8352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A32B6-FEF7-42C8-87C4-61E3DF641E67}" type="datetimeFigureOut">
              <a:rPr lang="cs-CZ" smtClean="0"/>
              <a:t>01.06.2017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93DDC-0E28-4651-9DD7-EF7CDB87FC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3279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A32B6-FEF7-42C8-87C4-61E3DF641E67}" type="datetimeFigureOut">
              <a:rPr lang="cs-CZ" smtClean="0"/>
              <a:t>01.06.2017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93DDC-0E28-4651-9DD7-EF7CDB87FC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3001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A32B6-FEF7-42C8-87C4-61E3DF641E67}" type="datetimeFigureOut">
              <a:rPr lang="cs-CZ" smtClean="0"/>
              <a:t>01.06.2017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93DDC-0E28-4651-9DD7-EF7CDB87FC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3574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BA32B6-FEF7-42C8-87C4-61E3DF641E67}" type="datetimeFigureOut">
              <a:rPr lang="cs-CZ" smtClean="0"/>
              <a:t>01.06.2017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F93DDC-0E28-4651-9DD7-EF7CDB87FC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0980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276872"/>
            <a:ext cx="7772400" cy="3528392"/>
          </a:xfrm>
        </p:spPr>
        <p:txBody>
          <a:bodyPr>
            <a:normAutofit/>
          </a:bodyPr>
          <a:lstStyle/>
          <a:p>
            <a:r>
              <a:rPr lang="cs-CZ" dirty="0" smtClean="0"/>
              <a:t>Ztráta šance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437112"/>
            <a:ext cx="6400800" cy="1201688"/>
          </a:xfrm>
        </p:spPr>
        <p:txBody>
          <a:bodyPr/>
          <a:lstStyle/>
          <a:p>
            <a:r>
              <a:rPr lang="cs-CZ" dirty="0"/>
              <a:t>Tomáš Doležal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404664"/>
            <a:ext cx="7632848" cy="2088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0457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Kauzální nexus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Důležité je si uvědomit, že je – </a:t>
            </a:r>
            <a:r>
              <a:rPr lang="cs-CZ" dirty="0" err="1"/>
              <a:t>li</a:t>
            </a:r>
            <a:r>
              <a:rPr lang="cs-CZ" dirty="0"/>
              <a:t> ztráta šance uznána jako zvláštní druh újmy, pak se prokazování příčinné souvislosti nevztahuje ke způsobení skutečné újmy, ale  pouze ke ztrátě šance</a:t>
            </a:r>
            <a:r>
              <a:rPr lang="cs-CZ" dirty="0" smtClean="0"/>
              <a:t>.</a:t>
            </a:r>
            <a:endParaRPr lang="cs-CZ" dirty="0"/>
          </a:p>
          <a:p>
            <a:r>
              <a:rPr lang="cs-CZ" dirty="0"/>
              <a:t>umožňuje zachovat v oblasti příčinné souvislosti v platnosti požadavek existence podmínky </a:t>
            </a:r>
            <a:r>
              <a:rPr lang="cs-CZ" i="1" dirty="0"/>
              <a:t>sine </a:t>
            </a:r>
            <a:r>
              <a:rPr lang="cs-CZ" i="1" dirty="0" err="1"/>
              <a:t>qua</a:t>
            </a:r>
            <a:r>
              <a:rPr lang="cs-CZ" i="1" dirty="0"/>
              <a:t> non</a:t>
            </a:r>
            <a:r>
              <a:rPr lang="cs-CZ" dirty="0"/>
              <a:t> 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158299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Vymezení újmy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základním problémem je skutečnost, že ztráta šance představuje pro řadu právních řádů nový druh újmy, který je obtížné zařadit do stávající systematiky náhrady </a:t>
            </a:r>
            <a:r>
              <a:rPr lang="cs-CZ" dirty="0" smtClean="0"/>
              <a:t>újmy</a:t>
            </a:r>
          </a:p>
          <a:p>
            <a:r>
              <a:rPr lang="cs-CZ" dirty="0"/>
              <a:t>Jednou z hlavních námitek je skutečnost, že ztráta šance není vázána na vznik skutečné újmy, ale újmou je již samotná ztráta šance, resp. zničení příležitosti na příznivější </a:t>
            </a:r>
            <a:r>
              <a:rPr lang="cs-CZ" dirty="0" smtClean="0"/>
              <a:t>výsledek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79095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J</a:t>
            </a:r>
            <a:r>
              <a:rPr lang="cs-CZ" dirty="0" smtClean="0"/>
              <a:t>aký </a:t>
            </a:r>
            <a:r>
              <a:rPr lang="cs-CZ" dirty="0"/>
              <a:t>druh újmy ztráta šance </a:t>
            </a:r>
            <a:r>
              <a:rPr lang="cs-CZ" dirty="0" smtClean="0"/>
              <a:t>představuje?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Jedná se o újmu majetkovou nebo nemajetkovou? 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Obecně je </a:t>
            </a:r>
            <a:r>
              <a:rPr lang="cs-CZ" dirty="0"/>
              <a:t>poukazováno na ekonomickou hodnotu šance a je dovozováno, že se jedná o majetkový statek, ocenitelný </a:t>
            </a:r>
            <a:r>
              <a:rPr lang="cs-CZ" dirty="0" smtClean="0"/>
              <a:t>penězi</a:t>
            </a:r>
          </a:p>
          <a:p>
            <a:r>
              <a:rPr lang="cs-CZ" dirty="0" smtClean="0"/>
              <a:t> </a:t>
            </a:r>
            <a:r>
              <a:rPr lang="cs-CZ" dirty="0"/>
              <a:t>Vysoce sporná je však povaha újmy v případě ztráty šance na uzdravení.</a:t>
            </a:r>
            <a:r>
              <a:rPr lang="cs-CZ" dirty="0"/>
              <a:t> 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94320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Ztráta šance na uzdravení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V návaznosti na nález Ústavního soudu ČR ze dne 9. 1. 2014, </a:t>
            </a:r>
            <a:r>
              <a:rPr lang="cs-CZ" dirty="0" err="1"/>
              <a:t>sp</a:t>
            </a:r>
            <a:r>
              <a:rPr lang="cs-CZ" dirty="0"/>
              <a:t>. zn. III. ÚS 2253/13 se objevuje názor, že </a:t>
            </a:r>
            <a:r>
              <a:rPr lang="cs-CZ" i="1" dirty="0"/>
              <a:t>„ztráta šance na zlepšení zdraví je </a:t>
            </a:r>
            <a:r>
              <a:rPr lang="cs-CZ" i="1" dirty="0" err="1"/>
              <a:t>reparovatelným</a:t>
            </a:r>
            <a:r>
              <a:rPr lang="cs-CZ" i="1" dirty="0"/>
              <a:t> nárokem, který bude za současného stavu možné uplatnit jako nemajetkovou újmu na přirozených právech člověka podle § 2956 </a:t>
            </a:r>
            <a:r>
              <a:rPr lang="cs-CZ" i="1" dirty="0" err="1"/>
              <a:t>ObčZ</a:t>
            </a:r>
            <a:r>
              <a:rPr lang="cs-CZ" i="1" dirty="0"/>
              <a:t>“</a:t>
            </a:r>
            <a:endParaRPr lang="cs-CZ" dirty="0" smtClean="0"/>
          </a:p>
          <a:p>
            <a:r>
              <a:rPr lang="cs-CZ" dirty="0" smtClean="0"/>
              <a:t>újma </a:t>
            </a:r>
            <a:r>
              <a:rPr lang="cs-CZ" dirty="0"/>
              <a:t>spočívající ve ztrátě šance je zvláštním druhem újmy, nikoliv újmou na přirozeném právu člověka podle § 2956 OZ. </a:t>
            </a:r>
            <a:endParaRPr lang="cs-CZ" dirty="0" smtClean="0"/>
          </a:p>
          <a:p>
            <a:r>
              <a:rPr lang="cs-CZ" dirty="0" smtClean="0"/>
              <a:t> pokud jde o újmu nemajetkovém charakteru, </a:t>
            </a:r>
            <a:r>
              <a:rPr lang="cs-CZ" dirty="0"/>
              <a:t>pak </a:t>
            </a:r>
            <a:r>
              <a:rPr lang="cs-CZ" dirty="0" smtClean="0"/>
              <a:t>její </a:t>
            </a:r>
            <a:r>
              <a:rPr lang="cs-CZ" dirty="0" err="1"/>
              <a:t>kompenzovatelnost</a:t>
            </a:r>
            <a:r>
              <a:rPr lang="cs-CZ" dirty="0"/>
              <a:t> </a:t>
            </a:r>
            <a:r>
              <a:rPr lang="cs-CZ" dirty="0" smtClean="0"/>
              <a:t>naráží </a:t>
            </a:r>
            <a:r>
              <a:rPr lang="cs-CZ" dirty="0"/>
              <a:t>v určitých případech na ustanovení § 2894 odst. 2 </a:t>
            </a:r>
            <a:r>
              <a:rPr lang="cs-CZ" dirty="0" smtClean="0"/>
              <a:t>OZ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16358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Další problematické aspekty ve vztahu k újmě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možnost dvojího požadavku na odškodnění (</a:t>
            </a:r>
            <a:r>
              <a:rPr lang="cs-CZ" i="1" dirty="0"/>
              <a:t>double </a:t>
            </a:r>
            <a:r>
              <a:rPr lang="cs-CZ" i="1" dirty="0" err="1"/>
              <a:t>claim</a:t>
            </a:r>
            <a:r>
              <a:rPr lang="cs-CZ" dirty="0"/>
              <a:t>), neboť ztráta šance a újma na zdraví jsou dva odlišné právní statky a při jejich odškodnění se neuplatní zásada </a:t>
            </a:r>
            <a:r>
              <a:rPr lang="cs-CZ" i="1" dirty="0"/>
              <a:t>ne bis in </a:t>
            </a:r>
            <a:r>
              <a:rPr lang="cs-CZ" i="1" dirty="0" smtClean="0"/>
              <a:t>idem</a:t>
            </a:r>
          </a:p>
          <a:p>
            <a:r>
              <a:rPr lang="cs-CZ" dirty="0" smtClean="0"/>
              <a:t>Problematika vyčíslení výše újmy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63061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Protiprávnost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Problematické aspekty v rovině vymezení šance jako právem chráněného statku a protiprávnosti jednání zasahujícího do tohoto </a:t>
            </a:r>
            <a:r>
              <a:rPr lang="cs-CZ" dirty="0" smtClean="0"/>
              <a:t>statku</a:t>
            </a:r>
          </a:p>
          <a:p>
            <a:endParaRPr lang="cs-CZ" dirty="0"/>
          </a:p>
          <a:p>
            <a:r>
              <a:rPr lang="cs-CZ" dirty="0" smtClean="0"/>
              <a:t>Odlišné problémy pro </a:t>
            </a:r>
            <a:r>
              <a:rPr lang="cs-CZ" dirty="0"/>
              <a:t>oblast smluvní a deliktní </a:t>
            </a:r>
            <a:r>
              <a:rPr lang="cs-CZ" dirty="0" smtClean="0"/>
              <a:t>odpovědnosti (</a:t>
            </a:r>
            <a:r>
              <a:rPr lang="cs-CZ" dirty="0"/>
              <a:t>OZ </a:t>
            </a:r>
            <a:r>
              <a:rPr lang="cs-CZ" dirty="0" smtClean="0"/>
              <a:t>totiž už  </a:t>
            </a:r>
            <a:r>
              <a:rPr lang="cs-CZ" dirty="0"/>
              <a:t>nevymezuje </a:t>
            </a:r>
            <a:r>
              <a:rPr lang="cs-CZ" dirty="0" smtClean="0"/>
              <a:t>kategorii </a:t>
            </a:r>
            <a:r>
              <a:rPr lang="cs-CZ" dirty="0"/>
              <a:t>protiprávnosti </a:t>
            </a:r>
            <a:r>
              <a:rPr lang="cs-CZ" dirty="0" smtClean="0"/>
              <a:t>jednotně jako OZ 1964)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77912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dirty="0"/>
              <a:t>Ztráta šance a deliktní odpovědnost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ustanovení § 2910 vyžaduje pro vznik újmy zásah do absolutního práva jiného (§ 2910 věta první) nebo porušení ochranné normy (§ 2910 věta druhá</a:t>
            </a:r>
            <a:r>
              <a:rPr lang="cs-CZ" dirty="0" smtClean="0"/>
              <a:t>)</a:t>
            </a:r>
          </a:p>
          <a:p>
            <a:r>
              <a:rPr lang="cs-CZ" dirty="0" smtClean="0"/>
              <a:t>Důležitá je tedy povaha zasaženého statku </a:t>
            </a:r>
          </a:p>
          <a:p>
            <a:r>
              <a:rPr lang="cs-CZ" dirty="0"/>
              <a:t>právní kvalifikace újmy spočívající ve ztrátě šance je zcela odlišná od skutečné újmy; a tak je tomu i se statky, které jsou </a:t>
            </a:r>
            <a:r>
              <a:rPr lang="cs-CZ" dirty="0" smtClean="0"/>
              <a:t>dotčeny – zdraví x šance na uzdravení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15031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Ztráta šance na uzdravení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Nejde o absolutní právo</a:t>
            </a:r>
          </a:p>
          <a:p>
            <a:r>
              <a:rPr lang="cs-CZ" dirty="0" smtClean="0"/>
              <a:t>Rovněž absentuje zákonné </a:t>
            </a:r>
            <a:r>
              <a:rPr lang="cs-CZ" dirty="0"/>
              <a:t>ustanovení, které by stanovilo povinnost chránit šanci na </a:t>
            </a:r>
            <a:r>
              <a:rPr lang="cs-CZ" dirty="0" smtClean="0"/>
              <a:t>uzdravení</a:t>
            </a:r>
          </a:p>
          <a:p>
            <a:endParaRPr lang="cs-CZ" dirty="0"/>
          </a:p>
          <a:p>
            <a:r>
              <a:rPr lang="cs-CZ" dirty="0"/>
              <a:t>Zajímavým problémem u deliktní odpovědnosti za ztrátu šance je rovněž její použitelnost pro odškodnění újem třetích osob, tj. osob odlišných od vlastního </a:t>
            </a:r>
            <a:r>
              <a:rPr lang="cs-CZ" dirty="0" smtClean="0"/>
              <a:t>poškozeného (např. </a:t>
            </a:r>
            <a:r>
              <a:rPr lang="cs-CZ" dirty="0" err="1"/>
              <a:t>sp</a:t>
            </a:r>
            <a:r>
              <a:rPr lang="cs-CZ" dirty="0"/>
              <a:t>. zn. III. ÚS </a:t>
            </a:r>
            <a:r>
              <a:rPr lang="cs-CZ" dirty="0" smtClean="0"/>
              <a:t>3067/13, kde žalují </a:t>
            </a:r>
            <a:r>
              <a:rPr lang="cs-CZ" dirty="0"/>
              <a:t>pozůstalí zemřelé ženy a požadují náhradu újmy spočívající ve ztrátě šance na </a:t>
            </a:r>
            <a:r>
              <a:rPr lang="cs-CZ" dirty="0" smtClean="0"/>
              <a:t>uzdravení)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91211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Ztráta šance a smluvní odpovědnost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pokud by ztráta šance na uzdravení představovala nemajetkovou újmu, pak povinnost ji odčinit musí být výslovně ujednána – nestačí tedy odkaz na účel smlouvy nebo povinnosti, které bývají součástí smlouvy, ale nejsou ve smlouvě </a:t>
            </a:r>
            <a:r>
              <a:rPr lang="cs-CZ" dirty="0" smtClean="0"/>
              <a:t>upraveny</a:t>
            </a:r>
          </a:p>
          <a:p>
            <a:r>
              <a:rPr lang="cs-CZ" dirty="0"/>
              <a:t>v</a:t>
            </a:r>
            <a:r>
              <a:rPr lang="cs-CZ" dirty="0" smtClean="0"/>
              <a:t> případě majetkové újmy je nezbytné </a:t>
            </a:r>
            <a:r>
              <a:rPr lang="cs-CZ" dirty="0"/>
              <a:t>zkoumat jednotlivé smluvní typy a jim přináležející obsah primárních a vedlejších smluvních </a:t>
            </a:r>
            <a:r>
              <a:rPr lang="cs-CZ" dirty="0" smtClean="0"/>
              <a:t>povinností </a:t>
            </a:r>
          </a:p>
          <a:p>
            <a:r>
              <a:rPr lang="cs-CZ" dirty="0"/>
              <a:t>s</a:t>
            </a:r>
            <a:r>
              <a:rPr lang="cs-CZ" dirty="0"/>
              <a:t> ohledem na úpravu smlouvy o péči v OZ a vymezení povinností smluvních stran se lze domnívat, že bez výslovného smluvního ujednání bude obtížné dovodit, že by předmětem smlouvy o péči byla rovněž ochrana šance na uzdravení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28388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Teorie ztráty šancí představuje </a:t>
            </a:r>
            <a:r>
              <a:rPr lang="cs-CZ" dirty="0" smtClean="0"/>
              <a:t>relativně </a:t>
            </a:r>
            <a:r>
              <a:rPr lang="cs-CZ" dirty="0"/>
              <a:t>problematický </a:t>
            </a:r>
            <a:r>
              <a:rPr lang="cs-CZ" dirty="0" smtClean="0"/>
              <a:t>koncept</a:t>
            </a:r>
            <a:endParaRPr lang="cs-CZ" dirty="0"/>
          </a:p>
          <a:p>
            <a:r>
              <a:rPr lang="cs-CZ" dirty="0"/>
              <a:t>přináší nové problémy v oblasti vymezení ztráty šance jako újmy a její </a:t>
            </a:r>
            <a:r>
              <a:rPr lang="cs-CZ" dirty="0" err="1"/>
              <a:t>kompenzovatelnosti</a:t>
            </a:r>
            <a:r>
              <a:rPr lang="cs-CZ" dirty="0"/>
              <a:t> v režimu stávajících pravidel úpravy </a:t>
            </a:r>
            <a:r>
              <a:rPr lang="cs-CZ" dirty="0" smtClean="0"/>
              <a:t>odpovědnosti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4382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 teorie ztráty šance?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</a:t>
            </a:r>
            <a:r>
              <a:rPr lang="cs-CZ" dirty="0"/>
              <a:t> řadě situací se setkáváme v oblasti právní odpovědnosti s případy, jejichž řešení v rámci stávajícího systému nevede k uspokojivým </a:t>
            </a:r>
            <a:r>
              <a:rPr lang="cs-CZ" dirty="0" smtClean="0"/>
              <a:t>výsledkům, často dokonce </a:t>
            </a:r>
            <a:r>
              <a:rPr lang="cs-CZ" dirty="0"/>
              <a:t>rozpor se zažitými představami o spravedlivém rozložení újmy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32784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Děkuji za pozornost!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98401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teorie ztráty šance?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Stávající systém v oblasti prokazování kauzálního nexu, založený na principu „vše nebo </a:t>
            </a:r>
            <a:r>
              <a:rPr lang="cs-CZ" dirty="0" smtClean="0"/>
              <a:t>nic“ příliš </a:t>
            </a:r>
            <a:r>
              <a:rPr lang="cs-CZ" dirty="0"/>
              <a:t>možností korekce </a:t>
            </a:r>
            <a:r>
              <a:rPr lang="cs-CZ" dirty="0" smtClean="0"/>
              <a:t>nespravedlností nedává</a:t>
            </a:r>
          </a:p>
          <a:p>
            <a:r>
              <a:rPr lang="cs-CZ" dirty="0" smtClean="0"/>
              <a:t>Problematika vyžadované míry přesvědčivosti důkazů</a:t>
            </a:r>
          </a:p>
          <a:p>
            <a:r>
              <a:rPr lang="cs-CZ" dirty="0" smtClean="0"/>
              <a:t>Hledají se odklony od stávajícího systému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83254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i="1" dirty="0"/>
              <a:t>A. dostane infarkt. Pokud by byl ošetřen ihned, měl by 80-ti procentní šanci na přežití. Ale během jeho transportu do nemocnice, chodec B., který přechází ulici se nerozhlédne a způsobí svou nedbalostí dopravní nehodu, která vede ke zdržení sanitky o 10 minut. Toto zdržení sníží šance A. na přežití z 80 na 40 procent.  Následně v důsledku hrubého nedbalosti lékaře C při příjmu není A. ošetřen dalších 10 minut. Lékař C. se totiž domnívá, že nejde o naléhavý případ a raději si ještě dopije šálek čaje. A. následně zemře v důsledku všech tří „příčin“.“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52144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Teorie ztráty šancí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jedním z modelů odpovědnosti založené na </a:t>
            </a:r>
            <a:r>
              <a:rPr lang="cs-CZ" dirty="0" smtClean="0"/>
              <a:t>pravděpodobnosti</a:t>
            </a:r>
          </a:p>
          <a:p>
            <a:r>
              <a:rPr lang="cs-CZ" dirty="0"/>
              <a:t>je spojena zejména s případy </a:t>
            </a:r>
            <a:r>
              <a:rPr lang="cs-CZ" dirty="0" err="1"/>
              <a:t>multikauzálnosti</a:t>
            </a:r>
            <a:r>
              <a:rPr lang="cs-CZ" dirty="0"/>
              <a:t>, tj. mnohosti příčin, které se podílejí na vzniku určitého </a:t>
            </a:r>
            <a:r>
              <a:rPr lang="cs-CZ" dirty="0" smtClean="0"/>
              <a:t>následku</a:t>
            </a:r>
          </a:p>
          <a:p>
            <a:r>
              <a:rPr lang="cs-CZ" dirty="0" smtClean="0"/>
              <a:t>Obecně se </a:t>
            </a:r>
            <a:r>
              <a:rPr lang="cs-CZ" dirty="0"/>
              <a:t>jedná o případy, kdy je nemožné říci, že škůdcovo jednání (opominutí) bylo  </a:t>
            </a:r>
            <a:r>
              <a:rPr lang="cs-CZ" i="1" dirty="0" err="1"/>
              <a:t>conditio</a:t>
            </a:r>
            <a:r>
              <a:rPr lang="cs-CZ" i="1" dirty="0"/>
              <a:t> sine </a:t>
            </a:r>
            <a:r>
              <a:rPr lang="cs-CZ" i="1" dirty="0" err="1"/>
              <a:t>qua</a:t>
            </a:r>
            <a:r>
              <a:rPr lang="cs-CZ" i="1" dirty="0"/>
              <a:t> non</a:t>
            </a:r>
            <a:r>
              <a:rPr lang="cs-CZ" dirty="0"/>
              <a:t> vzniku újmy poškozeného, ale současně nelze popřít, že je mezi nimi spojitost, která má dopad na snížení pravděpodobnosti toho, že újma </a:t>
            </a:r>
            <a:r>
              <a:rPr lang="cs-CZ" dirty="0" smtClean="0"/>
              <a:t>nenastane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41177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i="1" dirty="0" err="1"/>
              <a:t>Hotson</a:t>
            </a:r>
            <a:r>
              <a:rPr lang="cs-CZ" i="1" dirty="0"/>
              <a:t> v. East Berkshire </a:t>
            </a:r>
            <a:r>
              <a:rPr lang="cs-CZ" i="1" dirty="0" err="1"/>
              <a:t>Health</a:t>
            </a:r>
            <a:r>
              <a:rPr lang="cs-CZ" i="1" dirty="0"/>
              <a:t> </a:t>
            </a:r>
            <a:r>
              <a:rPr lang="cs-CZ" i="1" dirty="0" err="1"/>
              <a:t>Authority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Chlapec měl při včasném lékařském zásahu 25% šanci na uzdravení </a:t>
            </a:r>
          </a:p>
          <a:p>
            <a:endParaRPr lang="cs-CZ" dirty="0"/>
          </a:p>
          <a:p>
            <a:r>
              <a:rPr lang="cs-CZ" dirty="0"/>
              <a:t>v rámci systému „vše nebo nic“ </a:t>
            </a:r>
            <a:r>
              <a:rPr lang="cs-CZ" dirty="0" smtClean="0"/>
              <a:t>tato výše nestačí </a:t>
            </a:r>
            <a:r>
              <a:rPr lang="cs-CZ" dirty="0"/>
              <a:t>pro přičtení </a:t>
            </a:r>
            <a:r>
              <a:rPr lang="cs-CZ" dirty="0" smtClean="0"/>
              <a:t>odpovědnosti</a:t>
            </a:r>
            <a:endParaRPr lang="cs-CZ" dirty="0"/>
          </a:p>
          <a:p>
            <a:r>
              <a:rPr lang="cs-CZ" dirty="0"/>
              <a:t>Z hlediska teorie ztráty šancí je však nutno se na celou situaci dívat odlišně. Bez ohledu na existenci škodlivého následku snížil lékař svým jednáním šanci na uzdravení pacienta, a to o 25 </a:t>
            </a:r>
            <a:r>
              <a:rPr lang="cs-CZ" dirty="0" smtClean="0"/>
              <a:t>%</a:t>
            </a:r>
          </a:p>
          <a:p>
            <a:r>
              <a:rPr lang="cs-CZ" dirty="0" smtClean="0"/>
              <a:t>v</a:t>
            </a:r>
            <a:r>
              <a:rPr lang="cs-CZ" dirty="0"/>
              <a:t> této míře také vznikla pacientovi újma, spočívající právě ve ztrátě </a:t>
            </a:r>
            <a:r>
              <a:rPr lang="cs-CZ" dirty="0" smtClean="0"/>
              <a:t>šance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43974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Podstatné aspekty teorie ztráty šance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Pouze redefinujeme pojem újmy </a:t>
            </a:r>
          </a:p>
          <a:p>
            <a:r>
              <a:rPr lang="cs-CZ" dirty="0" smtClean="0"/>
              <a:t>Ostatní předpoklady </a:t>
            </a:r>
            <a:r>
              <a:rPr lang="cs-CZ" dirty="0"/>
              <a:t>odpovědnosti za újmu zůstávají nedotčeny – včetně kauzálního </a:t>
            </a:r>
            <a:r>
              <a:rPr lang="cs-CZ" dirty="0" smtClean="0"/>
              <a:t>nexu</a:t>
            </a:r>
          </a:p>
          <a:p>
            <a:r>
              <a:rPr lang="cs-CZ" dirty="0"/>
              <a:t>důkaz o existenci kauzálního nexu musí být </a:t>
            </a:r>
            <a:r>
              <a:rPr lang="cs-CZ" dirty="0" smtClean="0"/>
              <a:t>proveden </a:t>
            </a:r>
            <a:r>
              <a:rPr lang="cs-CZ" dirty="0"/>
              <a:t>s potřebnou mírou </a:t>
            </a:r>
            <a:r>
              <a:rPr lang="cs-CZ" dirty="0" smtClean="0"/>
              <a:t>přesvědčivosti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81532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dirty="0" smtClean="0"/>
              <a:t>Typické příklady využití teorie ztráty šancí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případy pochybení zdravotnických pracovníků, kdy je žalována ztráta šance na uzdravení; </a:t>
            </a:r>
          </a:p>
          <a:p>
            <a:pPr lvl="0"/>
            <a:r>
              <a:rPr lang="cs-CZ" dirty="0"/>
              <a:t>případy pochybení advokátů, kdy je žalována ztráta šance na úspěch ve sporu;</a:t>
            </a:r>
          </a:p>
          <a:p>
            <a:r>
              <a:rPr lang="cs-CZ" dirty="0"/>
              <a:t>případy účasti na různých soutěžích, kdy v důsledku pochybení pořadatele soutěže nebo  třetí osoby dojde ke ztrátě šance na výhru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06127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Problematické aspekty spojené s teorií ztráty šance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cs-CZ" dirty="0"/>
              <a:t>V</a:t>
            </a:r>
            <a:r>
              <a:rPr lang="cs-CZ" dirty="0"/>
              <a:t> rovině předpokladů vzniku </a:t>
            </a:r>
            <a:r>
              <a:rPr lang="cs-CZ" dirty="0" smtClean="0"/>
              <a:t>odpovědnosti:</a:t>
            </a:r>
          </a:p>
          <a:p>
            <a:pPr lvl="0"/>
            <a:endParaRPr lang="cs-CZ" dirty="0"/>
          </a:p>
          <a:p>
            <a:pPr lvl="0"/>
            <a:r>
              <a:rPr lang="cs-CZ" dirty="0" smtClean="0"/>
              <a:t>v</a:t>
            </a:r>
            <a:r>
              <a:rPr lang="cs-CZ" dirty="0"/>
              <a:t> rovině kauzálního nexu;</a:t>
            </a:r>
          </a:p>
          <a:p>
            <a:pPr lvl="0"/>
            <a:r>
              <a:rPr lang="cs-CZ" dirty="0"/>
              <a:t>v rovině vymezení újmy;</a:t>
            </a:r>
          </a:p>
          <a:p>
            <a:r>
              <a:rPr lang="cs-CZ" dirty="0"/>
              <a:t>v rovině protiprávnosti.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367132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911</TotalTime>
  <Words>658</Words>
  <Application>Microsoft Office PowerPoint</Application>
  <PresentationFormat>Předvádění na obrazovce (4:3)</PresentationFormat>
  <Paragraphs>74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3" baseType="lpstr">
      <vt:lpstr>Arial</vt:lpstr>
      <vt:lpstr>Calibri</vt:lpstr>
      <vt:lpstr>Motiv systému Office</vt:lpstr>
      <vt:lpstr>Ztráta šance  </vt:lpstr>
      <vt:lpstr>Proč teorie ztráty šance? </vt:lpstr>
      <vt:lpstr>Proč teorie ztráty šance? </vt:lpstr>
      <vt:lpstr>Příklad</vt:lpstr>
      <vt:lpstr>Teorie ztráty šancí </vt:lpstr>
      <vt:lpstr>Hotson v. East Berkshire Health Authority</vt:lpstr>
      <vt:lpstr>Podstatné aspekty teorie ztráty šance</vt:lpstr>
      <vt:lpstr>Typické příklady využití teorie ztráty šancí</vt:lpstr>
      <vt:lpstr> Problematické aspekty spojené s teorií ztráty šance </vt:lpstr>
      <vt:lpstr>Kauzální nexus</vt:lpstr>
      <vt:lpstr>Vymezení újmy</vt:lpstr>
      <vt:lpstr>Jaký druh újmy ztráta šance představuje?</vt:lpstr>
      <vt:lpstr>Ztráta šance na uzdravení </vt:lpstr>
      <vt:lpstr>Další problematické aspekty ve vztahu k újmě </vt:lpstr>
      <vt:lpstr>Protiprávnost </vt:lpstr>
      <vt:lpstr>Ztráta šance a deliktní odpovědnost</vt:lpstr>
      <vt:lpstr>Ztráta šance na uzdravení </vt:lpstr>
      <vt:lpstr>Ztráta šance a smluvní odpovědnost</vt:lpstr>
      <vt:lpstr>Závěr </vt:lpstr>
      <vt:lpstr>Děkuji za pozornost!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Poskytování zdravotních služeb a nový občanský zákoník</dc:title>
  <dc:creator>Tomas</dc:creator>
  <cp:lastModifiedBy>Tomáš Doležal</cp:lastModifiedBy>
  <cp:revision>54</cp:revision>
  <dcterms:created xsi:type="dcterms:W3CDTF">2013-09-30T18:56:21Z</dcterms:created>
  <dcterms:modified xsi:type="dcterms:W3CDTF">2017-06-01T10:22:44Z</dcterms:modified>
</cp:coreProperties>
</file>