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0" r:id="rId4"/>
    <p:sldId id="261" r:id="rId5"/>
    <p:sldId id="275" r:id="rId6"/>
    <p:sldId id="271" r:id="rId7"/>
    <p:sldId id="262" r:id="rId8"/>
    <p:sldId id="263" r:id="rId9"/>
    <p:sldId id="276" r:id="rId10"/>
    <p:sldId id="269" r:id="rId11"/>
    <p:sldId id="272" r:id="rId12"/>
    <p:sldId id="277" r:id="rId13"/>
    <p:sldId id="278" r:id="rId14"/>
    <p:sldId id="279" r:id="rId15"/>
    <p:sldId id="273" r:id="rId16"/>
    <p:sldId id="274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správa, pojem a charakteristika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1. přednáška </a:t>
            </a:r>
            <a:r>
              <a:rPr lang="cs-CZ" altLang="cs-CZ" dirty="0" smtClean="0">
                <a:solidFill>
                  <a:schemeClr val="tx1"/>
                </a:solidFill>
              </a:rPr>
              <a:t>5. 10. 2017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JUDr. Lukáš Potěšil,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správy/správní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Co se má vykonávat – vlastní spravování</a:t>
            </a:r>
          </a:p>
          <a:p>
            <a:pPr algn="just"/>
            <a:r>
              <a:rPr lang="cs-CZ" sz="2200" dirty="0" smtClean="0"/>
              <a:t>Činnost </a:t>
            </a:r>
            <a:r>
              <a:rPr lang="cs-CZ" sz="2200" b="1" dirty="0" smtClean="0"/>
              <a:t>výkonná</a:t>
            </a:r>
            <a:r>
              <a:rPr lang="cs-CZ" sz="2200" dirty="0" smtClean="0"/>
              <a:t>, </a:t>
            </a:r>
            <a:r>
              <a:rPr lang="cs-CZ" sz="2200" b="1" dirty="0" smtClean="0"/>
              <a:t>nařizovací</a:t>
            </a:r>
            <a:r>
              <a:rPr lang="cs-CZ" sz="2200" dirty="0" smtClean="0"/>
              <a:t> a </a:t>
            </a:r>
            <a:r>
              <a:rPr lang="cs-CZ" sz="2200" b="1" dirty="0" smtClean="0"/>
              <a:t>podzákonná</a:t>
            </a:r>
          </a:p>
          <a:p>
            <a:pPr algn="just"/>
            <a:r>
              <a:rPr lang="cs-CZ" sz="2200" dirty="0" smtClean="0"/>
              <a:t>Vrchnostenská a mocenská povaha, prvky pečovatelské a </a:t>
            </a:r>
            <a:r>
              <a:rPr lang="cs-CZ" sz="2200" dirty="0" err="1" smtClean="0"/>
              <a:t>nevrchnostenské</a:t>
            </a:r>
            <a:endParaRPr lang="cs-CZ" sz="2200" dirty="0" smtClean="0"/>
          </a:p>
          <a:p>
            <a:pPr algn="just"/>
            <a:r>
              <a:rPr lang="cs-CZ" sz="2200" dirty="0" smtClean="0"/>
              <a:t>Kdo ji vykonává, disponuje </a:t>
            </a:r>
            <a:r>
              <a:rPr lang="cs-CZ" sz="2200" b="1" dirty="0" smtClean="0">
                <a:solidFill>
                  <a:srgbClr val="FF0000"/>
                </a:solidFill>
              </a:rPr>
              <a:t>veřejnou mocí </a:t>
            </a:r>
            <a:r>
              <a:rPr lang="cs-CZ" sz="2200" dirty="0" smtClean="0"/>
              <a:t>(orgán veřejné moci, orgán veřejné správy), plní </a:t>
            </a:r>
            <a:r>
              <a:rPr lang="cs-CZ" sz="2200" b="1" dirty="0" smtClean="0"/>
              <a:t>veřejné úkoly a naplňuje veřejné cíle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b="1" dirty="0" smtClean="0"/>
              <a:t>Zahrnuje:</a:t>
            </a:r>
            <a:r>
              <a:rPr lang="cs-CZ" sz="2200" dirty="0" smtClean="0"/>
              <a:t> kontrola, prevence, informace, výzvy, rozhodnutí, plány, smlouvy, faktické úkony, právní předpisy, vnitřní předpisy, osvědčení, stanoviska, souhlasy, vyjádření, posudky, zkoušky, pokuty, autorizace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5711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b="1" dirty="0" smtClean="0"/>
              <a:t>Vrchnostenské</a:t>
            </a:r>
            <a:r>
              <a:rPr lang="cs-CZ" sz="2200" dirty="0" smtClean="0"/>
              <a:t> a </a:t>
            </a:r>
            <a:r>
              <a:rPr lang="cs-CZ" sz="2200" dirty="0" err="1" smtClean="0"/>
              <a:t>nevrchnostenské</a:t>
            </a:r>
            <a:r>
              <a:rPr lang="cs-CZ" sz="2200" dirty="0" smtClean="0"/>
              <a:t> formy – podle mocenské povahy a postavení veřejné správy</a:t>
            </a:r>
          </a:p>
          <a:p>
            <a:pPr algn="just"/>
            <a:r>
              <a:rPr lang="cs-CZ" sz="2200" b="1" dirty="0" smtClean="0"/>
              <a:t>Veřejnoprávní</a:t>
            </a:r>
            <a:r>
              <a:rPr lang="cs-CZ" sz="2200" dirty="0" smtClean="0"/>
              <a:t> a soukromoprávní formy – podle právní regulace</a:t>
            </a:r>
          </a:p>
          <a:p>
            <a:pPr algn="just"/>
            <a:r>
              <a:rPr lang="cs-CZ" sz="2200" b="1" dirty="0" smtClean="0"/>
              <a:t>Právní</a:t>
            </a:r>
            <a:r>
              <a:rPr lang="cs-CZ" sz="2200" dirty="0" smtClean="0"/>
              <a:t> a neprávní formy – podle právních důsledků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b="1" dirty="0" smtClean="0">
                <a:solidFill>
                  <a:srgbClr val="FF0000"/>
                </a:solidFill>
              </a:rPr>
              <a:t>Mnohost forem</a:t>
            </a:r>
            <a:r>
              <a:rPr lang="cs-CZ" sz="2200" dirty="0" smtClean="0"/>
              <a:t>, veřejná správa si v 21. století nevystačí s jednou </a:t>
            </a:r>
            <a:r>
              <a:rPr lang="cs-CZ" sz="2200" dirty="0" err="1" smtClean="0"/>
              <a:t>všeobjímací</a:t>
            </a:r>
            <a:r>
              <a:rPr lang="cs-CZ" sz="2200" dirty="0" smtClean="0"/>
              <a:t> </a:t>
            </a:r>
            <a:r>
              <a:rPr lang="cs-CZ" sz="2200" dirty="0" smtClean="0"/>
              <a:t>formou, která by obsáhla široký záběr a předmět činnosti</a:t>
            </a:r>
          </a:p>
          <a:p>
            <a:pPr algn="just"/>
            <a:r>
              <a:rPr lang="cs-CZ" sz="2200" b="1" dirty="0" smtClean="0"/>
              <a:t>Proč máme formy</a:t>
            </a:r>
            <a:r>
              <a:rPr lang="cs-CZ" sz="2200" dirty="0" smtClean="0"/>
              <a:t>: </a:t>
            </a:r>
            <a:r>
              <a:rPr lang="cs-CZ" sz="2200" dirty="0" err="1" smtClean="0"/>
              <a:t>fce</a:t>
            </a:r>
            <a:r>
              <a:rPr lang="cs-CZ" sz="2200" dirty="0" smtClean="0"/>
              <a:t> kognitivní, instrumentální a normativní (souvisí se </a:t>
            </a:r>
            <a:r>
              <a:rPr lang="cs-CZ" sz="2200" b="1" dirty="0" smtClean="0">
                <a:solidFill>
                  <a:srgbClr val="FF0000"/>
                </a:solidFill>
              </a:rPr>
              <a:t>zásadou zákonnosti </a:t>
            </a:r>
            <a:r>
              <a:rPr lang="cs-CZ" sz="2200" dirty="0" smtClean="0"/>
              <a:t>a </a:t>
            </a:r>
            <a:r>
              <a:rPr lang="cs-CZ" sz="2200" b="1" dirty="0" smtClean="0">
                <a:solidFill>
                  <a:srgbClr val="FF0000"/>
                </a:solidFill>
              </a:rPr>
              <a:t>mezemi pro uplatňování veřejné moci</a:t>
            </a:r>
            <a:r>
              <a:rPr lang="cs-CZ" sz="2200" dirty="0" smtClean="0"/>
              <a:t>)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8374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Ústavní a zákonné základy činnosti veřejné správy</a:t>
            </a:r>
          </a:p>
          <a:p>
            <a:pPr algn="just"/>
            <a:r>
              <a:rPr lang="cs-CZ" sz="2200" b="1" dirty="0" smtClean="0"/>
              <a:t>Čl. 2 odst. </a:t>
            </a:r>
            <a:r>
              <a:rPr lang="cs-CZ" sz="2200" b="1" dirty="0"/>
              <a:t>3 Ústavy </a:t>
            </a:r>
            <a:r>
              <a:rPr lang="cs-CZ" sz="2200" dirty="0"/>
              <a:t>„</a:t>
            </a:r>
            <a:r>
              <a:rPr lang="cs-CZ" sz="2200" i="1" dirty="0"/>
              <a:t>Státní moc </a:t>
            </a:r>
            <a:r>
              <a:rPr lang="cs-CZ" sz="2200" i="1" dirty="0">
                <a:solidFill>
                  <a:srgbClr val="FF0000"/>
                </a:solidFill>
              </a:rPr>
              <a:t>slouží </a:t>
            </a:r>
            <a:r>
              <a:rPr lang="cs-CZ" sz="2200" i="1" dirty="0"/>
              <a:t>všem občanům a lze ji uplatňovat jen v </a:t>
            </a:r>
            <a:r>
              <a:rPr lang="cs-CZ" sz="2200" i="1" dirty="0">
                <a:solidFill>
                  <a:srgbClr val="FF0000"/>
                </a:solidFill>
              </a:rPr>
              <a:t>případech, v mezích a způsoby</a:t>
            </a:r>
            <a:r>
              <a:rPr lang="cs-CZ" sz="2200" i="1" dirty="0"/>
              <a:t>, které stanoví zákon</a:t>
            </a:r>
            <a:r>
              <a:rPr lang="cs-CZ" sz="2200" i="1" dirty="0" smtClean="0"/>
              <a:t>.</a:t>
            </a:r>
            <a:r>
              <a:rPr lang="cs-CZ" sz="2200" dirty="0" smtClean="0"/>
              <a:t>“</a:t>
            </a:r>
          </a:p>
          <a:p>
            <a:pPr algn="just"/>
            <a:r>
              <a:rPr lang="cs-CZ" sz="2200" b="1" dirty="0" smtClean="0"/>
              <a:t>Čl. 2 odst. </a:t>
            </a:r>
            <a:r>
              <a:rPr lang="cs-CZ" sz="2200" b="1" dirty="0"/>
              <a:t>2 LZPS </a:t>
            </a:r>
            <a:r>
              <a:rPr lang="cs-CZ" sz="2200" dirty="0" smtClean="0"/>
              <a:t>„</a:t>
            </a:r>
            <a:r>
              <a:rPr lang="cs-CZ" sz="2200" i="1" dirty="0" smtClean="0"/>
              <a:t>Státní </a:t>
            </a:r>
            <a:r>
              <a:rPr lang="cs-CZ" sz="2200" i="1" dirty="0"/>
              <a:t>moc lze uplatňovat jen v </a:t>
            </a:r>
            <a:r>
              <a:rPr lang="cs-CZ" sz="2200" i="1" dirty="0">
                <a:solidFill>
                  <a:srgbClr val="FF0000"/>
                </a:solidFill>
              </a:rPr>
              <a:t>případech a v mezích stanovených zákonem, a to způsobem</a:t>
            </a:r>
            <a:r>
              <a:rPr lang="cs-CZ" sz="2200" i="1" dirty="0"/>
              <a:t>, který zákon stanoví</a:t>
            </a:r>
            <a:r>
              <a:rPr lang="cs-CZ" sz="2200" i="1" dirty="0" smtClean="0"/>
              <a:t>.</a:t>
            </a:r>
            <a:r>
              <a:rPr lang="cs-CZ" sz="2200" dirty="0" smtClean="0"/>
              <a:t>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1200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5254"/>
            <a:ext cx="8086635" cy="647700"/>
          </a:xfrm>
        </p:spPr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3030"/>
            <a:ext cx="8082321" cy="5036456"/>
          </a:xfrm>
        </p:spPr>
        <p:txBody>
          <a:bodyPr/>
          <a:lstStyle/>
          <a:p>
            <a:pPr algn="just"/>
            <a:r>
              <a:rPr lang="cs-CZ" sz="2200" dirty="0" smtClean="0"/>
              <a:t>Ústavní a zákonné základy činnosti veřejné správy</a:t>
            </a:r>
          </a:p>
          <a:p>
            <a:pPr algn="just"/>
            <a:r>
              <a:rPr lang="cs-CZ" sz="2200" b="1" dirty="0" smtClean="0"/>
              <a:t>§ 2 </a:t>
            </a:r>
            <a:r>
              <a:rPr lang="cs-CZ" sz="2200" dirty="0" smtClean="0"/>
              <a:t>zákona č. 500/2004 Sb., </a:t>
            </a:r>
            <a:r>
              <a:rPr lang="cs-CZ" sz="2200" b="1" dirty="0" smtClean="0"/>
              <a:t>správní řád</a:t>
            </a:r>
            <a:r>
              <a:rPr lang="cs-CZ" sz="2200" dirty="0" smtClean="0"/>
              <a:t>: </a:t>
            </a:r>
          </a:p>
          <a:p>
            <a:pPr algn="just"/>
            <a:r>
              <a:rPr lang="cs-CZ" sz="1800" i="1" dirty="0"/>
              <a:t>(1) Správní orgán postupuje </a:t>
            </a:r>
            <a:r>
              <a:rPr lang="cs-CZ" sz="1800" i="1" dirty="0">
                <a:solidFill>
                  <a:srgbClr val="FF0000"/>
                </a:solidFill>
              </a:rPr>
              <a:t>v souladu se zákony a ostatními právními předpisy, jakož i mezinárodními smlouvami</a:t>
            </a:r>
            <a:r>
              <a:rPr lang="cs-CZ" sz="1800" i="1" dirty="0"/>
              <a:t>, které jsou součástí právního řádu (dále jen "právní předpisy"). </a:t>
            </a:r>
            <a:r>
              <a:rPr lang="cs-CZ" sz="1800" i="1" dirty="0" smtClean="0"/>
              <a:t>…</a:t>
            </a:r>
            <a:endParaRPr lang="cs-CZ" sz="1800" i="1" dirty="0"/>
          </a:p>
          <a:p>
            <a:pPr algn="just"/>
            <a:r>
              <a:rPr lang="cs-CZ" sz="1800" i="1" dirty="0"/>
              <a:t> </a:t>
            </a:r>
            <a:r>
              <a:rPr lang="cs-CZ" sz="1800" i="1" dirty="0" smtClean="0"/>
              <a:t>(</a:t>
            </a:r>
            <a:r>
              <a:rPr lang="cs-CZ" sz="1800" i="1" dirty="0"/>
              <a:t>2) Správní orgán uplatňuje svou </a:t>
            </a:r>
            <a:r>
              <a:rPr lang="cs-CZ" sz="1800" i="1" dirty="0">
                <a:solidFill>
                  <a:srgbClr val="FF0000"/>
                </a:solidFill>
              </a:rPr>
              <a:t>pravomoc pouze k těm účelům, k nimž mu byla zákonem nebo na základě zákona svěřena, a v rozsahu</a:t>
            </a:r>
            <a:r>
              <a:rPr lang="cs-CZ" sz="1800" i="1" dirty="0"/>
              <a:t>, v jakém mu byla svěřena.</a:t>
            </a:r>
          </a:p>
          <a:p>
            <a:pPr algn="just"/>
            <a:r>
              <a:rPr lang="cs-CZ" sz="1800" i="1" dirty="0"/>
              <a:t> </a:t>
            </a:r>
            <a:r>
              <a:rPr lang="cs-CZ" sz="1800" i="1" dirty="0" smtClean="0"/>
              <a:t>(</a:t>
            </a:r>
            <a:r>
              <a:rPr lang="cs-CZ" sz="1800" i="1" dirty="0"/>
              <a:t>3) Správní orgán </a:t>
            </a:r>
            <a:r>
              <a:rPr lang="cs-CZ" sz="1800" i="1" dirty="0">
                <a:solidFill>
                  <a:srgbClr val="FF0000"/>
                </a:solidFill>
              </a:rPr>
              <a:t>šetří práva nabytá v dobré víře</a:t>
            </a:r>
            <a:r>
              <a:rPr lang="cs-CZ" sz="1800" i="1" dirty="0"/>
              <a:t>, jakož i oprávněné zájmy osob, jichž se činnost správního orgánu v jednotlivém případě dotýká (dále jen "dotčené osoby"), a může zasahovat do těchto práv jen za podmínek </a:t>
            </a:r>
            <a:r>
              <a:rPr lang="cs-CZ" sz="1800" i="1" dirty="0">
                <a:solidFill>
                  <a:srgbClr val="FF0000"/>
                </a:solidFill>
              </a:rPr>
              <a:t>stanovených zákonem a v nezbytném rozsahu</a:t>
            </a:r>
            <a:r>
              <a:rPr lang="cs-CZ" sz="1800" i="1" dirty="0"/>
              <a:t>.</a:t>
            </a:r>
          </a:p>
          <a:p>
            <a:pPr algn="just"/>
            <a:r>
              <a:rPr lang="cs-CZ" sz="1800" i="1" dirty="0"/>
              <a:t> </a:t>
            </a:r>
            <a:r>
              <a:rPr lang="cs-CZ" sz="1800" i="1" dirty="0" smtClean="0"/>
              <a:t>(</a:t>
            </a:r>
            <a:r>
              <a:rPr lang="cs-CZ" sz="1800" i="1" dirty="0"/>
              <a:t>4) Správní orgán dbá, aby přijaté řešení bylo </a:t>
            </a:r>
            <a:r>
              <a:rPr lang="cs-CZ" sz="1800" i="1" dirty="0">
                <a:solidFill>
                  <a:srgbClr val="FF0000"/>
                </a:solidFill>
              </a:rPr>
              <a:t>v souladu s veřejným zájmem </a:t>
            </a:r>
            <a:r>
              <a:rPr lang="cs-CZ" sz="1800" i="1" dirty="0"/>
              <a:t>a aby odpovídalo okolnostem daného případu, jakož i na to, aby při rozhodování skutkově shodných nebo podobných případů </a:t>
            </a:r>
            <a:r>
              <a:rPr lang="cs-CZ" sz="1800" i="1" dirty="0">
                <a:solidFill>
                  <a:srgbClr val="FF0000"/>
                </a:solidFill>
              </a:rPr>
              <a:t>nevznikaly nedůvodné rozdíly.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4486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5254"/>
            <a:ext cx="8086635" cy="647700"/>
          </a:xfrm>
        </p:spPr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3030"/>
            <a:ext cx="8082321" cy="5036456"/>
          </a:xfrm>
        </p:spPr>
        <p:txBody>
          <a:bodyPr/>
          <a:lstStyle/>
          <a:p>
            <a:pPr algn="just"/>
            <a:r>
              <a:rPr lang="cs-CZ" sz="2200" dirty="0" smtClean="0"/>
              <a:t>Ústavní a zákonné základy činnosti veřejné správy</a:t>
            </a:r>
          </a:p>
          <a:p>
            <a:pPr algn="just"/>
            <a:r>
              <a:rPr lang="cs-CZ" sz="2200" b="1" dirty="0" smtClean="0"/>
              <a:t>§ </a:t>
            </a:r>
            <a:r>
              <a:rPr lang="cs-CZ" sz="2200" b="1" dirty="0" smtClean="0"/>
              <a:t>4 odst. 1 </a:t>
            </a:r>
            <a:r>
              <a:rPr lang="cs-CZ" sz="2200" dirty="0" smtClean="0"/>
              <a:t>zákona č. 500/2004 Sb., </a:t>
            </a:r>
            <a:r>
              <a:rPr lang="cs-CZ" sz="2200" b="1" dirty="0" smtClean="0"/>
              <a:t>správní řád</a:t>
            </a:r>
            <a:r>
              <a:rPr lang="cs-CZ" sz="2200" dirty="0" smtClean="0"/>
              <a:t>: </a:t>
            </a:r>
            <a:endParaRPr lang="cs-CZ" sz="2200" dirty="0" smtClean="0"/>
          </a:p>
          <a:p>
            <a:pPr algn="just"/>
            <a:r>
              <a:rPr lang="cs-CZ" sz="2200" dirty="0" smtClean="0"/>
              <a:t>„</a:t>
            </a:r>
            <a:r>
              <a:rPr lang="cs-CZ" sz="2200" i="1" dirty="0" smtClean="0"/>
              <a:t>Veřejná </a:t>
            </a:r>
            <a:r>
              <a:rPr lang="cs-CZ" sz="2200" i="1" dirty="0"/>
              <a:t>správa je </a:t>
            </a:r>
            <a:r>
              <a:rPr lang="cs-CZ" sz="2200" i="1" dirty="0">
                <a:solidFill>
                  <a:srgbClr val="FF0000"/>
                </a:solidFill>
              </a:rPr>
              <a:t>službou veřejnosti</a:t>
            </a:r>
            <a:r>
              <a:rPr lang="cs-CZ" sz="2200" i="1" dirty="0"/>
              <a:t>. Každý, kdo plní úkoly vyplývající z působnosti správního orgánu, má povinnost se k dotčeným osobám chovat zdvořile a podle možností jim vycházet vstříc</a:t>
            </a:r>
            <a:r>
              <a:rPr lang="cs-CZ" sz="2200" i="1" dirty="0" smtClean="0"/>
              <a:t>.</a:t>
            </a:r>
            <a:r>
              <a:rPr lang="cs-CZ" sz="2200" dirty="0" smtClean="0"/>
              <a:t>“</a:t>
            </a:r>
            <a:endParaRPr lang="cs-CZ" sz="2200" dirty="0" smtClean="0"/>
          </a:p>
          <a:p>
            <a:pPr algn="just"/>
            <a:endParaRPr lang="cs-CZ" sz="1800" i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419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4453"/>
            <a:ext cx="8086635" cy="647700"/>
          </a:xfrm>
        </p:spPr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486"/>
            <a:ext cx="8082321" cy="4623027"/>
          </a:xfrm>
        </p:spPr>
        <p:txBody>
          <a:bodyPr/>
          <a:lstStyle/>
          <a:p>
            <a:pPr marL="400050" lvl="1" indent="0" algn="just">
              <a:buNone/>
            </a:pPr>
            <a:r>
              <a:rPr lang="cs-CZ" b="1" dirty="0" smtClean="0"/>
              <a:t>1. Správní akt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Normativní správní akt (</a:t>
            </a:r>
            <a:r>
              <a:rPr lang="cs-CZ" i="1" dirty="0" smtClean="0"/>
              <a:t>právní předpis</a:t>
            </a:r>
            <a:r>
              <a:rPr lang="cs-CZ" dirty="0" smtClean="0"/>
              <a:t>) a vnitřní předpisy (</a:t>
            </a:r>
            <a:r>
              <a:rPr lang="cs-CZ" i="1" dirty="0" smtClean="0"/>
              <a:t>služební předpisy, vnitřní instrukce</a:t>
            </a:r>
            <a:r>
              <a:rPr lang="cs-CZ" dirty="0" smtClean="0"/>
              <a:t>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Individuální správní akt (</a:t>
            </a:r>
            <a:r>
              <a:rPr lang="cs-CZ" i="1" dirty="0" smtClean="0"/>
              <a:t>rozhodnutí</a:t>
            </a:r>
            <a:r>
              <a:rPr lang="cs-CZ" dirty="0" smtClean="0"/>
              <a:t>) a jiné správní akty/úkony (</a:t>
            </a:r>
            <a:r>
              <a:rPr lang="cs-CZ" i="1" dirty="0" smtClean="0"/>
              <a:t>osvědčení, sdělení, vyjádření, posudky</a:t>
            </a:r>
            <a:r>
              <a:rPr lang="cs-CZ" dirty="0" smtClean="0"/>
              <a:t>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/>
              <a:t>Smíšené správní akty – </a:t>
            </a:r>
            <a:r>
              <a:rPr lang="cs-CZ" i="1" dirty="0" smtClean="0"/>
              <a:t>opatření obecné povahy </a:t>
            </a:r>
            <a:r>
              <a:rPr lang="cs-CZ" dirty="0" smtClean="0"/>
              <a:t>(plány)</a:t>
            </a:r>
          </a:p>
          <a:p>
            <a:pPr marL="400050" lvl="1" indent="0" algn="just">
              <a:buNone/>
            </a:pPr>
            <a:r>
              <a:rPr lang="cs-CZ" b="1" dirty="0" smtClean="0"/>
              <a:t>2. Faktické </a:t>
            </a:r>
            <a:r>
              <a:rPr lang="cs-CZ" b="1" dirty="0" smtClean="0"/>
              <a:t>úkony a bezprostřední zásahy</a:t>
            </a:r>
          </a:p>
          <a:p>
            <a:pPr marL="400050" lvl="1" indent="0" algn="just">
              <a:buNone/>
            </a:pPr>
            <a:r>
              <a:rPr lang="cs-CZ" b="1" dirty="0" smtClean="0"/>
              <a:t>3. Veřejnoprávní smlouvy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FF0000"/>
                </a:solidFill>
              </a:rPr>
              <a:t>smluvní povaha</a:t>
            </a:r>
            <a:r>
              <a:rPr lang="cs-CZ" dirty="0" smtClean="0"/>
              <a:t>, odklon od jednostranného a veřejně mocenského pojetí (dotace, přenos agendy, …)</a:t>
            </a:r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1844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Průcha, P. Správní právo. Obecná část. 7. vydání, 2007, s. 47 – 63, 262 - 267</a:t>
            </a:r>
          </a:p>
          <a:p>
            <a:pPr algn="just"/>
            <a:r>
              <a:rPr lang="cs-CZ" dirty="0" smtClean="0"/>
              <a:t>Hendrych, D. Správní věda, 3. vydání, C. H. Beck, 2009, s. 13 – 26, 64 – 87</a:t>
            </a:r>
          </a:p>
          <a:p>
            <a:pPr algn="just"/>
            <a:r>
              <a:rPr lang="cs-CZ" dirty="0" smtClean="0"/>
              <a:t>Sládeček, V. Obecné správní právo, 3. vydání, </a:t>
            </a:r>
            <a:r>
              <a:rPr lang="cs-CZ" dirty="0" err="1" smtClean="0"/>
              <a:t>WoltersKluwer</a:t>
            </a:r>
            <a:r>
              <a:rPr lang="cs-CZ" dirty="0" smtClean="0"/>
              <a:t>, 2012, s. 18 – 25, 29 – 38</a:t>
            </a:r>
          </a:p>
          <a:p>
            <a:pPr algn="just"/>
            <a:r>
              <a:rPr lang="cs-CZ" dirty="0" smtClean="0"/>
              <a:t>Hendrych, D. a kol. Správní právo. Obecná část. 8. vydání. C. H. Beck, 2012, s. 3 – 13, 173 – 175</a:t>
            </a:r>
          </a:p>
          <a:p>
            <a:pPr algn="just"/>
            <a:r>
              <a:rPr lang="cs-CZ" dirty="0" smtClean="0"/>
              <a:t>Kolektiv autorů, Evropská veřejná správa, UJAK, 2015, s. 113 - 117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Veřejná správa, pojem a charakteristika</a:t>
            </a:r>
            <a:r>
              <a:rPr lang="cs-CZ" sz="1800" dirty="0"/>
              <a:t> (pojem správy, správa veřejná a správa soukromá, vztah veřejné správy - zákonodárství – justice; pojem a charakteristika veřejné správy; druhy veřejné správy – fiskální, pečovatelská a vrchnostenská).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Činnost </a:t>
            </a:r>
            <a:r>
              <a:rPr lang="cs-CZ" sz="1800" b="1" dirty="0"/>
              <a:t>veřejné správy </a:t>
            </a:r>
            <a:r>
              <a:rPr lang="cs-CZ" sz="1800" dirty="0"/>
              <a:t>(veřejná správa jako činnost, vrchnostenské – veřejnoprávní a </a:t>
            </a:r>
            <a:r>
              <a:rPr lang="cs-CZ" sz="1800" dirty="0" err="1"/>
              <a:t>nevrchnostenské</a:t>
            </a:r>
            <a:r>
              <a:rPr lang="cs-CZ" sz="1800" dirty="0"/>
              <a:t> – soukromoprávní formy činnosti veřejné správy; právní a neprávní formy realizace veřejné správy; ústavní a zákonné základy činnosti veřejné správy v České republice; správní akty, veřejnoprávní smlouvy, další úkony veřejné správy).</a:t>
            </a:r>
          </a:p>
          <a:p>
            <a:pPr algn="just"/>
            <a:r>
              <a:rPr lang="cs-CZ" sz="1800" b="1" dirty="0"/>
              <a:t>Cíl: </a:t>
            </a:r>
            <a:r>
              <a:rPr lang="cs-CZ" sz="1800" dirty="0"/>
              <a:t>cílem této přednášky je, aby studenti byli s to vymezit, co je to veřejná správa a jaké je její postavení a jakým způsobem se uskutečňuje</a:t>
            </a:r>
            <a:r>
              <a:rPr lang="cs-CZ" dirty="0"/>
              <a:t>. 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soukromá a veřejná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Správa</a:t>
            </a:r>
            <a:r>
              <a:rPr lang="cs-CZ" altLang="cs-CZ" sz="2000" dirty="0"/>
              <a:t> – záměrná činnost směřující k určitému cíli, </a:t>
            </a:r>
            <a:r>
              <a:rPr lang="cs-CZ" altLang="cs-CZ" sz="2000" dirty="0" smtClean="0"/>
              <a:t>spočívá, </a:t>
            </a:r>
            <a:r>
              <a:rPr lang="cs-CZ" altLang="cs-CZ" sz="2000" dirty="0"/>
              <a:t>ve „spravování/řízení“, </a:t>
            </a:r>
            <a:r>
              <a:rPr lang="cs-CZ" altLang="cs-CZ" sz="2000" b="1" dirty="0" smtClean="0"/>
              <a:t>administrativa</a:t>
            </a:r>
            <a:r>
              <a:rPr lang="cs-CZ" altLang="cs-CZ" sz="2000" dirty="0" smtClean="0"/>
              <a:t>, charakteristika Pražák 1905, </a:t>
            </a:r>
            <a:r>
              <a:rPr lang="cs-CZ" altLang="cs-CZ" sz="2000" dirty="0" err="1" smtClean="0"/>
              <a:t>Merkl</a:t>
            </a:r>
            <a:r>
              <a:rPr lang="cs-CZ" altLang="cs-CZ" sz="2000" dirty="0" smtClean="0"/>
              <a:t> 1931, není totožná s pojmem management</a:t>
            </a:r>
            <a:endParaRPr lang="cs-CZ" alt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Správa </a:t>
            </a:r>
            <a:r>
              <a:rPr lang="cs-CZ" altLang="cs-CZ" sz="2000" b="1" dirty="0"/>
              <a:t>soukromá</a:t>
            </a:r>
            <a:r>
              <a:rPr lang="cs-CZ" altLang="cs-CZ" sz="2000" dirty="0"/>
              <a:t> – soukromé subjekty, soukromý zájem, soukromé cíle a úkoly, soukromé záležitosti, soukromoprávní prostředky, </a:t>
            </a:r>
            <a:r>
              <a:rPr lang="cs-CZ" altLang="cs-CZ" sz="2000" u="sng" dirty="0"/>
              <a:t>vše je dovoleno, co není zakázáno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Správa veřejná</a:t>
            </a:r>
            <a:r>
              <a:rPr lang="cs-CZ" altLang="cs-CZ" sz="2000" dirty="0"/>
              <a:t> – </a:t>
            </a:r>
            <a:r>
              <a:rPr lang="cs-CZ" altLang="cs-CZ" sz="2000" b="1" dirty="0">
                <a:solidFill>
                  <a:srgbClr val="CC0000"/>
                </a:solidFill>
              </a:rPr>
              <a:t>veřejnoprávní</a:t>
            </a:r>
            <a:r>
              <a:rPr lang="cs-CZ" altLang="cs-CZ" sz="2000" dirty="0">
                <a:solidFill>
                  <a:srgbClr val="CC0000"/>
                </a:solidFill>
              </a:rPr>
              <a:t> subjekty </a:t>
            </a:r>
            <a:r>
              <a:rPr lang="cs-CZ" altLang="cs-CZ" sz="2000" dirty="0"/>
              <a:t>(orgány veřejné správy/správní orgány), </a:t>
            </a:r>
            <a:r>
              <a:rPr lang="cs-CZ" altLang="cs-CZ" sz="2000" dirty="0">
                <a:solidFill>
                  <a:srgbClr val="CC0000"/>
                </a:solidFill>
              </a:rPr>
              <a:t>povinnost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veřejné</a:t>
            </a:r>
            <a:r>
              <a:rPr lang="cs-CZ" altLang="cs-CZ" sz="2000" dirty="0">
                <a:solidFill>
                  <a:srgbClr val="CC0000"/>
                </a:solidFill>
              </a:rPr>
              <a:t> cíle a úkoly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veřejnoprávní</a:t>
            </a:r>
            <a:r>
              <a:rPr lang="cs-CZ" altLang="cs-CZ" sz="2000" dirty="0">
                <a:solidFill>
                  <a:srgbClr val="CC0000"/>
                </a:solidFill>
              </a:rPr>
              <a:t> prostředky (formy)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veřejný</a:t>
            </a:r>
            <a:r>
              <a:rPr lang="cs-CZ" altLang="cs-CZ" sz="2000" dirty="0">
                <a:solidFill>
                  <a:srgbClr val="CC0000"/>
                </a:solidFill>
              </a:rPr>
              <a:t> zájem</a:t>
            </a:r>
            <a:r>
              <a:rPr lang="cs-CZ" altLang="cs-CZ" sz="2000" dirty="0"/>
              <a:t>, </a:t>
            </a:r>
            <a:r>
              <a:rPr lang="cs-CZ" altLang="cs-CZ" sz="2000" b="1" dirty="0">
                <a:solidFill>
                  <a:srgbClr val="CC0000"/>
                </a:solidFill>
              </a:rPr>
              <a:t>veřejné</a:t>
            </a:r>
            <a:r>
              <a:rPr lang="cs-CZ" altLang="cs-CZ" sz="2000" dirty="0">
                <a:solidFill>
                  <a:srgbClr val="CC0000"/>
                </a:solidFill>
              </a:rPr>
              <a:t> záležitosti</a:t>
            </a:r>
            <a:r>
              <a:rPr lang="cs-CZ" altLang="cs-CZ" sz="2000" dirty="0"/>
              <a:t> (veřejné úkoly), </a:t>
            </a:r>
            <a:r>
              <a:rPr lang="cs-CZ" altLang="cs-CZ" sz="2000" u="sng" dirty="0"/>
              <a:t>povoleno je to, co zákon </a:t>
            </a:r>
            <a:r>
              <a:rPr lang="cs-CZ" altLang="cs-CZ" sz="2000" u="sng" dirty="0" smtClean="0"/>
              <a:t>stanoví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000" u="sng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u="sng" dirty="0" smtClean="0"/>
              <a:t>Veřejná správa/stát není firma – nutnost realizovat veřejné úkoly a naplňovat a chránit/prosazovat veřejný zájem</a:t>
            </a:r>
            <a:endParaRPr lang="cs-CZ" altLang="cs-CZ" sz="2000" u="sng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7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– kde je</a:t>
            </a:r>
            <a:r>
              <a:rPr lang="cs-CZ" dirty="0" smtClean="0"/>
              <a:t>?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Veřejná správa je předmětem zájmu: správního práva, finančního práva, práva životního prostředí, práva sociálního zabezpečení, …</a:t>
            </a:r>
          </a:p>
          <a:p>
            <a:pPr algn="just"/>
            <a:r>
              <a:rPr lang="cs-CZ" dirty="0" smtClean="0"/>
              <a:t>Veřejná správa je předmětem zájmu: správní vědy, …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927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– kde je</a:t>
            </a:r>
            <a:r>
              <a:rPr lang="cs-CZ" dirty="0" smtClean="0"/>
              <a:t>?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Co je to „veřejná správa“ – lze popsat, nikoliv jednoznačně a určitě definovat (E. </a:t>
            </a:r>
            <a:r>
              <a:rPr lang="cs-CZ" sz="1800" dirty="0" err="1"/>
              <a:t>Forsthoff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Definice nemohou zohlednit dynamickou povahu veřejné správy (neustále se vyvíjí)</a:t>
            </a:r>
            <a:endParaRPr lang="cs-CZ" sz="1800" dirty="0"/>
          </a:p>
          <a:p>
            <a:pPr algn="just"/>
            <a:r>
              <a:rPr lang="cs-CZ" sz="1800" dirty="0"/>
              <a:t>„</a:t>
            </a:r>
            <a:r>
              <a:rPr lang="cs-CZ" sz="1800" i="1" dirty="0"/>
              <a:t>člověk chce stále od správy tím více a více, čím méně a méně o ní ví a rozumí jí</a:t>
            </a:r>
            <a:r>
              <a:rPr lang="cs-CZ" sz="1800" dirty="0" smtClean="0"/>
              <a:t>“</a:t>
            </a:r>
          </a:p>
          <a:p>
            <a:pPr algn="just"/>
            <a:r>
              <a:rPr lang="cs-CZ" sz="1800" dirty="0" smtClean="0"/>
              <a:t>Veřejná správa je „stát v akci“, navázána na </a:t>
            </a:r>
            <a:r>
              <a:rPr lang="cs-CZ" sz="1800" b="1" dirty="0" smtClean="0"/>
              <a:t>veřejný zájem</a:t>
            </a:r>
            <a:endParaRPr lang="cs-CZ" sz="1800" b="1" dirty="0"/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Veřejná správa nás obklopuje </a:t>
            </a:r>
            <a:r>
              <a:rPr lang="cs-CZ" sz="1800" b="1" dirty="0">
                <a:solidFill>
                  <a:srgbClr val="FF0000"/>
                </a:solidFill>
              </a:rPr>
              <a:t>v každodenním životě: </a:t>
            </a:r>
            <a:r>
              <a:rPr lang="cs-CZ" sz="1800" i="1" dirty="0"/>
              <a:t>veřejnoprávní média a tisk, zdravotnictví, MHD, regulace dopravy, školství, hygiena a ochrana spotřebitele, pokuty, …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Veřejná správa následuje člověka </a:t>
            </a:r>
            <a:r>
              <a:rPr lang="cs-CZ" sz="1800" b="1" dirty="0">
                <a:solidFill>
                  <a:srgbClr val="FF0000"/>
                </a:solidFill>
              </a:rPr>
              <a:t>od narození do smrti: </a:t>
            </a:r>
            <a:r>
              <a:rPr lang="cs-CZ" sz="1800" i="1" dirty="0"/>
              <a:t>zdravotní péče, narození – matrika, MŠ a povinná školní docházka, občanský průkaz, řidičský průkaz, cestovní doklad (pas), nezaměstnanost, přijetí na VŠ, studium, jednání s úřady (koupě nemovitosti, registrace vozidla), protiprávní jednání, svatba, podnikání, důchodové dávky, smrt, …</a:t>
            </a:r>
            <a:endParaRPr lang="cs-CZ" sz="1800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2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– kde je</a:t>
            </a:r>
            <a:r>
              <a:rPr lang="cs-CZ" dirty="0" smtClean="0"/>
              <a:t>?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Správa veřejných záležitostí vykonávána veřejnoprávní subjekty, které ji mají uloženo ji vykonávat jako svou povinnost. Spočívá ve správě veřejných záležitostí ve veřejném zájmu při uplatnění veřejně mocenských prostředků a metod (ale i průnik metod a prostředků soukromoprávních)</a:t>
            </a:r>
          </a:p>
          <a:p>
            <a:pPr algn="just"/>
            <a:r>
              <a:rPr lang="cs-CZ" dirty="0" smtClean="0"/>
              <a:t>Další znaky veřejné správy: aktivita, výkonný charakter, stálost, zákonnost, veřejný zájem, pečovatelská a nařizovací povaha, dobrá správa a služebný charakter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213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Napojení na </a:t>
            </a:r>
            <a:r>
              <a:rPr lang="cs-CZ" sz="2000" b="1" dirty="0"/>
              <a:t>veřejnou moc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Veřejná moc (nález ÚS ČSFR, </a:t>
            </a:r>
            <a:r>
              <a:rPr lang="cs-CZ" sz="2000" dirty="0" err="1"/>
              <a:t>sp</a:t>
            </a:r>
            <a:r>
              <a:rPr lang="cs-CZ" sz="2000" dirty="0"/>
              <a:t>. zn. I. ÚS 191/92 a ÚS ČR, </a:t>
            </a:r>
            <a:r>
              <a:rPr lang="cs-CZ" sz="2000" dirty="0" err="1"/>
              <a:t>sp</a:t>
            </a:r>
            <a:r>
              <a:rPr lang="cs-CZ" sz="2000" dirty="0"/>
              <a:t>. zn. II ÚS 75/93): „</a:t>
            </a:r>
            <a:r>
              <a:rPr lang="cs-CZ" sz="2000" i="1" dirty="0"/>
              <a:t>Veřejnou mocí se rozumí taková moc, která </a:t>
            </a:r>
            <a:r>
              <a:rPr lang="cs-CZ" sz="2000" i="1" dirty="0">
                <a:solidFill>
                  <a:srgbClr val="FF0000"/>
                </a:solidFill>
              </a:rPr>
              <a:t>autoritativně rozhoduje o právech a povinnostech subjektů</a:t>
            </a:r>
            <a:r>
              <a:rPr lang="cs-CZ" sz="2000" i="1" dirty="0"/>
              <a:t>, ať již přímo, nebo zprostředkovaně. Subjekt, o jehož právech nebo povinnostech rozhoduje orgán veřejné moci, </a:t>
            </a:r>
            <a:r>
              <a:rPr lang="cs-CZ" sz="2000" i="1" dirty="0">
                <a:solidFill>
                  <a:srgbClr val="FF0000"/>
                </a:solidFill>
              </a:rPr>
              <a:t>není v rovnoprávném postavení s tímto orgánem </a:t>
            </a:r>
            <a:r>
              <a:rPr lang="cs-CZ" sz="2000" i="1" dirty="0"/>
              <a:t>a obsah rozhodnutí tohoto orgánu nezávisí od vůle subjektu</a:t>
            </a:r>
            <a:r>
              <a:rPr lang="cs-CZ" sz="2000" dirty="0"/>
              <a:t>.“ 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0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Negativní definice (vymezení) veřejné správy (</a:t>
            </a:r>
            <a:r>
              <a:rPr lang="cs-CZ" sz="2000" dirty="0">
                <a:solidFill>
                  <a:srgbClr val="FF0000"/>
                </a:solidFill>
              </a:rPr>
              <a:t>odčítací metoda</a:t>
            </a:r>
            <a:r>
              <a:rPr lang="cs-CZ" sz="2000" dirty="0"/>
              <a:t>) od ostatních složek veřejné moci – </a:t>
            </a:r>
            <a:r>
              <a:rPr lang="cs-CZ" sz="2000" b="1" dirty="0"/>
              <a:t>zákonodárné + výkonné + soudní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000" b="1" dirty="0"/>
              <a:t>ALE: </a:t>
            </a:r>
            <a:r>
              <a:rPr lang="cs-CZ" sz="2000" dirty="0"/>
              <a:t>veřejná správa vydává </a:t>
            </a:r>
            <a:r>
              <a:rPr lang="cs-CZ" sz="2000" b="1" dirty="0"/>
              <a:t>vlastní právní předpisy </a:t>
            </a:r>
            <a:r>
              <a:rPr lang="cs-CZ" sz="2000" dirty="0"/>
              <a:t>(podzákonné či odvozené), veřejná správa </a:t>
            </a:r>
            <a:r>
              <a:rPr lang="cs-CZ" sz="2000" b="1" dirty="0"/>
              <a:t>vydává i individuální rozhodnutí</a:t>
            </a:r>
            <a:r>
              <a:rPr lang="cs-CZ" sz="2000" dirty="0"/>
              <a:t> (kupř. sankce za přestupek)</a:t>
            </a:r>
            <a:endParaRPr lang="cs-CZ" sz="2000" b="1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162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- druhy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Veřejná správa je duálním pojmem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000" b="1" dirty="0" smtClean="0"/>
              <a:t>Materiální/funkcionální/dynamické </a:t>
            </a:r>
            <a:r>
              <a:rPr lang="cs-CZ" altLang="cs-CZ" sz="2000" b="1" dirty="0"/>
              <a:t>pojetí</a:t>
            </a:r>
            <a:r>
              <a:rPr lang="cs-CZ" altLang="cs-CZ" sz="2000" dirty="0"/>
              <a:t> – </a:t>
            </a:r>
            <a:r>
              <a:rPr lang="cs-CZ" altLang="cs-CZ" sz="2000" dirty="0" smtClean="0"/>
              <a:t>(správní) </a:t>
            </a:r>
            <a:r>
              <a:rPr lang="cs-CZ" altLang="cs-CZ" sz="2000" b="1" dirty="0" smtClean="0"/>
              <a:t>činnost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„CO ?“, </a:t>
            </a:r>
            <a:r>
              <a:rPr lang="cs-CZ" altLang="cs-CZ" sz="2000" dirty="0" smtClean="0"/>
              <a:t>resp. JAK – jako tzv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FF0000"/>
                </a:solidFill>
              </a:rPr>
              <a:t>dobrá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správa</a:t>
            </a:r>
            <a:r>
              <a:rPr lang="cs-CZ" altLang="cs-CZ" sz="2000" dirty="0" smtClean="0"/>
              <a:t>, spočívá ve správě veřejných záležitostí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000" b="1" dirty="0" smtClean="0"/>
              <a:t>Formální/organizační/statické </a:t>
            </a:r>
            <a:r>
              <a:rPr lang="cs-CZ" altLang="cs-CZ" sz="2000" b="1" dirty="0"/>
              <a:t>pojetí</a:t>
            </a:r>
            <a:r>
              <a:rPr lang="cs-CZ" altLang="cs-CZ" sz="2000" dirty="0"/>
              <a:t> – </a:t>
            </a:r>
            <a:r>
              <a:rPr lang="cs-CZ" altLang="cs-CZ" sz="2000" b="1" dirty="0"/>
              <a:t>organizace</a:t>
            </a:r>
            <a:r>
              <a:rPr lang="cs-CZ" altLang="cs-CZ" sz="2000" dirty="0"/>
              <a:t> „KDO ?“, zaměřuje se na vykonavatele veřejné </a:t>
            </a:r>
            <a:r>
              <a:rPr lang="cs-CZ" altLang="cs-CZ" sz="2000" dirty="0" smtClean="0"/>
              <a:t>správy; </a:t>
            </a:r>
            <a:r>
              <a:rPr lang="cs-CZ" altLang="cs-CZ" sz="2000" b="1" dirty="0" smtClean="0"/>
              <a:t>ústřední</a:t>
            </a:r>
            <a:r>
              <a:rPr lang="cs-CZ" altLang="cs-CZ" sz="2000" dirty="0" smtClean="0"/>
              <a:t> VS, </a:t>
            </a:r>
            <a:r>
              <a:rPr lang="cs-CZ" altLang="cs-CZ" sz="2000" b="1" dirty="0" smtClean="0"/>
              <a:t>regionální</a:t>
            </a:r>
            <a:r>
              <a:rPr lang="cs-CZ" altLang="cs-CZ" sz="2000" dirty="0" smtClean="0"/>
              <a:t> a </a:t>
            </a:r>
            <a:r>
              <a:rPr lang="cs-CZ" altLang="cs-CZ" sz="2000" b="1" dirty="0" smtClean="0"/>
              <a:t>místní, </a:t>
            </a:r>
            <a:r>
              <a:rPr lang="cs-CZ" altLang="cs-CZ" sz="2000" dirty="0" smtClean="0"/>
              <a:t>orgán veřejné správy a správní orgán</a:t>
            </a: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4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- druhy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Způsoby </a:t>
            </a:r>
            <a:r>
              <a:rPr lang="cs-CZ" sz="2000" b="1" dirty="0"/>
              <a:t>výkonu </a:t>
            </a:r>
            <a:r>
              <a:rPr lang="cs-CZ" sz="2000" dirty="0"/>
              <a:t>veřejné </a:t>
            </a:r>
            <a:r>
              <a:rPr lang="cs-CZ" sz="2000" dirty="0" smtClean="0"/>
              <a:t>správy, resp. druhy: </a:t>
            </a:r>
            <a:r>
              <a:rPr lang="cs-CZ" sz="2000" i="1" dirty="0"/>
              <a:t>vrchnostenský, pečovatelský a </a:t>
            </a:r>
            <a:r>
              <a:rPr lang="cs-CZ" sz="2000" i="1" dirty="0" smtClean="0"/>
              <a:t>fiskální</a:t>
            </a:r>
          </a:p>
          <a:p>
            <a:pPr marL="0" indent="0" algn="just">
              <a:buNone/>
            </a:pPr>
            <a:endParaRPr lang="cs-CZ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/>
              <a:t>Státní správa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Samospráva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 smtClean="0"/>
              <a:t>Úseky, úkoly </a:t>
            </a:r>
            <a:r>
              <a:rPr lang="cs-CZ" sz="2000" b="1" dirty="0"/>
              <a:t>(oblasti): </a:t>
            </a:r>
            <a:r>
              <a:rPr lang="cs-CZ" sz="2000" dirty="0"/>
              <a:t>obrana, policie, matriky, kultura, školství, doprava, …</a:t>
            </a:r>
          </a:p>
          <a:p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9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188</TotalTime>
  <Words>1571</Words>
  <Application>Microsoft Office PowerPoint</Application>
  <PresentationFormat>Předvádění na obrazovce (4:3)</PresentationFormat>
  <Paragraphs>116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Veřejná správa, pojem a charakteristika  MP313K Úvod do studia veřejné správy  1. přednáška 5. 10. 2017 JUDr. Lukáš Potěšil, Ph.D.</vt:lpstr>
      <vt:lpstr>Osnova přednášky a její cíl:</vt:lpstr>
      <vt:lpstr>Správa soukromá a veřejná</vt:lpstr>
      <vt:lpstr>Veřejná správa – kde je? Co to je?</vt:lpstr>
      <vt:lpstr>Veřejná správa – kde je? Co to je?</vt:lpstr>
      <vt:lpstr>Veřejná správa – kde je? Co to je?</vt:lpstr>
      <vt:lpstr>Veřejná správa</vt:lpstr>
      <vt:lpstr>Veřejná správa - druhy</vt:lpstr>
      <vt:lpstr>Veřejná správa - druhy</vt:lpstr>
      <vt:lpstr>Činnost veřejné správy/správní činnost</vt:lpstr>
      <vt:lpstr>Činnost veřejné správy</vt:lpstr>
      <vt:lpstr>Činnost veřejné správy</vt:lpstr>
      <vt:lpstr>Činnost veřejné správy</vt:lpstr>
      <vt:lpstr>Činnost veřejné správy</vt:lpstr>
      <vt:lpstr>Činnost veřejné správy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38</cp:revision>
  <cp:lastPrinted>2017-10-05T05:43:00Z</cp:lastPrinted>
  <dcterms:created xsi:type="dcterms:W3CDTF">2016-09-26T07:53:44Z</dcterms:created>
  <dcterms:modified xsi:type="dcterms:W3CDTF">2017-10-05T06:31:35Z</dcterms:modified>
</cp:coreProperties>
</file>