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75" r:id="rId4"/>
    <p:sldId id="276" r:id="rId5"/>
    <p:sldId id="285" r:id="rId6"/>
    <p:sldId id="277" r:id="rId7"/>
    <p:sldId id="284" r:id="rId8"/>
    <p:sldId id="295" r:id="rId9"/>
    <p:sldId id="294" r:id="rId10"/>
    <p:sldId id="287" r:id="rId11"/>
    <p:sldId id="289" r:id="rId12"/>
    <p:sldId id="291" r:id="rId13"/>
    <p:sldId id="292" r:id="rId14"/>
    <p:sldId id="288" r:id="rId15"/>
    <p:sldId id="278" r:id="rId16"/>
    <p:sldId id="279" r:id="rId17"/>
    <p:sldId id="273" r:id="rId18"/>
    <p:sldId id="280" r:id="rId19"/>
    <p:sldId id="281" r:id="rId20"/>
    <p:sldId id="282" r:id="rId21"/>
    <p:sldId id="293" r:id="rId22"/>
    <p:sldId id="286" r:id="rId23"/>
    <p:sldId id="274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132" d="100"/>
          <a:sy n="132" d="100"/>
        </p:scale>
        <p:origin x="876" y="1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altLang="cs-CZ" sz="3600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Veřejná správa z pohledu dotčených osob 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</a:t>
            </a:r>
            <a:r>
              <a:rPr lang="cs-CZ" altLang="cs-CZ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Úvod do studia veřejné správy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 smtClean="0">
                <a:solidFill>
                  <a:schemeClr val="tx1"/>
                </a:solidFill>
              </a:rPr>
              <a:t>10. </a:t>
            </a:r>
            <a:r>
              <a:rPr lang="cs-CZ" altLang="cs-CZ" dirty="0">
                <a:solidFill>
                  <a:schemeClr val="tx1"/>
                </a:solidFill>
              </a:rPr>
              <a:t>přednáška </a:t>
            </a:r>
            <a:r>
              <a:rPr lang="cs-CZ" altLang="cs-CZ" dirty="0" smtClean="0">
                <a:solidFill>
                  <a:schemeClr val="tx1"/>
                </a:solidFill>
              </a:rPr>
              <a:t>7. 12. 2017</a:t>
            </a:r>
            <a:r>
              <a:rPr lang="cs-CZ" altLang="cs-CZ" dirty="0">
                <a:solidFill>
                  <a:schemeClr val="tx1"/>
                </a:solidFill>
              </a:rPr>
              <a:t/>
            </a:r>
            <a:br>
              <a:rPr lang="cs-CZ" altLang="cs-CZ" dirty="0">
                <a:solidFill>
                  <a:schemeClr val="tx1"/>
                </a:solidFill>
              </a:rPr>
            </a:br>
            <a:r>
              <a:rPr lang="cs-CZ" altLang="cs-CZ" dirty="0">
                <a:solidFill>
                  <a:schemeClr val="tx1"/>
                </a:solidFill>
              </a:rPr>
              <a:t>JUDr. Lukáš Potěšil,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769939"/>
            <a:ext cx="8086635" cy="647700"/>
          </a:xfrm>
        </p:spPr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87714"/>
            <a:ext cx="8082321" cy="4644799"/>
          </a:xfrm>
        </p:spPr>
        <p:txBody>
          <a:bodyPr/>
          <a:lstStyle/>
          <a:p>
            <a:pPr algn="just"/>
            <a:r>
              <a:rPr lang="cs-CZ" b="1" dirty="0" smtClean="0"/>
              <a:t>Realizace trestního oprávnění v podmínkách a potřebách veřejné správy </a:t>
            </a:r>
            <a:r>
              <a:rPr lang="cs-CZ" dirty="0" smtClean="0"/>
              <a:t>(= trestají správní orgány)</a:t>
            </a:r>
          </a:p>
          <a:p>
            <a:pPr algn="just"/>
            <a:r>
              <a:rPr lang="cs-CZ" dirty="0" smtClean="0"/>
              <a:t>VS </a:t>
            </a:r>
            <a:r>
              <a:rPr lang="cs-CZ" dirty="0" smtClean="0">
                <a:solidFill>
                  <a:srgbClr val="FF0000"/>
                </a:solidFill>
              </a:rPr>
              <a:t>stanoví pravidla </a:t>
            </a:r>
            <a:r>
              <a:rPr lang="cs-CZ" dirty="0" smtClean="0"/>
              <a:t>chování (OZV či prováděcí předpisy)</a:t>
            </a:r>
          </a:p>
          <a:p>
            <a:pPr algn="just"/>
            <a:r>
              <a:rPr lang="cs-CZ" dirty="0" smtClean="0"/>
              <a:t>VS </a:t>
            </a:r>
            <a:r>
              <a:rPr lang="cs-CZ" dirty="0" smtClean="0">
                <a:solidFill>
                  <a:srgbClr val="FF0000"/>
                </a:solidFill>
              </a:rPr>
              <a:t>kontroluje</a:t>
            </a:r>
            <a:r>
              <a:rPr lang="cs-CZ" dirty="0" smtClean="0"/>
              <a:t> dodržování pravidel (realizace kontroly, inspekční orgány) – „</a:t>
            </a:r>
            <a:r>
              <a:rPr lang="cs-CZ" i="1" dirty="0" smtClean="0"/>
              <a:t>kdo kontroluje, také trestá</a:t>
            </a:r>
            <a:r>
              <a:rPr lang="cs-CZ" dirty="0" smtClean="0"/>
              <a:t>“; nebo „</a:t>
            </a:r>
            <a:r>
              <a:rPr lang="cs-CZ" i="1" dirty="0" smtClean="0"/>
              <a:t>jeden kontroluje a druhý/jiný trestá</a:t>
            </a:r>
            <a:r>
              <a:rPr lang="cs-CZ" dirty="0" smtClean="0"/>
              <a:t>“</a:t>
            </a:r>
          </a:p>
          <a:p>
            <a:pPr algn="just"/>
            <a:r>
              <a:rPr lang="cs-CZ" dirty="0" smtClean="0"/>
              <a:t>VS </a:t>
            </a:r>
            <a:r>
              <a:rPr lang="cs-CZ" dirty="0" smtClean="0">
                <a:solidFill>
                  <a:srgbClr val="FF0000"/>
                </a:solidFill>
              </a:rPr>
              <a:t>sankcionuje</a:t>
            </a:r>
            <a:r>
              <a:rPr lang="cs-CZ" dirty="0" smtClean="0"/>
              <a:t>, kde jsou pravidla porušena</a:t>
            </a:r>
          </a:p>
          <a:p>
            <a:pPr algn="just"/>
            <a:endParaRPr lang="cs-CZ" dirty="0"/>
          </a:p>
          <a:p>
            <a:pPr algn="just"/>
            <a:r>
              <a:rPr lang="cs-CZ" dirty="0" smtClean="0"/>
              <a:t>Projev </a:t>
            </a:r>
            <a:r>
              <a:rPr lang="cs-CZ" b="1" dirty="0" err="1" smtClean="0"/>
              <a:t>správněprávní</a:t>
            </a:r>
            <a:r>
              <a:rPr lang="cs-CZ" b="1" dirty="0" smtClean="0"/>
              <a:t> odpovědnosti </a:t>
            </a:r>
            <a:r>
              <a:rPr lang="cs-CZ" dirty="0" smtClean="0"/>
              <a:t>– odpovědnosti za </a:t>
            </a:r>
            <a:r>
              <a:rPr lang="cs-CZ" b="1" dirty="0" smtClean="0">
                <a:solidFill>
                  <a:srgbClr val="FF0000"/>
                </a:solidFill>
              </a:rPr>
              <a:t>správní delikty </a:t>
            </a:r>
            <a:r>
              <a:rPr lang="cs-CZ" dirty="0" smtClean="0"/>
              <a:t>v oblasti veřejné správy; retrospektivní pojetí (ex post)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0433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>
                <a:solidFill>
                  <a:srgbClr val="FF3300"/>
                </a:solidFill>
              </a:rPr>
              <a:t>SPRÁVNÍ DELIKT </a:t>
            </a:r>
            <a:r>
              <a:rPr lang="cs-CZ" dirty="0"/>
              <a:t>(„</a:t>
            </a:r>
            <a:r>
              <a:rPr lang="cs-CZ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dirty="0"/>
              <a:t>“) </a:t>
            </a:r>
          </a:p>
          <a:p>
            <a:pPr algn="just"/>
            <a:r>
              <a:rPr lang="cs-CZ" b="1" dirty="0"/>
              <a:t>VS</a:t>
            </a:r>
            <a:r>
              <a:rPr lang="cs-CZ" dirty="0"/>
              <a:t> projednává a trestá správní delikty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 smtClean="0">
                <a:solidFill>
                  <a:srgbClr val="000000"/>
                </a:solidFill>
              </a:rPr>
              <a:t>Přestupky </a:t>
            </a:r>
            <a:r>
              <a:rPr lang="cs-CZ" dirty="0">
                <a:solidFill>
                  <a:srgbClr val="000000"/>
                </a:solidFill>
              </a:rPr>
              <a:t>(pojmenované a výslovně označené) </a:t>
            </a:r>
            <a:r>
              <a:rPr lang="cs-CZ" b="1" dirty="0">
                <a:solidFill>
                  <a:srgbClr val="92D050"/>
                </a:solidFill>
              </a:rPr>
              <a:t>§ 5 zákona č. 250/2016 Sb. </a:t>
            </a:r>
          </a:p>
          <a:p>
            <a:pPr marL="609600" indent="-609600" algn="just" fontAlgn="auto">
              <a:spcAft>
                <a:spcPts val="0"/>
              </a:spcAft>
              <a:buFontTx/>
              <a:buAutoNum type="arabicPeriod"/>
              <a:defRPr/>
            </a:pPr>
            <a:r>
              <a:rPr lang="cs-CZ" b="1" dirty="0">
                <a:solidFill>
                  <a:srgbClr val="000000"/>
                </a:solidFill>
              </a:rPr>
              <a:t>Tzv. jiné </a:t>
            </a:r>
            <a:r>
              <a:rPr lang="cs-CZ" dirty="0">
                <a:solidFill>
                  <a:srgbClr val="000000"/>
                </a:solidFill>
              </a:rPr>
              <a:t>správní delikty (než přestupky)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/>
              <a:t>Disciplinární (kázeňské, kárné) delikty</a:t>
            </a:r>
          </a:p>
          <a:p>
            <a:pPr marL="990600" lvl="1" indent="-533400" algn="just" fontAlgn="auto">
              <a:spcAft>
                <a:spcPts val="0"/>
              </a:spcAft>
              <a:buFontTx/>
              <a:buAutoNum type="alphaLcParenR"/>
              <a:defRPr/>
            </a:pPr>
            <a:r>
              <a:rPr lang="cs-CZ" b="1" dirty="0">
                <a:solidFill>
                  <a:srgbClr val="000000"/>
                </a:solidFill>
              </a:rPr>
              <a:t>Pořádkové delikty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257188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 smtClean="0">
                <a:solidFill>
                  <a:srgbClr val="FF0000"/>
                </a:solidFill>
              </a:rPr>
              <a:t>1</a:t>
            </a:r>
            <a:r>
              <a:rPr lang="cs-CZ" altLang="cs-CZ" b="1" dirty="0">
                <a:solidFill>
                  <a:srgbClr val="FF0000"/>
                </a:solidFill>
              </a:rPr>
              <a:t>. 7. 2017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250/2016 Sb., </a:t>
            </a:r>
            <a:r>
              <a:rPr lang="cs-CZ" altLang="cs-CZ" b="1" dirty="0"/>
              <a:t>o odpovědnosti za přestupky a řízení o nich</a:t>
            </a:r>
          </a:p>
          <a:p>
            <a:pPr algn="just"/>
            <a:r>
              <a:rPr lang="cs-CZ" altLang="cs-CZ" b="1" dirty="0"/>
              <a:t>Zákon č. </a:t>
            </a:r>
            <a:r>
              <a:rPr lang="cs-CZ" altLang="cs-CZ" b="1" dirty="0">
                <a:solidFill>
                  <a:srgbClr val="FF0000"/>
                </a:solidFill>
              </a:rPr>
              <a:t>251/2016 Sb., </a:t>
            </a:r>
            <a:r>
              <a:rPr lang="cs-CZ" altLang="cs-CZ" b="1" dirty="0"/>
              <a:t>o některých přestupcích</a:t>
            </a:r>
          </a:p>
          <a:p>
            <a:pPr algn="just"/>
            <a:r>
              <a:rPr lang="cs-CZ" altLang="cs-CZ" b="1" dirty="0">
                <a:solidFill>
                  <a:srgbClr val="FF0000"/>
                </a:solidFill>
              </a:rPr>
              <a:t>Zákon č. 183/2017 Sb. - změnový zákon (28. 6. 2017</a:t>
            </a:r>
            <a:r>
              <a:rPr lang="cs-CZ" altLang="cs-CZ" dirty="0" smtClean="0"/>
              <a:t>) – dalších +/- 250 zákonů</a:t>
            </a:r>
            <a:endParaRPr lang="cs-CZ" alt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2012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§ 5 zákona č. 250/2016 Sb.</a:t>
            </a:r>
          </a:p>
          <a:p>
            <a:pPr marL="0" indent="0" algn="just">
              <a:buNone/>
            </a:pPr>
            <a:r>
              <a:rPr lang="cs-CZ" i="1" dirty="0"/>
              <a:t>Přestupkem je společensky škodlivý protiprávní čin, který je v zákoně za přestupek výslovně označen a který vykazuje znaky stanovené zákonem, nejde-li o trestný čin</a:t>
            </a:r>
            <a:r>
              <a:rPr lang="cs-CZ" i="1" dirty="0" smtClean="0"/>
              <a:t>.</a:t>
            </a:r>
          </a:p>
          <a:p>
            <a:pPr marL="0" indent="0" algn="just">
              <a:buNone/>
            </a:pPr>
            <a:endParaRPr lang="cs-CZ" i="1" dirty="0" smtClean="0"/>
          </a:p>
          <a:p>
            <a:pPr algn="just"/>
            <a:r>
              <a:rPr lang="cs-CZ" b="1" dirty="0" smtClean="0"/>
              <a:t>Odpovědnost FO</a:t>
            </a:r>
          </a:p>
          <a:p>
            <a:pPr algn="just"/>
            <a:r>
              <a:rPr lang="cs-CZ" b="1" dirty="0" smtClean="0"/>
              <a:t>Odpovědnost podnikající FO</a:t>
            </a:r>
          </a:p>
          <a:p>
            <a:pPr algn="just"/>
            <a:r>
              <a:rPr lang="cs-CZ" b="1" dirty="0" smtClean="0"/>
              <a:t>Odpovědnost PO (tj. i státu a ÚSC)</a:t>
            </a:r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1378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Velmi </a:t>
            </a:r>
            <a:r>
              <a:rPr lang="cs-CZ" sz="2200" b="1" dirty="0" smtClean="0"/>
              <a:t>rozsáhlá oblast </a:t>
            </a:r>
            <a:r>
              <a:rPr lang="cs-CZ" sz="2200" dirty="0" smtClean="0"/>
              <a:t>(hypertrofie správního trestání)</a:t>
            </a:r>
          </a:p>
          <a:p>
            <a:pPr algn="just"/>
            <a:r>
              <a:rPr lang="cs-CZ" sz="2200" dirty="0" smtClean="0"/>
              <a:t>dopravní přestupky (chodců, řidičů, cyklistů, …), disciplinární přestupky studentů VŠ, přestupky podnikatelů (ČOI, SZPI, ČIŽP), přestupky v oblasti hospodářské soutěže, přestupky fyzických (nepodnikajících osob) – majetek (krádež do 5.000 Kč), občanské soužití, veřejný pořádek, </a:t>
            </a:r>
            <a:r>
              <a:rPr lang="cs-CZ" sz="2200" dirty="0" smtClean="0"/>
              <a:t>….</a:t>
            </a:r>
          </a:p>
          <a:p>
            <a:pPr algn="just"/>
            <a:r>
              <a:rPr lang="cs-CZ" sz="2200" dirty="0" smtClean="0"/>
              <a:t>Vyřešení:</a:t>
            </a:r>
            <a:endParaRPr lang="cs-CZ" sz="2200" dirty="0"/>
          </a:p>
          <a:p>
            <a:pPr marL="457200" indent="-457200" algn="just">
              <a:buFont typeface="+mj-lt"/>
              <a:buAutoNum type="alphaLcParenR"/>
            </a:pPr>
            <a:r>
              <a:rPr lang="cs-CZ" sz="2200" b="1" dirty="0" smtClean="0"/>
              <a:t>Odložení věci</a:t>
            </a:r>
          </a:p>
          <a:p>
            <a:pPr marL="457200" indent="-457200" algn="just">
              <a:buFont typeface="+mj-lt"/>
              <a:buAutoNum type="alphaLcParenR"/>
            </a:pPr>
            <a:r>
              <a:rPr lang="cs-CZ" sz="2200" b="1" dirty="0" smtClean="0">
                <a:solidFill>
                  <a:srgbClr val="FF0000"/>
                </a:solidFill>
              </a:rPr>
              <a:t>Rozhodnutí</a:t>
            </a:r>
            <a:r>
              <a:rPr lang="cs-CZ" sz="2200" dirty="0" smtClean="0"/>
              <a:t> o </a:t>
            </a:r>
            <a:r>
              <a:rPr lang="cs-CZ" sz="2200" b="1" dirty="0" smtClean="0"/>
              <a:t>vině</a:t>
            </a:r>
            <a:r>
              <a:rPr lang="cs-CZ" sz="2200" dirty="0" smtClean="0"/>
              <a:t> a uložení </a:t>
            </a:r>
            <a:r>
              <a:rPr lang="cs-CZ" sz="2200" b="1" dirty="0" smtClean="0"/>
              <a:t>správního trestu </a:t>
            </a:r>
            <a:r>
              <a:rPr lang="cs-CZ" sz="2200" dirty="0" smtClean="0"/>
              <a:t>x </a:t>
            </a:r>
            <a:r>
              <a:rPr lang="cs-CZ" sz="2200" b="1" dirty="0" smtClean="0">
                <a:solidFill>
                  <a:srgbClr val="FF0000"/>
                </a:solidFill>
              </a:rPr>
              <a:t>zastavení řízení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388520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práv ve veřejné správě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Ochrana práva </a:t>
            </a:r>
            <a:r>
              <a:rPr lang="cs-CZ" sz="2200" b="1" dirty="0" smtClean="0"/>
              <a:t>objektivního veřejnou správou </a:t>
            </a:r>
            <a:r>
              <a:rPr lang="cs-CZ" sz="2200" dirty="0" smtClean="0"/>
              <a:t>– </a:t>
            </a:r>
            <a:r>
              <a:rPr lang="cs-CZ" sz="2200" dirty="0" smtClean="0">
                <a:solidFill>
                  <a:srgbClr val="FF0000"/>
                </a:solidFill>
              </a:rPr>
              <a:t>zásada zákonnosti </a:t>
            </a:r>
            <a:r>
              <a:rPr lang="cs-CZ" sz="2200" dirty="0" smtClean="0"/>
              <a:t>(§ 2 odst. 1 správního řádu č. 500/2004 Sb.), veřejná správa neporušuje zákony – preventivní působení</a:t>
            </a:r>
          </a:p>
          <a:p>
            <a:pPr algn="just"/>
            <a:r>
              <a:rPr lang="cs-CZ" sz="2200" b="1" dirty="0" smtClean="0"/>
              <a:t>Ochrana práva subjektivního </a:t>
            </a:r>
            <a:r>
              <a:rPr lang="cs-CZ" sz="2200" dirty="0" smtClean="0"/>
              <a:t>– možnost uplatnit opravné a nápravné prostředky vůči výsledkům činnosti (ale i nečinnosti) veřejné správy</a:t>
            </a:r>
          </a:p>
          <a:p>
            <a:pPr algn="just"/>
            <a:r>
              <a:rPr lang="cs-CZ" sz="2200" dirty="0" smtClean="0"/>
              <a:t>Subjektivní právo: možnost/povinnost chovat se určitým způsobem, zaručeno právem objektivním a vyplývá z něj</a:t>
            </a:r>
          </a:p>
          <a:p>
            <a:pPr algn="just"/>
            <a:r>
              <a:rPr lang="cs-CZ" sz="2200" dirty="0" smtClean="0"/>
              <a:t>Ochrana práv </a:t>
            </a:r>
            <a:r>
              <a:rPr lang="cs-CZ" sz="2200" b="1" dirty="0" smtClean="0"/>
              <a:t>při procesním postupu </a:t>
            </a:r>
            <a:r>
              <a:rPr lang="cs-CZ" sz="2200" dirty="0" smtClean="0"/>
              <a:t>(v průběhu) a proti </a:t>
            </a:r>
            <a:r>
              <a:rPr lang="cs-CZ" sz="2200" b="1" dirty="0" smtClean="0"/>
              <a:t>výsledku (formě) – následně</a:t>
            </a:r>
          </a:p>
          <a:p>
            <a:pPr algn="just"/>
            <a:r>
              <a:rPr lang="cs-CZ" sz="2200" b="1" dirty="0" smtClean="0"/>
              <a:t>Rozličné agendy a rozličné nástroje ochrany</a:t>
            </a:r>
            <a:endParaRPr lang="cs-CZ" sz="22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354590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práv dotčených veřejnou správou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b="1" dirty="0" smtClean="0"/>
              <a:t>Čl. 36 odst. 1 a 2 LZPS</a:t>
            </a:r>
            <a:r>
              <a:rPr lang="cs-CZ" sz="2200" dirty="0" smtClean="0"/>
              <a:t>, čl. 6 odst. 1 EÚLP, … tzv. soft </a:t>
            </a:r>
            <a:r>
              <a:rPr lang="cs-CZ" sz="2200" dirty="0" err="1" smtClean="0"/>
              <a:t>law</a:t>
            </a:r>
            <a:r>
              <a:rPr lang="cs-CZ" sz="2200" dirty="0" smtClean="0"/>
              <a:t> Rady Evropy, </a:t>
            </a:r>
          </a:p>
          <a:p>
            <a:pPr algn="just"/>
            <a:r>
              <a:rPr lang="cs-CZ" sz="2200" dirty="0" smtClean="0"/>
              <a:t>Subjektivní práva chrání soudy – soudní kontrola/ochrana veřejné správy</a:t>
            </a:r>
          </a:p>
          <a:p>
            <a:pPr algn="just"/>
            <a:r>
              <a:rPr lang="cs-CZ" sz="2200" dirty="0" smtClean="0"/>
              <a:t>Nutnost předchozího marného vyčerpání prostředků ochrany ve veřejné správě</a:t>
            </a:r>
          </a:p>
          <a:p>
            <a:pPr algn="just"/>
            <a:r>
              <a:rPr lang="cs-CZ" sz="2200" b="1" dirty="0" smtClean="0"/>
              <a:t>Věc se z úrovně veřejné správy (a z moci výkonné) přesouvá na moc soudní a soudy (ne správní orgány), </a:t>
            </a:r>
            <a:r>
              <a:rPr lang="cs-CZ" sz="2200" dirty="0" smtClean="0">
                <a:solidFill>
                  <a:srgbClr val="FF0000"/>
                </a:solidFill>
              </a:rPr>
              <a:t>podle povahy dotčeného subjektivního práva:</a:t>
            </a:r>
            <a:endParaRPr lang="cs-CZ" sz="2200" b="1" dirty="0" smtClean="0"/>
          </a:p>
          <a:p>
            <a:pPr marL="457200" indent="-457200" algn="just">
              <a:buAutoNum type="alphaLcParenR"/>
            </a:pPr>
            <a:r>
              <a:rPr lang="cs-CZ" sz="2200" dirty="0" smtClean="0"/>
              <a:t>Ústavní soud</a:t>
            </a:r>
          </a:p>
          <a:p>
            <a:pPr marL="457200" indent="-457200" algn="just">
              <a:buAutoNum type="alphaLcParenR"/>
            </a:pPr>
            <a:r>
              <a:rPr lang="cs-CZ" sz="2200" dirty="0" smtClean="0"/>
              <a:t>Civilní soudnictví (část V. zákona č. 99/1963 Sb., o. s. ř.)</a:t>
            </a:r>
          </a:p>
          <a:p>
            <a:pPr marL="457200" indent="-457200" algn="just">
              <a:buAutoNum type="alphaLcParenR"/>
            </a:pPr>
            <a:r>
              <a:rPr lang="cs-CZ" sz="2200" dirty="0" smtClean="0"/>
              <a:t>Správní soudnictví (zákon č. 150/2002 Sb., s. ř. s.)</a:t>
            </a:r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62938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Činnost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 algn="just">
              <a:buNone/>
            </a:pPr>
            <a:r>
              <a:rPr lang="cs-CZ" b="1" dirty="0" smtClean="0"/>
              <a:t>1. Správní akt 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Normativní</a:t>
            </a:r>
            <a:r>
              <a:rPr lang="cs-CZ" dirty="0" smtClean="0"/>
              <a:t> správní akt (právní předpis) a vnitřní předpisy (služební předpisy, vnitřní instrukce)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Individuální</a:t>
            </a:r>
            <a:r>
              <a:rPr lang="cs-CZ" dirty="0" smtClean="0"/>
              <a:t> správní akt (</a:t>
            </a:r>
            <a:r>
              <a:rPr lang="cs-CZ" i="1" dirty="0" smtClean="0"/>
              <a:t>rozhodnutí</a:t>
            </a:r>
            <a:r>
              <a:rPr lang="cs-CZ" dirty="0" smtClean="0"/>
              <a:t>) a jiné správní akty/úkony (</a:t>
            </a:r>
            <a:r>
              <a:rPr lang="cs-CZ" i="1" dirty="0" smtClean="0"/>
              <a:t>osvědčení, sdělení, vyjádření, posudky</a:t>
            </a:r>
            <a:r>
              <a:rPr lang="cs-CZ" dirty="0" smtClean="0"/>
              <a:t>)</a:t>
            </a:r>
          </a:p>
          <a:p>
            <a:pPr marL="857250" lvl="1" indent="-457200" algn="just">
              <a:buFont typeface="+mj-lt"/>
              <a:buAutoNum type="alphaLcParenR"/>
            </a:pPr>
            <a:r>
              <a:rPr lang="cs-CZ" dirty="0" smtClean="0">
                <a:solidFill>
                  <a:srgbClr val="FF0000"/>
                </a:solidFill>
              </a:rPr>
              <a:t>Smíšené</a:t>
            </a:r>
            <a:r>
              <a:rPr lang="cs-CZ" dirty="0" smtClean="0"/>
              <a:t> správní akty – </a:t>
            </a:r>
            <a:r>
              <a:rPr lang="cs-CZ" i="1" dirty="0" smtClean="0"/>
              <a:t>opatření obecné povahy </a:t>
            </a:r>
            <a:r>
              <a:rPr lang="cs-CZ" dirty="0" smtClean="0"/>
              <a:t>(plány)</a:t>
            </a:r>
          </a:p>
          <a:p>
            <a:pPr marL="400050" lvl="1" indent="0" algn="just">
              <a:buNone/>
            </a:pPr>
            <a:r>
              <a:rPr lang="cs-CZ" b="1" dirty="0" smtClean="0"/>
              <a:t>2. Faktické úkony a bezprostřední zásahy/zákroky</a:t>
            </a:r>
          </a:p>
          <a:p>
            <a:pPr marL="400050" lvl="1" indent="0" algn="just">
              <a:buNone/>
            </a:pPr>
            <a:r>
              <a:rPr lang="cs-CZ" b="1" dirty="0" smtClean="0"/>
              <a:t>3. Veřejnoprávní smlouvy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1844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subjektivních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Normativní správní akt </a:t>
            </a:r>
          </a:p>
          <a:p>
            <a:pPr marL="457200" indent="-457200" algn="just">
              <a:buAutoNum type="alphaLcParenR"/>
            </a:pPr>
            <a:r>
              <a:rPr lang="cs-CZ" b="1" dirty="0" smtClean="0"/>
              <a:t>Vnitřní předpis, služební předpis </a:t>
            </a:r>
            <a:r>
              <a:rPr lang="cs-CZ" dirty="0" smtClean="0"/>
              <a:t>- § 101e soudního řádu správního č. 150/2002 Sb.</a:t>
            </a:r>
          </a:p>
          <a:p>
            <a:pPr marL="457200" indent="-457200" algn="just">
              <a:buAutoNum type="alphaLcParenR"/>
            </a:pPr>
            <a:r>
              <a:rPr lang="cs-CZ" b="1" dirty="0" smtClean="0"/>
              <a:t>Právní předpis vydaný veřejnou správou </a:t>
            </a:r>
            <a:r>
              <a:rPr lang="cs-CZ" dirty="0" smtClean="0"/>
              <a:t>– čl. 95 Ústavy a ústavní soudnictví (zákon č. 182/1993 Sb.), v případě předpisů obcí a krajů postup podle zákona o obcích/krajích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91779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subjektivních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Individuální správní akt </a:t>
            </a:r>
          </a:p>
          <a:p>
            <a:pPr marL="0" indent="0" algn="just">
              <a:buNone/>
            </a:pPr>
            <a:r>
              <a:rPr lang="cs-CZ" b="1" dirty="0" smtClean="0"/>
              <a:t>A) Rozhodnutí</a:t>
            </a:r>
          </a:p>
          <a:p>
            <a:pPr algn="just"/>
            <a:r>
              <a:rPr lang="cs-CZ" dirty="0" smtClean="0"/>
              <a:t>Práva </a:t>
            </a:r>
            <a:r>
              <a:rPr lang="cs-CZ" b="1" dirty="0" smtClean="0"/>
              <a:t>v průběhu řízení </a:t>
            </a:r>
            <a:r>
              <a:rPr lang="cs-CZ" dirty="0" smtClean="0"/>
              <a:t>o vydání rozhodnutí – zákon č. 500/2004 Sb., správní řád – návrhy, námitky, vyjádření, </a:t>
            </a:r>
          </a:p>
          <a:p>
            <a:pPr algn="just"/>
            <a:r>
              <a:rPr lang="cs-CZ" b="1" dirty="0" smtClean="0">
                <a:solidFill>
                  <a:srgbClr val="FF0000"/>
                </a:solidFill>
              </a:rPr>
              <a:t>Řádné</a:t>
            </a:r>
            <a:r>
              <a:rPr lang="cs-CZ" dirty="0" smtClean="0">
                <a:solidFill>
                  <a:srgbClr val="FF0000"/>
                </a:solidFill>
              </a:rPr>
              <a:t> opravné prostředky </a:t>
            </a:r>
            <a:r>
              <a:rPr lang="cs-CZ" dirty="0" smtClean="0"/>
              <a:t>(odvolání, rozklad, odpor, námitky), </a:t>
            </a:r>
            <a:r>
              <a:rPr lang="cs-CZ" b="1" dirty="0" smtClean="0">
                <a:solidFill>
                  <a:srgbClr val="FF0000"/>
                </a:solidFill>
              </a:rPr>
              <a:t>mimořádné</a:t>
            </a:r>
            <a:r>
              <a:rPr lang="cs-CZ" dirty="0" smtClean="0">
                <a:solidFill>
                  <a:srgbClr val="FF0000"/>
                </a:solidFill>
              </a:rPr>
              <a:t> opravné prostředky </a:t>
            </a:r>
            <a:r>
              <a:rPr lang="cs-CZ" dirty="0" smtClean="0"/>
              <a:t>(obnova řízení), </a:t>
            </a:r>
            <a:r>
              <a:rPr lang="cs-CZ" b="1" dirty="0" smtClean="0">
                <a:solidFill>
                  <a:srgbClr val="FF0000"/>
                </a:solidFill>
              </a:rPr>
              <a:t>dozorčí </a:t>
            </a:r>
            <a:r>
              <a:rPr lang="cs-CZ" dirty="0" smtClean="0">
                <a:solidFill>
                  <a:srgbClr val="FF0000"/>
                </a:solidFill>
              </a:rPr>
              <a:t>prostředky </a:t>
            </a:r>
            <a:r>
              <a:rPr lang="cs-CZ" dirty="0" smtClean="0"/>
              <a:t>(přezkumné řízení)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Soudní ochrana: žaloba proti rozhodnutí</a:t>
            </a:r>
          </a:p>
          <a:p>
            <a:pPr marL="0" indent="0" algn="just">
              <a:buNone/>
            </a:pPr>
            <a:r>
              <a:rPr lang="cs-CZ" b="1" dirty="0" smtClean="0"/>
              <a:t>B) Tzv. jiné úkony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295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Osnova přednášky a její cíl: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cs-CZ" b="1" dirty="0"/>
              <a:t>Veřejná správa z pohledu dotčených osob </a:t>
            </a:r>
            <a:r>
              <a:rPr lang="cs-CZ" dirty="0"/>
              <a:t>(participace na veřejné správě, kontrola veřejné správy; ochrana subjektivních práv ve veřejné správě; vnímání a hodnocení veřejné správy).</a:t>
            </a:r>
            <a:r>
              <a:rPr lang="cs-CZ" b="1" dirty="0"/>
              <a:t> </a:t>
            </a:r>
            <a:r>
              <a:rPr lang="cs-CZ" b="1" dirty="0" smtClean="0"/>
              <a:t>Dozor</a:t>
            </a:r>
            <a:r>
              <a:rPr lang="cs-CZ" b="1" dirty="0"/>
              <a:t>, kontrola a správní trestání.</a:t>
            </a:r>
            <a:endParaRPr lang="cs-CZ" dirty="0"/>
          </a:p>
          <a:p>
            <a:pPr algn="just"/>
            <a:r>
              <a:rPr lang="cs-CZ" b="1" dirty="0"/>
              <a:t>Cíl:</a:t>
            </a:r>
            <a:r>
              <a:rPr lang="cs-CZ" dirty="0"/>
              <a:t> cílem této přednášky je představit možnosti ochrany subjektivních práv v souvislosti s realizací činnosti veřejné správy, jakož i vnímání a hodnocení veřejné správy. Kromě toho se zaměří na specifické činnosti jako je dozor či kontrola, spojené se správním </a:t>
            </a:r>
            <a:r>
              <a:rPr lang="cs-CZ" dirty="0" smtClean="0"/>
              <a:t>trestáním.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subjektivních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 smtClean="0"/>
              <a:t>Smíšený správní akt – opatření obecné povahy</a:t>
            </a:r>
          </a:p>
          <a:p>
            <a:pPr algn="just"/>
            <a:r>
              <a:rPr lang="cs-CZ" dirty="0" smtClean="0"/>
              <a:t>Uplatnění </a:t>
            </a:r>
            <a:r>
              <a:rPr lang="cs-CZ" b="1" dirty="0" smtClean="0"/>
              <a:t>námitek/připomínek</a:t>
            </a:r>
            <a:r>
              <a:rPr lang="cs-CZ" dirty="0" smtClean="0"/>
              <a:t> v průběhu tvorby vydání</a:t>
            </a:r>
          </a:p>
          <a:p>
            <a:pPr algn="just"/>
            <a:r>
              <a:rPr lang="cs-CZ" b="1" dirty="0" smtClean="0"/>
              <a:t>Nemožnost uplatnění opravných prostředků</a:t>
            </a:r>
          </a:p>
          <a:p>
            <a:pPr algn="just"/>
            <a:r>
              <a:rPr lang="cs-CZ" dirty="0" smtClean="0">
                <a:solidFill>
                  <a:srgbClr val="FF0000"/>
                </a:solidFill>
              </a:rPr>
              <a:t>Soudní přezkum ve správním soudnictví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935296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subjektivních práv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57250" lvl="1" indent="-457200" algn="just">
              <a:buFont typeface="+mj-lt"/>
              <a:buAutoNum type="arabicPeriod" startAt="2"/>
            </a:pPr>
            <a:r>
              <a:rPr lang="cs-CZ" b="1" dirty="0" smtClean="0"/>
              <a:t>Faktické úkony a bezprostřední zásahy </a:t>
            </a:r>
          </a:p>
          <a:p>
            <a:r>
              <a:rPr lang="cs-CZ" b="1" dirty="0"/>
              <a:t>Faktické úkony</a:t>
            </a:r>
          </a:p>
          <a:p>
            <a:r>
              <a:rPr lang="cs-CZ" dirty="0"/>
              <a:t>Tzv. </a:t>
            </a:r>
            <a:r>
              <a:rPr lang="cs-CZ" dirty="0">
                <a:solidFill>
                  <a:srgbClr val="FF0000"/>
                </a:solidFill>
              </a:rPr>
              <a:t>zásahová žaloba ve správním soudnictví</a:t>
            </a:r>
          </a:p>
          <a:p>
            <a:pPr marL="400050" lvl="1" indent="0" algn="just">
              <a:buNone/>
            </a:pPr>
            <a:endParaRPr lang="cs-CZ" b="1" dirty="0" smtClean="0"/>
          </a:p>
          <a:p>
            <a:pPr marL="400050" lvl="1" indent="0" algn="just">
              <a:buNone/>
            </a:pPr>
            <a:r>
              <a:rPr lang="cs-CZ" b="1" dirty="0" smtClean="0"/>
              <a:t>3. Veřejnoprávní smlouvy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50950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Stanovení </a:t>
            </a:r>
            <a:r>
              <a:rPr lang="cs-CZ" b="1" dirty="0" smtClean="0"/>
              <a:t>kritérií hodnocení </a:t>
            </a:r>
            <a:r>
              <a:rPr lang="cs-CZ" dirty="0" smtClean="0"/>
              <a:t>a </a:t>
            </a:r>
            <a:r>
              <a:rPr lang="cs-CZ" b="1" dirty="0" smtClean="0"/>
              <a:t>subjektu hodnocení</a:t>
            </a:r>
            <a:r>
              <a:rPr lang="cs-CZ" dirty="0" smtClean="0"/>
              <a:t>, tj. co a kdo hodnotí</a:t>
            </a:r>
          </a:p>
          <a:p>
            <a:pPr algn="just"/>
            <a:r>
              <a:rPr lang="cs-CZ" dirty="0" smtClean="0"/>
              <a:t>Kritéria: efektivnost, hospodárnost, úspornost, účelnost, „úspěšnost“, …</a:t>
            </a:r>
          </a:p>
          <a:p>
            <a:pPr algn="just"/>
            <a:r>
              <a:rPr lang="cs-CZ" dirty="0" smtClean="0"/>
              <a:t>Návaznost na kontrolu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791151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Prameny ke studiu (opakování):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Skulová, S. a kol. Prostředky ochrany subjektivních práv ve veřejné správě – jejich systém a efektivnost. C. H. Beck, 2017, zejm. s. 9 – 17, 89 - 114</a:t>
            </a:r>
          </a:p>
          <a:p>
            <a:pPr algn="just"/>
            <a:r>
              <a:rPr lang="cs-CZ" sz="2200" dirty="0" smtClean="0"/>
              <a:t>Průcha, P. Správní právo. Obecná část. 7. vydání, 2007, s. 323 – 368</a:t>
            </a:r>
          </a:p>
          <a:p>
            <a:pPr algn="just"/>
            <a:r>
              <a:rPr lang="cs-CZ" sz="2200" dirty="0" smtClean="0"/>
              <a:t>Hendrych, D. Správní věda, 3. vydání, </a:t>
            </a:r>
            <a:r>
              <a:rPr lang="cs-CZ" sz="2200" dirty="0" err="1" smtClean="0"/>
              <a:t>C.H.Beck</a:t>
            </a:r>
            <a:r>
              <a:rPr lang="cs-CZ" sz="2200" dirty="0" smtClean="0"/>
              <a:t>, 2009, s. 77 – 87, 179 - 195</a:t>
            </a:r>
          </a:p>
          <a:p>
            <a:pPr algn="just"/>
            <a:r>
              <a:rPr lang="cs-CZ" sz="2200" dirty="0" smtClean="0"/>
              <a:t>Sládeček, V. Obecné správní právo, 3. vydání, </a:t>
            </a:r>
            <a:r>
              <a:rPr lang="cs-CZ" sz="2200" dirty="0" err="1" smtClean="0"/>
              <a:t>WoltersKluwer</a:t>
            </a:r>
            <a:r>
              <a:rPr lang="cs-CZ" sz="2200" dirty="0" smtClean="0"/>
              <a:t>, 2012, s. 365 – 461</a:t>
            </a:r>
          </a:p>
          <a:p>
            <a:pPr algn="just"/>
            <a:r>
              <a:rPr lang="cs-CZ" sz="2200" dirty="0" smtClean="0"/>
              <a:t>Skulová, S. a kol. Základy správní vědy. Brno: MU, 2014, s. 165 - 183</a:t>
            </a:r>
          </a:p>
          <a:p>
            <a:pPr algn="just"/>
            <a:endParaRPr lang="cs-CZ" sz="2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z pohledu dotčených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Veřejná správa je </a:t>
            </a:r>
            <a:r>
              <a:rPr lang="cs-CZ" b="1" dirty="0" smtClean="0"/>
              <a:t>uskutečňována vůči FO a PO</a:t>
            </a:r>
          </a:p>
          <a:p>
            <a:pPr algn="just"/>
            <a:r>
              <a:rPr lang="cs-CZ" dirty="0"/>
              <a:t>FO a PO jsou v </a:t>
            </a:r>
            <a:r>
              <a:rPr lang="cs-CZ" b="1" dirty="0"/>
              <a:t>mocensky podřazeném postavení</a:t>
            </a:r>
            <a:r>
              <a:rPr lang="cs-CZ" dirty="0"/>
              <a:t>, je vůči nim aplikována </a:t>
            </a:r>
            <a:r>
              <a:rPr lang="cs-CZ" b="1" dirty="0"/>
              <a:t>veřejná moc</a:t>
            </a:r>
          </a:p>
          <a:p>
            <a:pPr algn="just"/>
            <a:r>
              <a:rPr lang="cs-CZ" dirty="0" smtClean="0"/>
              <a:t>byť FO a PO jsou </a:t>
            </a:r>
            <a:r>
              <a:rPr lang="cs-CZ" b="1" dirty="0" smtClean="0"/>
              <a:t>adresáty (činnosti) veřejné správy</a:t>
            </a:r>
            <a:r>
              <a:rPr lang="cs-CZ" dirty="0" smtClean="0"/>
              <a:t>, nejsou „poddaní“, nýbrž mají vůči veřejné správě řadu </a:t>
            </a:r>
            <a:r>
              <a:rPr lang="cs-CZ" b="1" dirty="0" smtClean="0"/>
              <a:t>práv a možností ochrany </a:t>
            </a:r>
            <a:r>
              <a:rPr lang="cs-CZ" dirty="0" smtClean="0"/>
              <a:t>(typicky </a:t>
            </a:r>
            <a:r>
              <a:rPr lang="cs-CZ" dirty="0" smtClean="0">
                <a:solidFill>
                  <a:srgbClr val="FF0000"/>
                </a:solidFill>
              </a:rPr>
              <a:t>opravné prostředky</a:t>
            </a:r>
            <a:r>
              <a:rPr lang="cs-CZ" dirty="0" smtClean="0"/>
              <a:t>) jejich subjektivních práv, jsou-li činností veřejné správy (negativně) zasaženy</a:t>
            </a:r>
          </a:p>
          <a:p>
            <a:pPr algn="just"/>
            <a:r>
              <a:rPr lang="cs-CZ" dirty="0" smtClean="0"/>
              <a:t>Jak na veřejné správě </a:t>
            </a:r>
            <a:r>
              <a:rPr lang="cs-CZ" b="1" dirty="0" smtClean="0"/>
              <a:t>participovat</a:t>
            </a:r>
            <a:r>
              <a:rPr lang="cs-CZ" dirty="0" smtClean="0"/>
              <a:t> a jak se proti ní </a:t>
            </a:r>
            <a:r>
              <a:rPr lang="cs-CZ" b="1" dirty="0" smtClean="0"/>
              <a:t>bránit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149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z pohledu dotčených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b="1" dirty="0"/>
              <a:t>Veřejná správa jako státní správa a samospráva</a:t>
            </a:r>
          </a:p>
          <a:p>
            <a:pPr algn="just"/>
            <a:r>
              <a:rPr lang="cs-CZ" sz="2000" dirty="0" smtClean="0"/>
              <a:t>FO a PO jako se mohou na veřejné správě </a:t>
            </a:r>
            <a:r>
              <a:rPr lang="cs-CZ" sz="2000" b="1" dirty="0" smtClean="0"/>
              <a:t>participovat:</a:t>
            </a:r>
          </a:p>
          <a:p>
            <a:pPr marL="0" indent="0" algn="just">
              <a:buNone/>
            </a:pPr>
            <a:r>
              <a:rPr lang="cs-CZ" sz="2000" b="1" dirty="0" smtClean="0"/>
              <a:t>A) Participace na místní </a:t>
            </a:r>
            <a:r>
              <a:rPr lang="cs-CZ" sz="2000" dirty="0" smtClean="0"/>
              <a:t>(lokální, územní, obecní) (samo)</a:t>
            </a:r>
            <a:r>
              <a:rPr lang="cs-CZ" sz="2000" b="1" dirty="0" smtClean="0"/>
              <a:t>správě, regionální </a:t>
            </a:r>
            <a:r>
              <a:rPr lang="cs-CZ" sz="2000" dirty="0" smtClean="0"/>
              <a:t>(krajské), </a:t>
            </a:r>
            <a:r>
              <a:rPr lang="cs-CZ" sz="2000" b="1" dirty="0" smtClean="0"/>
              <a:t>zájmové/profesní</a:t>
            </a:r>
            <a:r>
              <a:rPr lang="cs-CZ" sz="2000" dirty="0" smtClean="0"/>
              <a:t> (samo)</a:t>
            </a:r>
            <a:r>
              <a:rPr lang="cs-CZ" sz="2000" b="1" dirty="0" smtClean="0">
                <a:solidFill>
                  <a:srgbClr val="FF0000"/>
                </a:solidFill>
              </a:rPr>
              <a:t>správě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</a:t>
            </a:r>
            <a:r>
              <a:rPr lang="cs-CZ" sz="2000" b="1" dirty="0" smtClean="0"/>
              <a:t>volit a být volen do </a:t>
            </a:r>
            <a:r>
              <a:rPr lang="cs-CZ" sz="2000" dirty="0" smtClean="0"/>
              <a:t>zastupitelstev obcí, krajů či samosprávných orgánů v případě zájmové/profesní samosprávy a působit v jejich orgánech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Práva občanů obce </a:t>
            </a:r>
            <a:r>
              <a:rPr lang="cs-CZ" sz="2000" dirty="0" smtClean="0"/>
              <a:t>(§ 16 a 17 zákona č. 128/2000 Sb., o obcích) </a:t>
            </a:r>
            <a:r>
              <a:rPr lang="cs-CZ" sz="2000" b="1" dirty="0" smtClean="0"/>
              <a:t>práva občanů kraje </a:t>
            </a:r>
            <a:r>
              <a:rPr lang="cs-CZ" sz="2000" dirty="0" smtClean="0"/>
              <a:t>(§ 12 a 13 zákona č. 129/2000 Sb., o krajích)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</a:t>
            </a:r>
            <a:r>
              <a:rPr lang="cs-CZ" sz="2000" b="1" dirty="0" smtClean="0"/>
              <a:t>hlasovat v místním referendu </a:t>
            </a:r>
            <a:r>
              <a:rPr lang="cs-CZ" sz="2000" dirty="0" smtClean="0"/>
              <a:t>(zákon č. 22/2004 Sb., o místním referendu; </a:t>
            </a:r>
            <a:r>
              <a:rPr lang="cs-CZ" sz="2000" b="1" dirty="0" smtClean="0"/>
              <a:t>krajské referendum </a:t>
            </a:r>
            <a:r>
              <a:rPr lang="cs-CZ" sz="2000" dirty="0" smtClean="0"/>
              <a:t>(zákon č. 118/2010 Sb.)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Podílet se na výkonu veřejné správy </a:t>
            </a:r>
            <a:r>
              <a:rPr lang="cs-CZ" sz="2000" b="1" dirty="0" smtClean="0"/>
              <a:t>jako úředník ÚSC </a:t>
            </a:r>
            <a:r>
              <a:rPr lang="cs-CZ" sz="2000" dirty="0" smtClean="0"/>
              <a:t>(zákon č. 312/2002 Sb.)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-177941" y="6248400"/>
            <a:ext cx="6305910" cy="457200"/>
          </a:xfrm>
        </p:spPr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62287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z pohledu dotčených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b="1" dirty="0" smtClean="0"/>
              <a:t>B) Participace na </a:t>
            </a:r>
            <a:r>
              <a:rPr lang="cs-CZ" sz="2000" b="1" dirty="0" smtClean="0">
                <a:solidFill>
                  <a:srgbClr val="FF0000"/>
                </a:solidFill>
              </a:rPr>
              <a:t>státní správě </a:t>
            </a:r>
          </a:p>
          <a:p>
            <a:pPr algn="just"/>
            <a:r>
              <a:rPr lang="cs-CZ" sz="2000" b="1" dirty="0" smtClean="0"/>
              <a:t>státní zaměstnanci - </a:t>
            </a:r>
            <a:r>
              <a:rPr lang="cs-CZ" sz="2000" dirty="0" smtClean="0"/>
              <a:t>zákon č. 234/2014 Sb., o státní službě, </a:t>
            </a:r>
          </a:p>
          <a:p>
            <a:pPr algn="just"/>
            <a:r>
              <a:rPr lang="cs-CZ" sz="2000" dirty="0" smtClean="0"/>
              <a:t>zákon č. 361/2003 Sb., o služebním poměru příslušníků </a:t>
            </a:r>
            <a:r>
              <a:rPr lang="cs-CZ" sz="2000" b="1" dirty="0" smtClean="0"/>
              <a:t>bezpečnostních sborů</a:t>
            </a:r>
            <a:r>
              <a:rPr lang="cs-CZ" sz="2000" dirty="0" smtClean="0"/>
              <a:t>, </a:t>
            </a:r>
          </a:p>
          <a:p>
            <a:pPr algn="just"/>
            <a:r>
              <a:rPr lang="cs-CZ" sz="2000" dirty="0" smtClean="0"/>
              <a:t>zákon č. 221/1999 Sb., o </a:t>
            </a:r>
            <a:r>
              <a:rPr lang="cs-CZ" sz="2000" b="1" dirty="0" smtClean="0"/>
              <a:t>vojácích z povolání </a:t>
            </a:r>
          </a:p>
          <a:p>
            <a:pPr marL="0" indent="0" algn="just">
              <a:buNone/>
            </a:pPr>
            <a:r>
              <a:rPr lang="cs-CZ" sz="2000" dirty="0" smtClean="0"/>
              <a:t>(x zákony upravující specifické požadavky na veřejnoprávní profese)</a:t>
            </a:r>
            <a:endParaRPr lang="cs-CZ" sz="2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-177941" y="6248400"/>
            <a:ext cx="6305910" cy="457200"/>
          </a:xfrm>
        </p:spPr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 smtClean="0"/>
              <a:t> </a:t>
            </a:r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4758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Veřejná správa z pohledu dotčených osob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000" dirty="0" smtClean="0"/>
              <a:t>FO a PO jako se mohou na </a:t>
            </a:r>
            <a:r>
              <a:rPr lang="cs-CZ" sz="2000" b="1" dirty="0" smtClean="0">
                <a:solidFill>
                  <a:srgbClr val="FF0000"/>
                </a:solidFill>
              </a:rPr>
              <a:t>veřejné správě </a:t>
            </a:r>
            <a:r>
              <a:rPr lang="cs-CZ" sz="2000" b="1" dirty="0" smtClean="0"/>
              <a:t>participovat (obecné či univerzální prostředky):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podávat veřejné správě </a:t>
            </a:r>
            <a:r>
              <a:rPr lang="cs-CZ" sz="2000" b="1" dirty="0" smtClean="0"/>
              <a:t>podněty</a:t>
            </a:r>
            <a:r>
              <a:rPr lang="cs-CZ" sz="2000" dirty="0" smtClean="0"/>
              <a:t> (k zahájení řízení; § 42 správního řádu č. 500/2004 Sb., nutnost je přijímat a prověřovat)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podávat </a:t>
            </a:r>
            <a:r>
              <a:rPr lang="cs-CZ" sz="2000" b="1" dirty="0" smtClean="0"/>
              <a:t>stížnosti</a:t>
            </a:r>
            <a:r>
              <a:rPr lang="cs-CZ" sz="2000" dirty="0" smtClean="0"/>
              <a:t> (obecně § 175 správního řádu č. 500/2004 Sb.) nevhodné chování nebo nesprávný úřední postup, event. stížnosti specifické podle zvláštních zákonů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dirty="0" smtClean="0"/>
              <a:t>Právo podávat </a:t>
            </a:r>
            <a:r>
              <a:rPr lang="cs-CZ" sz="2000" b="1" dirty="0" smtClean="0"/>
              <a:t>petice </a:t>
            </a:r>
            <a:r>
              <a:rPr lang="cs-CZ" sz="2000" dirty="0" smtClean="0"/>
              <a:t>k veřejné správě (zákon č. 85/1990 Sb.)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cs-CZ" sz="2000" b="1" dirty="0" smtClean="0"/>
              <a:t>Právo na informace </a:t>
            </a:r>
            <a:r>
              <a:rPr lang="cs-CZ" sz="2000" dirty="0" smtClean="0"/>
              <a:t>(z. č. 106/1999 Sb. a 123/1998 Sb.)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18304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Kontrola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713"/>
            <a:ext cx="8082321" cy="4114800"/>
          </a:xfrm>
        </p:spPr>
        <p:txBody>
          <a:bodyPr/>
          <a:lstStyle/>
          <a:p>
            <a:pPr marL="457200" indent="-457200" algn="just">
              <a:buAutoNum type="alphaUcParenR"/>
            </a:pPr>
            <a:r>
              <a:rPr lang="cs-CZ" sz="2000" b="1" dirty="0" smtClean="0"/>
              <a:t>Správní kontrola </a:t>
            </a:r>
            <a:r>
              <a:rPr lang="cs-CZ" sz="2000" dirty="0" smtClean="0"/>
              <a:t>– veřejná správa </a:t>
            </a:r>
            <a:r>
              <a:rPr lang="cs-CZ" sz="2000" b="1" dirty="0" smtClean="0"/>
              <a:t>kontroluje FO a PO</a:t>
            </a:r>
            <a:r>
              <a:rPr lang="cs-CZ" sz="2000" dirty="0" smtClean="0"/>
              <a:t>, ale také </a:t>
            </a:r>
            <a:r>
              <a:rPr lang="cs-CZ" sz="2000" b="1" dirty="0" smtClean="0">
                <a:solidFill>
                  <a:srgbClr val="FF0000"/>
                </a:solidFill>
              </a:rPr>
              <a:t>sebe samu</a:t>
            </a:r>
            <a:r>
              <a:rPr lang="cs-CZ" sz="2000" dirty="0" smtClean="0"/>
              <a:t>, součástí veřejné správy je také kontrola</a:t>
            </a:r>
          </a:p>
          <a:p>
            <a:pPr algn="just"/>
            <a:r>
              <a:rPr lang="cs-CZ" sz="2000" dirty="0" smtClean="0"/>
              <a:t>subjektem a objektem kontroly je veřejná správa</a:t>
            </a:r>
          </a:p>
          <a:p>
            <a:pPr algn="just"/>
            <a:r>
              <a:rPr lang="cs-CZ" sz="2000" b="1" dirty="0" smtClean="0"/>
              <a:t>Kdo a v čem:</a:t>
            </a:r>
            <a:r>
              <a:rPr lang="cs-CZ" sz="2000" dirty="0" smtClean="0"/>
              <a:t> NKÚ (hospodaření), veřejné zakázky (ÚOHS), zastupitelské sbory a jejich orgány (kontrolní výbor), nadřízené orgány v rámci opravných a dozorčích prostředků (zákonnost a veřejný zájem)</a:t>
            </a:r>
          </a:p>
          <a:p>
            <a:pPr algn="just"/>
            <a:r>
              <a:rPr lang="cs-CZ" sz="2000" b="1" dirty="0" smtClean="0"/>
              <a:t>kontrola státní správy </a:t>
            </a:r>
            <a:r>
              <a:rPr lang="cs-CZ" sz="2000" dirty="0" smtClean="0"/>
              <a:t>a </a:t>
            </a:r>
            <a:r>
              <a:rPr lang="cs-CZ" sz="2000" b="1" dirty="0" smtClean="0"/>
              <a:t>kontrola samosprávy </a:t>
            </a:r>
            <a:r>
              <a:rPr lang="cs-CZ" sz="2000" dirty="0" smtClean="0"/>
              <a:t>(role ústředních orgánů, MV odbor dozoru a kontroly veřejné správy)</a:t>
            </a:r>
          </a:p>
          <a:p>
            <a:pPr algn="just"/>
            <a:r>
              <a:rPr lang="cs-CZ" sz="2000" dirty="0" smtClean="0"/>
              <a:t>x </a:t>
            </a:r>
            <a:r>
              <a:rPr lang="cs-CZ" sz="2000" b="1" dirty="0" smtClean="0">
                <a:solidFill>
                  <a:srgbClr val="FF0000"/>
                </a:solidFill>
              </a:rPr>
              <a:t>DOZOR:</a:t>
            </a:r>
            <a:r>
              <a:rPr lang="cs-CZ" sz="2000" dirty="0" smtClean="0"/>
              <a:t> veřejná správa kontroluje jiné – FO a PO – dozorové a inspekční orgány</a:t>
            </a:r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zákon č. 255/2012 Sb., kontrolní řád</a:t>
            </a:r>
            <a:r>
              <a:rPr lang="cs-CZ" sz="2000" dirty="0" smtClean="0"/>
              <a:t>,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0432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Kontrola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713"/>
            <a:ext cx="8082321" cy="4114800"/>
          </a:xfrm>
        </p:spPr>
        <p:txBody>
          <a:bodyPr/>
          <a:lstStyle/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zákon č. 255/2012 Sb., kontrolní řád</a:t>
            </a:r>
            <a:endParaRPr lang="cs-CZ" sz="2000" dirty="0"/>
          </a:p>
          <a:p>
            <a:pPr algn="just"/>
            <a:r>
              <a:rPr lang="cs-CZ" sz="2000" dirty="0" smtClean="0"/>
              <a:t>Úkony předcházející kontrole</a:t>
            </a:r>
          </a:p>
          <a:p>
            <a:pPr algn="just"/>
            <a:r>
              <a:rPr lang="cs-CZ" sz="2000" dirty="0" smtClean="0"/>
              <a:t>Průběh kontroly – </a:t>
            </a:r>
            <a:r>
              <a:rPr lang="cs-CZ" sz="2000" b="1" dirty="0" smtClean="0"/>
              <a:t>pověření ke kontrole</a:t>
            </a:r>
            <a:r>
              <a:rPr lang="cs-CZ" sz="2000" dirty="0" smtClean="0"/>
              <a:t>, </a:t>
            </a:r>
            <a:r>
              <a:rPr lang="cs-CZ" sz="2000" b="1" dirty="0" smtClean="0"/>
              <a:t>zahájení kontroly</a:t>
            </a:r>
            <a:r>
              <a:rPr lang="cs-CZ" sz="2000" dirty="0" smtClean="0"/>
              <a:t>, P/Po kontrolovaného a kontrolujícího</a:t>
            </a:r>
          </a:p>
          <a:p>
            <a:pPr algn="just"/>
            <a:r>
              <a:rPr lang="cs-CZ" sz="2000" b="1" dirty="0" smtClean="0"/>
              <a:t>Protokol o kontrole </a:t>
            </a:r>
            <a:r>
              <a:rPr lang="cs-CZ" sz="2000" dirty="0" smtClean="0"/>
              <a:t>– kontrolní zjištění; </a:t>
            </a:r>
            <a:r>
              <a:rPr lang="cs-CZ" sz="2000" b="1" dirty="0" smtClean="0">
                <a:solidFill>
                  <a:srgbClr val="FF0000"/>
                </a:solidFill>
              </a:rPr>
              <a:t>námitky</a:t>
            </a:r>
            <a:r>
              <a:rPr lang="cs-CZ" sz="2000" dirty="0" smtClean="0"/>
              <a:t> do 15 dnů;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 smtClean="0"/>
              <a:t>Podklady lze využít pro </a:t>
            </a:r>
            <a:r>
              <a:rPr lang="cs-CZ" sz="2000" b="1" dirty="0" smtClean="0"/>
              <a:t>navazující sankční (tj. přestupkové) řízení</a:t>
            </a:r>
            <a:r>
              <a:rPr lang="cs-CZ" sz="2000" dirty="0" smtClean="0"/>
              <a:t>, které vede týž/jiný správní orgán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58580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06225"/>
            <a:ext cx="8086635" cy="647700"/>
          </a:xfrm>
        </p:spPr>
        <p:txBody>
          <a:bodyPr/>
          <a:lstStyle/>
          <a:p>
            <a:r>
              <a:rPr lang="cs-CZ" dirty="0" smtClean="0"/>
              <a:t>Kontrola veřejné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09713"/>
            <a:ext cx="8082321" cy="4114800"/>
          </a:xfrm>
        </p:spPr>
        <p:txBody>
          <a:bodyPr/>
          <a:lstStyle/>
          <a:p>
            <a:pPr marL="0" indent="0" algn="just">
              <a:buNone/>
            </a:pPr>
            <a:r>
              <a:rPr lang="cs-CZ" sz="2000" b="1" dirty="0" smtClean="0"/>
              <a:t>B) Kontrola veřejné správy zvenčí (veřejná správa je kontrolována)</a:t>
            </a:r>
          </a:p>
          <a:p>
            <a:pPr marL="0" indent="0" algn="just">
              <a:buNone/>
            </a:pPr>
            <a:r>
              <a:rPr lang="cs-CZ" sz="2000" b="1" dirty="0" smtClean="0"/>
              <a:t>Proč? – realizuje veřejnou moc, má majetek, finanční zdroje, hospodaří s nimi, …</a:t>
            </a:r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VOP</a:t>
            </a:r>
            <a:r>
              <a:rPr lang="cs-CZ" sz="2000" dirty="0" smtClean="0"/>
              <a:t> (zákon č. 329/1999 Sb.)</a:t>
            </a:r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Parlament </a:t>
            </a:r>
            <a:r>
              <a:rPr lang="cs-CZ" sz="2000" dirty="0" smtClean="0"/>
              <a:t>(moc zákonodárná)</a:t>
            </a:r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Soudy</a:t>
            </a:r>
            <a:r>
              <a:rPr lang="cs-CZ" sz="2000" dirty="0" smtClean="0"/>
              <a:t> (moc soudní)</a:t>
            </a:r>
          </a:p>
          <a:p>
            <a:pPr algn="just"/>
            <a:r>
              <a:rPr lang="cs-CZ" sz="2000" b="1" dirty="0" smtClean="0">
                <a:solidFill>
                  <a:srgbClr val="FF0000"/>
                </a:solidFill>
              </a:rPr>
              <a:t>FO a PO </a:t>
            </a:r>
            <a:r>
              <a:rPr lang="cs-CZ" sz="2000" dirty="0" smtClean="0"/>
              <a:t>– petice, stížnosti, informace, …</a:t>
            </a: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577787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554</TotalTime>
  <Words>1732</Words>
  <Application>Microsoft Office PowerPoint</Application>
  <PresentationFormat>Předvádění na obrazovce (4:3)</PresentationFormat>
  <Paragraphs>181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Veřejná správa z pohledu dotčených osob   MP313K Úvod do studia veřejné správy  10. přednáška 7. 12. 2017 JUDr. Lukáš Potěšil, Ph.D.</vt:lpstr>
      <vt:lpstr>Osnova přednášky a její cíl:</vt:lpstr>
      <vt:lpstr>Veřejná správa z pohledu dotčených osob</vt:lpstr>
      <vt:lpstr>Veřejná správa z pohledu dotčených osob</vt:lpstr>
      <vt:lpstr>Veřejná správa z pohledu dotčených osob</vt:lpstr>
      <vt:lpstr>Veřejná správa z pohledu dotčených osob</vt:lpstr>
      <vt:lpstr>Kontrola veřejné správy</vt:lpstr>
      <vt:lpstr>Kontrola veřejné správy</vt:lpstr>
      <vt:lpstr>Kontrola veřejné správy</vt:lpstr>
      <vt:lpstr>Správní trestání</vt:lpstr>
      <vt:lpstr>Správní trestání</vt:lpstr>
      <vt:lpstr>Správní trestání</vt:lpstr>
      <vt:lpstr>Správní trestání</vt:lpstr>
      <vt:lpstr>Správní trestání</vt:lpstr>
      <vt:lpstr>Ochrana práv ve veřejné správě</vt:lpstr>
      <vt:lpstr>Ochrana práv dotčených veřejnou správou</vt:lpstr>
      <vt:lpstr>Činnost veřejné správy</vt:lpstr>
      <vt:lpstr>Ochrana subjektivních práv</vt:lpstr>
      <vt:lpstr>Ochrana subjektivních práv</vt:lpstr>
      <vt:lpstr>Ochrana subjektivních práv</vt:lpstr>
      <vt:lpstr>Ochrana subjektivních práv</vt:lpstr>
      <vt:lpstr>Hodnocení veřejné správy</vt:lpstr>
      <vt:lpstr>Prameny ke studiu (opakování):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Lukas Potesil</cp:lastModifiedBy>
  <cp:revision>80</cp:revision>
  <cp:lastPrinted>1601-01-01T00:00:00Z</cp:lastPrinted>
  <dcterms:created xsi:type="dcterms:W3CDTF">2016-09-26T07:53:44Z</dcterms:created>
  <dcterms:modified xsi:type="dcterms:W3CDTF">2017-12-07T07:08:38Z</dcterms:modified>
</cp:coreProperties>
</file>