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8" r:id="rId4"/>
    <p:sldId id="277" r:id="rId5"/>
    <p:sldId id="280" r:id="rId6"/>
    <p:sldId id="260" r:id="rId7"/>
    <p:sldId id="261" r:id="rId8"/>
    <p:sldId id="275" r:id="rId9"/>
    <p:sldId id="271" r:id="rId10"/>
    <p:sldId id="262" r:id="rId11"/>
    <p:sldId id="263" r:id="rId12"/>
    <p:sldId id="276" r:id="rId13"/>
    <p:sldId id="279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jako organizace a organizace veřejné správy; organizační principy, moc a </a:t>
            </a:r>
            <a:r>
              <a:rPr lang="cs-CZ" altLang="cs-CZ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3. </a:t>
            </a:r>
            <a:r>
              <a:rPr lang="cs-CZ" altLang="cs-CZ" sz="2800" dirty="0">
                <a:solidFill>
                  <a:schemeClr val="tx1"/>
                </a:solidFill>
              </a:rPr>
              <a:t>přednáška </a:t>
            </a:r>
            <a:r>
              <a:rPr lang="cs-CZ" altLang="cs-CZ" sz="2800" dirty="0" smtClean="0">
                <a:solidFill>
                  <a:schemeClr val="tx1"/>
                </a:solidFill>
              </a:rPr>
              <a:t>19. </a:t>
            </a:r>
            <a:r>
              <a:rPr lang="cs-CZ" altLang="cs-CZ" sz="2800" dirty="0" smtClean="0">
                <a:solidFill>
                  <a:schemeClr val="tx1"/>
                </a:solidFill>
              </a:rPr>
              <a:t>10. </a:t>
            </a:r>
            <a:r>
              <a:rPr lang="cs-CZ" altLang="cs-CZ" sz="2800" dirty="0" smtClean="0">
                <a:solidFill>
                  <a:schemeClr val="tx1"/>
                </a:solidFill>
              </a:rPr>
              <a:t>2017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doc. JUDr</a:t>
            </a:r>
            <a:r>
              <a:rPr lang="cs-CZ" altLang="cs-CZ" sz="2800" dirty="0">
                <a:solidFill>
                  <a:schemeClr val="tx1"/>
                </a:solidFill>
              </a:rPr>
              <a:t>. </a:t>
            </a:r>
            <a:r>
              <a:rPr lang="cs-CZ" altLang="cs-CZ" sz="2800" dirty="0" smtClean="0">
                <a:solidFill>
                  <a:schemeClr val="tx1"/>
                </a:solidFill>
              </a:rPr>
              <a:t>Petr Havlan, CSc. 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Ústavní </a:t>
            </a:r>
            <a:r>
              <a:rPr lang="cs-CZ" dirty="0"/>
              <a:t>a zákonná východiska organizace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1 odst. 1 Ústavy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8 Ústavy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67 Ústavy</a:t>
            </a: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79 odst. 1 Ústavy</a:t>
            </a: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99 až 105 </a:t>
            </a:r>
            <a:r>
              <a:rPr lang="cs-CZ" sz="1800" dirty="0"/>
              <a:t>Ústavy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/>
            <a:r>
              <a:rPr lang="cs-CZ" sz="1800" dirty="0" smtClean="0"/>
              <a:t>Zákon č. 2/1969 Sb.</a:t>
            </a:r>
          </a:p>
          <a:p>
            <a:pPr algn="just"/>
            <a:r>
              <a:rPr lang="cs-CZ" sz="1800" dirty="0" smtClean="0"/>
              <a:t>Zákon č. 36/1960 Sb.</a:t>
            </a:r>
          </a:p>
          <a:p>
            <a:pPr algn="just"/>
            <a:r>
              <a:rPr lang="cs-CZ" sz="1800" dirty="0" smtClean="0"/>
              <a:t>Ústavní zákon č. 347/1997 Sb.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Evropská charta místní samosprávy (č. 181/1999 Sb.)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623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  <a:r>
              <a:rPr lang="cs-CZ" dirty="0"/>
              <a:t>a vykonavatelé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Subjekt/nositel</a:t>
            </a:r>
            <a:r>
              <a:rPr lang="cs-CZ" sz="1800" dirty="0" smtClean="0"/>
              <a:t> – má práva a povinnosti, náleží mu, nese odpovědnost</a:t>
            </a:r>
          </a:p>
          <a:p>
            <a:pPr lvl="1" algn="just"/>
            <a:r>
              <a:rPr lang="cs-CZ" sz="1800" dirty="0" smtClean="0"/>
              <a:t>STÁT</a:t>
            </a:r>
          </a:p>
          <a:p>
            <a:pPr lvl="1" algn="just"/>
            <a:r>
              <a:rPr lang="cs-CZ" sz="1800" dirty="0" smtClean="0"/>
              <a:t>VEŘEJNOPRÁVNÍ KORPORACE – obce a kraje</a:t>
            </a:r>
          </a:p>
          <a:p>
            <a:pPr lvl="1" algn="just"/>
            <a:r>
              <a:rPr lang="cs-CZ" sz="1800" dirty="0" smtClean="0"/>
              <a:t>FO/PO – veřejné ústavy a podniky, „v. v. i.“, … </a:t>
            </a:r>
          </a:p>
          <a:p>
            <a:pPr algn="just"/>
            <a:r>
              <a:rPr lang="cs-CZ" sz="1800" b="1" dirty="0" smtClean="0"/>
              <a:t>Vykonavatelé </a:t>
            </a:r>
            <a:r>
              <a:rPr lang="cs-CZ" sz="1800" dirty="0" smtClean="0"/>
              <a:t>– orgán/úřad, který BEZPROSTŘEDNĚ vykonává JMÉNEM, V ZÁJMU A NA ÚČET SUBJEKTU VEŘEJNOU SPRÁVU</a:t>
            </a:r>
          </a:p>
          <a:p>
            <a:pPr lvl="1" algn="just"/>
            <a:r>
              <a:rPr lang="cs-CZ" sz="1800" b="1" dirty="0" smtClean="0"/>
              <a:t>Pravomoc </a:t>
            </a:r>
            <a:r>
              <a:rPr lang="cs-CZ" sz="1800" dirty="0" smtClean="0"/>
              <a:t>– souvislosti se správní činností</a:t>
            </a:r>
            <a:r>
              <a:rPr lang="cs-CZ" sz="1800" dirty="0"/>
              <a:t>, „jak se to dělá“, </a:t>
            </a:r>
            <a:r>
              <a:rPr lang="cs-CZ" sz="1800" i="1" dirty="0">
                <a:solidFill>
                  <a:srgbClr val="FF0000"/>
                </a:solidFill>
              </a:rPr>
              <a:t>souhrn právních prostředků k realizaci působnosti</a:t>
            </a:r>
          </a:p>
          <a:p>
            <a:pPr lvl="1" algn="just"/>
            <a:r>
              <a:rPr lang="cs-CZ" sz="1800" b="1" dirty="0" smtClean="0"/>
              <a:t>Působnost</a:t>
            </a:r>
            <a:r>
              <a:rPr lang="cs-CZ" sz="1800" dirty="0" smtClean="0"/>
              <a:t> (dělení na druhy veřejné správy</a:t>
            </a:r>
            <a:r>
              <a:rPr lang="cs-CZ" sz="1800" dirty="0"/>
              <a:t>), „co se dělá“, </a:t>
            </a:r>
            <a:r>
              <a:rPr lang="cs-CZ" sz="1800" i="1" dirty="0">
                <a:solidFill>
                  <a:srgbClr val="FF0000"/>
                </a:solidFill>
              </a:rPr>
              <a:t>předmět, obsah a rozsah činnosti</a:t>
            </a:r>
          </a:p>
          <a:p>
            <a:pPr algn="just"/>
            <a:r>
              <a:rPr lang="cs-CZ" altLang="cs-CZ" sz="1800" dirty="0" smtClean="0"/>
              <a:t>Veřejnou </a:t>
            </a:r>
            <a:r>
              <a:rPr lang="cs-CZ" altLang="cs-CZ" sz="1800" dirty="0"/>
              <a:t>správu vykonávají </a:t>
            </a:r>
            <a:r>
              <a:rPr lang="cs-CZ" altLang="cs-CZ" sz="1800" b="1" dirty="0">
                <a:solidFill>
                  <a:srgbClr val="CC0000"/>
                </a:solidFill>
              </a:rPr>
              <a:t>vykonavatelé</a:t>
            </a:r>
            <a:r>
              <a:rPr lang="cs-CZ" altLang="cs-CZ" sz="1800" dirty="0"/>
              <a:t> veřejné správy</a:t>
            </a:r>
          </a:p>
          <a:p>
            <a:pPr algn="just"/>
            <a:r>
              <a:rPr lang="cs-CZ" altLang="cs-CZ" sz="1800" dirty="0"/>
              <a:t>Veřejnou správu mohou vykonávat </a:t>
            </a:r>
            <a:r>
              <a:rPr lang="cs-CZ" altLang="cs-CZ" sz="1800" dirty="0">
                <a:solidFill>
                  <a:srgbClr val="CC0000"/>
                </a:solidFill>
              </a:rPr>
              <a:t>subjekty i mimo organizaci veřejné správy na základě zákonné </a:t>
            </a:r>
            <a:r>
              <a:rPr lang="cs-CZ" altLang="cs-CZ" sz="1800" b="1" dirty="0">
                <a:solidFill>
                  <a:srgbClr val="CC0000"/>
                </a:solidFill>
              </a:rPr>
              <a:t>delegace</a:t>
            </a:r>
          </a:p>
          <a:p>
            <a:pPr marL="457200" lvl="1" indent="0">
              <a:buNone/>
            </a:pPr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 jako vykonavatel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4000" dirty="0" smtClean="0"/>
              <a:t>Orgán veřejné moci</a:t>
            </a:r>
          </a:p>
          <a:p>
            <a:pPr algn="just"/>
            <a:r>
              <a:rPr lang="cs-CZ" sz="3600" dirty="0" smtClean="0"/>
              <a:t>Orgán moci výkonné </a:t>
            </a:r>
          </a:p>
          <a:p>
            <a:pPr algn="just"/>
            <a:r>
              <a:rPr lang="cs-CZ" sz="3200" dirty="0" smtClean="0"/>
              <a:t>Orgán veřejné správy</a:t>
            </a:r>
          </a:p>
          <a:p>
            <a:pPr algn="just"/>
            <a:r>
              <a:rPr lang="cs-CZ" sz="2800" b="1" dirty="0" smtClean="0">
                <a:solidFill>
                  <a:srgbClr val="FF0000"/>
                </a:solidFill>
              </a:rPr>
              <a:t>Správní orgán </a:t>
            </a:r>
          </a:p>
          <a:p>
            <a:pPr algn="just"/>
            <a:r>
              <a:rPr lang="cs-CZ" dirty="0" smtClean="0"/>
              <a:t>Správní úřad</a:t>
            </a:r>
          </a:p>
          <a:p>
            <a:pPr algn="just"/>
            <a:r>
              <a:rPr lang="cs-CZ" sz="2000" dirty="0" smtClean="0"/>
              <a:t>Orgán státní správy</a:t>
            </a:r>
          </a:p>
          <a:p>
            <a:pPr algn="just"/>
            <a:r>
              <a:rPr lang="cs-CZ" sz="2000" dirty="0" smtClean="0"/>
              <a:t>Orgán samosprávy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9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 jako vykonavatel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Legislativní </a:t>
            </a:r>
            <a:r>
              <a:rPr lang="cs-CZ" sz="2000" b="1" dirty="0"/>
              <a:t>zkratka (§ 1 odst. 1 správního </a:t>
            </a:r>
            <a:r>
              <a:rPr lang="cs-CZ" sz="2000" b="1" dirty="0" smtClean="0"/>
              <a:t>řádu č. 500/2004 Sb., </a:t>
            </a:r>
            <a:r>
              <a:rPr lang="cs-CZ" sz="2000" b="1" dirty="0"/>
              <a:t>§ 4 odst. 1 písm. a) soudního řádu </a:t>
            </a:r>
            <a:r>
              <a:rPr lang="cs-CZ" sz="2000" b="1" dirty="0" smtClean="0"/>
              <a:t>správního č. 150/2002 Sb., </a:t>
            </a:r>
            <a:r>
              <a:rPr lang="cs-CZ" sz="2000" b="1" dirty="0"/>
              <a:t>…)</a:t>
            </a:r>
            <a:endParaRPr lang="cs-CZ" sz="2000" b="1" dirty="0" smtClean="0"/>
          </a:p>
          <a:p>
            <a:pPr algn="just"/>
            <a:r>
              <a:rPr lang="cs-CZ" sz="2000" dirty="0" smtClean="0"/>
              <a:t>Teoretický pojem x orgán veřejné správy</a:t>
            </a:r>
          </a:p>
          <a:p>
            <a:pPr algn="just"/>
            <a:endParaRPr lang="cs-CZ" sz="2000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Funkční pojetí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Institucionální pojetí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Pomocné pojetí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43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Průcha, P. Správní právo. Obecná část. 7. vydání, 2007, s. 123 – 128, 157 – 165</a:t>
            </a:r>
          </a:p>
          <a:p>
            <a:pPr algn="just"/>
            <a:r>
              <a:rPr lang="cs-CZ" dirty="0" smtClean="0"/>
              <a:t>Hendrych, D. Správní věda, 3. vydání, </a:t>
            </a:r>
            <a:r>
              <a:rPr lang="cs-CZ" dirty="0" err="1" smtClean="0"/>
              <a:t>C.H.Beck</a:t>
            </a:r>
            <a:r>
              <a:rPr lang="cs-CZ" dirty="0" smtClean="0"/>
              <a:t>, 2009, s. 117 – 141</a:t>
            </a:r>
          </a:p>
          <a:p>
            <a:pPr algn="just"/>
            <a:r>
              <a:rPr lang="cs-CZ" dirty="0" smtClean="0"/>
              <a:t>Sládeček, V. Obecné správní právo, 3. vydání, </a:t>
            </a:r>
            <a:r>
              <a:rPr lang="cs-CZ" dirty="0" err="1" smtClean="0"/>
              <a:t>WoltersKluwer</a:t>
            </a:r>
            <a:r>
              <a:rPr lang="cs-CZ" dirty="0" smtClean="0"/>
              <a:t>, 2012, s. 250 - 269</a:t>
            </a:r>
          </a:p>
          <a:p>
            <a:pPr algn="just"/>
            <a:r>
              <a:rPr lang="cs-CZ" dirty="0" smtClean="0"/>
              <a:t>Hendrych, D. a kol. Správní právo. Obecná část. 8. vydání. C. H. Beck, 2012, s. 93 – 118</a:t>
            </a:r>
          </a:p>
          <a:p>
            <a:pPr algn="just"/>
            <a:r>
              <a:rPr lang="cs-CZ" dirty="0"/>
              <a:t>Kolektiv autorů, Evropská veřejná správa, UJAK, 2015, s. </a:t>
            </a:r>
            <a:r>
              <a:rPr lang="cs-CZ" dirty="0" smtClean="0"/>
              <a:t>235 - 281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Veřejná správa jako organizace a organizace veřejné správy; organizační principy, moc a modely</a:t>
            </a:r>
            <a:r>
              <a:rPr lang="cs-CZ" sz="2000" dirty="0"/>
              <a:t> (organizační moc, subjekty a vykonavatelé veřejné správy, principy a modely organizace veřejné správy, ústavní a zákonná východiska organizace veřejné správy; komparativní pohled na problematiku organizace veřejné správy</a:t>
            </a:r>
            <a:r>
              <a:rPr lang="cs-CZ" sz="2000" dirty="0" smtClean="0"/>
              <a:t>).</a:t>
            </a:r>
          </a:p>
          <a:p>
            <a:pPr algn="just"/>
            <a:r>
              <a:rPr lang="cs-CZ" sz="2000" b="1" dirty="0" smtClean="0"/>
              <a:t>Správní </a:t>
            </a:r>
            <a:r>
              <a:rPr lang="cs-CZ" sz="2000" b="1" dirty="0"/>
              <a:t>orgán jako vykonavatel veřejné správy</a:t>
            </a:r>
            <a:r>
              <a:rPr lang="cs-CZ" sz="2000" dirty="0"/>
              <a:t> (pojem, význam a složení) </a:t>
            </a:r>
          </a:p>
          <a:p>
            <a:pPr algn="just"/>
            <a:r>
              <a:rPr lang="cs-CZ" sz="2000" b="1" dirty="0"/>
              <a:t>Cíl: </a:t>
            </a:r>
            <a:r>
              <a:rPr lang="cs-CZ" sz="2000" dirty="0"/>
              <a:t>cílem této přednášky je, aby studenti byli s to vnímat veřejnou správu jako organizaci a aby měli přehled a znalosti o možných organizačních principech či modelech, včetně jejich uplatnění v okolních evropských státech</a:t>
            </a:r>
            <a:r>
              <a:rPr lang="cs-CZ" dirty="0"/>
              <a:t>.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o veřejné správě víme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Veřejná správa je duálním pojmem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Materiální/funkcionální/dynamické pojetí</a:t>
            </a:r>
            <a:r>
              <a:rPr lang="cs-CZ" altLang="cs-CZ" dirty="0"/>
              <a:t> – (správní) </a:t>
            </a:r>
            <a:r>
              <a:rPr lang="cs-CZ" altLang="cs-CZ" b="1" dirty="0"/>
              <a:t>činnost</a:t>
            </a:r>
            <a:r>
              <a:rPr lang="cs-CZ" altLang="cs-CZ" dirty="0"/>
              <a:t> „CO ?“, resp. JAK – jako tzv. </a:t>
            </a:r>
            <a:r>
              <a:rPr lang="cs-CZ" altLang="cs-CZ" b="1" dirty="0">
                <a:solidFill>
                  <a:srgbClr val="FF0000"/>
                </a:solidFill>
              </a:rPr>
              <a:t>dobrá správa</a:t>
            </a:r>
            <a:r>
              <a:rPr lang="cs-CZ" altLang="cs-CZ" dirty="0"/>
              <a:t>, spočívá ve </a:t>
            </a:r>
            <a:r>
              <a:rPr lang="cs-CZ" altLang="cs-CZ" b="1" dirty="0"/>
              <a:t>správě veřejných </a:t>
            </a:r>
            <a:r>
              <a:rPr lang="cs-CZ" altLang="cs-CZ" b="1" dirty="0" smtClean="0"/>
              <a:t>záležitostí</a:t>
            </a:r>
            <a:r>
              <a:rPr lang="cs-CZ" altLang="cs-CZ" dirty="0" smtClean="0"/>
              <a:t>, navenek se projevuje/uskutečňuje v </a:t>
            </a:r>
            <a:r>
              <a:rPr lang="cs-CZ" altLang="cs-CZ" b="1" dirty="0" smtClean="0">
                <a:solidFill>
                  <a:srgbClr val="FF0000"/>
                </a:solidFill>
              </a:rPr>
              <a:t>určitých formách</a:t>
            </a:r>
            <a:r>
              <a:rPr lang="cs-CZ" altLang="cs-CZ" dirty="0" smtClean="0"/>
              <a:t>, které jsou </a:t>
            </a:r>
            <a:r>
              <a:rPr lang="cs-CZ" altLang="cs-CZ" b="1" dirty="0" smtClean="0"/>
              <a:t>stanoveny zákonem </a:t>
            </a:r>
            <a:r>
              <a:rPr lang="cs-CZ" altLang="cs-CZ" dirty="0" smtClean="0"/>
              <a:t>(v souladu s podzákonným projevem)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Formální/organizační/statické pojetí</a:t>
            </a:r>
            <a:r>
              <a:rPr lang="cs-CZ" altLang="cs-CZ" dirty="0"/>
              <a:t> – </a:t>
            </a:r>
            <a:r>
              <a:rPr lang="cs-CZ" altLang="cs-CZ" b="1" dirty="0"/>
              <a:t>organizace</a:t>
            </a:r>
            <a:r>
              <a:rPr lang="cs-CZ" altLang="cs-CZ" dirty="0"/>
              <a:t> „KDO ?“, zaměřuje se na vykonavatele veřejné </a:t>
            </a:r>
            <a:r>
              <a:rPr lang="cs-CZ" altLang="cs-CZ" dirty="0" smtClean="0"/>
              <a:t>správy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885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Formální/statické/organizační pojetí veřejné správy: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rgbClr val="CC0000"/>
                </a:solidFill>
              </a:rPr>
              <a:t>„KDO“</a:t>
            </a:r>
            <a:r>
              <a:rPr lang="cs-CZ" altLang="cs-CZ" dirty="0"/>
              <a:t> – vypovídá o </a:t>
            </a:r>
            <a:r>
              <a:rPr lang="cs-CZ" altLang="cs-CZ" b="1" dirty="0">
                <a:solidFill>
                  <a:srgbClr val="FF0000"/>
                </a:solidFill>
              </a:rPr>
              <a:t>subjektech a vykonavatelích </a:t>
            </a:r>
            <a:r>
              <a:rPr lang="cs-CZ" altLang="cs-CZ" dirty="0"/>
              <a:t>veřejné </a:t>
            </a:r>
            <a:r>
              <a:rPr lang="cs-CZ" altLang="cs-CZ" dirty="0" smtClean="0"/>
              <a:t>správy</a:t>
            </a:r>
          </a:p>
          <a:p>
            <a:pPr algn="just"/>
            <a:r>
              <a:rPr lang="cs-CZ" altLang="cs-CZ" dirty="0" smtClean="0"/>
              <a:t>Soustava subjektů a vykonavatelů, kteří </a:t>
            </a:r>
            <a:r>
              <a:rPr lang="cs-CZ" altLang="cs-CZ" b="1" dirty="0" smtClean="0"/>
              <a:t>uskutečňují veřejnou správu jako činnost a realizují </a:t>
            </a:r>
            <a:r>
              <a:rPr lang="cs-CZ" altLang="cs-CZ" dirty="0" smtClean="0"/>
              <a:t>jí v některé ze stanovených forem či daným způsobem (kupř. kontrola, dozor, inspekce, …)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4854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jako organizace a organizace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Které </a:t>
            </a:r>
            <a:r>
              <a:rPr lang="cs-CZ" b="1" dirty="0" smtClean="0"/>
              <a:t>orgány (vykonavatelé) uskutečňují veřejnou správu </a:t>
            </a:r>
            <a:r>
              <a:rPr lang="cs-CZ" dirty="0" smtClean="0"/>
              <a:t>jako činnost</a:t>
            </a:r>
          </a:p>
          <a:p>
            <a:pPr algn="just"/>
            <a:r>
              <a:rPr lang="cs-CZ" dirty="0" smtClean="0"/>
              <a:t>Orgán musí mít </a:t>
            </a:r>
            <a:r>
              <a:rPr lang="cs-CZ" b="1" dirty="0" smtClean="0"/>
              <a:t>veřejnoprávní povahu</a:t>
            </a:r>
          </a:p>
          <a:p>
            <a:pPr lvl="1" algn="just"/>
            <a:r>
              <a:rPr lang="cs-CZ" b="1" dirty="0" smtClean="0"/>
              <a:t>Originární:</a:t>
            </a:r>
            <a:r>
              <a:rPr lang="cs-CZ" dirty="0" smtClean="0"/>
              <a:t> stát a veřejnoprávní korporace</a:t>
            </a:r>
          </a:p>
          <a:p>
            <a:pPr lvl="1" algn="just"/>
            <a:r>
              <a:rPr lang="cs-CZ" b="1" dirty="0" smtClean="0"/>
              <a:t>Odvozenou</a:t>
            </a:r>
            <a:r>
              <a:rPr lang="cs-CZ" dirty="0" smtClean="0"/>
              <a:t> od veřejné moci (na základě zákona): FO/PO, na základě </a:t>
            </a:r>
            <a:r>
              <a:rPr lang="cs-CZ" b="1" dirty="0" smtClean="0">
                <a:solidFill>
                  <a:srgbClr val="FF0000"/>
                </a:solidFill>
              </a:rPr>
              <a:t>delegace (</a:t>
            </a:r>
            <a:r>
              <a:rPr lang="cs-CZ" dirty="0" smtClean="0">
                <a:solidFill>
                  <a:srgbClr val="FF0000"/>
                </a:solidFill>
              </a:rPr>
              <a:t>akreditace, autorizace, …)</a:t>
            </a:r>
            <a:r>
              <a:rPr lang="cs-CZ" dirty="0" smtClean="0"/>
              <a:t>, stávají se „agentem“ veřejné správy a jejím </a:t>
            </a:r>
            <a:r>
              <a:rPr lang="cs-CZ" b="1" dirty="0" smtClean="0"/>
              <a:t>vykonavatelem</a:t>
            </a:r>
            <a:endParaRPr lang="cs-CZ" b="1" dirty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818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Pojem organizace (</a:t>
            </a:r>
            <a:r>
              <a:rPr lang="cs-CZ" altLang="cs-CZ" sz="2000" b="1" dirty="0" err="1" smtClean="0"/>
              <a:t>polysem</a:t>
            </a:r>
            <a:r>
              <a:rPr lang="cs-CZ" altLang="cs-CZ" sz="2000" b="1" dirty="0" smtClean="0"/>
              <a:t>): soustava subjektů a vykonavatelů veřejné správy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000" b="1" dirty="0" smtClean="0"/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dirty="0" smtClean="0"/>
              <a:t>Univerzální/systém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b="1" dirty="0" smtClean="0"/>
              <a:t>Institucionální – instituce/orgán/úřad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b="1" dirty="0" smtClean="0"/>
              <a:t>Struktura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dirty="0" smtClean="0"/>
              <a:t>Funkční (organizování)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sz="2000" b="1" dirty="0"/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sz="2000" b="1" dirty="0" smtClean="0"/>
              <a:t>Druhy organizace: </a:t>
            </a:r>
            <a:r>
              <a:rPr lang="cs-CZ" sz="2000" dirty="0" smtClean="0"/>
              <a:t>formální a neformální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7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oprávnění organizovat, přijímat organizační akty</a:t>
            </a:r>
          </a:p>
          <a:p>
            <a:pPr algn="just"/>
            <a:r>
              <a:rPr lang="cs-CZ" dirty="0" smtClean="0"/>
              <a:t>Primárně náleží moci zákonodárné</a:t>
            </a:r>
          </a:p>
          <a:p>
            <a:pPr algn="just"/>
            <a:r>
              <a:rPr lang="cs-CZ" dirty="0" smtClean="0"/>
              <a:t>Jádrem je </a:t>
            </a:r>
            <a:r>
              <a:rPr lang="cs-CZ" b="1" dirty="0" smtClean="0">
                <a:solidFill>
                  <a:srgbClr val="FF0000"/>
                </a:solidFill>
              </a:rPr>
              <a:t>čl. 79 odst. 1 </a:t>
            </a:r>
            <a:r>
              <a:rPr lang="cs-CZ" dirty="0" smtClean="0"/>
              <a:t>Ústavy</a:t>
            </a:r>
          </a:p>
          <a:p>
            <a:pPr algn="just"/>
            <a:r>
              <a:rPr lang="cs-CZ" dirty="0" smtClean="0"/>
              <a:t>Externí x interní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27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Územní x věcný</a:t>
            </a:r>
          </a:p>
          <a:p>
            <a:pPr algn="just"/>
            <a:r>
              <a:rPr lang="cs-CZ" dirty="0" smtClean="0"/>
              <a:t>Centralizace x decentralizace</a:t>
            </a:r>
          </a:p>
          <a:p>
            <a:pPr algn="just"/>
            <a:r>
              <a:rPr lang="cs-CZ" dirty="0" smtClean="0"/>
              <a:t>Koncentrace x dekoncentrace</a:t>
            </a:r>
          </a:p>
          <a:p>
            <a:pPr algn="just"/>
            <a:r>
              <a:rPr lang="cs-CZ" dirty="0" smtClean="0"/>
              <a:t>Kolegiální x monokratický</a:t>
            </a:r>
          </a:p>
          <a:p>
            <a:pPr algn="just"/>
            <a:r>
              <a:rPr lang="cs-CZ" dirty="0" smtClean="0"/>
              <a:t>Volební x jmenovací</a:t>
            </a:r>
          </a:p>
          <a:p>
            <a:pPr algn="just"/>
            <a:r>
              <a:rPr lang="cs-CZ" dirty="0" smtClean="0"/>
              <a:t>Úřední x občanský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Míra jejich uplatnění předurčuje výslednou </a:t>
            </a:r>
            <a:r>
              <a:rPr lang="cs-CZ" b="1" dirty="0" smtClean="0"/>
              <a:t>podobu organizace</a:t>
            </a:r>
            <a:r>
              <a:rPr lang="cs-CZ" dirty="0" smtClean="0"/>
              <a:t> veřejné správy</a:t>
            </a:r>
          </a:p>
          <a:p>
            <a:pPr algn="just"/>
            <a:r>
              <a:rPr lang="cs-CZ" dirty="0" smtClean="0"/>
              <a:t>Dochází k jejich vzájemné kombinaci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2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Hierarchický</a:t>
            </a:r>
          </a:p>
          <a:p>
            <a:pPr lvl="1" algn="just"/>
            <a:r>
              <a:rPr lang="cs-CZ" dirty="0" smtClean="0"/>
              <a:t>Liniová organizace</a:t>
            </a:r>
          </a:p>
          <a:p>
            <a:pPr lvl="1" algn="just"/>
            <a:r>
              <a:rPr lang="cs-CZ" dirty="0" smtClean="0"/>
              <a:t>Štábně liniová organizace</a:t>
            </a:r>
          </a:p>
          <a:p>
            <a:pPr lvl="1" algn="just"/>
            <a:r>
              <a:rPr lang="cs-CZ" dirty="0" smtClean="0"/>
              <a:t>Matrixová/síťová organizace</a:t>
            </a:r>
          </a:p>
          <a:p>
            <a:pPr algn="just"/>
            <a:r>
              <a:rPr lang="cs-CZ" b="1" dirty="0" smtClean="0"/>
              <a:t>Participační</a:t>
            </a:r>
          </a:p>
          <a:p>
            <a:pPr algn="just"/>
            <a:r>
              <a:rPr lang="cs-CZ" b="1" dirty="0" smtClean="0"/>
              <a:t>Konzultativní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21303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473</TotalTime>
  <Words>844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Veřejná správa jako organizace a organizace veřejné správy; organizační principy, moc a modely  MP313K Úvod do studia veřejné správy  3. přednáška 19. 10. 2017 doc. JUDr. Petr Havlan, CSc. </vt:lpstr>
      <vt:lpstr>Osnova přednášky a její cíl:</vt:lpstr>
      <vt:lpstr>Co už o veřejné správě víme</vt:lpstr>
      <vt:lpstr>Organizace veřejné správy</vt:lpstr>
      <vt:lpstr>Veřejná správa jako organizace a organizace veřejné správy</vt:lpstr>
      <vt:lpstr>Pojem organizace</vt:lpstr>
      <vt:lpstr>Organizační moc</vt:lpstr>
      <vt:lpstr>Organizační principy</vt:lpstr>
      <vt:lpstr>Organizační modely</vt:lpstr>
      <vt:lpstr> Ústavní a zákonná východiska organizace veřejné správy </vt:lpstr>
      <vt:lpstr>Subjekty a vykonavatelé veřejné správy</vt:lpstr>
      <vt:lpstr>Správní orgán jako vykonavatel veřejné správy</vt:lpstr>
      <vt:lpstr>Správní orgán jako vykonavatel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58</cp:revision>
  <cp:lastPrinted>1601-01-01T00:00:00Z</cp:lastPrinted>
  <dcterms:created xsi:type="dcterms:W3CDTF">2016-09-26T07:53:44Z</dcterms:created>
  <dcterms:modified xsi:type="dcterms:W3CDTF">2017-10-25T12:04:04Z</dcterms:modified>
</cp:coreProperties>
</file>