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78" r:id="rId4"/>
    <p:sldId id="297" r:id="rId5"/>
    <p:sldId id="304" r:id="rId6"/>
    <p:sldId id="281" r:id="rId7"/>
    <p:sldId id="291" r:id="rId8"/>
    <p:sldId id="305" r:id="rId9"/>
    <p:sldId id="282" r:id="rId10"/>
    <p:sldId id="283" r:id="rId11"/>
    <p:sldId id="295" r:id="rId12"/>
    <p:sldId id="284" r:id="rId13"/>
    <p:sldId id="296" r:id="rId14"/>
    <p:sldId id="298" r:id="rId15"/>
    <p:sldId id="285" r:id="rId16"/>
    <p:sldId id="299" r:id="rId17"/>
    <p:sldId id="306" r:id="rId18"/>
    <p:sldId id="302" r:id="rId19"/>
    <p:sldId id="303" r:id="rId20"/>
    <p:sldId id="300" r:id="rId21"/>
    <p:sldId id="301" r:id="rId22"/>
    <p:sldId id="274" r:id="rId2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11" autoAdjust="0"/>
  </p:normalViewPr>
  <p:slideViewPr>
    <p:cSldViewPr snapToGrid="0">
      <p:cViewPr varScale="1">
        <p:scale>
          <a:sx n="132" d="100"/>
          <a:sy n="132" d="100"/>
        </p:scale>
        <p:origin x="876" y="1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1211943"/>
            <a:ext cx="7518400" cy="4017283"/>
          </a:xfrm>
        </p:spPr>
        <p:txBody>
          <a:bodyPr/>
          <a:lstStyle/>
          <a:p>
            <a:pPr algn="ctr"/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správa a samospráva. Reforma organizace veřejné správy v České republice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MP313K </a:t>
            </a:r>
            <a:r>
              <a:rPr lang="cs-CZ" alt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 do studia veřejné správy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 smtClean="0">
                <a:solidFill>
                  <a:schemeClr val="tx1"/>
                </a:solidFill>
              </a:rPr>
              <a:t>4. </a:t>
            </a:r>
            <a:r>
              <a:rPr lang="cs-CZ" altLang="cs-CZ" sz="2800" dirty="0">
                <a:solidFill>
                  <a:schemeClr val="tx1"/>
                </a:solidFill>
              </a:rPr>
              <a:t>přednáška </a:t>
            </a:r>
            <a:r>
              <a:rPr lang="cs-CZ" altLang="cs-CZ" sz="2800" dirty="0" smtClean="0">
                <a:solidFill>
                  <a:schemeClr val="tx1"/>
                </a:solidFill>
              </a:rPr>
              <a:t>26. 10. 2017</a:t>
            </a:r>
            <a:r>
              <a:rPr lang="cs-CZ" altLang="cs-CZ" sz="2800" dirty="0">
                <a:solidFill>
                  <a:schemeClr val="tx1"/>
                </a:solidFill>
              </a:rPr>
              <a:t/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>JUDr. Lukáš Potěšil, Ph.D</a:t>
            </a:r>
            <a:r>
              <a:rPr lang="cs-CZ" altLang="cs-CZ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1945 - 1960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 smtClean="0">
                <a:solidFill>
                  <a:srgbClr val="FF0000"/>
                </a:solidFill>
              </a:rPr>
              <a:t>Národní výbory </a:t>
            </a:r>
            <a:r>
              <a:rPr lang="cs-CZ" dirty="0" smtClean="0"/>
              <a:t>(zastupitelský princip)</a:t>
            </a:r>
          </a:p>
          <a:p>
            <a:pPr algn="just"/>
            <a:r>
              <a:rPr lang="cs-CZ" altLang="cs-CZ" dirty="0"/>
              <a:t>1945 – </a:t>
            </a:r>
            <a:r>
              <a:rPr lang="cs-CZ" altLang="cs-CZ" dirty="0" smtClean="0"/>
              <a:t>1948 vytvořeny </a:t>
            </a:r>
            <a:r>
              <a:rPr lang="cs-CZ" altLang="cs-CZ" b="1" dirty="0"/>
              <a:t>národní výbory</a:t>
            </a:r>
            <a:r>
              <a:rPr lang="cs-CZ" altLang="cs-CZ" dirty="0"/>
              <a:t>, nahrazení orgánů obcí národními </a:t>
            </a:r>
            <a:r>
              <a:rPr lang="cs-CZ" altLang="cs-CZ" dirty="0" smtClean="0"/>
              <a:t>výbory, zachována </a:t>
            </a:r>
            <a:r>
              <a:rPr lang="cs-CZ" altLang="cs-CZ" dirty="0"/>
              <a:t>samostatná a přenesená </a:t>
            </a:r>
            <a:r>
              <a:rPr lang="cs-CZ" altLang="cs-CZ" dirty="0" smtClean="0"/>
              <a:t>působnost x posléze</a:t>
            </a:r>
            <a:endParaRPr lang="cs-CZ" altLang="cs-CZ" dirty="0"/>
          </a:p>
          <a:p>
            <a:pPr algn="just"/>
            <a:r>
              <a:rPr lang="cs-CZ" dirty="0" smtClean="0"/>
              <a:t>Odstranění veřejné správy a nahrazení </a:t>
            </a:r>
            <a:r>
              <a:rPr lang="cs-CZ" b="1" dirty="0" smtClean="0"/>
              <a:t>státní správou</a:t>
            </a:r>
          </a:p>
          <a:p>
            <a:pPr algn="just"/>
            <a:r>
              <a:rPr lang="cs-CZ" b="1" dirty="0" smtClean="0"/>
              <a:t>Centralizace</a:t>
            </a:r>
          </a:p>
          <a:p>
            <a:pPr algn="just"/>
            <a:r>
              <a:rPr lang="cs-CZ" dirty="0" smtClean="0"/>
              <a:t>Národní výbory: místní (obce), okresní a krajské, orgány státní správy, </a:t>
            </a:r>
            <a:r>
              <a:rPr lang="cs-CZ" b="1" dirty="0" smtClean="0"/>
              <a:t>v</a:t>
            </a:r>
            <a:r>
              <a:rPr lang="cs-CZ" altLang="cs-CZ" b="1" dirty="0" smtClean="0"/>
              <a:t>ykonavatelé </a:t>
            </a:r>
            <a:r>
              <a:rPr lang="cs-CZ" altLang="cs-CZ" b="1" dirty="0"/>
              <a:t>státní správy</a:t>
            </a:r>
          </a:p>
          <a:p>
            <a:pPr algn="just"/>
            <a:r>
              <a:rPr lang="cs-CZ" dirty="0" smtClean="0"/>
              <a:t>Struktura: </a:t>
            </a:r>
            <a:r>
              <a:rPr lang="cs-CZ" b="1" dirty="0" smtClean="0"/>
              <a:t>okresy – kraje (14) - centrum</a:t>
            </a:r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5260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1945 - 1960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589" y="2017713"/>
            <a:ext cx="8086635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14457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1960 - 1990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 smtClean="0"/>
              <a:t>Zákon č. 36/1960 Sb., o územním členění státu (</a:t>
            </a:r>
            <a:r>
              <a:rPr lang="cs-CZ" sz="2000" b="1" dirty="0" smtClean="0">
                <a:solidFill>
                  <a:srgbClr val="FF0000"/>
                </a:solidFill>
              </a:rPr>
              <a:t>účinný dodnes!</a:t>
            </a:r>
            <a:r>
              <a:rPr lang="cs-CZ" sz="2000" dirty="0"/>
              <a:t>), </a:t>
            </a:r>
            <a:r>
              <a:rPr lang="cs-CZ" sz="2000" dirty="0" smtClean="0"/>
              <a:t>podle § </a:t>
            </a:r>
            <a:r>
              <a:rPr lang="cs-CZ" sz="2000" dirty="0"/>
              <a:t>1 </a:t>
            </a:r>
            <a:r>
              <a:rPr lang="cs-CZ" sz="2000" dirty="0" smtClean="0"/>
              <a:t>„</a:t>
            </a:r>
            <a:r>
              <a:rPr lang="cs-CZ" sz="2000" i="1" dirty="0" smtClean="0"/>
              <a:t>Území </a:t>
            </a:r>
            <a:r>
              <a:rPr lang="cs-CZ" sz="2000" i="1" dirty="0"/>
              <a:t>Republiky československé se dělí na kraje, kraje se dělí na okresy a okresy se dělí na obce a vojenské újezdy</a:t>
            </a:r>
            <a:r>
              <a:rPr lang="cs-CZ" sz="2000" dirty="0" smtClean="0"/>
              <a:t>.“</a:t>
            </a:r>
          </a:p>
          <a:p>
            <a:pPr algn="just"/>
            <a:r>
              <a:rPr lang="cs-CZ" sz="2000" b="1" dirty="0" smtClean="0"/>
              <a:t>Okresy – kraje (7) – centrum</a:t>
            </a:r>
          </a:p>
          <a:p>
            <a:pPr algn="just"/>
            <a:r>
              <a:rPr lang="cs-CZ" altLang="cs-CZ" sz="2000" dirty="0"/>
              <a:t>vytvoření tzv. </a:t>
            </a:r>
            <a:r>
              <a:rPr lang="cs-CZ" altLang="cs-CZ" sz="2000" b="1" dirty="0" err="1"/>
              <a:t>superkrajů</a:t>
            </a:r>
            <a:r>
              <a:rPr lang="cs-CZ" altLang="cs-CZ" sz="2000" dirty="0"/>
              <a:t>, národní výbory orgány státní moci a státní správy</a:t>
            </a:r>
            <a:endParaRPr lang="cs-CZ" sz="2000" b="1" dirty="0" smtClean="0"/>
          </a:p>
          <a:p>
            <a:pPr algn="just"/>
            <a:r>
              <a:rPr lang="cs-CZ" sz="2000" dirty="0" smtClean="0"/>
              <a:t>Místní/městský národní výbor (</a:t>
            </a:r>
            <a:r>
              <a:rPr lang="cs-CZ" sz="2000" b="1" dirty="0" smtClean="0"/>
              <a:t>MNV</a:t>
            </a:r>
            <a:r>
              <a:rPr lang="cs-CZ" sz="2000" dirty="0" smtClean="0"/>
              <a:t>) – okresní národní výbor (</a:t>
            </a:r>
            <a:r>
              <a:rPr lang="cs-CZ" sz="2000" b="1" dirty="0" smtClean="0"/>
              <a:t>ONV</a:t>
            </a:r>
            <a:r>
              <a:rPr lang="cs-CZ" sz="2000" dirty="0" smtClean="0"/>
              <a:t>) – krajský národní výbor (</a:t>
            </a:r>
            <a:r>
              <a:rPr lang="cs-CZ" sz="2000" b="1" dirty="0" smtClean="0"/>
              <a:t>KNV</a:t>
            </a:r>
            <a:r>
              <a:rPr lang="cs-CZ" sz="2000" dirty="0" smtClean="0"/>
              <a:t>)</a:t>
            </a:r>
          </a:p>
          <a:p>
            <a:pPr algn="just"/>
            <a:r>
              <a:rPr lang="cs-CZ" sz="2000" dirty="0" smtClean="0"/>
              <a:t>Správní členění uplatňováno nejen pro výkon státní správy, ale i další složky, hospodářství, služby, </a:t>
            </a:r>
            <a:r>
              <a:rPr lang="cs-CZ" sz="2000" dirty="0" smtClean="0"/>
              <a:t>justice, …</a:t>
            </a:r>
            <a:endParaRPr lang="cs-CZ" sz="2000" dirty="0" smtClean="0"/>
          </a:p>
          <a:p>
            <a:pPr algn="just"/>
            <a:r>
              <a:rPr lang="cs-CZ" sz="2000" dirty="0" smtClean="0"/>
              <a:t>1969 </a:t>
            </a:r>
            <a:r>
              <a:rPr lang="cs-CZ" sz="2000" b="1" dirty="0" smtClean="0"/>
              <a:t>federace </a:t>
            </a:r>
            <a:r>
              <a:rPr lang="cs-CZ" sz="2000" dirty="0" smtClean="0"/>
              <a:t>(</a:t>
            </a:r>
            <a:r>
              <a:rPr lang="cs-CZ" sz="2000" b="1" dirty="0" smtClean="0">
                <a:solidFill>
                  <a:srgbClr val="FF0000"/>
                </a:solidFill>
              </a:rPr>
              <a:t>zákon č. 2/1969 Sb</a:t>
            </a:r>
            <a:r>
              <a:rPr lang="cs-CZ" sz="2000" b="1" dirty="0">
                <a:solidFill>
                  <a:srgbClr val="FF0000"/>
                </a:solidFill>
              </a:rPr>
              <a:t>. </a:t>
            </a:r>
            <a:r>
              <a:rPr lang="cs-CZ" sz="2000" dirty="0"/>
              <a:t>o zřízení ministerstev a jiných ústředních orgánů státní správy České </a:t>
            </a:r>
            <a:r>
              <a:rPr lang="cs-CZ" sz="2000" dirty="0" smtClean="0"/>
              <a:t>republiky - </a:t>
            </a:r>
            <a:r>
              <a:rPr lang="cs-CZ" sz="2000" b="1" dirty="0">
                <a:solidFill>
                  <a:srgbClr val="FF0000"/>
                </a:solidFill>
              </a:rPr>
              <a:t>účinný dodnes</a:t>
            </a:r>
            <a:r>
              <a:rPr lang="cs-CZ" sz="2000" b="1" dirty="0" smtClean="0">
                <a:solidFill>
                  <a:srgbClr val="FF0000"/>
                </a:solidFill>
              </a:rPr>
              <a:t>!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7439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letech 1960 - 1990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57" y="2017713"/>
            <a:ext cx="8512629" cy="41148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63251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 smtClean="0"/>
              <a:t>Transformace: </a:t>
            </a:r>
            <a:r>
              <a:rPr lang="cs-CZ" sz="2000" dirty="0" smtClean="0"/>
              <a:t>hluboké </a:t>
            </a:r>
            <a:r>
              <a:rPr lang="cs-CZ" sz="2000" b="1" dirty="0" smtClean="0"/>
              <a:t>systémové změny</a:t>
            </a:r>
            <a:r>
              <a:rPr lang="cs-CZ" sz="2000" dirty="0" smtClean="0"/>
              <a:t>, změna východisek (souvisí se společenskou transformací)</a:t>
            </a:r>
            <a:endParaRPr lang="cs-CZ" sz="2000" b="1" dirty="0" smtClean="0"/>
          </a:p>
          <a:p>
            <a:pPr algn="just"/>
            <a:r>
              <a:rPr lang="cs-CZ" sz="2000" b="1" dirty="0" smtClean="0"/>
              <a:t>Reforma:</a:t>
            </a:r>
            <a:r>
              <a:rPr lang="cs-CZ" sz="2000" dirty="0" smtClean="0"/>
              <a:t> změny z hlediska </a:t>
            </a:r>
            <a:r>
              <a:rPr lang="cs-CZ" sz="2000" b="1" dirty="0" smtClean="0">
                <a:solidFill>
                  <a:srgbClr val="FF0000"/>
                </a:solidFill>
              </a:rPr>
              <a:t>organizace a činnosti</a:t>
            </a:r>
            <a:r>
              <a:rPr lang="cs-CZ" sz="2000" dirty="0" smtClean="0"/>
              <a:t>, zásadnější povaha nežli běžné a drobné změny, zásah do systému veřejné správy, </a:t>
            </a:r>
            <a:r>
              <a:rPr lang="cs-CZ" altLang="cs-CZ" sz="2000" dirty="0"/>
              <a:t>ve změně organizace, činnosti a personálního </a:t>
            </a:r>
            <a:r>
              <a:rPr lang="cs-CZ" altLang="cs-CZ" sz="2000" dirty="0" smtClean="0"/>
              <a:t>základu; </a:t>
            </a:r>
            <a:r>
              <a:rPr lang="cs-CZ" sz="2000" b="1" dirty="0" smtClean="0"/>
              <a:t>řádná příprava </a:t>
            </a:r>
            <a:r>
              <a:rPr lang="cs-CZ" sz="2000" dirty="0" smtClean="0"/>
              <a:t>(cíle) a vyhodnocení; </a:t>
            </a:r>
            <a:r>
              <a:rPr lang="cs-CZ" altLang="cs-CZ" sz="2000" b="1" dirty="0"/>
              <a:t>Teorie reforem</a:t>
            </a:r>
            <a:r>
              <a:rPr lang="cs-CZ" altLang="cs-CZ" sz="2000" dirty="0"/>
              <a:t> (nauka o správních reformách) – poukazuje na potřebu změn (reforem)</a:t>
            </a:r>
          </a:p>
          <a:p>
            <a:pPr algn="just"/>
            <a:r>
              <a:rPr lang="cs-CZ" sz="2000" b="1" dirty="0" smtClean="0"/>
              <a:t>Modernizace:</a:t>
            </a:r>
            <a:r>
              <a:rPr lang="cs-CZ" sz="2000" dirty="0" smtClean="0"/>
              <a:t> </a:t>
            </a:r>
            <a:r>
              <a:rPr lang="cs-CZ" altLang="cs-CZ" sz="2000" dirty="0"/>
              <a:t>drobné změny, zavádění nových technik, metod, </a:t>
            </a:r>
            <a:r>
              <a:rPr lang="cs-CZ" altLang="cs-CZ" sz="2000" dirty="0" smtClean="0"/>
              <a:t>zefektivnění</a:t>
            </a:r>
            <a:r>
              <a:rPr lang="cs-CZ" altLang="cs-CZ" sz="2000" dirty="0"/>
              <a:t>, …, nesměřuje proti klasickým principům veřejné </a:t>
            </a:r>
            <a:r>
              <a:rPr lang="cs-CZ" altLang="cs-CZ" sz="2000" dirty="0" smtClean="0"/>
              <a:t>správy, </a:t>
            </a:r>
            <a:r>
              <a:rPr lang="cs-CZ" sz="2000" b="1" dirty="0" smtClean="0">
                <a:solidFill>
                  <a:srgbClr val="FF0000"/>
                </a:solidFill>
              </a:rPr>
              <a:t>dobrá správa a služba veřejnosti</a:t>
            </a:r>
          </a:p>
          <a:p>
            <a:pPr marL="0" indent="0" algn="just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algn="just"/>
            <a:endParaRPr lang="cs-CZ" sz="2000" b="1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07990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1990 obnovení </a:t>
            </a:r>
            <a:r>
              <a:rPr lang="cs-CZ" b="1" dirty="0" smtClean="0"/>
              <a:t>veřejné správy</a:t>
            </a:r>
            <a:r>
              <a:rPr lang="cs-CZ" dirty="0"/>
              <a:t> </a:t>
            </a:r>
            <a:r>
              <a:rPr lang="cs-CZ" dirty="0" smtClean="0"/>
              <a:t>(státní správa a samospráva) </a:t>
            </a:r>
          </a:p>
          <a:p>
            <a:pPr algn="just"/>
            <a:r>
              <a:rPr lang="cs-CZ" dirty="0" smtClean="0"/>
              <a:t>obnovení obecní samosprávy, </a:t>
            </a:r>
            <a:r>
              <a:rPr lang="cs-CZ" b="1" dirty="0" smtClean="0"/>
              <a:t>navrácení majetku obcím </a:t>
            </a:r>
            <a:r>
              <a:rPr lang="cs-CZ" dirty="0" smtClean="0"/>
              <a:t>č. </a:t>
            </a:r>
            <a:r>
              <a:rPr lang="cs-CZ" dirty="0"/>
              <a:t>172/1991 Sb., o přechodu některých věcí z majetku České republiky do vlastnictví </a:t>
            </a:r>
            <a:r>
              <a:rPr lang="cs-CZ" dirty="0" smtClean="0"/>
              <a:t>obcí</a:t>
            </a:r>
          </a:p>
          <a:p>
            <a:pPr algn="just"/>
            <a:r>
              <a:rPr lang="cs-CZ" b="1" dirty="0" smtClean="0"/>
              <a:t>Reforma územní</a:t>
            </a:r>
          </a:p>
          <a:p>
            <a:pPr algn="just"/>
            <a:r>
              <a:rPr lang="cs-CZ" b="1" dirty="0" smtClean="0"/>
              <a:t>Reforma činnosti</a:t>
            </a:r>
          </a:p>
          <a:p>
            <a:pPr algn="just"/>
            <a:r>
              <a:rPr lang="cs-CZ" b="1" dirty="0" smtClean="0"/>
              <a:t>Reforma ústřední správy</a:t>
            </a:r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7160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 smtClean="0"/>
              <a:t>Územní reforma </a:t>
            </a:r>
            <a:r>
              <a:rPr lang="cs-CZ" sz="2000" dirty="0" smtClean="0"/>
              <a:t>(státní správa a samospráva) - </a:t>
            </a:r>
            <a:r>
              <a:rPr lang="cs-CZ" sz="2000" b="1" dirty="0" smtClean="0">
                <a:solidFill>
                  <a:srgbClr val="FF0000"/>
                </a:solidFill>
              </a:rPr>
              <a:t>nedokončena</a:t>
            </a:r>
          </a:p>
          <a:p>
            <a:pPr marL="457200" indent="-457200" algn="just">
              <a:buAutoNum type="arabicPeriod"/>
            </a:pPr>
            <a:r>
              <a:rPr lang="cs-CZ" sz="2000" b="1" dirty="0" smtClean="0"/>
              <a:t>fáze:</a:t>
            </a:r>
            <a:r>
              <a:rPr lang="cs-CZ" sz="2000" dirty="0" smtClean="0"/>
              <a:t> obnovení </a:t>
            </a:r>
            <a:r>
              <a:rPr lang="cs-CZ" sz="2000" b="1" dirty="0" smtClean="0"/>
              <a:t>obecní samosprávy</a:t>
            </a:r>
            <a:r>
              <a:rPr lang="cs-CZ" sz="2000" dirty="0" smtClean="0"/>
              <a:t>, zrušení národních výborů a jejich nahrazení na okresní úrovni </a:t>
            </a:r>
            <a:r>
              <a:rPr lang="cs-CZ" sz="2000" b="1" dirty="0" smtClean="0"/>
              <a:t>okresními úřady</a:t>
            </a:r>
            <a:r>
              <a:rPr lang="cs-CZ" sz="2000" dirty="0" smtClean="0"/>
              <a:t>, na krajské úrovni zrušeny bez náhrady (ale kraje jako obvody pro státní správu zachovány), </a:t>
            </a:r>
            <a:r>
              <a:rPr lang="cs-CZ" sz="2000" b="1" dirty="0" smtClean="0">
                <a:solidFill>
                  <a:srgbClr val="FF0000"/>
                </a:solidFill>
              </a:rPr>
              <a:t>ústavní zákon č. 347/1997 Sb. </a:t>
            </a:r>
            <a:r>
              <a:rPr lang="cs-CZ" sz="2000" dirty="0" smtClean="0"/>
              <a:t>o zřízení VÚSC, </a:t>
            </a:r>
            <a:r>
              <a:rPr lang="cs-CZ" sz="2000" b="1" dirty="0" smtClean="0"/>
              <a:t>14 krajů pro samosprávu</a:t>
            </a:r>
            <a:r>
              <a:rPr lang="cs-CZ" sz="2000" dirty="0" smtClean="0"/>
              <a:t>, </a:t>
            </a:r>
            <a:r>
              <a:rPr lang="cs-CZ" sz="2000" b="1" dirty="0" smtClean="0">
                <a:solidFill>
                  <a:srgbClr val="FF0000"/>
                </a:solidFill>
              </a:rPr>
              <a:t>zákon č. 128/2000 Sb., o obcích </a:t>
            </a:r>
            <a:r>
              <a:rPr lang="cs-CZ" sz="2000" dirty="0" smtClean="0"/>
              <a:t>a </a:t>
            </a:r>
            <a:r>
              <a:rPr lang="cs-CZ" sz="2000" b="1" dirty="0" smtClean="0">
                <a:solidFill>
                  <a:srgbClr val="FF0000"/>
                </a:solidFill>
              </a:rPr>
              <a:t>č. 129/2000 Sb. o krajích</a:t>
            </a:r>
            <a:r>
              <a:rPr lang="cs-CZ" sz="2000" dirty="0" smtClean="0"/>
              <a:t> (obce a kraje)</a:t>
            </a:r>
          </a:p>
          <a:p>
            <a:pPr marL="457200" indent="-457200" algn="just">
              <a:buAutoNum type="arabicPeriod"/>
            </a:pPr>
            <a:r>
              <a:rPr lang="cs-CZ" sz="2000" b="1" dirty="0" smtClean="0"/>
              <a:t>fáze: </a:t>
            </a:r>
            <a:r>
              <a:rPr lang="cs-CZ" sz="2000" dirty="0" smtClean="0"/>
              <a:t>ukončení činnosti </a:t>
            </a:r>
            <a:r>
              <a:rPr lang="cs-CZ" sz="2000" b="1" dirty="0" smtClean="0"/>
              <a:t>okresních úřadů </a:t>
            </a:r>
            <a:r>
              <a:rPr lang="cs-CZ" sz="2000" dirty="0" smtClean="0"/>
              <a:t>k 31. 12. 2002, (územní státní správa se všeobecnou působností) přenos jejich agendy na </a:t>
            </a:r>
            <a:r>
              <a:rPr lang="cs-CZ" sz="2000" b="1" dirty="0" smtClean="0"/>
              <a:t>krajské úřady a obecní úřady </a:t>
            </a:r>
            <a:r>
              <a:rPr lang="cs-CZ" sz="2000" dirty="0" smtClean="0"/>
              <a:t>(dělení obecních úřadů na 3 kategorie – „</a:t>
            </a:r>
            <a:r>
              <a:rPr lang="cs-CZ" sz="2000" dirty="0" smtClean="0">
                <a:solidFill>
                  <a:srgbClr val="FF0000"/>
                </a:solidFill>
              </a:rPr>
              <a:t>běžný</a:t>
            </a:r>
            <a:r>
              <a:rPr lang="cs-CZ" sz="2000" dirty="0" smtClean="0"/>
              <a:t>“ obecní úřad, „</a:t>
            </a:r>
            <a:r>
              <a:rPr lang="cs-CZ" sz="2000" dirty="0" smtClean="0">
                <a:solidFill>
                  <a:srgbClr val="FF0000"/>
                </a:solidFill>
              </a:rPr>
              <a:t>pověřený</a:t>
            </a:r>
            <a:r>
              <a:rPr lang="cs-CZ" sz="2000" dirty="0" smtClean="0"/>
              <a:t>“ obecní úřad, obecní úřad </a:t>
            </a:r>
            <a:r>
              <a:rPr lang="cs-CZ" sz="2000" dirty="0" smtClean="0">
                <a:solidFill>
                  <a:srgbClr val="FF0000"/>
                </a:solidFill>
              </a:rPr>
              <a:t>s rozšířenou působností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8122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cs-CZ" altLang="cs-CZ" sz="2000" dirty="0"/>
              <a:t>1990 - kdy došlo k </a:t>
            </a:r>
            <a:r>
              <a:rPr lang="cs-CZ" altLang="cs-CZ" sz="2000" b="1" dirty="0"/>
              <a:t>obnovení obcí</a:t>
            </a:r>
            <a:r>
              <a:rPr lang="cs-CZ" altLang="cs-CZ" sz="2000" dirty="0"/>
              <a:t> jako samosprávných celků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b="1" dirty="0"/>
              <a:t>zrušeny i národní výbory</a:t>
            </a:r>
            <a:r>
              <a:rPr lang="cs-CZ" altLang="cs-CZ" sz="2000" dirty="0"/>
              <a:t> na všech stupních (tj. místní/městské – okresní – krajské).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ustavení </a:t>
            </a:r>
            <a:r>
              <a:rPr lang="cs-CZ" altLang="cs-CZ" sz="2000" b="1" dirty="0"/>
              <a:t>okresních úřadů</a:t>
            </a:r>
            <a:r>
              <a:rPr lang="cs-CZ" altLang="cs-CZ" sz="2000" dirty="0"/>
              <a:t> - představovaly územní úřady státu soustředěné v zásadě pouze na výkon státní správy, které bylo lze označit jako územní orgány státní správy se všeobecnou působností. Na krajské úrovni došlo k odstranění národních výborů bez náhrady.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Působení souběžně s okresními úřady zvláštní (dekoncentrované) a </a:t>
            </a:r>
            <a:r>
              <a:rPr lang="cs-CZ" altLang="cs-CZ" sz="2000" b="1" dirty="0"/>
              <a:t>specializované orgány státní správy</a:t>
            </a:r>
            <a:r>
              <a:rPr lang="cs-CZ" altLang="cs-CZ" sz="2000" dirty="0"/>
              <a:t>. 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zřízení Ústavou předvídaných </a:t>
            </a:r>
            <a:r>
              <a:rPr lang="cs-CZ" altLang="cs-CZ" sz="2000" b="1" dirty="0"/>
              <a:t>vyšších územně samosprávných celků</a:t>
            </a:r>
            <a:r>
              <a:rPr lang="cs-CZ" altLang="cs-CZ" sz="2000" dirty="0"/>
              <a:t> – krajů - ústavní zákon č. 347/1997 Sb., faktickou činnost kraje zahájily po prvních volbách do jejich zastupitelstev</a:t>
            </a:r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přenosem působnosti zrušených okresních úřadů na kraje a převážně na </a:t>
            </a:r>
            <a:r>
              <a:rPr lang="cs-CZ" altLang="cs-CZ" sz="2000" b="1" dirty="0"/>
              <a:t>obce s rozšířenou působností</a:t>
            </a:r>
            <a:r>
              <a:rPr lang="cs-CZ" altLang="cs-CZ" sz="2000" dirty="0"/>
              <a:t> („malé okresy“) </a:t>
            </a:r>
          </a:p>
          <a:p>
            <a:pPr algn="just"/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13101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1894114"/>
            <a:ext cx="8173530" cy="4028849"/>
          </a:xfrm>
        </p:spPr>
      </p:pic>
    </p:spTree>
    <p:extLst>
      <p:ext uri="{BB962C8B-B14F-4D97-AF65-F5344CB8AC3E}">
        <p14:creationId xmlns:p14="http://schemas.microsoft.com/office/powerpoint/2010/main" val="2527142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603" y="3076193"/>
            <a:ext cx="1002794" cy="7056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90" y="2075543"/>
            <a:ext cx="8024810" cy="35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5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Osnova přednášky a její cíl: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2000" b="1" dirty="0"/>
              <a:t>Státní správa a samospráva</a:t>
            </a:r>
            <a:r>
              <a:rPr lang="cs-CZ" sz="2000" dirty="0"/>
              <a:t> (členění veřejné správy na státní správu a samosprávu specifikace a charakteristické rysy státní správy a samosprávy, členění samosprávy na samosprávu územní a samosprávu zájmovou/profesní). </a:t>
            </a:r>
            <a:endParaRPr lang="cs-CZ" sz="2000" dirty="0" smtClean="0"/>
          </a:p>
          <a:p>
            <a:pPr algn="just"/>
            <a:r>
              <a:rPr lang="cs-CZ" sz="2000" b="1" dirty="0" smtClean="0"/>
              <a:t>Reforma </a:t>
            </a:r>
            <a:r>
              <a:rPr lang="cs-CZ" sz="2000" b="1" dirty="0"/>
              <a:t>organizace veřejné správy v České republice </a:t>
            </a:r>
            <a:r>
              <a:rPr lang="cs-CZ" sz="2000" dirty="0"/>
              <a:t>(vývoj od roku 1989, moderní historie veřejné správy v České republice a její modernizace, reformování organizace veřejné správy). </a:t>
            </a:r>
            <a:endParaRPr lang="cs-CZ" sz="2000" dirty="0" smtClean="0"/>
          </a:p>
          <a:p>
            <a:pPr algn="just"/>
            <a:r>
              <a:rPr lang="cs-CZ" sz="2000" b="1" dirty="0" smtClean="0"/>
              <a:t>Cíl</a:t>
            </a:r>
            <a:r>
              <a:rPr lang="cs-CZ" sz="2000" b="1" dirty="0"/>
              <a:t>: </a:t>
            </a:r>
            <a:r>
              <a:rPr lang="cs-CZ" sz="2000" dirty="0"/>
              <a:t>cílem této přednášky je přiblížení základů a východisek organizace veřejné správy v ČR, a to při respektování tzv. smíšeného modelu veřejné správy. Studenti by měli být seznámeni s recentním vývojem veřejné správy a její organizace.  </a:t>
            </a:r>
          </a:p>
          <a:p>
            <a:pPr algn="just"/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800" b="1" dirty="0" smtClean="0"/>
              <a:t>Reforma činnosti</a:t>
            </a:r>
          </a:p>
          <a:p>
            <a:pPr algn="just"/>
            <a:r>
              <a:rPr lang="cs-CZ" sz="1800" dirty="0" smtClean="0"/>
              <a:t>Zákon č. 349/1999 Sb., o </a:t>
            </a:r>
            <a:r>
              <a:rPr lang="cs-CZ" sz="1800" b="1" dirty="0" smtClean="0"/>
              <a:t>Veřejném ochránci práv</a:t>
            </a:r>
          </a:p>
          <a:p>
            <a:pPr algn="just"/>
            <a:r>
              <a:rPr lang="cs-CZ" sz="1800" dirty="0" smtClean="0"/>
              <a:t>Zákon č. 218/2000 Sb., </a:t>
            </a:r>
            <a:r>
              <a:rPr lang="cs-CZ" sz="1800" b="1" dirty="0" smtClean="0"/>
              <a:t>rozpočtová pravidla (tzv. velká)</a:t>
            </a:r>
          </a:p>
          <a:p>
            <a:pPr algn="just"/>
            <a:r>
              <a:rPr lang="cs-CZ" sz="1800" dirty="0" smtClean="0"/>
              <a:t>Zákon č. 219/2000 Sb., </a:t>
            </a:r>
            <a:r>
              <a:rPr lang="cs-CZ" sz="1800" b="1" dirty="0" smtClean="0"/>
              <a:t>o majetku ČR</a:t>
            </a:r>
          </a:p>
          <a:p>
            <a:pPr algn="just"/>
            <a:r>
              <a:rPr lang="cs-CZ" sz="1800" dirty="0" smtClean="0"/>
              <a:t>Zákon č. </a:t>
            </a:r>
            <a:r>
              <a:rPr lang="cs-CZ" sz="1800" dirty="0"/>
              <a:t>250/2000 Sb</a:t>
            </a:r>
            <a:r>
              <a:rPr lang="cs-CZ" sz="1800" dirty="0" smtClean="0"/>
              <a:t>., </a:t>
            </a:r>
            <a:r>
              <a:rPr lang="cs-CZ" sz="1800" b="1" dirty="0"/>
              <a:t>o rozpočtových pravidlech územních </a:t>
            </a:r>
            <a:r>
              <a:rPr lang="cs-CZ" sz="1800" b="1" dirty="0" smtClean="0"/>
              <a:t>rozpočtů (tzv. malá)</a:t>
            </a:r>
          </a:p>
          <a:p>
            <a:pPr algn="just"/>
            <a:r>
              <a:rPr lang="cs-CZ" sz="1800" dirty="0" smtClean="0"/>
              <a:t>Zákon č. 320/2001 Sb., </a:t>
            </a:r>
            <a:r>
              <a:rPr lang="cs-CZ" sz="1800" b="1" dirty="0" smtClean="0"/>
              <a:t>o finanční kontrole </a:t>
            </a:r>
          </a:p>
          <a:p>
            <a:pPr algn="just"/>
            <a:r>
              <a:rPr lang="cs-CZ" sz="1800" dirty="0" smtClean="0"/>
              <a:t>Zákon č. 150/2002 Sb., </a:t>
            </a:r>
            <a:r>
              <a:rPr lang="cs-CZ" sz="1800" b="1" dirty="0" smtClean="0"/>
              <a:t>soudní řád správní </a:t>
            </a:r>
            <a:r>
              <a:rPr lang="cs-CZ" sz="1800" dirty="0" smtClean="0"/>
              <a:t>(znovuobnovení správního soudnictví)</a:t>
            </a:r>
          </a:p>
          <a:p>
            <a:pPr algn="just"/>
            <a:r>
              <a:rPr lang="cs-CZ" sz="1800" dirty="0" smtClean="0"/>
              <a:t>Zákon č. 312/2002 Sb., </a:t>
            </a:r>
            <a:r>
              <a:rPr lang="cs-CZ" sz="1800" b="1" dirty="0" smtClean="0"/>
              <a:t>o úřednících ÚSC</a:t>
            </a:r>
          </a:p>
          <a:p>
            <a:pPr algn="just"/>
            <a:r>
              <a:rPr lang="cs-CZ" sz="1800" dirty="0" smtClean="0"/>
              <a:t>Zákon č. 500/2004 Sb., </a:t>
            </a:r>
            <a:r>
              <a:rPr lang="cs-CZ" sz="1800" b="1" dirty="0" smtClean="0"/>
              <a:t>správní řád </a:t>
            </a:r>
            <a:r>
              <a:rPr lang="cs-CZ" sz="1800" dirty="0" smtClean="0"/>
              <a:t>(nahradil stávající zákon č. 71/1967 Sb.)</a:t>
            </a:r>
          </a:p>
          <a:p>
            <a:pPr algn="just"/>
            <a:r>
              <a:rPr lang="cs-CZ" sz="1800" b="1" dirty="0" smtClean="0"/>
              <a:t>Etické kodexy, dobrá správa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123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Reforma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 smtClean="0"/>
              <a:t>Reforma ústřední správy</a:t>
            </a:r>
          </a:p>
          <a:p>
            <a:pPr algn="just"/>
            <a:r>
              <a:rPr lang="cs-CZ" sz="2000" b="1" dirty="0"/>
              <a:t>Zákon č. 2/1969 Sb. „kompetenční zákon“ - </a:t>
            </a:r>
            <a:r>
              <a:rPr lang="cs-CZ" sz="2000" dirty="0"/>
              <a:t>novelizace</a:t>
            </a:r>
          </a:p>
          <a:p>
            <a:pPr algn="just"/>
            <a:r>
              <a:rPr lang="cs-CZ" sz="2000" b="1" dirty="0" smtClean="0">
                <a:solidFill>
                  <a:srgbClr val="FF0000"/>
                </a:solidFill>
              </a:rPr>
              <a:t>Oblast státní služby</a:t>
            </a:r>
            <a:r>
              <a:rPr lang="cs-CZ" sz="2000" dirty="0" smtClean="0"/>
              <a:t>: zákon č. 218/2002 Sb., služební zákon (nenabyl účinnosti jako celek), nahrazen s účinností od 1. 1. 2015 </a:t>
            </a:r>
            <a:r>
              <a:rPr lang="cs-CZ" sz="2000" b="1" dirty="0" smtClean="0"/>
              <a:t>zákonem č. 234/2014 Sb., o státní službě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68578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Prameny ke studiu (opakování):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Hendrych, D. Správní věda, 3. vydání, C</a:t>
            </a:r>
            <a:r>
              <a:rPr lang="cs-CZ" dirty="0" smtClean="0"/>
              <a:t>. H. Beck</a:t>
            </a:r>
            <a:r>
              <a:rPr lang="cs-CZ" dirty="0"/>
              <a:t>, 2009, s. 103 – 116 a 54 - 63</a:t>
            </a:r>
          </a:p>
          <a:p>
            <a:pPr algn="just"/>
            <a:r>
              <a:rPr lang="cs-CZ" dirty="0" err="1" smtClean="0"/>
              <a:t>Schelle</a:t>
            </a:r>
            <a:r>
              <a:rPr lang="cs-CZ" dirty="0" smtClean="0"/>
              <a:t>, K. Dějiny české veřejné správy. Plzeň: Aleš Čeněk, 2009, 314 s. </a:t>
            </a:r>
          </a:p>
          <a:p>
            <a:pPr algn="just"/>
            <a:r>
              <a:rPr lang="cs-CZ" dirty="0" smtClean="0"/>
              <a:t>Skulová, S. a kol. Základy správní vědy. Brno: Masarykova univerzita, 2014, s. 197 - 208</a:t>
            </a:r>
          </a:p>
          <a:p>
            <a:pPr algn="just"/>
            <a:r>
              <a:rPr lang="cs-CZ" dirty="0" smtClean="0"/>
              <a:t>Janák, J. a kol. Dějiny správy v českých zemích od počátků státu po současnost, Praha: Lidové noviny, 2005 (využity mapové přílohy pro přednášku)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3949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už o veřejné správě víme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dirty="0"/>
              <a:t>Soustava </a:t>
            </a:r>
            <a:r>
              <a:rPr lang="cs-CZ" altLang="cs-CZ" b="1" dirty="0" smtClean="0"/>
              <a:t>(veřejnoprávních)</a:t>
            </a:r>
            <a:r>
              <a:rPr lang="cs-CZ" altLang="cs-CZ" dirty="0" smtClean="0"/>
              <a:t> subjektů </a:t>
            </a:r>
            <a:r>
              <a:rPr lang="cs-CZ" altLang="cs-CZ" dirty="0"/>
              <a:t>a vykonavatelů, kteří </a:t>
            </a:r>
            <a:r>
              <a:rPr lang="cs-CZ" altLang="cs-CZ" b="1" dirty="0"/>
              <a:t>uskutečňují veřejnou správu </a:t>
            </a:r>
            <a:r>
              <a:rPr lang="cs-CZ" altLang="cs-CZ" b="1" dirty="0" smtClean="0"/>
              <a:t>(ve veřejném zájmu, správa veřejných záležitostí) a </a:t>
            </a:r>
            <a:r>
              <a:rPr lang="cs-CZ" altLang="cs-CZ" b="1" dirty="0"/>
              <a:t>realizují </a:t>
            </a:r>
            <a:r>
              <a:rPr lang="cs-CZ" altLang="cs-CZ" dirty="0"/>
              <a:t>jí v některé ze stanovených forem či daným způsobem </a:t>
            </a:r>
            <a:endParaRPr lang="cs-CZ" altLang="cs-CZ" dirty="0" smtClean="0"/>
          </a:p>
          <a:p>
            <a:pPr algn="just"/>
            <a:r>
              <a:rPr lang="cs-CZ" altLang="cs-CZ" b="1" dirty="0" smtClean="0"/>
              <a:t>Veřejná </a:t>
            </a:r>
            <a:r>
              <a:rPr lang="cs-CZ" altLang="cs-CZ" b="1" dirty="0"/>
              <a:t>správa je duálním pojmem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altLang="cs-CZ" b="1" dirty="0"/>
              <a:t>Materiální/funkcionální/dynamické pojetí</a:t>
            </a:r>
            <a:r>
              <a:rPr lang="cs-CZ" altLang="cs-CZ" dirty="0"/>
              <a:t> – (správní) </a:t>
            </a:r>
            <a:r>
              <a:rPr lang="cs-CZ" altLang="cs-CZ" b="1" dirty="0"/>
              <a:t>činnost</a:t>
            </a:r>
            <a:r>
              <a:rPr lang="cs-CZ" altLang="cs-CZ" dirty="0"/>
              <a:t> „CO ?“, resp. JAK – jako tzv. </a:t>
            </a:r>
            <a:r>
              <a:rPr lang="cs-CZ" altLang="cs-CZ" b="1" dirty="0">
                <a:solidFill>
                  <a:srgbClr val="FF0000"/>
                </a:solidFill>
              </a:rPr>
              <a:t>dobrá správa</a:t>
            </a:r>
            <a:r>
              <a:rPr lang="cs-CZ" altLang="cs-CZ" dirty="0"/>
              <a:t>, 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cs-CZ" altLang="cs-CZ" b="1" dirty="0"/>
              <a:t>Formální/organizační/statické pojetí</a:t>
            </a:r>
            <a:r>
              <a:rPr lang="cs-CZ" altLang="cs-CZ" dirty="0"/>
              <a:t> – </a:t>
            </a:r>
            <a:r>
              <a:rPr lang="cs-CZ" altLang="cs-CZ" b="1" dirty="0"/>
              <a:t>organizace</a:t>
            </a:r>
            <a:r>
              <a:rPr lang="cs-CZ" altLang="cs-CZ" dirty="0"/>
              <a:t> „KDO ?“, vypovídá o </a:t>
            </a:r>
            <a:r>
              <a:rPr lang="cs-CZ" altLang="cs-CZ" b="1" dirty="0">
                <a:solidFill>
                  <a:srgbClr val="FF0000"/>
                </a:solidFill>
              </a:rPr>
              <a:t>subjektech a vykonavatelích </a:t>
            </a:r>
            <a:r>
              <a:rPr lang="cs-CZ" altLang="cs-CZ" dirty="0"/>
              <a:t>veřejné </a:t>
            </a:r>
            <a:r>
              <a:rPr lang="cs-CZ" altLang="cs-CZ" dirty="0" smtClean="0"/>
              <a:t>správy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885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Veřejná správa jako státní správa a samospráva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773239"/>
            <a:ext cx="8082321" cy="4114800"/>
          </a:xfrm>
        </p:spPr>
        <p:txBody>
          <a:bodyPr/>
          <a:lstStyle/>
          <a:p>
            <a:pPr algn="just"/>
            <a:r>
              <a:rPr lang="cs-CZ" sz="2000" b="1" dirty="0" smtClean="0"/>
              <a:t>Veřejná správa</a:t>
            </a:r>
          </a:p>
          <a:p>
            <a:pPr marL="457200" indent="-457200" algn="just">
              <a:buAutoNum type="arabicParenR"/>
            </a:pPr>
            <a:r>
              <a:rPr lang="cs-CZ" sz="2000" b="1" dirty="0" smtClean="0">
                <a:solidFill>
                  <a:srgbClr val="FF0000"/>
                </a:solidFill>
              </a:rPr>
              <a:t>Státní správa</a:t>
            </a:r>
            <a:r>
              <a:rPr lang="cs-CZ" sz="2000" dirty="0" smtClean="0"/>
              <a:t>: </a:t>
            </a:r>
            <a:r>
              <a:rPr lang="cs-CZ" sz="2000" b="1" dirty="0" smtClean="0"/>
              <a:t>subjektem </a:t>
            </a:r>
            <a:r>
              <a:rPr lang="cs-CZ" sz="2000" dirty="0" smtClean="0"/>
              <a:t>je</a:t>
            </a:r>
            <a:r>
              <a:rPr lang="cs-CZ" sz="2000" b="1" dirty="0" smtClean="0"/>
              <a:t> stát</a:t>
            </a:r>
            <a:r>
              <a:rPr lang="cs-CZ" sz="2000" dirty="0" smtClean="0"/>
              <a:t>, </a:t>
            </a:r>
            <a:r>
              <a:rPr lang="cs-CZ" sz="2000" b="1" dirty="0" smtClean="0"/>
              <a:t>vykonavatelem</a:t>
            </a:r>
            <a:r>
              <a:rPr lang="cs-CZ" sz="2000" dirty="0" smtClean="0"/>
              <a:t> jsou </a:t>
            </a:r>
            <a:r>
              <a:rPr lang="cs-CZ" sz="2000" b="1" dirty="0" smtClean="0"/>
              <a:t>orgány státu </a:t>
            </a:r>
            <a:r>
              <a:rPr lang="cs-CZ" sz="2000" dirty="0" smtClean="0"/>
              <a:t>(orgány státní správy), a to jednak jako </a:t>
            </a:r>
            <a:r>
              <a:rPr lang="cs-CZ" sz="2000" b="1" dirty="0" smtClean="0"/>
              <a:t>tzv. přímí vykonavatelé </a:t>
            </a:r>
            <a:r>
              <a:rPr lang="cs-CZ" sz="2000" dirty="0" smtClean="0"/>
              <a:t>a </a:t>
            </a:r>
            <a:r>
              <a:rPr lang="cs-CZ" sz="2000" b="1" dirty="0" smtClean="0"/>
              <a:t>nepřímí vykonavatelé </a:t>
            </a:r>
            <a:r>
              <a:rPr lang="cs-CZ" sz="2000" dirty="0" smtClean="0"/>
              <a:t>(nejde o orgány státu, ale zákonem jsou pověřeni k výkonu státní správy – tzv. </a:t>
            </a:r>
            <a:r>
              <a:rPr lang="cs-CZ" sz="2000" b="1" dirty="0" smtClean="0"/>
              <a:t>přenesená působnost</a:t>
            </a:r>
            <a:r>
              <a:rPr lang="cs-CZ" sz="2000" dirty="0" smtClean="0"/>
              <a:t>, např. obecní a krajský úřad); </a:t>
            </a:r>
            <a:r>
              <a:rPr lang="cs-CZ" sz="2000" b="1" dirty="0" smtClean="0">
                <a:solidFill>
                  <a:srgbClr val="FF0000"/>
                </a:solidFill>
              </a:rPr>
              <a:t>správa záležitostí státu přímo státem, jménem státu a v zájmu státu</a:t>
            </a:r>
          </a:p>
          <a:p>
            <a:pPr marL="457200" indent="-457200" algn="just">
              <a:buAutoNum type="arabicParenR"/>
            </a:pPr>
            <a:r>
              <a:rPr lang="cs-CZ" sz="2000" b="1" dirty="0" smtClean="0">
                <a:solidFill>
                  <a:srgbClr val="FF0000"/>
                </a:solidFill>
              </a:rPr>
              <a:t>Samospráva: </a:t>
            </a:r>
            <a:r>
              <a:rPr lang="cs-CZ" sz="2000" b="1" dirty="0" smtClean="0"/>
              <a:t>subjektem</a:t>
            </a:r>
            <a:r>
              <a:rPr lang="cs-CZ" sz="2000" dirty="0" smtClean="0"/>
              <a:t> jsou </a:t>
            </a:r>
            <a:r>
              <a:rPr lang="cs-CZ" sz="2000" b="1" dirty="0" smtClean="0"/>
              <a:t>obce, kraje a veřejnoprávní korporace</a:t>
            </a:r>
            <a:r>
              <a:rPr lang="cs-CZ" sz="2000" dirty="0" smtClean="0"/>
              <a:t>, </a:t>
            </a:r>
            <a:r>
              <a:rPr lang="cs-CZ" sz="2000" b="1" dirty="0" smtClean="0"/>
              <a:t>vykonavatelem</a:t>
            </a:r>
            <a:r>
              <a:rPr lang="cs-CZ" sz="2000" dirty="0" smtClean="0"/>
              <a:t> jsou jejich </a:t>
            </a:r>
            <a:r>
              <a:rPr lang="cs-CZ" sz="2000" b="1" dirty="0" smtClean="0"/>
              <a:t>orgány </a:t>
            </a:r>
            <a:r>
              <a:rPr lang="cs-CZ" sz="2000" dirty="0" smtClean="0"/>
              <a:t>(tzv. samostatná působnost, rada, zastupitelstvo, starosta); </a:t>
            </a:r>
            <a:r>
              <a:rPr lang="cs-CZ" sz="2000" b="1" dirty="0" smtClean="0">
                <a:solidFill>
                  <a:srgbClr val="FF0000"/>
                </a:solidFill>
              </a:rPr>
              <a:t>správa části veřejných záležitostí těmi, jichž se bezprostředně týká</a:t>
            </a:r>
            <a:r>
              <a:rPr lang="cs-CZ" sz="2000" dirty="0" smtClean="0"/>
              <a:t>; </a:t>
            </a:r>
          </a:p>
          <a:p>
            <a:pPr marL="1028700" lvl="2" indent="-457200" algn="just">
              <a:buAutoNum type="alphaLcParenR"/>
            </a:pPr>
            <a:r>
              <a:rPr lang="cs-CZ" sz="2000" b="1" dirty="0" smtClean="0"/>
              <a:t>územní </a:t>
            </a:r>
            <a:r>
              <a:rPr lang="cs-CZ" sz="2000" dirty="0" smtClean="0"/>
              <a:t>(ústavně a mezinárodně zaručena) a </a:t>
            </a:r>
          </a:p>
          <a:p>
            <a:pPr marL="1028700" lvl="2" indent="-457200" algn="just">
              <a:buAutoNum type="alphaLcParenR"/>
            </a:pPr>
            <a:r>
              <a:rPr lang="cs-CZ" sz="2000" b="1" dirty="0" smtClean="0"/>
              <a:t>zájmová</a:t>
            </a:r>
            <a:r>
              <a:rPr lang="cs-CZ" sz="2000" dirty="0" smtClean="0"/>
              <a:t> (profesní)</a:t>
            </a:r>
            <a:endParaRPr lang="cs-CZ" sz="2000" b="1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09276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Vývojové etapy veřejné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1848 – 1918</a:t>
            </a:r>
          </a:p>
          <a:p>
            <a:r>
              <a:rPr lang="cs-CZ" altLang="cs-CZ" dirty="0"/>
              <a:t>1918 – 1938</a:t>
            </a:r>
          </a:p>
          <a:p>
            <a:r>
              <a:rPr lang="cs-CZ" altLang="cs-CZ" dirty="0"/>
              <a:t>1938 – 1939 </a:t>
            </a:r>
          </a:p>
          <a:p>
            <a:r>
              <a:rPr lang="cs-CZ" altLang="cs-CZ" dirty="0"/>
              <a:t>1939 – 1945</a:t>
            </a:r>
          </a:p>
          <a:p>
            <a:r>
              <a:rPr lang="cs-CZ" altLang="cs-CZ" dirty="0"/>
              <a:t>1945 – 1948</a:t>
            </a:r>
          </a:p>
          <a:p>
            <a:r>
              <a:rPr lang="cs-CZ" altLang="cs-CZ" dirty="0"/>
              <a:t>1948 – </a:t>
            </a:r>
            <a:r>
              <a:rPr lang="cs-CZ" altLang="cs-CZ" dirty="0" smtClean="0"/>
              <a:t>1960</a:t>
            </a:r>
          </a:p>
          <a:p>
            <a:r>
              <a:rPr lang="cs-CZ" altLang="cs-CZ" smtClean="0"/>
              <a:t>1960 - 1989</a:t>
            </a:r>
            <a:endParaRPr lang="cs-CZ" altLang="cs-CZ" dirty="0"/>
          </a:p>
          <a:p>
            <a:r>
              <a:rPr lang="cs-CZ" altLang="cs-CZ" dirty="0"/>
              <a:t>1989 – </a:t>
            </a:r>
            <a:r>
              <a:rPr lang="cs-CZ" altLang="cs-CZ" dirty="0" smtClean="0"/>
              <a:t>2002</a:t>
            </a:r>
          </a:p>
          <a:p>
            <a:r>
              <a:rPr lang="cs-CZ" altLang="cs-CZ" dirty="0" smtClean="0"/>
              <a:t>2003 - současnost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327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800" dirty="0" smtClean="0"/>
              <a:t>Dubnová (</a:t>
            </a:r>
            <a:r>
              <a:rPr lang="cs-CZ" sz="1800" dirty="0" err="1" smtClean="0"/>
              <a:t>Pillersdorfova</a:t>
            </a:r>
            <a:r>
              <a:rPr lang="cs-CZ" sz="1800" dirty="0" smtClean="0"/>
              <a:t>) ústava, 1848 – zrušení poddanství (člověk poddaný – člověk občan)</a:t>
            </a:r>
          </a:p>
          <a:p>
            <a:pPr algn="just"/>
            <a:r>
              <a:rPr lang="cs-CZ" sz="1800" b="1" dirty="0" smtClean="0"/>
              <a:t>Březnová (</a:t>
            </a:r>
            <a:r>
              <a:rPr lang="cs-CZ" sz="1800" b="1" dirty="0" err="1" smtClean="0"/>
              <a:t>Stadionova</a:t>
            </a:r>
            <a:r>
              <a:rPr lang="cs-CZ" sz="1800" b="1" dirty="0" smtClean="0"/>
              <a:t>) ústava 1849 </a:t>
            </a:r>
            <a:r>
              <a:rPr lang="cs-CZ" sz="1800" dirty="0" smtClean="0"/>
              <a:t>– územní samospráva, </a:t>
            </a:r>
            <a:r>
              <a:rPr lang="cs-CZ" altLang="cs-CZ" sz="1800" dirty="0"/>
              <a:t>zavedení jednotného státního území pro celou monarchii, členění na jednotlivé země, zavedení </a:t>
            </a:r>
            <a:r>
              <a:rPr lang="cs-CZ" altLang="cs-CZ" sz="1800" b="1" dirty="0"/>
              <a:t>obecní samosprávy</a:t>
            </a:r>
          </a:p>
          <a:p>
            <a:pPr algn="just"/>
            <a:r>
              <a:rPr lang="cs-CZ" sz="1800" b="1" dirty="0" smtClean="0"/>
              <a:t>Silvestrovské patenty 1851</a:t>
            </a:r>
            <a:r>
              <a:rPr lang="cs-CZ" sz="1800" dirty="0" smtClean="0"/>
              <a:t> - </a:t>
            </a:r>
            <a:r>
              <a:rPr lang="cs-CZ" altLang="cs-CZ" sz="1800" dirty="0"/>
              <a:t>návrat k absolutismu, zavedeno dělení na obce, okresy, kraje a země</a:t>
            </a:r>
            <a:endParaRPr lang="cs-CZ" sz="1800" b="1" dirty="0" smtClean="0"/>
          </a:p>
          <a:p>
            <a:pPr algn="just"/>
            <a:r>
              <a:rPr lang="cs-CZ" sz="1800" b="1" dirty="0" smtClean="0"/>
              <a:t>Říjnový diplom 1859</a:t>
            </a:r>
          </a:p>
          <a:p>
            <a:pPr algn="just"/>
            <a:r>
              <a:rPr lang="cs-CZ" sz="1800" b="1" dirty="0" smtClean="0"/>
              <a:t>Únorová ústava 1861 </a:t>
            </a:r>
            <a:r>
              <a:rPr lang="cs-CZ" sz="1800" dirty="0" smtClean="0"/>
              <a:t>– zemské zřízení a </a:t>
            </a:r>
            <a:r>
              <a:rPr lang="cs-CZ" altLang="cs-CZ" sz="1800" dirty="0" smtClean="0"/>
              <a:t>zemská </a:t>
            </a:r>
            <a:r>
              <a:rPr lang="cs-CZ" altLang="cs-CZ" sz="1800" dirty="0"/>
              <a:t>samospráva</a:t>
            </a:r>
            <a:r>
              <a:rPr lang="cs-CZ" sz="1800" dirty="0" smtClean="0"/>
              <a:t>, parlament </a:t>
            </a:r>
          </a:p>
          <a:p>
            <a:pPr algn="just"/>
            <a:r>
              <a:rPr lang="cs-CZ" sz="1800" b="1" dirty="0" smtClean="0"/>
              <a:t>Prosincová ústava 1867 </a:t>
            </a:r>
            <a:r>
              <a:rPr lang="cs-CZ" sz="1800" dirty="0" smtClean="0"/>
              <a:t>– ministerstva, zrušena patrimoniální správa a zavedena územní samospráva, počátek koexistence </a:t>
            </a:r>
            <a:r>
              <a:rPr lang="cs-CZ" sz="1800" dirty="0" smtClean="0">
                <a:solidFill>
                  <a:srgbClr val="FF0000"/>
                </a:solidFill>
              </a:rPr>
              <a:t>státní správy a samosprávy</a:t>
            </a:r>
            <a:r>
              <a:rPr lang="cs-CZ" sz="1800" dirty="0" smtClean="0"/>
              <a:t>, existence </a:t>
            </a:r>
            <a:r>
              <a:rPr lang="cs-CZ" sz="1800" dirty="0" smtClean="0">
                <a:solidFill>
                  <a:srgbClr val="FF0000"/>
                </a:solidFill>
              </a:rPr>
              <a:t>správního soudnictví </a:t>
            </a:r>
            <a:endParaRPr lang="cs-CZ" sz="1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5882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Obce – prozatímní zákon o obecním zřízením 1849 „</a:t>
            </a:r>
            <a:r>
              <a:rPr lang="cs-CZ" b="1" dirty="0" smtClean="0">
                <a:solidFill>
                  <a:srgbClr val="FF0000"/>
                </a:solidFill>
              </a:rPr>
              <a:t>základem svobodného státu je svobodná obec</a:t>
            </a:r>
            <a:r>
              <a:rPr lang="cs-CZ" dirty="0" smtClean="0"/>
              <a:t>“, přirozená (samostatná působnost) a přenesená působnost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01359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cs-CZ" altLang="cs-CZ" sz="2000" b="1" dirty="0"/>
              <a:t>Zeměpanská</a:t>
            </a:r>
            <a:r>
              <a:rPr lang="cs-CZ" altLang="cs-CZ" sz="2000" dirty="0"/>
              <a:t> (státní) správa: </a:t>
            </a:r>
            <a:r>
              <a:rPr lang="cs-CZ" altLang="cs-CZ" sz="2000" b="1" dirty="0"/>
              <a:t>okresy</a:t>
            </a:r>
            <a:r>
              <a:rPr lang="cs-CZ" altLang="cs-CZ" sz="2000" dirty="0"/>
              <a:t> (nejnižší složka, v čele okresní hejtman), </a:t>
            </a:r>
            <a:r>
              <a:rPr lang="cs-CZ" altLang="cs-CZ" sz="2000" b="1" dirty="0"/>
              <a:t>kraje </a:t>
            </a:r>
            <a:r>
              <a:rPr lang="cs-CZ" altLang="cs-CZ" sz="2000" dirty="0"/>
              <a:t>(neefektivní – zrušeny) a </a:t>
            </a:r>
            <a:r>
              <a:rPr lang="cs-CZ" altLang="cs-CZ" sz="2000" b="1" dirty="0"/>
              <a:t>země</a:t>
            </a:r>
            <a:r>
              <a:rPr lang="cs-CZ" altLang="cs-CZ" sz="2000" dirty="0"/>
              <a:t> (v čele místodržitel)</a:t>
            </a:r>
          </a:p>
          <a:p>
            <a:pPr algn="just">
              <a:lnSpc>
                <a:spcPct val="90000"/>
              </a:lnSpc>
            </a:pPr>
            <a:r>
              <a:rPr lang="cs-CZ" altLang="cs-CZ" sz="2000" b="1" dirty="0"/>
              <a:t>Samospráva</a:t>
            </a:r>
            <a:r>
              <a:rPr lang="cs-CZ" altLang="cs-CZ" sz="2000" dirty="0"/>
              <a:t>: </a:t>
            </a:r>
            <a:r>
              <a:rPr lang="cs-CZ" altLang="cs-CZ" sz="2000" b="1" dirty="0"/>
              <a:t>obecní</a:t>
            </a:r>
            <a:r>
              <a:rPr lang="cs-CZ" altLang="cs-CZ" sz="2000" dirty="0"/>
              <a:t> (obecní výbor, obecní představenstvo, starosta), </a:t>
            </a:r>
            <a:r>
              <a:rPr lang="cs-CZ" altLang="cs-CZ" sz="2000" b="1" dirty="0"/>
              <a:t>okresní</a:t>
            </a:r>
            <a:r>
              <a:rPr lang="cs-CZ" altLang="cs-CZ" sz="2000" dirty="0"/>
              <a:t> (okresní výbor, okresní zastupitelstvo a okresní starosta) a </a:t>
            </a:r>
            <a:r>
              <a:rPr lang="cs-CZ" altLang="cs-CZ" sz="2000" b="1" dirty="0"/>
              <a:t>zemská</a:t>
            </a:r>
            <a:r>
              <a:rPr lang="cs-CZ" altLang="cs-CZ" sz="2000" dirty="0"/>
              <a:t> (zemský sněm a zemský výbor</a:t>
            </a:r>
            <a:r>
              <a:rPr lang="cs-CZ" altLang="cs-CZ" sz="2000" dirty="0" smtClean="0"/>
              <a:t>)</a:t>
            </a:r>
          </a:p>
          <a:p>
            <a:pPr algn="just"/>
            <a:r>
              <a:rPr lang="cs-CZ" altLang="cs-CZ" sz="2000" dirty="0">
                <a:solidFill>
                  <a:srgbClr val="FF0000"/>
                </a:solidFill>
              </a:rPr>
              <a:t>Zavedení samosprávy</a:t>
            </a:r>
            <a:r>
              <a:rPr lang="cs-CZ" altLang="cs-CZ" sz="2000" dirty="0"/>
              <a:t>, existence </a:t>
            </a:r>
            <a:r>
              <a:rPr lang="cs-CZ" altLang="cs-CZ" sz="2000" b="1" dirty="0"/>
              <a:t>dvoukolejnosti</a:t>
            </a:r>
            <a:r>
              <a:rPr lang="cs-CZ" altLang="cs-CZ" sz="2000" dirty="0"/>
              <a:t>, tradiční duální pojetí </a:t>
            </a:r>
            <a:r>
              <a:rPr lang="cs-CZ" altLang="cs-CZ" sz="2000" b="1" dirty="0"/>
              <a:t>veřejné správy</a:t>
            </a:r>
          </a:p>
          <a:p>
            <a:pPr algn="just"/>
            <a:r>
              <a:rPr lang="cs-CZ" altLang="cs-CZ" sz="2000" dirty="0"/>
              <a:t>Vznik </a:t>
            </a:r>
            <a:r>
              <a:rPr lang="cs-CZ" altLang="cs-CZ" sz="2000" dirty="0">
                <a:solidFill>
                  <a:srgbClr val="FF0000"/>
                </a:solidFill>
              </a:rPr>
              <a:t>státní správy (zeměpanské), byrokracie</a:t>
            </a:r>
          </a:p>
          <a:p>
            <a:pPr algn="just"/>
            <a:r>
              <a:rPr lang="cs-CZ" altLang="cs-CZ" sz="2000" b="1" dirty="0"/>
              <a:t>Osamostatnění občana</a:t>
            </a:r>
            <a:r>
              <a:rPr lang="cs-CZ" altLang="cs-CZ" sz="2000" dirty="0"/>
              <a:t>, uznání lidských práv – zavedení správního soudnictví</a:t>
            </a:r>
          </a:p>
          <a:p>
            <a:pPr algn="just">
              <a:lnSpc>
                <a:spcPct val="90000"/>
              </a:lnSpc>
            </a:pPr>
            <a:endParaRPr lang="cs-CZ" altLang="cs-CZ" sz="2000" dirty="0"/>
          </a:p>
          <a:p>
            <a:pPr algn="just"/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0306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veřejné správy za 1. republiky a Protektorátu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 smtClean="0"/>
              <a:t>Recepce – organizace Rakouská a Uherská</a:t>
            </a:r>
          </a:p>
          <a:p>
            <a:pPr algn="just"/>
            <a:r>
              <a:rPr lang="cs-CZ" sz="2000" dirty="0" smtClean="0"/>
              <a:t>Obecní zřízení – obce </a:t>
            </a:r>
          </a:p>
          <a:p>
            <a:pPr algn="just"/>
            <a:r>
              <a:rPr lang="cs-CZ" sz="2000" dirty="0" smtClean="0"/>
              <a:t>okresy</a:t>
            </a:r>
          </a:p>
          <a:p>
            <a:pPr algn="just"/>
            <a:r>
              <a:rPr lang="cs-CZ" sz="2000" dirty="0" smtClean="0"/>
              <a:t>126/1920 Sb. – </a:t>
            </a:r>
            <a:r>
              <a:rPr lang="cs-CZ" sz="2000" b="1" dirty="0" smtClean="0"/>
              <a:t>župy</a:t>
            </a:r>
            <a:r>
              <a:rPr lang="cs-CZ" sz="2000" dirty="0" smtClean="0"/>
              <a:t> (nerealizováno)</a:t>
            </a:r>
          </a:p>
          <a:p>
            <a:pPr algn="just"/>
            <a:r>
              <a:rPr lang="cs-CZ" sz="2000" dirty="0" smtClean="0"/>
              <a:t>125/1927 Sb. – </a:t>
            </a:r>
            <a:r>
              <a:rPr lang="cs-CZ" sz="2000" b="1" dirty="0" smtClean="0"/>
              <a:t>země, s</a:t>
            </a:r>
            <a:r>
              <a:rPr lang="cs-CZ" altLang="cs-CZ" sz="2000" dirty="0" smtClean="0"/>
              <a:t>právní </a:t>
            </a:r>
            <a:r>
              <a:rPr lang="cs-CZ" altLang="cs-CZ" sz="2000" dirty="0"/>
              <a:t>reforma (1927) návrat k </a:t>
            </a:r>
            <a:r>
              <a:rPr lang="cs-CZ" altLang="cs-CZ" sz="2000" b="1" dirty="0"/>
              <a:t>zemskému a okresnímu </a:t>
            </a:r>
            <a:r>
              <a:rPr lang="cs-CZ" altLang="cs-CZ" sz="2000" b="1" dirty="0" smtClean="0"/>
              <a:t>uspořádání; </a:t>
            </a:r>
            <a:r>
              <a:rPr lang="cs-CZ" altLang="cs-CZ" sz="2000" dirty="0" smtClean="0"/>
              <a:t>země </a:t>
            </a:r>
            <a:r>
              <a:rPr lang="cs-CZ" altLang="cs-CZ" sz="2000" dirty="0"/>
              <a:t>(zemský úřad, zemský prezident a zemské zastupitelstvo</a:t>
            </a:r>
            <a:r>
              <a:rPr lang="cs-CZ" altLang="cs-CZ" sz="2000" dirty="0" smtClean="0"/>
              <a:t>) a okresy </a:t>
            </a:r>
            <a:r>
              <a:rPr lang="cs-CZ" altLang="cs-CZ" sz="2000" dirty="0"/>
              <a:t>(hejtman, okresní úřad, okresní zastupitelstvo a okresní výbor</a:t>
            </a:r>
            <a:r>
              <a:rPr lang="cs-CZ" altLang="cs-CZ" sz="2000" dirty="0" smtClean="0"/>
              <a:t>)</a:t>
            </a:r>
          </a:p>
          <a:p>
            <a:pPr marL="0" indent="0" algn="just">
              <a:buNone/>
            </a:pPr>
            <a:endParaRPr lang="cs-CZ" sz="2000" b="1" dirty="0"/>
          </a:p>
          <a:p>
            <a:pPr algn="just"/>
            <a:r>
              <a:rPr lang="cs-CZ" sz="2000" b="1" dirty="0" smtClean="0"/>
              <a:t>Protektorát: </a:t>
            </a:r>
            <a:r>
              <a:rPr lang="cs-CZ" altLang="cs-CZ" sz="2000" dirty="0"/>
              <a:t>říšské a autonomní (tzv. státní) orgány – dualita, základem tzv. </a:t>
            </a:r>
            <a:r>
              <a:rPr lang="cs-CZ" altLang="cs-CZ" sz="2000" b="1" dirty="0" err="1"/>
              <a:t>oberlandráty</a:t>
            </a:r>
            <a:r>
              <a:rPr lang="cs-CZ" altLang="cs-CZ" sz="2000" dirty="0"/>
              <a:t>, říšský protektor, státní tajemník (státní ministr</a:t>
            </a:r>
            <a:r>
              <a:rPr lang="cs-CZ" altLang="cs-CZ" sz="2000" dirty="0" smtClean="0"/>
              <a:t>)</a:t>
            </a:r>
            <a:endParaRPr lang="cs-CZ" alt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672780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</Template>
  <TotalTime>870</TotalTime>
  <Words>1568</Words>
  <Application>Microsoft Office PowerPoint</Application>
  <PresentationFormat>Předvádění na obrazovce (4:3)</PresentationFormat>
  <Paragraphs>154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Tahoma</vt:lpstr>
      <vt:lpstr>Wingdings</vt:lpstr>
      <vt:lpstr>Prezentace_MU_CZ</vt:lpstr>
      <vt:lpstr> Státní správa a samospráva. Reforma organizace veřejné správy v České republice  MP313K Úvod do studia veřejné správy  4. přednáška 26. 10. 2017 JUDr. Lukáš Potěšil, Ph.D.</vt:lpstr>
      <vt:lpstr>Osnova přednášky a její cíl:</vt:lpstr>
      <vt:lpstr>Co už o veřejné správě víme</vt:lpstr>
      <vt:lpstr>Veřejná správa jako státní správa a samospráva</vt:lpstr>
      <vt:lpstr>Vývojové etapy veřejné správy</vt:lpstr>
      <vt:lpstr>Vývoj veřejné správy v 19. století</vt:lpstr>
      <vt:lpstr>Vývoj veřejné správy v 19. století</vt:lpstr>
      <vt:lpstr>Vývoj veřejné správy v 19. století</vt:lpstr>
      <vt:lpstr>Vývoj veřejné správy za 1. republiky a Protektorátu</vt:lpstr>
      <vt:lpstr>Vývoj veřejné správy v letech 1945 - 1960</vt:lpstr>
      <vt:lpstr>Vývoj veřejné správy v letech 1945 - 1960</vt:lpstr>
      <vt:lpstr>Vývoj veřejné správy v letech 1960 - 1990</vt:lpstr>
      <vt:lpstr>Vývoj veřejné správy v letech 1960 - 1990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Prameny ke studiu (opakování):</vt:lpstr>
    </vt:vector>
  </TitlesOfParts>
  <Company>PrF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Lukas Potesil</cp:lastModifiedBy>
  <cp:revision>96</cp:revision>
  <cp:lastPrinted>2016-10-20T06:18:47Z</cp:lastPrinted>
  <dcterms:created xsi:type="dcterms:W3CDTF">2016-09-26T07:53:44Z</dcterms:created>
  <dcterms:modified xsi:type="dcterms:W3CDTF">2017-10-25T12:01:05Z</dcterms:modified>
</cp:coreProperties>
</file>