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78" r:id="rId4"/>
    <p:sldId id="308" r:id="rId5"/>
    <p:sldId id="322" r:id="rId6"/>
    <p:sldId id="310" r:id="rId7"/>
    <p:sldId id="319" r:id="rId8"/>
    <p:sldId id="320" r:id="rId9"/>
    <p:sldId id="307" r:id="rId10"/>
    <p:sldId id="284" r:id="rId11"/>
    <p:sldId id="318" r:id="rId12"/>
    <p:sldId id="309" r:id="rId13"/>
    <p:sldId id="311" r:id="rId14"/>
    <p:sldId id="313" r:id="rId15"/>
    <p:sldId id="312" r:id="rId16"/>
    <p:sldId id="314" r:id="rId17"/>
    <p:sldId id="315" r:id="rId18"/>
    <p:sldId id="316" r:id="rId19"/>
    <p:sldId id="296" r:id="rId20"/>
    <p:sldId id="306" r:id="rId21"/>
    <p:sldId id="302" r:id="rId22"/>
    <p:sldId id="299" r:id="rId23"/>
    <p:sldId id="321" r:id="rId24"/>
    <p:sldId id="303" r:id="rId25"/>
    <p:sldId id="317" r:id="rId26"/>
    <p:sldId id="274" r:id="rId2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11" autoAdjust="0"/>
  </p:normalViewPr>
  <p:slideViewPr>
    <p:cSldViewPr snapToGrid="0">
      <p:cViewPr varScale="1">
        <p:scale>
          <a:sx n="132" d="100"/>
          <a:sy n="132" d="100"/>
        </p:scale>
        <p:origin x="876" y="1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smtClean="0"/>
              <a:t>Kliknutím lze upravit styl.</a:t>
            </a:r>
            <a:endParaRPr lang="cs-CZ" altLang="cs-CZ" noProof="0" dirty="0" smtClean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vcr.cz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6314536" cy="457200"/>
          </a:xfrm>
        </p:spPr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2675" y="1211943"/>
            <a:ext cx="7518400" cy="4017283"/>
          </a:xfrm>
        </p:spPr>
        <p:txBody>
          <a:bodyPr/>
          <a:lstStyle/>
          <a:p>
            <a:pPr algn="ctr"/>
            <a:r>
              <a:rPr lang="cs-CZ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Soudobá </a:t>
            </a:r>
            <a:r>
              <a:rPr lang="cs-CZ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struktura organizace veřejné správy v České republice, organizace státní správy a organizace </a:t>
            </a:r>
            <a:r>
              <a:rPr lang="cs-CZ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samosprávy; státní správa</a:t>
            </a: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MP313K </a:t>
            </a:r>
            <a:r>
              <a:rPr lang="cs-CZ" alt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 do studia veřejné správy</a:t>
            </a: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 smtClean="0">
                <a:solidFill>
                  <a:schemeClr val="tx1"/>
                </a:solidFill>
              </a:rPr>
              <a:t>5. </a:t>
            </a:r>
            <a:r>
              <a:rPr lang="cs-CZ" altLang="cs-CZ" sz="2800" dirty="0">
                <a:solidFill>
                  <a:schemeClr val="tx1"/>
                </a:solidFill>
              </a:rPr>
              <a:t>přednáška </a:t>
            </a:r>
            <a:r>
              <a:rPr lang="cs-CZ" altLang="cs-CZ" sz="2800" dirty="0" smtClean="0">
                <a:solidFill>
                  <a:schemeClr val="tx1"/>
                </a:solidFill>
              </a:rPr>
              <a:t>2. 11. 2017</a:t>
            </a: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>JUDr. Lukáš Potěšil, Ph.D</a:t>
            </a:r>
            <a:r>
              <a:rPr lang="cs-CZ" altLang="cs-CZ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Soudobá organizace veřejné správy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dirty="0" smtClean="0"/>
              <a:t>Zákon č. 36/1960 Sb., o územním členění státu (</a:t>
            </a:r>
            <a:r>
              <a:rPr lang="cs-CZ" sz="2000" b="1" dirty="0" smtClean="0">
                <a:solidFill>
                  <a:srgbClr val="FF0000"/>
                </a:solidFill>
              </a:rPr>
              <a:t>účinný dodnes!</a:t>
            </a:r>
            <a:r>
              <a:rPr lang="cs-CZ" sz="2000" dirty="0"/>
              <a:t>), § 1 </a:t>
            </a:r>
            <a:r>
              <a:rPr lang="cs-CZ" sz="2000" dirty="0" smtClean="0"/>
              <a:t>„</a:t>
            </a:r>
            <a:r>
              <a:rPr lang="cs-CZ" sz="2000" i="1" dirty="0" smtClean="0"/>
              <a:t>Území </a:t>
            </a:r>
            <a:r>
              <a:rPr lang="cs-CZ" sz="2000" i="1" dirty="0"/>
              <a:t>Republiky československé se dělí na kraje, kraje se dělí na okresy a okresy se dělí na obce a vojenské újezdy</a:t>
            </a:r>
            <a:r>
              <a:rPr lang="cs-CZ" sz="2000" dirty="0" smtClean="0"/>
              <a:t>.“; </a:t>
            </a:r>
            <a:r>
              <a:rPr lang="cs-CZ" sz="2000" b="1" dirty="0" smtClean="0"/>
              <a:t>okresy a kraje (7) - </a:t>
            </a:r>
            <a:r>
              <a:rPr lang="cs-CZ" altLang="cs-CZ" sz="2000" dirty="0" smtClean="0"/>
              <a:t>tzv</a:t>
            </a:r>
            <a:r>
              <a:rPr lang="cs-CZ" altLang="cs-CZ" sz="2000" dirty="0"/>
              <a:t>. </a:t>
            </a:r>
            <a:r>
              <a:rPr lang="cs-CZ" altLang="cs-CZ" sz="2000" b="1" dirty="0" err="1" smtClean="0"/>
              <a:t>superkraje</a:t>
            </a:r>
            <a:endParaRPr lang="cs-CZ" altLang="cs-CZ" sz="2000" b="1" dirty="0" smtClean="0"/>
          </a:p>
          <a:p>
            <a:pPr marL="0" indent="0" algn="just">
              <a:buNone/>
            </a:pPr>
            <a:endParaRPr lang="cs-CZ" altLang="cs-CZ" sz="2000" b="1" dirty="0" smtClean="0"/>
          </a:p>
          <a:p>
            <a:pPr algn="just"/>
            <a:r>
              <a:rPr lang="cs-CZ" altLang="cs-CZ" sz="2000" b="1" dirty="0" smtClean="0"/>
              <a:t>Organizace ústřední správy </a:t>
            </a:r>
            <a:r>
              <a:rPr lang="cs-CZ" altLang="cs-CZ" sz="2000" dirty="0" smtClean="0"/>
              <a:t>– vláda, ministerstva a další ústřední orgány, </a:t>
            </a:r>
            <a:r>
              <a:rPr lang="cs-CZ" altLang="cs-CZ" sz="2000" dirty="0" smtClean="0">
                <a:solidFill>
                  <a:srgbClr val="00B0F0"/>
                </a:solidFill>
              </a:rPr>
              <a:t>orgány s celostátní působnosti, </a:t>
            </a:r>
            <a:r>
              <a:rPr lang="cs-CZ" altLang="cs-CZ" sz="2000" b="1" dirty="0" smtClean="0"/>
              <a:t>NKÚ</a:t>
            </a:r>
            <a:r>
              <a:rPr lang="cs-CZ" altLang="cs-CZ" sz="2000" b="1" dirty="0"/>
              <a:t>, ČNB</a:t>
            </a:r>
          </a:p>
          <a:p>
            <a:pPr algn="just"/>
            <a:r>
              <a:rPr lang="cs-CZ" altLang="cs-CZ" sz="2000" b="1" dirty="0" smtClean="0"/>
              <a:t>Organizace regionální správy</a:t>
            </a:r>
          </a:p>
          <a:p>
            <a:pPr algn="just"/>
            <a:r>
              <a:rPr lang="cs-CZ" altLang="cs-CZ" sz="2000" b="1" dirty="0" smtClean="0"/>
              <a:t>Organizace územní/místní správy </a:t>
            </a:r>
          </a:p>
          <a:p>
            <a:pPr algn="just"/>
            <a:endParaRPr lang="cs-CZ" sz="2000" dirty="0"/>
          </a:p>
          <a:p>
            <a:pPr algn="just"/>
            <a:endParaRPr lang="cs-CZ" sz="20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743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Soudobá organizace veřejné správy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 smtClean="0"/>
              <a:t>Přímí vykonavatelé státní správy: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 smtClean="0"/>
              <a:t>Prezident (</a:t>
            </a:r>
            <a:r>
              <a:rPr lang="cs-CZ" sz="2000" dirty="0" smtClean="0">
                <a:solidFill>
                  <a:srgbClr val="FF0000"/>
                </a:solidFill>
              </a:rPr>
              <a:t>Bezpečnostní rada státu</a:t>
            </a:r>
            <a:r>
              <a:rPr lang="cs-CZ" sz="2000" dirty="0" smtClean="0"/>
              <a:t>, ústavní zákon č. 110/1998 Sb.)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 smtClean="0"/>
              <a:t>Vláda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 smtClean="0">
                <a:solidFill>
                  <a:srgbClr val="FF0000"/>
                </a:solidFill>
              </a:rPr>
              <a:t>Ministerstva</a:t>
            </a:r>
            <a:r>
              <a:rPr lang="cs-CZ" sz="2000" dirty="0" smtClean="0"/>
              <a:t> a jiné </a:t>
            </a:r>
            <a:r>
              <a:rPr lang="cs-CZ" sz="2000" b="1" dirty="0" smtClean="0"/>
              <a:t>ústřední</a:t>
            </a:r>
            <a:r>
              <a:rPr lang="cs-CZ" sz="2000" dirty="0" smtClean="0"/>
              <a:t> orgány státní správy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 smtClean="0"/>
              <a:t>Další (neústřední) </a:t>
            </a:r>
            <a:r>
              <a:rPr lang="cs-CZ" sz="2000" dirty="0" smtClean="0">
                <a:solidFill>
                  <a:srgbClr val="FF0000"/>
                </a:solidFill>
              </a:rPr>
              <a:t>orgány státní správy s celostátní působností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 smtClean="0">
                <a:solidFill>
                  <a:srgbClr val="FF0000"/>
                </a:solidFill>
              </a:rPr>
              <a:t>Dekoncentrované</a:t>
            </a:r>
            <a:r>
              <a:rPr lang="cs-CZ" sz="2000" dirty="0" smtClean="0"/>
              <a:t> (územní a specializované) orgány státní správy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 smtClean="0"/>
              <a:t>Veřejné bezpečnostní sbory (PCŘ, HZS, …)</a:t>
            </a:r>
          </a:p>
          <a:p>
            <a:pPr algn="just"/>
            <a:r>
              <a:rPr lang="cs-CZ" sz="2000" b="1" dirty="0" smtClean="0"/>
              <a:t>Nepřímí vykonavatelé státní správy:</a:t>
            </a:r>
          </a:p>
          <a:p>
            <a:pPr algn="just"/>
            <a:r>
              <a:rPr lang="cs-CZ" sz="2000" dirty="0" smtClean="0">
                <a:solidFill>
                  <a:srgbClr val="FF0000"/>
                </a:solidFill>
              </a:rPr>
              <a:t>Orgány ÚSC</a:t>
            </a:r>
          </a:p>
          <a:p>
            <a:pPr algn="just"/>
            <a:r>
              <a:rPr lang="cs-CZ" sz="2000" dirty="0" smtClean="0">
                <a:solidFill>
                  <a:srgbClr val="FF0000"/>
                </a:solidFill>
              </a:rPr>
              <a:t>FO a orgány PO </a:t>
            </a:r>
            <a:r>
              <a:rPr lang="cs-CZ" sz="2000" dirty="0" smtClean="0"/>
              <a:t>(na základě delegace a zákonného zmocnění)</a:t>
            </a:r>
            <a:endParaRPr lang="cs-CZ" sz="2000" dirty="0"/>
          </a:p>
          <a:p>
            <a:pPr algn="just"/>
            <a:endParaRPr lang="cs-CZ" sz="20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63509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Soudobá organizace veřejné správy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2000" dirty="0" smtClean="0"/>
              <a:t>Organizace ústřední správy:</a:t>
            </a:r>
          </a:p>
          <a:p>
            <a:pPr algn="just"/>
            <a:r>
              <a:rPr lang="cs-CZ" sz="2000" b="1" dirty="0" smtClean="0"/>
              <a:t>Prezident</a:t>
            </a:r>
            <a:r>
              <a:rPr lang="cs-CZ" sz="2000" dirty="0" smtClean="0"/>
              <a:t> republiky a </a:t>
            </a:r>
            <a:r>
              <a:rPr lang="cs-CZ" sz="2000" b="1" dirty="0" smtClean="0"/>
              <a:t>vláda (čl. 78 Ústavy </a:t>
            </a:r>
            <a:r>
              <a:rPr lang="cs-CZ" sz="2000" dirty="0" smtClean="0"/>
              <a:t>a</a:t>
            </a:r>
            <a:r>
              <a:rPr lang="cs-CZ" sz="2000" b="1" dirty="0" smtClean="0"/>
              <a:t> </a:t>
            </a:r>
            <a:r>
              <a:rPr lang="cs-CZ" sz="2000" dirty="0" smtClean="0"/>
              <a:t>právní předpisy – </a:t>
            </a:r>
            <a:r>
              <a:rPr lang="cs-CZ" sz="2000" b="1" dirty="0" smtClean="0"/>
              <a:t>nařízení vlády</a:t>
            </a:r>
            <a:r>
              <a:rPr lang="cs-CZ" sz="2000" dirty="0" smtClean="0"/>
              <a:t>, akty řízení</a:t>
            </a:r>
            <a:r>
              <a:rPr lang="cs-CZ" sz="2000" b="1" dirty="0" smtClean="0"/>
              <a:t> – usnesení vlády)</a:t>
            </a:r>
          </a:p>
          <a:p>
            <a:pPr algn="just"/>
            <a:r>
              <a:rPr lang="cs-CZ" sz="2000" b="1" dirty="0" smtClean="0"/>
              <a:t>Vláda je vrcholným orgánem státní správy, </a:t>
            </a:r>
            <a:r>
              <a:rPr lang="cs-CZ" sz="2000" dirty="0" smtClean="0"/>
              <a:t>kolegiální princip</a:t>
            </a:r>
            <a:r>
              <a:rPr lang="cs-CZ" sz="2000" b="1" dirty="0" smtClean="0"/>
              <a:t>, </a:t>
            </a:r>
            <a:r>
              <a:rPr lang="cs-CZ" sz="2000" dirty="0" smtClean="0"/>
              <a:t>koordinační a kontrolní funkce</a:t>
            </a:r>
          </a:p>
          <a:p>
            <a:pPr algn="just"/>
            <a:r>
              <a:rPr lang="cs-CZ" sz="2000" dirty="0" smtClean="0"/>
              <a:t>Čl. 79 odst. 3 „</a:t>
            </a:r>
            <a:r>
              <a:rPr lang="cs-CZ" sz="2000" i="1" dirty="0" smtClean="0"/>
              <a:t>Ministerstva</a:t>
            </a:r>
            <a:r>
              <a:rPr lang="cs-CZ" sz="2000" i="1" dirty="0"/>
              <a:t>, jiné správní úřady a orgány územní samosprávy mohou na základě a v mezích zákona vydávat právní předpisy, jsou-li k tomu zákonem zmocněny</a:t>
            </a:r>
            <a:r>
              <a:rPr lang="cs-CZ" sz="2000" dirty="0" smtClean="0"/>
              <a:t>.“ – </a:t>
            </a:r>
            <a:r>
              <a:rPr lang="cs-CZ" sz="2000" b="1" dirty="0" smtClean="0">
                <a:solidFill>
                  <a:srgbClr val="FF0000"/>
                </a:solidFill>
              </a:rPr>
              <a:t>vyhlášky a nařízení</a:t>
            </a:r>
          </a:p>
          <a:p>
            <a:pPr algn="just"/>
            <a:r>
              <a:rPr lang="cs-CZ" sz="2000" dirty="0" smtClean="0"/>
              <a:t>Čl. 79 odst. 1 </a:t>
            </a:r>
            <a:r>
              <a:rPr lang="cs-CZ" sz="2000" dirty="0"/>
              <a:t>Ústavy „</a:t>
            </a:r>
            <a:r>
              <a:rPr lang="cs-CZ" sz="2000" i="1" dirty="0"/>
              <a:t>Ministerstva a jiné správní úřady lze zřídit a jejich působnost stanovit pouze zákonem</a:t>
            </a:r>
            <a:r>
              <a:rPr lang="cs-CZ" sz="2000" dirty="0" smtClean="0"/>
              <a:t>.“</a:t>
            </a:r>
          </a:p>
          <a:p>
            <a:pPr algn="just"/>
            <a:r>
              <a:rPr lang="cs-CZ" sz="2000" b="1" dirty="0"/>
              <a:t>Zákon č. </a:t>
            </a:r>
            <a:r>
              <a:rPr lang="cs-CZ" sz="2000" b="1" dirty="0">
                <a:solidFill>
                  <a:srgbClr val="FF0000"/>
                </a:solidFill>
              </a:rPr>
              <a:t>2/1969 Sb., </a:t>
            </a:r>
            <a:r>
              <a:rPr lang="cs-CZ" sz="2000" b="1" dirty="0"/>
              <a:t>o zřízení ministerstev a jiných ústředních orgánů státní správy České </a:t>
            </a:r>
            <a:r>
              <a:rPr lang="cs-CZ" sz="2000" b="1" dirty="0" smtClean="0"/>
              <a:t>republiky (tzv. </a:t>
            </a:r>
            <a:r>
              <a:rPr lang="cs-CZ" sz="2000" b="1" dirty="0" smtClean="0">
                <a:solidFill>
                  <a:srgbClr val="FF0000"/>
                </a:solidFill>
              </a:rPr>
              <a:t>kompetenční zákon</a:t>
            </a:r>
            <a:r>
              <a:rPr lang="cs-CZ" sz="2000" b="1" dirty="0" smtClean="0"/>
              <a:t>)</a:t>
            </a:r>
            <a:endParaRPr lang="cs-CZ" sz="2000" b="1" dirty="0"/>
          </a:p>
          <a:p>
            <a:pPr algn="just"/>
            <a:endParaRPr lang="cs-CZ" sz="2000" dirty="0"/>
          </a:p>
          <a:p>
            <a:pPr algn="just"/>
            <a:endParaRPr lang="cs-CZ" sz="20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422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617539"/>
            <a:ext cx="8086635" cy="647700"/>
          </a:xfrm>
        </p:spPr>
        <p:txBody>
          <a:bodyPr/>
          <a:lstStyle/>
          <a:p>
            <a:r>
              <a:rPr lang="cs-CZ" dirty="0" smtClean="0"/>
              <a:t>Soudobá organizace veřejné správy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265238"/>
            <a:ext cx="8082321" cy="5592761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cs-CZ" sz="1600" dirty="0" smtClean="0"/>
              <a:t>§ 1 - </a:t>
            </a:r>
            <a:r>
              <a:rPr lang="cs-CZ" sz="1600" i="1" dirty="0" smtClean="0"/>
              <a:t>v </a:t>
            </a:r>
            <a:r>
              <a:rPr lang="cs-CZ" sz="1600" i="1" dirty="0"/>
              <a:t>České republice působí tyto ústřední orgány státní správy, v jejichž čele je člen vlády: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1</a:t>
            </a:r>
            <a:r>
              <a:rPr lang="cs-CZ" sz="1600" dirty="0"/>
              <a:t>. Ministerstvo financí,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2</a:t>
            </a:r>
            <a:r>
              <a:rPr lang="cs-CZ" sz="1600" dirty="0"/>
              <a:t>. Ministerstvo zahraničních věcí,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3</a:t>
            </a:r>
            <a:r>
              <a:rPr lang="cs-CZ" sz="1600" dirty="0"/>
              <a:t>. Ministerstvo školství, mládeže a tělovýchovy (</a:t>
            </a:r>
            <a:r>
              <a:rPr lang="cs-CZ" sz="1600" dirty="0">
                <a:solidFill>
                  <a:srgbClr val="00B0F0"/>
                </a:solidFill>
              </a:rPr>
              <a:t>Česká školní </a:t>
            </a:r>
            <a:r>
              <a:rPr lang="cs-CZ" sz="1600" dirty="0" smtClean="0">
                <a:solidFill>
                  <a:srgbClr val="00B0F0"/>
                </a:solidFill>
              </a:rPr>
              <a:t>inspekce</a:t>
            </a:r>
            <a:r>
              <a:rPr lang="cs-CZ" sz="1600" dirty="0" smtClean="0"/>
              <a:t>),</a:t>
            </a:r>
            <a:endParaRPr lang="cs-CZ" sz="1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4</a:t>
            </a:r>
            <a:r>
              <a:rPr lang="cs-CZ" sz="1600" dirty="0"/>
              <a:t>. Ministerstvo kultury,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5</a:t>
            </a:r>
            <a:r>
              <a:rPr lang="cs-CZ" sz="1600" dirty="0"/>
              <a:t>. Ministerstvo práce a sociálních věcí,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6</a:t>
            </a:r>
            <a:r>
              <a:rPr lang="cs-CZ" sz="1600" dirty="0"/>
              <a:t>. Ministerstvo </a:t>
            </a:r>
            <a:r>
              <a:rPr lang="cs-CZ" sz="1600" dirty="0" smtClean="0"/>
              <a:t>zdravotnictví (</a:t>
            </a:r>
            <a:r>
              <a:rPr lang="pl-PL" sz="1600" dirty="0">
                <a:solidFill>
                  <a:srgbClr val="00B0F0"/>
                </a:solidFill>
              </a:rPr>
              <a:t>Český inspektorát lázní a zřídel</a:t>
            </a:r>
            <a:r>
              <a:rPr lang="cs-CZ" sz="1600" dirty="0">
                <a:solidFill>
                  <a:srgbClr val="00B0F0"/>
                </a:solidFill>
              </a:rPr>
              <a:t>, Inspektorát omamných a psychotropních </a:t>
            </a:r>
            <a:r>
              <a:rPr lang="cs-CZ" sz="1600" dirty="0" smtClean="0">
                <a:solidFill>
                  <a:srgbClr val="00B0F0"/>
                </a:solidFill>
              </a:rPr>
              <a:t>látek</a:t>
            </a:r>
            <a:r>
              <a:rPr lang="cs-CZ" sz="1600" dirty="0" smtClean="0"/>
              <a:t>)</a:t>
            </a:r>
            <a:endParaRPr lang="cs-CZ" sz="1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7</a:t>
            </a:r>
            <a:r>
              <a:rPr lang="cs-CZ" sz="1600" dirty="0"/>
              <a:t>. Ministerstvo spravedlnosti,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8</a:t>
            </a:r>
            <a:r>
              <a:rPr lang="cs-CZ" sz="1600" dirty="0"/>
              <a:t>. Ministerstvo vnitra,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9</a:t>
            </a:r>
            <a:r>
              <a:rPr lang="cs-CZ" sz="1600" dirty="0"/>
              <a:t>. Ministerstvo průmyslu a obchodu (</a:t>
            </a:r>
            <a:r>
              <a:rPr lang="cs-CZ" sz="1600" dirty="0">
                <a:solidFill>
                  <a:srgbClr val="00B0F0"/>
                </a:solidFill>
              </a:rPr>
              <a:t>Česká energetická inspekce, Česká obchodní inspekce, Puncovní úřad a Licenční </a:t>
            </a:r>
            <a:r>
              <a:rPr lang="cs-CZ" sz="1600" dirty="0" smtClean="0">
                <a:solidFill>
                  <a:srgbClr val="00B0F0"/>
                </a:solidFill>
              </a:rPr>
              <a:t>úřad</a:t>
            </a:r>
            <a:r>
              <a:rPr lang="cs-CZ" sz="1600" dirty="0" smtClean="0"/>
              <a:t>),</a:t>
            </a:r>
            <a:endParaRPr lang="cs-CZ" sz="1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10</a:t>
            </a:r>
            <a:r>
              <a:rPr lang="cs-CZ" sz="1600" dirty="0"/>
              <a:t>. Ministerstvo pro místní rozvoj </a:t>
            </a:r>
            <a:endParaRPr lang="cs-CZ" sz="16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11</a:t>
            </a:r>
            <a:r>
              <a:rPr lang="cs-CZ" sz="1600" dirty="0"/>
              <a:t>. Ministerstvo zemědělství</a:t>
            </a:r>
            <a:r>
              <a:rPr lang="cs-CZ" sz="1600" dirty="0"/>
              <a:t>, (</a:t>
            </a:r>
            <a:r>
              <a:rPr lang="cs-CZ" sz="1600" dirty="0">
                <a:solidFill>
                  <a:srgbClr val="00B0F0"/>
                </a:solidFill>
              </a:rPr>
              <a:t>Státní zemědělská a potravinářská inspekce, Státní veterinární správa, Ústřední kontrolní a zkušební ústav zemědělský a Česká plemenářská inspekce</a:t>
            </a:r>
            <a:r>
              <a:rPr lang="cs-CZ" sz="1600" dirty="0"/>
              <a:t>),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12</a:t>
            </a:r>
            <a:r>
              <a:rPr lang="cs-CZ" sz="1600" dirty="0"/>
              <a:t>. Ministerstvo obrany,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13</a:t>
            </a:r>
            <a:r>
              <a:rPr lang="cs-CZ" sz="1600" dirty="0"/>
              <a:t>. Ministerstvo dopravy,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/>
              <a:t>14</a:t>
            </a:r>
            <a:r>
              <a:rPr lang="cs-CZ" sz="1600" dirty="0"/>
              <a:t>. Ministerstvo životního prostředí (</a:t>
            </a:r>
            <a:r>
              <a:rPr lang="cs-CZ" sz="1600" dirty="0">
                <a:solidFill>
                  <a:srgbClr val="00B0F0"/>
                </a:solidFill>
              </a:rPr>
              <a:t>Česká inspekce životního prostředí a Český hydrometeorologický </a:t>
            </a:r>
            <a:r>
              <a:rPr lang="cs-CZ" sz="1600" dirty="0" smtClean="0">
                <a:solidFill>
                  <a:srgbClr val="00B0F0"/>
                </a:solidFill>
              </a:rPr>
              <a:t>ústav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07214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Soudobá organizace veřejné správy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cs-CZ" sz="2000" dirty="0" smtClean="0"/>
              <a:t>Zákon č. </a:t>
            </a:r>
            <a:r>
              <a:rPr lang="cs-CZ" sz="2000" dirty="0"/>
              <a:t>2/1969 Sb</a:t>
            </a:r>
            <a:r>
              <a:rPr lang="cs-CZ" sz="2000" dirty="0" smtClean="0"/>
              <a:t>., </a:t>
            </a:r>
            <a:r>
              <a:rPr lang="cs-CZ" sz="2000" dirty="0"/>
              <a:t>o zřízení ministerstev a jiných ústředních orgánů státní správy České </a:t>
            </a:r>
            <a:r>
              <a:rPr lang="cs-CZ" sz="2000" dirty="0" smtClean="0"/>
              <a:t>republiky</a:t>
            </a:r>
          </a:p>
          <a:p>
            <a:pPr marL="0" indent="0" algn="just">
              <a:spcBef>
                <a:spcPts val="0"/>
              </a:spcBef>
            </a:pPr>
            <a:r>
              <a:rPr lang="cs-CZ" sz="2000" dirty="0" smtClean="0"/>
              <a:t>Ústřední orgány státní správy x ústřední správní úřady</a:t>
            </a:r>
          </a:p>
          <a:p>
            <a:pPr marL="0" indent="0" algn="just">
              <a:spcBef>
                <a:spcPts val="0"/>
              </a:spcBef>
            </a:pPr>
            <a:r>
              <a:rPr lang="cs-CZ" sz="2000" b="1" dirty="0" smtClean="0"/>
              <a:t>§ 1 ÚOSS v jejichž čele je člen vlády a jsou ministerstvy</a:t>
            </a:r>
          </a:p>
          <a:p>
            <a:pPr marL="0" indent="0" algn="just">
              <a:spcBef>
                <a:spcPts val="0"/>
              </a:spcBef>
            </a:pPr>
            <a:r>
              <a:rPr lang="cs-CZ" sz="2000" b="1" dirty="0" smtClean="0"/>
              <a:t>§ 2 ÚOSS v jejichž čele není člen vlády, některé z nich mají být </a:t>
            </a:r>
            <a:r>
              <a:rPr lang="cs-CZ" sz="2000" b="1" dirty="0" smtClean="0">
                <a:solidFill>
                  <a:srgbClr val="00B050"/>
                </a:solidFill>
              </a:rPr>
              <a:t>nezávislé; </a:t>
            </a:r>
            <a:r>
              <a:rPr lang="cs-CZ" sz="2000" dirty="0" smtClean="0"/>
              <a:t>povaha výčtu? (</a:t>
            </a:r>
            <a:r>
              <a:rPr lang="cs-CZ" sz="2000" dirty="0"/>
              <a:t>usnesení ÚS ze dne 30. 11. 2010, </a:t>
            </a:r>
            <a:r>
              <a:rPr lang="cs-CZ" sz="2000" dirty="0" err="1"/>
              <a:t>sp</a:t>
            </a:r>
            <a:r>
              <a:rPr lang="cs-CZ" sz="2000" dirty="0"/>
              <a:t>. zn. </a:t>
            </a:r>
            <a:r>
              <a:rPr lang="cs-CZ" sz="2000" dirty="0" err="1"/>
              <a:t>Pl</a:t>
            </a:r>
            <a:r>
              <a:rPr lang="cs-CZ" sz="2000" dirty="0"/>
              <a:t>. ÚS </a:t>
            </a:r>
            <a:r>
              <a:rPr lang="cs-CZ" sz="2000" dirty="0" smtClean="0"/>
              <a:t>52/04, ÚOSS je i ten, kdo naplňuje znaky, ale výslovně takto označen není: výkon </a:t>
            </a:r>
            <a:r>
              <a:rPr lang="cs-CZ" sz="2000" dirty="0"/>
              <a:t>státní správy, která představuje část náplně tohoto úřadu; působnost správního úřadu je celostátní, přičemž není podřízen jinému ústřednímu správnímu úřadu. </a:t>
            </a:r>
            <a:r>
              <a:rPr lang="cs-CZ" sz="2000" dirty="0" smtClean="0"/>
              <a:t>) – </a:t>
            </a:r>
            <a:r>
              <a:rPr lang="cs-CZ" sz="2000" dirty="0" smtClean="0">
                <a:solidFill>
                  <a:srgbClr val="FF0000"/>
                </a:solidFill>
              </a:rPr>
              <a:t>novelizováno</a:t>
            </a:r>
          </a:p>
          <a:p>
            <a:pPr marL="0" indent="0" algn="just">
              <a:spcBef>
                <a:spcPts val="0"/>
              </a:spcBef>
            </a:pPr>
            <a:endParaRPr lang="cs-CZ" sz="2000" b="1" dirty="0" smtClean="0">
              <a:solidFill>
                <a:srgbClr val="FF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91935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13482"/>
            <a:ext cx="8086635" cy="647700"/>
          </a:xfrm>
        </p:spPr>
        <p:txBody>
          <a:bodyPr/>
          <a:lstStyle/>
          <a:p>
            <a:r>
              <a:rPr lang="cs-CZ" dirty="0" smtClean="0"/>
              <a:t>Soudobá organizace veřejné správy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589541"/>
            <a:ext cx="8082321" cy="4114800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cs-CZ" sz="1800" dirty="0" smtClean="0"/>
              <a:t>§ </a:t>
            </a:r>
            <a:r>
              <a:rPr lang="cs-CZ" sz="1800" dirty="0"/>
              <a:t>2 </a:t>
            </a:r>
            <a:r>
              <a:rPr lang="cs-CZ" sz="1800" i="1" dirty="0"/>
              <a:t>V České republice působí tyto další ústřední orgány státní správy</a:t>
            </a:r>
            <a:r>
              <a:rPr lang="cs-CZ" sz="1800" dirty="0" smtClean="0"/>
              <a:t>: </a:t>
            </a:r>
            <a:endParaRPr lang="cs-CZ" sz="1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1. Český statistický úřad,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2</a:t>
            </a:r>
            <a:r>
              <a:rPr lang="cs-CZ" sz="1800" dirty="0"/>
              <a:t>. Český úřad zeměměřický a katastrální,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3</a:t>
            </a:r>
            <a:r>
              <a:rPr lang="cs-CZ" sz="1800" dirty="0"/>
              <a:t>. Český báňský úřad,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4</a:t>
            </a:r>
            <a:r>
              <a:rPr lang="cs-CZ" sz="1800" dirty="0"/>
              <a:t>. Úřad průmyslového vlastnictví,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5</a:t>
            </a:r>
            <a:r>
              <a:rPr lang="cs-CZ" sz="1800" dirty="0"/>
              <a:t>. </a:t>
            </a:r>
            <a:r>
              <a:rPr lang="cs-CZ" sz="1800" dirty="0">
                <a:solidFill>
                  <a:srgbClr val="00B050"/>
                </a:solidFill>
              </a:rPr>
              <a:t>Úřad pro ochranu hospodářské soutěže,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6</a:t>
            </a:r>
            <a:r>
              <a:rPr lang="cs-CZ" sz="1800" dirty="0"/>
              <a:t>. Správa státních hmotných rezerv,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7</a:t>
            </a:r>
            <a:r>
              <a:rPr lang="cs-CZ" sz="1800" dirty="0"/>
              <a:t>. Státní úřad pro jadernou bezpečnost,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8</a:t>
            </a:r>
            <a:r>
              <a:rPr lang="cs-CZ" sz="1800" dirty="0"/>
              <a:t>. Národní bezpečnostní úřad,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9</a:t>
            </a:r>
            <a:r>
              <a:rPr lang="cs-CZ" sz="1800" dirty="0"/>
              <a:t>. </a:t>
            </a:r>
            <a:r>
              <a:rPr lang="cs-CZ" sz="1800" dirty="0">
                <a:solidFill>
                  <a:srgbClr val="00B050"/>
                </a:solidFill>
              </a:rPr>
              <a:t>Energetický regulační úřad,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10</a:t>
            </a:r>
            <a:r>
              <a:rPr lang="cs-CZ" sz="1800" dirty="0"/>
              <a:t>. Úřad vlády České republiky,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11</a:t>
            </a:r>
            <a:r>
              <a:rPr lang="cs-CZ" sz="1800" dirty="0"/>
              <a:t>. Český telekomunikační úřad,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12</a:t>
            </a:r>
            <a:r>
              <a:rPr lang="cs-CZ" sz="1800" dirty="0"/>
              <a:t>. </a:t>
            </a:r>
            <a:r>
              <a:rPr lang="cs-CZ" sz="1800" dirty="0">
                <a:solidFill>
                  <a:srgbClr val="00B050"/>
                </a:solidFill>
              </a:rPr>
              <a:t>Úřad pro ochranu osobních údajů,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13</a:t>
            </a:r>
            <a:r>
              <a:rPr lang="cs-CZ" sz="1800" dirty="0"/>
              <a:t>. </a:t>
            </a:r>
            <a:r>
              <a:rPr lang="cs-CZ" sz="1800" dirty="0">
                <a:solidFill>
                  <a:srgbClr val="00B050"/>
                </a:solidFill>
              </a:rPr>
              <a:t>Rada pro rozhlasové a televizní vysílání</a:t>
            </a:r>
            <a:r>
              <a:rPr lang="cs-CZ" sz="1800" dirty="0"/>
              <a:t>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</a:t>
            </a:r>
            <a:r>
              <a:rPr lang="cs-CZ" sz="1800" dirty="0" smtClean="0"/>
              <a:t>14</a:t>
            </a:r>
            <a:r>
              <a:rPr lang="cs-CZ" sz="1800" dirty="0"/>
              <a:t>. </a:t>
            </a:r>
            <a:r>
              <a:rPr lang="cs-CZ" sz="1800" dirty="0">
                <a:solidFill>
                  <a:srgbClr val="FF0000"/>
                </a:solidFill>
              </a:rPr>
              <a:t>Úřad pro dohled nad hospodařením politických stran a politických hnutí,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smtClean="0">
                <a:solidFill>
                  <a:srgbClr val="FF0000"/>
                </a:solidFill>
              </a:rPr>
              <a:t>15</a:t>
            </a:r>
            <a:r>
              <a:rPr lang="cs-CZ" sz="1800" dirty="0">
                <a:solidFill>
                  <a:srgbClr val="FF0000"/>
                </a:solidFill>
              </a:rPr>
              <a:t>. Úřad pro přístup k dopravní </a:t>
            </a:r>
            <a:r>
              <a:rPr lang="cs-CZ" sz="1800" dirty="0" smtClean="0">
                <a:solidFill>
                  <a:srgbClr val="FF0000"/>
                </a:solidFill>
              </a:rPr>
              <a:t>infrastruktuře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 smtClean="0">
                <a:solidFill>
                  <a:srgbClr val="FF0000"/>
                </a:solidFill>
              </a:rPr>
              <a:t> 16</a:t>
            </a:r>
            <a:r>
              <a:rPr lang="cs-CZ" sz="1800" dirty="0">
                <a:solidFill>
                  <a:srgbClr val="FF0000"/>
                </a:solidFill>
              </a:rPr>
              <a:t>. Národní úřad pro kybernetickou a informační bezpečnost.</a:t>
            </a:r>
            <a:endParaRPr lang="cs-CZ" sz="1800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cs-CZ" sz="1800" dirty="0" smtClean="0">
              <a:solidFill>
                <a:srgbClr val="FF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09589" y="6248400"/>
            <a:ext cx="6305910" cy="457200"/>
          </a:xfrm>
        </p:spPr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46470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Soudobá organizace veřejné správy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cs-CZ" sz="1800" b="1" dirty="0" smtClean="0"/>
              <a:t>Zákon č. </a:t>
            </a:r>
            <a:r>
              <a:rPr lang="cs-CZ" sz="1800" b="1" dirty="0"/>
              <a:t>2/1969 Sb</a:t>
            </a:r>
            <a:r>
              <a:rPr lang="cs-CZ" sz="1800" b="1" dirty="0" smtClean="0"/>
              <a:t>., </a:t>
            </a:r>
            <a:r>
              <a:rPr lang="cs-CZ" sz="1800" b="1" dirty="0"/>
              <a:t>o zřízení ministerstev a jiných ústředních orgánů státní správy České </a:t>
            </a:r>
            <a:r>
              <a:rPr lang="cs-CZ" sz="1800" b="1" dirty="0" smtClean="0"/>
              <a:t>republiky</a:t>
            </a:r>
          </a:p>
          <a:p>
            <a:pPr marL="0" indent="0" algn="just">
              <a:spcBef>
                <a:spcPts val="0"/>
              </a:spcBef>
            </a:pPr>
            <a:r>
              <a:rPr lang="cs-CZ" sz="1800" dirty="0" smtClean="0"/>
              <a:t> </a:t>
            </a:r>
            <a:r>
              <a:rPr lang="cs-CZ" sz="1800" b="1" dirty="0" smtClean="0"/>
              <a:t>zkoumají</a:t>
            </a:r>
            <a:r>
              <a:rPr lang="cs-CZ" sz="1800" dirty="0" smtClean="0"/>
              <a:t> </a:t>
            </a:r>
            <a:r>
              <a:rPr lang="cs-CZ" sz="1800" dirty="0"/>
              <a:t>společenskou problematiku v okruhu své působnosti, </a:t>
            </a:r>
            <a:r>
              <a:rPr lang="cs-CZ" sz="1800" b="1" dirty="0"/>
              <a:t>analyzují</a:t>
            </a:r>
            <a:r>
              <a:rPr lang="cs-CZ" sz="1800" dirty="0"/>
              <a:t> </a:t>
            </a:r>
            <a:r>
              <a:rPr lang="cs-CZ" sz="1800" dirty="0" smtClean="0"/>
              <a:t>a </a:t>
            </a:r>
            <a:r>
              <a:rPr lang="cs-CZ" sz="1800" dirty="0"/>
              <a:t>činí </a:t>
            </a:r>
            <a:r>
              <a:rPr lang="cs-CZ" sz="1800" b="1" dirty="0"/>
              <a:t>opatření</a:t>
            </a:r>
            <a:r>
              <a:rPr lang="cs-CZ" sz="1800" dirty="0"/>
              <a:t> k řešení aktuálních otázek. Zpracovávají </a:t>
            </a:r>
            <a:r>
              <a:rPr lang="cs-CZ" sz="1800" b="1" dirty="0"/>
              <a:t>koncepce</a:t>
            </a:r>
            <a:r>
              <a:rPr lang="cs-CZ" sz="1800" dirty="0"/>
              <a:t> rozvoje svěřených odvětví a řešení stěžejních otázek, </a:t>
            </a:r>
            <a:r>
              <a:rPr lang="cs-CZ" sz="1800" dirty="0" smtClean="0"/>
              <a:t>o návrzích </a:t>
            </a:r>
            <a:r>
              <a:rPr lang="cs-CZ" sz="1800" b="1" dirty="0"/>
              <a:t>informují</a:t>
            </a:r>
            <a:r>
              <a:rPr lang="cs-CZ" sz="1800" dirty="0"/>
              <a:t> veřejnost.</a:t>
            </a:r>
          </a:p>
          <a:p>
            <a:pPr marL="0" indent="0" algn="just">
              <a:spcBef>
                <a:spcPts val="0"/>
              </a:spcBef>
            </a:pPr>
            <a:r>
              <a:rPr lang="cs-CZ" sz="1800" dirty="0"/>
              <a:t> </a:t>
            </a:r>
            <a:r>
              <a:rPr lang="cs-CZ" sz="1800" dirty="0" smtClean="0"/>
              <a:t>předkládají podklady </a:t>
            </a:r>
            <a:r>
              <a:rPr lang="cs-CZ" sz="1800" dirty="0"/>
              <a:t>potřebné pro sestavení návrhů státních </a:t>
            </a:r>
            <a:r>
              <a:rPr lang="cs-CZ" sz="1800" b="1" dirty="0"/>
              <a:t>rozpočtů</a:t>
            </a:r>
            <a:r>
              <a:rPr lang="cs-CZ" sz="1800" dirty="0"/>
              <a:t> </a:t>
            </a:r>
            <a:endParaRPr lang="cs-CZ" sz="1800" dirty="0" smtClean="0"/>
          </a:p>
          <a:p>
            <a:pPr marL="0" indent="0" algn="just">
              <a:spcBef>
                <a:spcPts val="0"/>
              </a:spcBef>
            </a:pPr>
            <a:r>
              <a:rPr lang="cs-CZ" sz="1800" dirty="0" smtClean="0"/>
              <a:t> zaujímají </a:t>
            </a:r>
            <a:r>
              <a:rPr lang="cs-CZ" sz="1800" b="1" dirty="0"/>
              <a:t>stanovisko k návrhům</a:t>
            </a:r>
            <a:r>
              <a:rPr lang="cs-CZ" sz="1800" dirty="0"/>
              <a:t>, které předkládají </a:t>
            </a:r>
            <a:r>
              <a:rPr lang="cs-CZ" sz="1800" dirty="0" smtClean="0"/>
              <a:t>jiná ministerstva</a:t>
            </a:r>
            <a:endParaRPr lang="cs-CZ" sz="1800" dirty="0"/>
          </a:p>
          <a:p>
            <a:pPr marL="0" indent="0" algn="just">
              <a:spcBef>
                <a:spcPts val="0"/>
              </a:spcBef>
            </a:pPr>
            <a:r>
              <a:rPr lang="cs-CZ" sz="1800" dirty="0"/>
              <a:t> </a:t>
            </a:r>
            <a:r>
              <a:rPr lang="cs-CZ" sz="1800" dirty="0" smtClean="0"/>
              <a:t>pečují </a:t>
            </a:r>
            <a:r>
              <a:rPr lang="cs-CZ" sz="1800" dirty="0"/>
              <a:t>o </a:t>
            </a:r>
            <a:r>
              <a:rPr lang="cs-CZ" sz="1800" b="1" dirty="0">
                <a:solidFill>
                  <a:srgbClr val="FF0000"/>
                </a:solidFill>
              </a:rPr>
              <a:t>náležitou právní </a:t>
            </a:r>
            <a:r>
              <a:rPr lang="cs-CZ" sz="1800" b="1" dirty="0" smtClean="0">
                <a:solidFill>
                  <a:srgbClr val="FF0000"/>
                </a:solidFill>
              </a:rPr>
              <a:t>úpravu</a:t>
            </a:r>
            <a:r>
              <a:rPr lang="cs-CZ" sz="1800" dirty="0" smtClean="0"/>
              <a:t>; připravují </a:t>
            </a:r>
            <a:r>
              <a:rPr lang="cs-CZ" sz="1800" dirty="0">
                <a:solidFill>
                  <a:srgbClr val="FF0000"/>
                </a:solidFill>
              </a:rPr>
              <a:t>návrhy zákonů </a:t>
            </a:r>
            <a:r>
              <a:rPr lang="cs-CZ" sz="1800" dirty="0"/>
              <a:t>a </a:t>
            </a:r>
            <a:r>
              <a:rPr lang="cs-CZ" sz="1800" dirty="0">
                <a:solidFill>
                  <a:srgbClr val="FF0000"/>
                </a:solidFill>
              </a:rPr>
              <a:t>jiných právních předpisů</a:t>
            </a:r>
            <a:r>
              <a:rPr lang="cs-CZ" sz="1800" dirty="0"/>
              <a:t> týkajících se věcí, které patří do jejich působnosti, </a:t>
            </a:r>
            <a:r>
              <a:rPr lang="cs-CZ" sz="1800" dirty="0" smtClean="0"/>
              <a:t>dbají </a:t>
            </a:r>
            <a:r>
              <a:rPr lang="cs-CZ" sz="1800" dirty="0"/>
              <a:t>o zachovávání zákonnosti </a:t>
            </a:r>
          </a:p>
          <a:p>
            <a:pPr marL="0" indent="0" algn="just">
              <a:spcBef>
                <a:spcPts val="0"/>
              </a:spcBef>
            </a:pPr>
            <a:r>
              <a:rPr lang="cs-CZ" sz="1800" dirty="0"/>
              <a:t> </a:t>
            </a:r>
            <a:r>
              <a:rPr lang="cs-CZ" sz="1800" dirty="0" smtClean="0"/>
              <a:t>navzájem si </a:t>
            </a:r>
            <a:r>
              <a:rPr lang="cs-CZ" sz="1800" b="1" dirty="0" smtClean="0"/>
              <a:t>vyměňují </a:t>
            </a:r>
            <a:r>
              <a:rPr lang="cs-CZ" sz="1800" b="1" dirty="0"/>
              <a:t>potřebné informace </a:t>
            </a:r>
            <a:r>
              <a:rPr lang="cs-CZ" sz="1800" dirty="0"/>
              <a:t>a podklady. Nižší orgány státní správy jim podávají zprávy a sdělují údaje, které si příslušná ministerstva vyžadují v rozsahu nezbytně nutném pro plnění svých úkolů</a:t>
            </a:r>
            <a:r>
              <a:rPr lang="cs-CZ" sz="1800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r>
              <a:rPr lang="cs-CZ" sz="1800" b="1" dirty="0" smtClean="0"/>
              <a:t>Pomocná funkce Úřadu vlády</a:t>
            </a:r>
            <a:endParaRPr lang="cs-CZ" sz="1800" b="1" dirty="0"/>
          </a:p>
          <a:p>
            <a:pPr marL="0" indent="0" algn="just">
              <a:spcBef>
                <a:spcPts val="0"/>
              </a:spcBef>
            </a:pPr>
            <a:r>
              <a:rPr lang="cs-CZ" sz="1800" dirty="0"/>
              <a:t> </a:t>
            </a:r>
            <a:r>
              <a:rPr lang="cs-CZ" sz="1800" dirty="0" smtClean="0"/>
              <a:t>poradní orgán: </a:t>
            </a:r>
            <a:r>
              <a:rPr lang="cs-CZ" sz="1800" b="1" dirty="0"/>
              <a:t>Legislativní </a:t>
            </a:r>
            <a:r>
              <a:rPr lang="cs-CZ" sz="1800" b="1" dirty="0" smtClean="0"/>
              <a:t>rada </a:t>
            </a:r>
            <a:r>
              <a:rPr lang="cs-CZ" sz="1800" dirty="0" smtClean="0"/>
              <a:t>a </a:t>
            </a:r>
            <a:r>
              <a:rPr lang="cs-CZ" sz="1800" b="1" dirty="0" smtClean="0"/>
              <a:t>Rada </a:t>
            </a:r>
            <a:r>
              <a:rPr lang="cs-CZ" sz="1800" b="1" dirty="0"/>
              <a:t>hospodářské a sociální </a:t>
            </a:r>
            <a:r>
              <a:rPr lang="cs-CZ" sz="1800" b="1" dirty="0" smtClean="0"/>
              <a:t>dohody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60164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Soudobá organizace veřejné správy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 dirty="0" smtClean="0"/>
              <a:t>Správní úřady s celostátní působností</a:t>
            </a:r>
          </a:p>
          <a:p>
            <a:pPr algn="just"/>
            <a:r>
              <a:rPr lang="cs-CZ" dirty="0" smtClean="0"/>
              <a:t>Např.: Národní památkový ústav, Česká správa sociálního zabezpečení, Úřad práce, Státní úřad inspekce práce, Úřad pro civilní letectví, Generální finanční ředitelství, Specializovaný finanční úřad</a:t>
            </a:r>
            <a:r>
              <a:rPr lang="cs-CZ" dirty="0" smtClean="0"/>
              <a:t>, Drážní úřad, Úřad </a:t>
            </a:r>
            <a:r>
              <a:rPr lang="cs-CZ" dirty="0" smtClean="0"/>
              <a:t>pro mezinárodněprávní ochranu dětí, Státní ústav pro kontrolu léčiv, </a:t>
            </a:r>
            <a:r>
              <a:rPr lang="cs-CZ" dirty="0" smtClean="0">
                <a:solidFill>
                  <a:srgbClr val="FF0000"/>
                </a:solidFill>
              </a:rPr>
              <a:t>Národní akreditační úřad</a:t>
            </a:r>
            <a:r>
              <a:rPr lang="cs-CZ" dirty="0" smtClean="0"/>
              <a:t>, … </a:t>
            </a:r>
          </a:p>
          <a:p>
            <a:pPr algn="just"/>
            <a:r>
              <a:rPr lang="cs-CZ" b="1" dirty="0" smtClean="0"/>
              <a:t>Státní fondy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11270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Soudobá organizace veřejné správy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 dirty="0" smtClean="0"/>
              <a:t>Územně dekoncentrované (specializované) orgány státní správy (tzv. </a:t>
            </a:r>
            <a:r>
              <a:rPr lang="cs-CZ" b="1" dirty="0" err="1" smtClean="0"/>
              <a:t>dekoncentráty</a:t>
            </a:r>
            <a:r>
              <a:rPr lang="cs-CZ" b="1" dirty="0" smtClean="0"/>
              <a:t>)</a:t>
            </a:r>
          </a:p>
          <a:p>
            <a:pPr algn="just"/>
            <a:r>
              <a:rPr lang="cs-CZ" b="1" dirty="0" smtClean="0"/>
              <a:t>Princip územní </a:t>
            </a:r>
            <a:r>
              <a:rPr lang="cs-CZ" dirty="0" smtClean="0"/>
              <a:t>(kraje, okresy, jiné správní obvody) </a:t>
            </a:r>
            <a:r>
              <a:rPr lang="cs-CZ" b="1" dirty="0" smtClean="0"/>
              <a:t>a věcný </a:t>
            </a:r>
            <a:r>
              <a:rPr lang="cs-CZ" dirty="0" smtClean="0"/>
              <a:t>(specializace)</a:t>
            </a:r>
          </a:p>
          <a:p>
            <a:pPr algn="just"/>
            <a:r>
              <a:rPr lang="cs-CZ" dirty="0" smtClean="0"/>
              <a:t>Finanční úřady, krajské hygienické stanice, krajská vojenská velitelství, okresní správy sociálního zabezpečení, obvodní báňské úřady, katastrální úřady, inspektoráty ČOI/ČIŽP/SZPI, …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87765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Regionální a územní správa, vývoj v letech 1960 - 1990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57" y="2017713"/>
            <a:ext cx="8512629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63251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Osnova přednášky a její cíl: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sz="1800" b="1" dirty="0" smtClean="0"/>
              <a:t>Soudobá </a:t>
            </a:r>
            <a:r>
              <a:rPr lang="cs-CZ" sz="1800" b="1" dirty="0"/>
              <a:t>struktura organizace veřejné správy v České republice, organizace státní správy a organizace samosprávy </a:t>
            </a:r>
            <a:r>
              <a:rPr lang="cs-CZ" sz="1800" dirty="0"/>
              <a:t>(ústavní a zákonné základy). </a:t>
            </a:r>
            <a:endParaRPr lang="cs-CZ" sz="1800" dirty="0" smtClean="0"/>
          </a:p>
          <a:p>
            <a:pPr algn="just"/>
            <a:r>
              <a:rPr lang="cs-CZ" sz="1800" b="1" dirty="0" smtClean="0"/>
              <a:t>Státní </a:t>
            </a:r>
            <a:r>
              <a:rPr lang="cs-CZ" sz="1800" b="1" dirty="0"/>
              <a:t>správa</a:t>
            </a:r>
            <a:r>
              <a:rPr lang="cs-CZ" sz="1800" dirty="0"/>
              <a:t> (vláda, ministerstva a jiné ústřední správní úřady; pojem, charakteristika, působnost). Územní správní úřady/územně dekoncentrované orgány státní správy. Nezávislí vykonavatelé veřejné správy a veřejné sbory. </a:t>
            </a:r>
            <a:endParaRPr lang="cs-CZ" sz="1800" dirty="0" smtClean="0"/>
          </a:p>
          <a:p>
            <a:pPr algn="just"/>
            <a:r>
              <a:rPr lang="cs-CZ" sz="1800" b="1" dirty="0"/>
              <a:t>Cíl:</a:t>
            </a:r>
            <a:r>
              <a:rPr lang="cs-CZ" sz="1800" dirty="0"/>
              <a:t> cílem této přednášky je přiblížení organizace veřejné správy v ČR, a to při respektování tzv. smíšeného modelu veřejné správy. Tato přednáška poukáže na organizaci veřejné, resp. státní správy v České </a:t>
            </a:r>
            <a:r>
              <a:rPr lang="cs-CZ" sz="1800" dirty="0" smtClean="0"/>
              <a:t>republice </a:t>
            </a:r>
            <a:endParaRPr lang="cs-CZ" sz="1800" dirty="0"/>
          </a:p>
          <a:p>
            <a:pPr algn="just"/>
            <a:endParaRPr lang="cs-CZ" alt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cs-CZ" sz="2000" dirty="0" smtClean="0"/>
              <a:t>obnovení </a:t>
            </a:r>
            <a:r>
              <a:rPr lang="cs-CZ" sz="2000" b="1" dirty="0"/>
              <a:t>obecní samosprávy</a:t>
            </a:r>
            <a:r>
              <a:rPr lang="cs-CZ" sz="2000" dirty="0"/>
              <a:t>, zrušení národních výborů a jejich nahrazení na okresní úrovni </a:t>
            </a:r>
            <a:r>
              <a:rPr lang="cs-CZ" sz="2000" b="1" dirty="0"/>
              <a:t>okresními úřady</a:t>
            </a:r>
            <a:r>
              <a:rPr lang="cs-CZ" sz="2000" dirty="0"/>
              <a:t>, na krajské úrovni zrušeny bez náhrady </a:t>
            </a:r>
            <a:r>
              <a:rPr lang="cs-CZ" sz="2000" dirty="0" smtClean="0"/>
              <a:t>(kraje </a:t>
            </a:r>
            <a:r>
              <a:rPr lang="cs-CZ" sz="2000" dirty="0"/>
              <a:t>jako obvody pro státní správu zachovány), ústavní zákon č. 347/1997 Sb. o zřízení VÚSC, </a:t>
            </a:r>
            <a:r>
              <a:rPr lang="cs-CZ" sz="2000" b="1" dirty="0"/>
              <a:t>14 krajů pro samosprávu</a:t>
            </a:r>
            <a:r>
              <a:rPr lang="cs-CZ" sz="2000" dirty="0"/>
              <a:t>, zákon č. 128/2000 Sb., o obcích a č. 129/2000 Sb. o krajích (obce a kraje)</a:t>
            </a:r>
          </a:p>
          <a:p>
            <a:pPr algn="just">
              <a:lnSpc>
                <a:spcPct val="80000"/>
              </a:lnSpc>
            </a:pPr>
            <a:r>
              <a:rPr lang="cs-CZ" altLang="cs-CZ" sz="2000" b="1" dirty="0" smtClean="0"/>
              <a:t>okresní úřady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- představovaly územní úřady státu soustředěné v zásadě pouze na výkon státní správy, které bylo lze označit jako územní orgány státní správy se </a:t>
            </a:r>
            <a:r>
              <a:rPr lang="cs-CZ" altLang="cs-CZ" sz="2000" dirty="0">
                <a:solidFill>
                  <a:srgbClr val="FF0000"/>
                </a:solidFill>
              </a:rPr>
              <a:t>všeobecnou působností</a:t>
            </a:r>
            <a:r>
              <a:rPr lang="cs-CZ" altLang="cs-CZ" sz="2000" dirty="0"/>
              <a:t>. </a:t>
            </a:r>
            <a:endParaRPr lang="cs-CZ" altLang="cs-CZ" sz="2000" dirty="0" smtClean="0"/>
          </a:p>
          <a:p>
            <a:pPr algn="just">
              <a:lnSpc>
                <a:spcPct val="80000"/>
              </a:lnSpc>
            </a:pPr>
            <a:r>
              <a:rPr lang="cs-CZ" altLang="cs-CZ" sz="2000" dirty="0" smtClean="0"/>
              <a:t>Působení </a:t>
            </a:r>
            <a:r>
              <a:rPr lang="cs-CZ" altLang="cs-CZ" sz="2000" dirty="0"/>
              <a:t>souběžně s okresními úřady zvláštní (dekoncentrované) a </a:t>
            </a:r>
            <a:r>
              <a:rPr lang="cs-CZ" altLang="cs-CZ" sz="2000" b="1" dirty="0"/>
              <a:t>specializované orgány státní správy</a:t>
            </a:r>
            <a:r>
              <a:rPr lang="cs-CZ" altLang="cs-CZ" sz="2000" dirty="0"/>
              <a:t>. </a:t>
            </a:r>
          </a:p>
          <a:p>
            <a:pPr algn="just">
              <a:lnSpc>
                <a:spcPct val="80000"/>
              </a:lnSpc>
            </a:pPr>
            <a:r>
              <a:rPr lang="cs-CZ" altLang="cs-CZ" sz="2000" dirty="0"/>
              <a:t>zřízení Ústavou předvídaných </a:t>
            </a:r>
            <a:r>
              <a:rPr lang="cs-CZ" altLang="cs-CZ" sz="2000" b="1" dirty="0"/>
              <a:t>vyšších územně samosprávných celků</a:t>
            </a:r>
            <a:r>
              <a:rPr lang="cs-CZ" altLang="cs-CZ" sz="2000" dirty="0"/>
              <a:t> – krajů - ústavní zákon č. 347/1997 Sb., faktickou činnost kraje zahájily po prvních volbách do jejich </a:t>
            </a:r>
            <a:r>
              <a:rPr lang="cs-CZ" altLang="cs-CZ" sz="2000" dirty="0" smtClean="0"/>
              <a:t>zastupitelstev</a:t>
            </a:r>
          </a:p>
          <a:p>
            <a:pPr algn="just"/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13101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Krajské uspořádání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4" y="1894114"/>
            <a:ext cx="8173530" cy="4028849"/>
          </a:xfrm>
        </p:spPr>
      </p:pic>
    </p:spTree>
    <p:extLst>
      <p:ext uri="{BB962C8B-B14F-4D97-AF65-F5344CB8AC3E}">
        <p14:creationId xmlns:p14="http://schemas.microsoft.com/office/powerpoint/2010/main" val="2527142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dirty="0" smtClean="0"/>
              <a:t>ukončení </a:t>
            </a:r>
            <a:r>
              <a:rPr lang="cs-CZ" sz="2000" dirty="0"/>
              <a:t>činnosti </a:t>
            </a:r>
            <a:r>
              <a:rPr lang="cs-CZ" sz="2000" b="1" dirty="0"/>
              <a:t>okresních úřadů </a:t>
            </a:r>
            <a:r>
              <a:rPr lang="cs-CZ" sz="2000" dirty="0"/>
              <a:t>k 31. 12. 2002, (územní státní správa se všeobecnou působností) přenos jejich agendy na </a:t>
            </a:r>
            <a:r>
              <a:rPr lang="cs-CZ" sz="2000" b="1" dirty="0"/>
              <a:t>krajské úřady a obecní úřady </a:t>
            </a:r>
            <a:r>
              <a:rPr lang="cs-CZ" sz="2000" dirty="0"/>
              <a:t>(dělení obecních úřadů na 3 </a:t>
            </a:r>
            <a:r>
              <a:rPr lang="cs-CZ" sz="2000" dirty="0" smtClean="0"/>
              <a:t>kategorie toliko </a:t>
            </a:r>
            <a:r>
              <a:rPr lang="cs-CZ" sz="2000" b="1" dirty="0" smtClean="0">
                <a:solidFill>
                  <a:srgbClr val="FF0000"/>
                </a:solidFill>
              </a:rPr>
              <a:t>pro výkon státní správy v přenesené působnosti </a:t>
            </a:r>
            <a:r>
              <a:rPr lang="cs-CZ" sz="2000" dirty="0"/>
              <a:t>– </a:t>
            </a:r>
            <a:r>
              <a:rPr lang="cs-CZ" sz="2000" dirty="0" smtClean="0"/>
              <a:t>1. „běžný</a:t>
            </a:r>
            <a:r>
              <a:rPr lang="cs-CZ" sz="2000" dirty="0"/>
              <a:t>“ obecní úřad, </a:t>
            </a:r>
            <a:r>
              <a:rPr lang="cs-CZ" sz="2000" dirty="0" smtClean="0"/>
              <a:t>2. „pověřený</a:t>
            </a:r>
            <a:r>
              <a:rPr lang="cs-CZ" sz="2000" dirty="0"/>
              <a:t>“ obecní </a:t>
            </a:r>
            <a:r>
              <a:rPr lang="cs-CZ" sz="2000" dirty="0" smtClean="0"/>
              <a:t>úřad a 3. </a:t>
            </a:r>
            <a:r>
              <a:rPr lang="cs-CZ" sz="2000" dirty="0"/>
              <a:t>obecní úřad s rozšířenou působností</a:t>
            </a:r>
            <a:r>
              <a:rPr lang="cs-CZ" sz="2000" dirty="0" smtClean="0"/>
              <a:t>)</a:t>
            </a:r>
          </a:p>
          <a:p>
            <a:pPr algn="just"/>
            <a:r>
              <a:rPr lang="cs-CZ" sz="2000" dirty="0" smtClean="0"/>
              <a:t>Zákon č. </a:t>
            </a:r>
            <a:r>
              <a:rPr lang="cs-CZ" sz="2000" dirty="0"/>
              <a:t>314/2002 Sb. o stanovení obcí s </a:t>
            </a:r>
            <a:r>
              <a:rPr lang="cs-CZ" sz="2000" b="1" dirty="0">
                <a:solidFill>
                  <a:srgbClr val="FF0000"/>
                </a:solidFill>
              </a:rPr>
              <a:t>pověřeným</a:t>
            </a:r>
            <a:r>
              <a:rPr lang="cs-CZ" sz="2000" dirty="0"/>
              <a:t> obecním úřadem a stanovení obcí s </a:t>
            </a:r>
            <a:r>
              <a:rPr lang="cs-CZ" sz="2000" b="1" dirty="0">
                <a:solidFill>
                  <a:srgbClr val="FF0000"/>
                </a:solidFill>
              </a:rPr>
              <a:t>rozšířenou </a:t>
            </a:r>
            <a:r>
              <a:rPr lang="cs-CZ" sz="2000" b="1" dirty="0" smtClean="0">
                <a:solidFill>
                  <a:srgbClr val="FF0000"/>
                </a:solidFill>
              </a:rPr>
              <a:t>působností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b="1" dirty="0" smtClean="0"/>
              <a:t>Správní obvod </a:t>
            </a:r>
            <a:r>
              <a:rPr lang="cs-CZ" sz="2000" dirty="0" smtClean="0"/>
              <a:t>obce (6254x)</a:t>
            </a:r>
            <a:endParaRPr lang="cs-CZ" sz="20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cs-CZ" sz="2000" b="1" dirty="0" smtClean="0"/>
              <a:t>Správní obvod obce s pověřeným obecním úřadem </a:t>
            </a:r>
            <a:r>
              <a:rPr lang="cs-CZ" sz="2000" dirty="0" smtClean="0"/>
              <a:t>(zahrnuje správní obvody běžných obcí) 388x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b="1" dirty="0" smtClean="0"/>
              <a:t>Správní obvod obce s rozšířenou působností </a:t>
            </a:r>
            <a:r>
              <a:rPr lang="cs-CZ" sz="2000" dirty="0" smtClean="0"/>
              <a:t>(zahrnuje správní obvody obcí s pověřeným úřadem) 205x</a:t>
            </a:r>
          </a:p>
          <a:p>
            <a:pPr algn="just"/>
            <a:endParaRPr lang="cs-CZ" sz="2000" dirty="0" smtClean="0"/>
          </a:p>
          <a:p>
            <a:pPr algn="just"/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812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5692" y="827996"/>
            <a:ext cx="8086635" cy="647700"/>
          </a:xfrm>
        </p:spPr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0006" y="1773239"/>
            <a:ext cx="8082321" cy="4366531"/>
          </a:xfrm>
        </p:spPr>
        <p:txBody>
          <a:bodyPr/>
          <a:lstStyle/>
          <a:p>
            <a:pPr algn="just"/>
            <a:r>
              <a:rPr lang="cs-CZ" sz="2000" dirty="0" smtClean="0"/>
              <a:t>Zákon </a:t>
            </a:r>
            <a:r>
              <a:rPr lang="cs-CZ" sz="2000" dirty="0" smtClean="0"/>
              <a:t>č. </a:t>
            </a:r>
            <a:r>
              <a:rPr lang="cs-CZ" sz="2000" dirty="0"/>
              <a:t>314/2002 Sb. o stanovení obcí s </a:t>
            </a:r>
            <a:r>
              <a:rPr lang="cs-CZ" sz="2000" b="1" dirty="0">
                <a:solidFill>
                  <a:srgbClr val="FF0000"/>
                </a:solidFill>
              </a:rPr>
              <a:t>pověřeným</a:t>
            </a:r>
            <a:r>
              <a:rPr lang="cs-CZ" sz="2000" dirty="0"/>
              <a:t> obecním úřadem a stanovení obcí s </a:t>
            </a:r>
            <a:r>
              <a:rPr lang="cs-CZ" sz="2000" b="1" dirty="0">
                <a:solidFill>
                  <a:srgbClr val="FF0000"/>
                </a:solidFill>
              </a:rPr>
              <a:t>rozšířenou </a:t>
            </a:r>
            <a:r>
              <a:rPr lang="cs-CZ" sz="2000" b="1" dirty="0" smtClean="0">
                <a:solidFill>
                  <a:srgbClr val="FF0000"/>
                </a:solidFill>
              </a:rPr>
              <a:t>působností</a:t>
            </a:r>
          </a:p>
          <a:p>
            <a:pPr marL="0" indent="0" algn="ctr">
              <a:buNone/>
            </a:pPr>
            <a:r>
              <a:rPr lang="cs-CZ" sz="1400" i="1" dirty="0"/>
              <a:t>§ </a:t>
            </a:r>
            <a:r>
              <a:rPr lang="cs-CZ" sz="1400" i="1" dirty="0" smtClean="0"/>
              <a:t>1</a:t>
            </a:r>
            <a:endParaRPr lang="cs-CZ" sz="1400" i="1" dirty="0"/>
          </a:p>
          <a:p>
            <a:pPr marL="0" indent="0" algn="just">
              <a:buNone/>
            </a:pPr>
            <a:r>
              <a:rPr lang="cs-CZ" sz="1400" b="1" i="1" dirty="0" smtClean="0"/>
              <a:t>Obce </a:t>
            </a:r>
            <a:r>
              <a:rPr lang="cs-CZ" sz="1400" b="1" i="1" dirty="0"/>
              <a:t>s pověřeným obecním </a:t>
            </a:r>
            <a:r>
              <a:rPr lang="cs-CZ" sz="1400" b="1" i="1" dirty="0" smtClean="0"/>
              <a:t>úřadem </a:t>
            </a:r>
            <a:r>
              <a:rPr lang="cs-CZ" sz="1400" i="1" dirty="0"/>
              <a:t>jsou stanoveny v příloze č. 1 k tomuto zákonu.</a:t>
            </a:r>
          </a:p>
          <a:p>
            <a:pPr marL="0" indent="0" algn="ctr">
              <a:buNone/>
            </a:pPr>
            <a:r>
              <a:rPr lang="cs-CZ" sz="1400" i="1" dirty="0" smtClean="0"/>
              <a:t>§ 2</a:t>
            </a:r>
            <a:endParaRPr lang="cs-CZ" sz="1400" i="1" dirty="0"/>
          </a:p>
          <a:p>
            <a:pPr marL="0" indent="0" algn="just">
              <a:buNone/>
            </a:pPr>
            <a:r>
              <a:rPr lang="cs-CZ" sz="1400" i="1" dirty="0" smtClean="0"/>
              <a:t>(</a:t>
            </a:r>
            <a:r>
              <a:rPr lang="cs-CZ" sz="1400" i="1" dirty="0"/>
              <a:t>1) </a:t>
            </a:r>
            <a:r>
              <a:rPr lang="cs-CZ" sz="1400" b="1" i="1" dirty="0"/>
              <a:t>Obce s rozšířenou </a:t>
            </a:r>
            <a:r>
              <a:rPr lang="cs-CZ" sz="1400" b="1" i="1" dirty="0" smtClean="0"/>
              <a:t>působností </a:t>
            </a:r>
            <a:r>
              <a:rPr lang="cs-CZ" sz="1400" i="1" dirty="0"/>
              <a:t>jsou stanoveny v příloze č. 2 k tomuto zákonu.</a:t>
            </a:r>
          </a:p>
          <a:p>
            <a:pPr marL="0" indent="0" algn="just">
              <a:buNone/>
            </a:pPr>
            <a:r>
              <a:rPr lang="cs-CZ" sz="1400" i="1" dirty="0" smtClean="0"/>
              <a:t>(</a:t>
            </a:r>
            <a:r>
              <a:rPr lang="cs-CZ" sz="1400" i="1" dirty="0"/>
              <a:t>2) Obce Černošice a Brandýs nad Labem-Stará Boleslav </a:t>
            </a:r>
            <a:r>
              <a:rPr lang="cs-CZ" sz="1400" b="1" i="1" dirty="0"/>
              <a:t>zřídí pracoviště obecního úřadu v hlavním městě Praze</a:t>
            </a:r>
            <a:r>
              <a:rPr lang="cs-CZ" sz="1400" i="1" dirty="0"/>
              <a:t>. Obec Nýřany </a:t>
            </a:r>
            <a:r>
              <a:rPr lang="cs-CZ" sz="1400" b="1" i="1" dirty="0"/>
              <a:t>zřídí pracoviště obecního úřadu </a:t>
            </a:r>
            <a:r>
              <a:rPr lang="cs-CZ" sz="1400" i="1" dirty="0"/>
              <a:t>v Plzni. Obec Šlapanice </a:t>
            </a:r>
            <a:r>
              <a:rPr lang="cs-CZ" sz="1400" b="1" i="1" dirty="0"/>
              <a:t>zřídí pracoviště obecního úřadu </a:t>
            </a:r>
            <a:r>
              <a:rPr lang="cs-CZ" sz="1400" i="1" dirty="0"/>
              <a:t>v Brně.</a:t>
            </a:r>
          </a:p>
          <a:p>
            <a:pPr marL="0" indent="0" algn="ctr">
              <a:buNone/>
            </a:pPr>
            <a:r>
              <a:rPr lang="cs-CZ" sz="1400" i="1" dirty="0" smtClean="0"/>
              <a:t>§ </a:t>
            </a:r>
            <a:r>
              <a:rPr lang="cs-CZ" sz="1400" i="1" dirty="0"/>
              <a:t>3 </a:t>
            </a:r>
          </a:p>
          <a:p>
            <a:pPr marL="0" indent="0" algn="just">
              <a:buNone/>
            </a:pPr>
            <a:r>
              <a:rPr lang="cs-CZ" sz="1400" i="1" dirty="0" smtClean="0"/>
              <a:t>Ministerstvo </a:t>
            </a:r>
            <a:r>
              <a:rPr lang="cs-CZ" sz="1400" i="1" dirty="0"/>
              <a:t>vnitra stanoví vyhláškou</a:t>
            </a:r>
          </a:p>
          <a:p>
            <a:pPr marL="0" indent="0" algn="just">
              <a:buNone/>
            </a:pPr>
            <a:r>
              <a:rPr lang="cs-CZ" sz="1400" i="1" dirty="0"/>
              <a:t>a) správní obvody obcí s pověřeným obecním úřadem,</a:t>
            </a:r>
          </a:p>
          <a:p>
            <a:pPr marL="0" indent="0" algn="just">
              <a:buNone/>
            </a:pPr>
            <a:r>
              <a:rPr lang="cs-CZ" sz="1400" i="1" dirty="0" smtClean="0"/>
              <a:t>b</a:t>
            </a:r>
            <a:r>
              <a:rPr lang="cs-CZ" sz="1400" i="1" dirty="0"/>
              <a:t>) správní obvody obcí s rozšířenou působností</a:t>
            </a:r>
            <a:r>
              <a:rPr lang="cs-CZ" sz="1400" i="1" dirty="0" smtClean="0"/>
              <a:t>.</a:t>
            </a:r>
          </a:p>
          <a:p>
            <a:pPr algn="just"/>
            <a:endParaRPr lang="cs-CZ" sz="1600" b="1" dirty="0" smtClean="0"/>
          </a:p>
          <a:p>
            <a:pPr algn="just"/>
            <a:r>
              <a:rPr lang="cs-CZ" sz="2000" b="1" dirty="0" smtClean="0"/>
              <a:t>Vyhláška č. </a:t>
            </a:r>
            <a:r>
              <a:rPr lang="cs-CZ" sz="2000" b="1" dirty="0"/>
              <a:t>388/2002 Sb., </a:t>
            </a:r>
            <a:r>
              <a:rPr lang="cs-CZ" sz="2000" dirty="0"/>
              <a:t>o stanovení správních obvodů obcí s pověřeným obecním úřadem a správních obvodů obcí s rozšířenou působností</a:t>
            </a:r>
            <a:endParaRPr lang="cs-CZ" sz="2000" dirty="0" smtClean="0"/>
          </a:p>
          <a:p>
            <a:pPr algn="just"/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3271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Správní obvody krajů a obecních úřadů s rozšířenou působností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603" y="3076193"/>
            <a:ext cx="1002794" cy="7056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90" y="2075543"/>
            <a:ext cx="8024810" cy="356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5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Správní obvody krajů a obecních úřadů s rozšířenou působností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1" y="1820950"/>
            <a:ext cx="8686799" cy="437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9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Prameny ke studiu (opakování):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Veřejná správa v České republice v roce </a:t>
            </a:r>
            <a:r>
              <a:rPr lang="cs-CZ" dirty="0" smtClean="0"/>
              <a:t>2016 </a:t>
            </a:r>
            <a:r>
              <a:rPr lang="cs-CZ" dirty="0"/>
              <a:t>(</a:t>
            </a:r>
            <a:r>
              <a:rPr lang="cs-CZ" dirty="0">
                <a:hlinkClick r:id="rId2"/>
              </a:rPr>
              <a:t>www.mvcr.cz</a:t>
            </a:r>
            <a:r>
              <a:rPr lang="cs-CZ" dirty="0"/>
              <a:t>, dostupné v </a:t>
            </a:r>
            <a:r>
              <a:rPr lang="cs-CZ" dirty="0" err="1"/>
              <a:t>ISu</a:t>
            </a:r>
            <a:r>
              <a:rPr lang="cs-CZ" dirty="0"/>
              <a:t>)</a:t>
            </a:r>
          </a:p>
          <a:p>
            <a:pPr algn="just"/>
            <a:r>
              <a:rPr lang="cs-CZ" dirty="0" smtClean="0"/>
              <a:t>Hendrych</a:t>
            </a:r>
            <a:r>
              <a:rPr lang="cs-CZ" dirty="0"/>
              <a:t>, D. Správní věda, 3. vydání, C</a:t>
            </a:r>
            <a:r>
              <a:rPr lang="cs-CZ" dirty="0" smtClean="0"/>
              <a:t>. H. Beck</a:t>
            </a:r>
            <a:r>
              <a:rPr lang="cs-CZ" dirty="0"/>
              <a:t>, 2009, s. </a:t>
            </a:r>
            <a:r>
              <a:rPr lang="cs-CZ" dirty="0" smtClean="0"/>
              <a:t>134 - 159</a:t>
            </a:r>
            <a:endParaRPr lang="cs-CZ" dirty="0"/>
          </a:p>
          <a:p>
            <a:pPr algn="just"/>
            <a:r>
              <a:rPr lang="cs-CZ" dirty="0" smtClean="0"/>
              <a:t>Průcha, P. Správní právo. Obecná část. 7. vydání. Brno : MU, 2007, s. 166 – 200</a:t>
            </a:r>
          </a:p>
          <a:p>
            <a:pPr algn="just"/>
            <a:r>
              <a:rPr lang="cs-CZ" dirty="0" smtClean="0"/>
              <a:t>Sládeček, V. Obecné správní právo. 3. vydání. Praha: </a:t>
            </a:r>
            <a:r>
              <a:rPr lang="cs-CZ" dirty="0" err="1" smtClean="0"/>
              <a:t>WoltersKluwer</a:t>
            </a:r>
            <a:r>
              <a:rPr lang="cs-CZ" dirty="0" smtClean="0"/>
              <a:t>, 2013, s. 250 - 309 </a:t>
            </a:r>
          </a:p>
          <a:p>
            <a:pPr marL="0" indent="0" algn="just">
              <a:buNone/>
            </a:pPr>
            <a:endParaRPr lang="cs-CZ" dirty="0" smtClean="0"/>
          </a:p>
          <a:p>
            <a:pPr algn="just"/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3949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už o veřejné správě víme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b="1" dirty="0"/>
              <a:t>Veřejná správa je duálním pojmem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altLang="cs-CZ" sz="1800" b="1" dirty="0"/>
              <a:t>Materiální/funkcionální/dynamické pojetí</a:t>
            </a:r>
            <a:r>
              <a:rPr lang="cs-CZ" altLang="cs-CZ" sz="1800" dirty="0"/>
              <a:t> – (správní) </a:t>
            </a:r>
            <a:r>
              <a:rPr lang="cs-CZ" altLang="cs-CZ" sz="1800" b="1" dirty="0"/>
              <a:t>činnost</a:t>
            </a:r>
            <a:r>
              <a:rPr lang="cs-CZ" altLang="cs-CZ" sz="1800" dirty="0"/>
              <a:t> „CO ?“, resp. JAK – jako tzv. </a:t>
            </a:r>
            <a:r>
              <a:rPr lang="cs-CZ" altLang="cs-CZ" sz="1800" b="1" dirty="0">
                <a:solidFill>
                  <a:srgbClr val="FF0000"/>
                </a:solidFill>
              </a:rPr>
              <a:t>dobrá správa</a:t>
            </a:r>
            <a:r>
              <a:rPr lang="cs-CZ" altLang="cs-CZ" sz="1800" dirty="0"/>
              <a:t>, 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cs-CZ" altLang="cs-CZ" sz="1800" b="1" dirty="0"/>
              <a:t>Formální/organizační/statické pojetí</a:t>
            </a:r>
            <a:r>
              <a:rPr lang="cs-CZ" altLang="cs-CZ" sz="1800" dirty="0"/>
              <a:t> – </a:t>
            </a:r>
            <a:r>
              <a:rPr lang="cs-CZ" altLang="cs-CZ" sz="1800" b="1" dirty="0"/>
              <a:t>organizace</a:t>
            </a:r>
            <a:r>
              <a:rPr lang="cs-CZ" altLang="cs-CZ" sz="1800" dirty="0"/>
              <a:t> „KDO ?“, vypovídá o </a:t>
            </a:r>
            <a:r>
              <a:rPr lang="cs-CZ" altLang="cs-CZ" sz="1800" b="1" dirty="0">
                <a:solidFill>
                  <a:srgbClr val="FF0000"/>
                </a:solidFill>
              </a:rPr>
              <a:t>subjektech a vykonavatelích </a:t>
            </a:r>
            <a:r>
              <a:rPr lang="cs-CZ" altLang="cs-CZ" sz="1800" dirty="0"/>
              <a:t>veřejné správy</a:t>
            </a:r>
          </a:p>
          <a:p>
            <a:pPr algn="just"/>
            <a:r>
              <a:rPr lang="cs-CZ" altLang="cs-CZ" sz="1800" dirty="0" smtClean="0"/>
              <a:t>Soustava </a:t>
            </a:r>
            <a:r>
              <a:rPr lang="cs-CZ" altLang="cs-CZ" sz="1800" b="1" dirty="0" smtClean="0"/>
              <a:t>(veřejnoprávních)</a:t>
            </a:r>
            <a:r>
              <a:rPr lang="cs-CZ" altLang="cs-CZ" sz="1800" dirty="0" smtClean="0"/>
              <a:t> subjektů </a:t>
            </a:r>
            <a:r>
              <a:rPr lang="cs-CZ" altLang="cs-CZ" sz="1800" dirty="0"/>
              <a:t>a vykonavatelů, kteří </a:t>
            </a:r>
            <a:r>
              <a:rPr lang="cs-CZ" altLang="cs-CZ" sz="1800" b="1" dirty="0"/>
              <a:t>uskutečňují veřejnou správu </a:t>
            </a:r>
            <a:r>
              <a:rPr lang="cs-CZ" altLang="cs-CZ" sz="1800" b="1" dirty="0" smtClean="0"/>
              <a:t>(ve veřejném zájmu, správa veřejných záležitostí) a </a:t>
            </a:r>
            <a:r>
              <a:rPr lang="cs-CZ" altLang="cs-CZ" sz="1800" b="1" dirty="0"/>
              <a:t>realizují </a:t>
            </a:r>
            <a:r>
              <a:rPr lang="cs-CZ" altLang="cs-CZ" sz="1800" dirty="0"/>
              <a:t>jí v některé ze stanovených forem či daným způsobem </a:t>
            </a:r>
            <a:endParaRPr lang="cs-CZ" altLang="cs-CZ" sz="1800" dirty="0" smtClean="0"/>
          </a:p>
          <a:p>
            <a:pPr algn="just"/>
            <a:endParaRPr lang="cs-CZ" altLang="cs-CZ" sz="1800" b="1" dirty="0" smtClean="0"/>
          </a:p>
          <a:p>
            <a:pPr algn="just"/>
            <a:r>
              <a:rPr lang="cs-CZ" altLang="cs-CZ" sz="1800" b="1" dirty="0" smtClean="0"/>
              <a:t>Veřejná </a:t>
            </a:r>
            <a:r>
              <a:rPr lang="cs-CZ" altLang="cs-CZ" sz="1800" b="1" dirty="0"/>
              <a:t>správa je duálním pojmem</a:t>
            </a:r>
          </a:p>
          <a:p>
            <a:pPr marL="457200" indent="-457200" algn="just">
              <a:buAutoNum type="arabicParenR"/>
            </a:pPr>
            <a:r>
              <a:rPr lang="cs-CZ" sz="1800" b="1" dirty="0">
                <a:solidFill>
                  <a:srgbClr val="FF0000"/>
                </a:solidFill>
              </a:rPr>
              <a:t>Státní správa</a:t>
            </a:r>
            <a:r>
              <a:rPr lang="cs-CZ" sz="1800" dirty="0"/>
              <a:t> </a:t>
            </a:r>
          </a:p>
          <a:p>
            <a:pPr marL="457200" indent="-457200" algn="just">
              <a:buAutoNum type="arabicParenR"/>
            </a:pPr>
            <a:r>
              <a:rPr lang="cs-CZ" sz="1800" b="1" dirty="0">
                <a:solidFill>
                  <a:srgbClr val="FF0000"/>
                </a:solidFill>
              </a:rPr>
              <a:t>Samospráva</a:t>
            </a:r>
            <a:endParaRPr lang="cs-CZ" sz="1800" dirty="0"/>
          </a:p>
          <a:p>
            <a:pPr algn="just"/>
            <a:endParaRPr lang="cs-CZ" altLang="cs-CZ" sz="1800" dirty="0" smtClean="0"/>
          </a:p>
          <a:p>
            <a:pPr marL="0" indent="0" algn="just">
              <a:buNone/>
            </a:pPr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885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Státní správa a samospráva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2694" y="1773239"/>
            <a:ext cx="8082321" cy="4114800"/>
          </a:xfrm>
        </p:spPr>
        <p:txBody>
          <a:bodyPr/>
          <a:lstStyle/>
          <a:p>
            <a:r>
              <a:rPr lang="cs-CZ" dirty="0" smtClean="0"/>
              <a:t>Výroční zpráva o veřejné správě 2016 (str. 11)</a:t>
            </a:r>
          </a:p>
          <a:p>
            <a:pPr marL="0" indent="0" algn="just">
              <a:buNone/>
            </a:pPr>
            <a:r>
              <a:rPr lang="cs-CZ" sz="1800" i="1" dirty="0"/>
              <a:t>Přestože "veřejná správa" není ústavní pojem, rozumíme mu a vnímáme jej jako </a:t>
            </a:r>
            <a:r>
              <a:rPr lang="cs-CZ" sz="1800" i="1" dirty="0">
                <a:solidFill>
                  <a:srgbClr val="FF0000"/>
                </a:solidFill>
              </a:rPr>
              <a:t>most pojící státní správu a územní samosprávu</a:t>
            </a:r>
            <a:r>
              <a:rPr lang="cs-CZ" sz="1800" i="1" dirty="0"/>
              <a:t>. Systém veřejné správy v ČR </a:t>
            </a:r>
            <a:r>
              <a:rPr lang="cs-CZ" sz="1800" i="1" dirty="0">
                <a:solidFill>
                  <a:srgbClr val="FF0000"/>
                </a:solidFill>
              </a:rPr>
              <a:t>není jednoduchý</a:t>
            </a:r>
            <a:r>
              <a:rPr lang="cs-CZ" sz="1800" i="1" dirty="0"/>
              <a:t>, mísí se v něm </a:t>
            </a:r>
            <a:r>
              <a:rPr lang="cs-CZ" sz="1800" i="1" dirty="0">
                <a:solidFill>
                  <a:srgbClr val="FF0000"/>
                </a:solidFill>
              </a:rPr>
              <a:t>ústavní samosprávné pojetí </a:t>
            </a:r>
            <a:r>
              <a:rPr lang="cs-CZ" sz="1800" i="1" dirty="0"/>
              <a:t>s členěním státu na okresy, které bylo založeno dnes již jedním z nejstarších zákonů českého právního řádu</a:t>
            </a:r>
            <a:r>
              <a:rPr lang="cs-CZ" sz="1800" i="1" dirty="0" smtClean="0"/>
              <a:t>. </a:t>
            </a:r>
            <a:r>
              <a:rPr lang="cs-CZ" sz="1800" i="1" dirty="0">
                <a:solidFill>
                  <a:srgbClr val="FF0000"/>
                </a:solidFill>
              </a:rPr>
              <a:t>Dvě rozdílná územně správní členění </a:t>
            </a:r>
            <a:r>
              <a:rPr lang="cs-CZ" sz="1800" i="1" dirty="0"/>
              <a:t>nutně působí ve </a:t>
            </a:r>
            <a:r>
              <a:rPr lang="cs-CZ" sz="1800" i="1" dirty="0">
                <a:solidFill>
                  <a:srgbClr val="FF0000"/>
                </a:solidFill>
              </a:rPr>
              <a:t>spojeném modelu výkonu veřejné správy </a:t>
            </a:r>
            <a:r>
              <a:rPr lang="cs-CZ" sz="1800" i="1" dirty="0"/>
              <a:t>problémy občanům i úřadům. Tyto a rovněž i další méně archaické potíže začaly řešit strategie veřejné správy právě v roce 2016 s cílem harmonizovat administrativu státu a dokončit reformu započatou v 90. letech 20. století. </a:t>
            </a:r>
            <a:r>
              <a:rPr lang="cs-CZ" sz="1800" dirty="0" smtClean="0"/>
              <a:t>(str. 11)</a:t>
            </a:r>
            <a:endParaRPr lang="cs-CZ" sz="1800" dirty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7419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Státní správa a samospráva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2694" y="1773239"/>
            <a:ext cx="8082321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1) Samospráva: </a:t>
            </a:r>
          </a:p>
          <a:p>
            <a:pPr algn="just"/>
            <a:r>
              <a:rPr lang="cs-CZ" sz="2000" b="1" dirty="0">
                <a:solidFill>
                  <a:srgbClr val="FF0000"/>
                </a:solidFill>
              </a:rPr>
              <a:t>správa části veřejných záležitostí těmi, jichž se bezprostředně týká</a:t>
            </a:r>
            <a:endParaRPr lang="cs-CZ" sz="2000" b="1" dirty="0" smtClean="0"/>
          </a:p>
          <a:p>
            <a:pPr algn="just"/>
            <a:r>
              <a:rPr lang="cs-CZ" sz="2000" b="1" dirty="0" smtClean="0">
                <a:solidFill>
                  <a:srgbClr val="FF0000"/>
                </a:solidFill>
              </a:rPr>
              <a:t>subjekt:</a:t>
            </a:r>
            <a:r>
              <a:rPr lang="cs-CZ" sz="2000" dirty="0" smtClean="0"/>
              <a:t> </a:t>
            </a:r>
            <a:r>
              <a:rPr lang="cs-CZ" sz="2000" b="1" dirty="0" smtClean="0"/>
              <a:t>územní samosprávné celky </a:t>
            </a:r>
            <a:r>
              <a:rPr lang="cs-CZ" sz="2000" dirty="0" smtClean="0"/>
              <a:t>(obce a kraje) a další/jiné  </a:t>
            </a:r>
            <a:r>
              <a:rPr lang="cs-CZ" sz="2000" b="1" dirty="0" smtClean="0"/>
              <a:t>veřejnoprávní korporace </a:t>
            </a:r>
            <a:r>
              <a:rPr lang="cs-CZ" sz="2000" dirty="0" smtClean="0"/>
              <a:t>(samosprávné komory, vysoké školy</a:t>
            </a:r>
            <a:r>
              <a:rPr lang="cs-CZ" sz="2000" dirty="0" smtClean="0"/>
              <a:t>), </a:t>
            </a:r>
            <a:r>
              <a:rPr lang="cs-CZ" sz="2000" b="1" dirty="0" smtClean="0"/>
              <a:t>právo na samosprávu </a:t>
            </a:r>
            <a:r>
              <a:rPr lang="cs-CZ" sz="2000" dirty="0" smtClean="0"/>
              <a:t>(ústavně či zákonem zaručené) a </a:t>
            </a:r>
            <a:r>
              <a:rPr lang="cs-CZ" sz="2000" b="1" dirty="0" smtClean="0"/>
              <a:t>povinnost ji vykonávat</a:t>
            </a:r>
            <a:endParaRPr lang="cs-CZ" sz="2000" b="1" dirty="0" smtClean="0"/>
          </a:p>
          <a:p>
            <a:pPr algn="just"/>
            <a:r>
              <a:rPr lang="cs-CZ" sz="2000" b="1" dirty="0" smtClean="0">
                <a:solidFill>
                  <a:srgbClr val="FF0000"/>
                </a:solidFill>
              </a:rPr>
              <a:t>Vykonavatel:</a:t>
            </a:r>
            <a:r>
              <a:rPr lang="cs-CZ" sz="2000" dirty="0" smtClean="0"/>
              <a:t> </a:t>
            </a:r>
            <a:r>
              <a:rPr lang="cs-CZ" sz="2000" b="1" dirty="0" smtClean="0"/>
              <a:t>orgány ÚSC, orgány VŘPK </a:t>
            </a:r>
          </a:p>
          <a:p>
            <a:pPr algn="just"/>
            <a:r>
              <a:rPr lang="cs-CZ" sz="2000" dirty="0" smtClean="0"/>
              <a:t>ÚSC </a:t>
            </a:r>
            <a:r>
              <a:rPr lang="cs-CZ" sz="2000" dirty="0"/>
              <a:t>jsou </a:t>
            </a:r>
            <a:r>
              <a:rPr lang="cs-CZ" sz="2000" b="1" dirty="0" smtClean="0"/>
              <a:t>VŘPK</a:t>
            </a:r>
            <a:r>
              <a:rPr lang="cs-CZ" sz="2000" dirty="0" smtClean="0"/>
              <a:t>, mohou </a:t>
            </a:r>
            <a:r>
              <a:rPr lang="cs-CZ" sz="2000" dirty="0"/>
              <a:t>mít </a:t>
            </a:r>
            <a:r>
              <a:rPr lang="cs-CZ" sz="2000" b="1" dirty="0"/>
              <a:t>vlastní majetek </a:t>
            </a:r>
            <a:r>
              <a:rPr lang="cs-CZ" sz="2000" dirty="0"/>
              <a:t>a hospodaří podle vlastního </a:t>
            </a:r>
            <a:r>
              <a:rPr lang="cs-CZ" sz="2000" b="1" dirty="0"/>
              <a:t>rozpočtu</a:t>
            </a:r>
            <a:r>
              <a:rPr lang="cs-CZ" sz="2000" dirty="0"/>
              <a:t>. Stát může </a:t>
            </a:r>
            <a:r>
              <a:rPr lang="cs-CZ" sz="2000" b="1" dirty="0"/>
              <a:t>zasahovat</a:t>
            </a:r>
            <a:r>
              <a:rPr lang="cs-CZ" sz="2000" dirty="0"/>
              <a:t> do </a:t>
            </a:r>
            <a:r>
              <a:rPr lang="cs-CZ" sz="2000" dirty="0" smtClean="0"/>
              <a:t>jejich činnosti vyžaduje-li </a:t>
            </a:r>
            <a:r>
              <a:rPr lang="cs-CZ" sz="2000" dirty="0"/>
              <a:t>to ochrana zákona, a jen způsobem stanoveným zákonem.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7114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Státní správa a samospráva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2694" y="1773239"/>
            <a:ext cx="8082321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1) Samospráva: </a:t>
            </a:r>
          </a:p>
          <a:p>
            <a:pPr algn="just"/>
            <a:r>
              <a:rPr lang="cs-CZ" sz="2000" b="1" dirty="0" smtClean="0"/>
              <a:t>Nezávislost </a:t>
            </a:r>
            <a:r>
              <a:rPr lang="cs-CZ" sz="2000" dirty="0" smtClean="0"/>
              <a:t>při výkonu samosprávy (vázanost zákony)</a:t>
            </a:r>
          </a:p>
          <a:p>
            <a:pPr algn="just"/>
            <a:r>
              <a:rPr lang="cs-CZ" sz="2000" dirty="0" smtClean="0"/>
              <a:t>samospráva </a:t>
            </a:r>
          </a:p>
          <a:p>
            <a:pPr marL="1028700" lvl="2" indent="-457200" algn="just">
              <a:buAutoNum type="alphaLcParenR"/>
            </a:pPr>
            <a:r>
              <a:rPr lang="cs-CZ" sz="2000" b="1" dirty="0" smtClean="0"/>
              <a:t>územní </a:t>
            </a:r>
            <a:r>
              <a:rPr lang="cs-CZ" sz="2000" dirty="0" smtClean="0"/>
              <a:t>(ústavně - čl. 8 čl. 99 až 105 Ústavy a mezinárodně – č. 181/1999 Sb. zaručena) a </a:t>
            </a:r>
          </a:p>
          <a:p>
            <a:pPr marL="1028700" lvl="2" indent="-457200" algn="just">
              <a:buAutoNum type="alphaLcParenR"/>
            </a:pPr>
            <a:r>
              <a:rPr lang="cs-CZ" sz="2000" b="1" dirty="0" smtClean="0"/>
              <a:t>zájmová</a:t>
            </a:r>
            <a:r>
              <a:rPr lang="cs-CZ" sz="2000" dirty="0" smtClean="0"/>
              <a:t> (profesní)</a:t>
            </a:r>
            <a:endParaRPr lang="cs-CZ" sz="2000" b="1" dirty="0"/>
          </a:p>
          <a:p>
            <a:pPr algn="just"/>
            <a:r>
              <a:rPr lang="cs-CZ" sz="2000" b="1" dirty="0"/>
              <a:t>tzv. samostatná působnost </a:t>
            </a:r>
            <a:r>
              <a:rPr lang="cs-CZ" sz="2000" dirty="0"/>
              <a:t>územních samosprávných celků a právo na samosprávu; </a:t>
            </a:r>
          </a:p>
          <a:p>
            <a:pPr algn="just"/>
            <a:r>
              <a:rPr lang="cs-CZ" sz="2000" dirty="0"/>
              <a:t>prozatímní zákon o obecním zřízením 1849 „</a:t>
            </a:r>
            <a:r>
              <a:rPr lang="cs-CZ" sz="2000" b="1" dirty="0">
                <a:solidFill>
                  <a:srgbClr val="FF0000"/>
                </a:solidFill>
              </a:rPr>
              <a:t>základem svobodného státu je svobodná obec</a:t>
            </a:r>
            <a:r>
              <a:rPr lang="cs-CZ" sz="2000" dirty="0"/>
              <a:t>“, 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86044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Státní správa a samospráva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2694" y="1773239"/>
            <a:ext cx="8082321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1) Samospráva: </a:t>
            </a:r>
          </a:p>
          <a:p>
            <a:pPr algn="just"/>
            <a:r>
              <a:rPr lang="cs-CZ" sz="1800" b="1" dirty="0" smtClean="0"/>
              <a:t>Nezávislost </a:t>
            </a:r>
            <a:r>
              <a:rPr lang="cs-CZ" sz="1800" dirty="0" smtClean="0"/>
              <a:t>při výkonu samosprávy (vázanost zákony)</a:t>
            </a:r>
          </a:p>
          <a:p>
            <a:r>
              <a:rPr lang="cs-CZ" sz="1400" dirty="0"/>
              <a:t>§ 35 </a:t>
            </a:r>
            <a:r>
              <a:rPr lang="cs-CZ" sz="1400" dirty="0" smtClean="0"/>
              <a:t>zákona č. 128/2000 Sb., o obcích</a:t>
            </a:r>
            <a:endParaRPr lang="cs-CZ" sz="1400" dirty="0"/>
          </a:p>
          <a:p>
            <a:pPr marL="0" indent="0" algn="just">
              <a:buNone/>
            </a:pPr>
            <a:r>
              <a:rPr lang="cs-CZ" sz="1400" i="1" dirty="0" smtClean="0"/>
              <a:t>(1) Do </a:t>
            </a:r>
            <a:r>
              <a:rPr lang="cs-CZ" sz="1400" i="1" dirty="0"/>
              <a:t>samostatné působnosti obce patří záležitosti, které jsou </a:t>
            </a:r>
            <a:r>
              <a:rPr lang="cs-CZ" sz="1400" b="1" i="1" dirty="0"/>
              <a:t>v zájmu obce a občanů obce</a:t>
            </a:r>
            <a:r>
              <a:rPr lang="cs-CZ" sz="1400" i="1" dirty="0"/>
              <a:t>, pokud </a:t>
            </a:r>
            <a:r>
              <a:rPr lang="cs-CZ" sz="1400" i="1" dirty="0">
                <a:solidFill>
                  <a:srgbClr val="FF0000"/>
                </a:solidFill>
              </a:rPr>
              <a:t>nejsou zákonem </a:t>
            </a:r>
            <a:r>
              <a:rPr lang="cs-CZ" sz="1400" i="1" dirty="0"/>
              <a:t>svěřeny </a:t>
            </a:r>
            <a:r>
              <a:rPr lang="cs-CZ" sz="1400" i="1" dirty="0">
                <a:solidFill>
                  <a:srgbClr val="FF0000"/>
                </a:solidFill>
              </a:rPr>
              <a:t>krajům</a:t>
            </a:r>
            <a:r>
              <a:rPr lang="cs-CZ" sz="1400" i="1" dirty="0"/>
              <a:t> nebo pokud </a:t>
            </a:r>
            <a:r>
              <a:rPr lang="cs-CZ" sz="1400" i="1" dirty="0">
                <a:solidFill>
                  <a:srgbClr val="FF0000"/>
                </a:solidFill>
              </a:rPr>
              <a:t>nejde o přenesenou působnost </a:t>
            </a:r>
            <a:r>
              <a:rPr lang="cs-CZ" sz="1400" i="1" dirty="0"/>
              <a:t>orgánů obce nebo o působnost, která je zvláštním zákonem svěřena </a:t>
            </a:r>
            <a:r>
              <a:rPr lang="cs-CZ" sz="1400" i="1" dirty="0">
                <a:solidFill>
                  <a:srgbClr val="FF0000"/>
                </a:solidFill>
              </a:rPr>
              <a:t>správním úřadům jako výkon státní správy</a:t>
            </a:r>
            <a:r>
              <a:rPr lang="cs-CZ" sz="1400" i="1" dirty="0"/>
              <a:t>, a dále záležitosti, které do samostatné působnosti obce svěří zákon</a:t>
            </a:r>
            <a:r>
              <a:rPr lang="cs-CZ" sz="1400" i="1" dirty="0" smtClean="0"/>
              <a:t>.</a:t>
            </a:r>
          </a:p>
          <a:p>
            <a:pPr marL="0" indent="0" algn="just">
              <a:buNone/>
            </a:pPr>
            <a:r>
              <a:rPr lang="cs-CZ" sz="1400" i="1" dirty="0" smtClean="0"/>
              <a:t>(</a:t>
            </a:r>
            <a:r>
              <a:rPr lang="cs-CZ" sz="1400" i="1" dirty="0"/>
              <a:t>2) Do samostatné působnosti obce patří </a:t>
            </a:r>
            <a:r>
              <a:rPr lang="cs-CZ" sz="1400" b="1" i="1" dirty="0"/>
              <a:t>zejména </a:t>
            </a:r>
            <a:r>
              <a:rPr lang="cs-CZ" sz="1400" i="1" dirty="0"/>
              <a:t>záležitosti uvedené v § 84, 85 a 102, s výjimkou vydávání nařízení obce. Obec v samostatné působnosti ve svém územním obvodu dále pečuje v souladu s místními předpoklady a s místními zvyklostmi o vytváření podmínek pro rozvoj </a:t>
            </a:r>
            <a:r>
              <a:rPr lang="cs-CZ" sz="1400" b="1" i="1" dirty="0"/>
              <a:t>sociální péče </a:t>
            </a:r>
            <a:r>
              <a:rPr lang="cs-CZ" sz="1400" i="1" dirty="0"/>
              <a:t>a pro uspokojování </a:t>
            </a:r>
            <a:r>
              <a:rPr lang="cs-CZ" sz="1400" b="1" i="1" dirty="0"/>
              <a:t>potřeb svých občanů</a:t>
            </a:r>
            <a:r>
              <a:rPr lang="cs-CZ" sz="1400" i="1" dirty="0"/>
              <a:t>. Jde především o uspokojování potřeby </a:t>
            </a:r>
            <a:r>
              <a:rPr lang="cs-CZ" sz="1400" b="1" i="1" dirty="0"/>
              <a:t>bydlení, ochrany a rozvoje zdraví, dopravy a spojů, potřeby informací, výchovy a vzdělávání, celkového kulturního rozvoje a ochrany veřejného pořádk</a:t>
            </a:r>
            <a:r>
              <a:rPr lang="cs-CZ" sz="1400" i="1" dirty="0"/>
              <a:t>u</a:t>
            </a:r>
            <a:r>
              <a:rPr lang="cs-CZ" sz="1400" i="1" dirty="0" smtClean="0"/>
              <a:t>.</a:t>
            </a:r>
            <a:endParaRPr lang="cs-CZ" sz="1400" i="1" dirty="0"/>
          </a:p>
          <a:p>
            <a:pPr marL="0" indent="0" algn="just">
              <a:buNone/>
            </a:pPr>
            <a:r>
              <a:rPr lang="cs-CZ" sz="1400" i="1" dirty="0" smtClean="0"/>
              <a:t>(</a:t>
            </a:r>
            <a:r>
              <a:rPr lang="cs-CZ" sz="1400" i="1" dirty="0"/>
              <a:t>3) Při výkonu samostatné působnosti se obec </a:t>
            </a:r>
            <a:r>
              <a:rPr lang="cs-CZ" sz="1400" i="1" dirty="0" smtClean="0"/>
              <a:t>řídí</a:t>
            </a:r>
          </a:p>
          <a:p>
            <a:pPr marL="0" indent="0" algn="just">
              <a:buNone/>
            </a:pPr>
            <a:r>
              <a:rPr lang="cs-CZ" sz="1400" i="1" dirty="0" smtClean="0"/>
              <a:t>a) při vydávání obecně závazných vyhlášek </a:t>
            </a:r>
            <a:r>
              <a:rPr lang="cs-CZ" sz="1400" b="1" i="1" dirty="0" smtClean="0">
                <a:solidFill>
                  <a:srgbClr val="FF0000"/>
                </a:solidFill>
              </a:rPr>
              <a:t>zákonem</a:t>
            </a:r>
            <a:r>
              <a:rPr lang="cs-CZ" sz="1400" i="1" dirty="0" smtClean="0"/>
              <a:t>, </a:t>
            </a:r>
            <a:endParaRPr lang="cs-CZ" sz="1400" i="1" dirty="0"/>
          </a:p>
          <a:p>
            <a:pPr marL="0" indent="0" algn="just">
              <a:buNone/>
            </a:pPr>
            <a:r>
              <a:rPr lang="cs-CZ" sz="1400" i="1" dirty="0"/>
              <a:t>b) v ostatních záležitostech </a:t>
            </a:r>
            <a:r>
              <a:rPr lang="cs-CZ" sz="1400" b="1" i="1" dirty="0">
                <a:solidFill>
                  <a:srgbClr val="FF0000"/>
                </a:solidFill>
              </a:rPr>
              <a:t>též jinými právními předpisy vydanými na základě zákona</a:t>
            </a:r>
            <a:r>
              <a:rPr lang="cs-CZ" sz="1400" i="1" dirty="0"/>
              <a:t>.</a:t>
            </a:r>
            <a:endParaRPr lang="cs-CZ" sz="1400" i="1" dirty="0" smtClean="0"/>
          </a:p>
          <a:p>
            <a:endParaRPr lang="cs-CZ" sz="1200" i="1" dirty="0"/>
          </a:p>
          <a:p>
            <a:endParaRPr lang="cs-CZ" sz="1200" i="1" dirty="0" smtClean="0"/>
          </a:p>
          <a:p>
            <a:endParaRPr lang="cs-CZ" sz="1200" i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77643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Státní správa a samospráva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2694" y="1773239"/>
            <a:ext cx="8082321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1) Samospráva: </a:t>
            </a:r>
          </a:p>
          <a:p>
            <a:pPr algn="just"/>
            <a:r>
              <a:rPr lang="cs-CZ" sz="1800" b="1" dirty="0" smtClean="0"/>
              <a:t>Nezávislost </a:t>
            </a:r>
            <a:r>
              <a:rPr lang="cs-CZ" sz="1800" dirty="0" smtClean="0"/>
              <a:t>při výkonu samosprávy (vázanost zákony)</a:t>
            </a:r>
          </a:p>
          <a:p>
            <a:r>
              <a:rPr lang="cs-CZ" sz="1200" i="1" dirty="0"/>
              <a:t>§ 14 </a:t>
            </a:r>
            <a:r>
              <a:rPr lang="cs-CZ" sz="1200" i="1" dirty="0" smtClean="0"/>
              <a:t>zákona č´. 129/2000 Sb., o krajích</a:t>
            </a:r>
            <a:endParaRPr lang="cs-CZ" sz="1200" i="1" dirty="0"/>
          </a:p>
          <a:p>
            <a:pPr marL="0" indent="0" algn="just">
              <a:buNone/>
            </a:pPr>
            <a:r>
              <a:rPr lang="cs-CZ" sz="1200" i="1" dirty="0" smtClean="0"/>
              <a:t>(</a:t>
            </a:r>
            <a:r>
              <a:rPr lang="cs-CZ" sz="1200" i="1" dirty="0"/>
              <a:t>1) Do samostatné působnosti kraje patří záležitosti, které jsou </a:t>
            </a:r>
            <a:r>
              <a:rPr lang="cs-CZ" sz="1200" b="1" i="1" dirty="0">
                <a:solidFill>
                  <a:srgbClr val="FF0000"/>
                </a:solidFill>
              </a:rPr>
              <a:t>v zájmu kraje a občanů kraje</a:t>
            </a:r>
            <a:r>
              <a:rPr lang="cs-CZ" sz="1200" i="1" dirty="0"/>
              <a:t>, pokud </a:t>
            </a:r>
            <a:r>
              <a:rPr lang="cs-CZ" sz="1200" b="1" i="1" dirty="0"/>
              <a:t>nejde o přenesenou působnost</a:t>
            </a:r>
            <a:r>
              <a:rPr lang="cs-CZ" sz="1200" i="1" dirty="0"/>
              <a:t> kraje.</a:t>
            </a:r>
          </a:p>
          <a:p>
            <a:pPr marL="0" indent="0" algn="just">
              <a:buNone/>
            </a:pPr>
            <a:r>
              <a:rPr lang="cs-CZ" sz="1200" i="1" dirty="0" smtClean="0"/>
              <a:t>(</a:t>
            </a:r>
            <a:r>
              <a:rPr lang="cs-CZ" sz="1200" i="1" dirty="0"/>
              <a:t>2) Do samostatné působnosti kraje patří </a:t>
            </a:r>
            <a:r>
              <a:rPr lang="cs-CZ" sz="1200" b="1" i="1" dirty="0"/>
              <a:t>zejména</a:t>
            </a:r>
            <a:r>
              <a:rPr lang="cs-CZ" sz="1200" i="1" dirty="0"/>
              <a:t> záležitosti uvedené v § 11, 35, 36 a 59, s výjimkou vydávání nařízení kraje, a dále záležitosti, které do samostatné působnosti svěří zákon.</a:t>
            </a:r>
          </a:p>
          <a:p>
            <a:pPr marL="0" indent="0" algn="just">
              <a:buNone/>
            </a:pPr>
            <a:r>
              <a:rPr lang="cs-CZ" sz="1200" i="1" dirty="0" smtClean="0"/>
              <a:t>(</a:t>
            </a:r>
            <a:r>
              <a:rPr lang="cs-CZ" sz="1200" i="1" dirty="0"/>
              <a:t>3) Kraj může pro výkon samostatné působnosti zakládat a zřizovat právnické osoby a organizační složky kraje, pokud zákon nestanoví jinak.</a:t>
            </a:r>
          </a:p>
          <a:p>
            <a:pPr marL="0" indent="0" algn="just">
              <a:buNone/>
            </a:pPr>
            <a:r>
              <a:rPr lang="cs-CZ" sz="1200" i="1" dirty="0" smtClean="0"/>
              <a:t>(</a:t>
            </a:r>
            <a:r>
              <a:rPr lang="cs-CZ" sz="1200" i="1" dirty="0"/>
              <a:t>4) Při výkonu samostatné působnosti kraj spolupracuje s obcemi; nesmí přitom zasahovat do jejich samostatné působnosti. Proti takovému zásahu může obec podat žalobu podle zvláštního zákona.</a:t>
            </a:r>
          </a:p>
          <a:p>
            <a:pPr marL="0" indent="0" algn="just">
              <a:buNone/>
            </a:pPr>
            <a:r>
              <a:rPr lang="cs-CZ" sz="1200" i="1" dirty="0" smtClean="0"/>
              <a:t>(</a:t>
            </a:r>
            <a:r>
              <a:rPr lang="cs-CZ" sz="1200" i="1" dirty="0"/>
              <a:t>5) Kraje jsou povinny, pokud je to možné, předem projednat s obcemi opatření dotýkající se jejich působnosti.</a:t>
            </a:r>
            <a:endParaRPr lang="cs-CZ" sz="1200" i="1" dirty="0"/>
          </a:p>
          <a:p>
            <a:endParaRPr lang="cs-CZ" sz="1200" i="1" dirty="0" smtClean="0"/>
          </a:p>
          <a:p>
            <a:endParaRPr lang="cs-CZ" sz="1200" i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0653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Státní správa a samospráva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2694" y="1773239"/>
            <a:ext cx="8082321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2) Státní správa</a:t>
            </a:r>
            <a:r>
              <a:rPr lang="cs-CZ" sz="2000" dirty="0" smtClean="0"/>
              <a:t>: </a:t>
            </a:r>
          </a:p>
          <a:p>
            <a:pPr algn="just"/>
            <a:r>
              <a:rPr lang="cs-CZ" sz="2000" b="1" dirty="0">
                <a:solidFill>
                  <a:srgbClr val="FF0000"/>
                </a:solidFill>
              </a:rPr>
              <a:t>správa záležitostí státu přímo státem, jménem státu a v zájmu </a:t>
            </a:r>
            <a:r>
              <a:rPr lang="cs-CZ" sz="2000" b="1" dirty="0" smtClean="0">
                <a:solidFill>
                  <a:srgbClr val="FF0000"/>
                </a:solidFill>
              </a:rPr>
              <a:t>státu</a:t>
            </a:r>
          </a:p>
          <a:p>
            <a:pPr algn="just"/>
            <a:r>
              <a:rPr lang="cs-CZ" sz="2000" b="1" dirty="0" smtClean="0">
                <a:solidFill>
                  <a:srgbClr val="FF0000"/>
                </a:solidFill>
              </a:rPr>
              <a:t>Instanční vztahy nadřízenosti a podřízenosti</a:t>
            </a:r>
          </a:p>
          <a:p>
            <a:pPr algn="just"/>
            <a:r>
              <a:rPr lang="cs-CZ" sz="2000" dirty="0" smtClean="0"/>
              <a:t>subjekt: </a:t>
            </a:r>
            <a:r>
              <a:rPr lang="cs-CZ" sz="2000" b="1" dirty="0" smtClean="0"/>
              <a:t>stát</a:t>
            </a:r>
          </a:p>
          <a:p>
            <a:pPr algn="just"/>
            <a:r>
              <a:rPr lang="cs-CZ" sz="2000" dirty="0" smtClean="0"/>
              <a:t>vykonavatel („</a:t>
            </a:r>
            <a:r>
              <a:rPr lang="cs-CZ" sz="2000" b="1" dirty="0" smtClean="0"/>
              <a:t>správní úřad</a:t>
            </a:r>
            <a:r>
              <a:rPr lang="cs-CZ" sz="2000" dirty="0" smtClean="0"/>
              <a:t>“, dříve orgán státní správy):</a:t>
            </a:r>
          </a:p>
          <a:p>
            <a:pPr lvl="1" algn="just"/>
            <a:r>
              <a:rPr lang="cs-CZ" sz="2000" b="1" dirty="0" smtClean="0"/>
              <a:t>orgány státu </a:t>
            </a:r>
            <a:r>
              <a:rPr lang="cs-CZ" sz="2000" dirty="0" smtClean="0"/>
              <a:t>(orgány státní správy), </a:t>
            </a:r>
            <a:r>
              <a:rPr lang="cs-CZ" sz="2000" b="1" dirty="0" smtClean="0"/>
              <a:t>tzv. přímí vykonavatelé</a:t>
            </a:r>
          </a:p>
          <a:p>
            <a:pPr lvl="1" algn="just"/>
            <a:r>
              <a:rPr lang="cs-CZ" sz="2000" b="1" dirty="0" smtClean="0"/>
              <a:t>orgány jiných subjektů - </a:t>
            </a:r>
            <a:r>
              <a:rPr lang="cs-CZ" sz="2000" dirty="0" smtClean="0"/>
              <a:t>zákonem jsou pověřeni k výkonu státní správy (čl. 105 Ústavy „</a:t>
            </a:r>
            <a:r>
              <a:rPr lang="cs-CZ" sz="2000" i="1" dirty="0" smtClean="0"/>
              <a:t>Výkon státní správy lze svěřit orgánům samosprávy jen tehdy, stanoví-li to zákon</a:t>
            </a:r>
            <a:r>
              <a:rPr lang="cs-CZ" sz="2000" dirty="0" smtClean="0"/>
              <a:t>“) - </a:t>
            </a:r>
            <a:r>
              <a:rPr lang="cs-CZ" sz="2000" b="1" dirty="0" smtClean="0"/>
              <a:t>nepřímí vykonavatelé </a:t>
            </a:r>
            <a:r>
              <a:rPr lang="cs-CZ" sz="2000" dirty="0" smtClean="0"/>
              <a:t>– tzv. </a:t>
            </a:r>
            <a:r>
              <a:rPr lang="cs-CZ" sz="2000" b="1" dirty="0" smtClean="0"/>
              <a:t>přenesená působnost</a:t>
            </a:r>
            <a:r>
              <a:rPr lang="cs-CZ" sz="2000" dirty="0" smtClean="0"/>
              <a:t>, např. obecní a krajský úřad; </a:t>
            </a:r>
            <a:r>
              <a:rPr lang="cs-CZ" sz="2000" b="1" dirty="0" smtClean="0"/>
              <a:t>příspěvek</a:t>
            </a:r>
            <a:r>
              <a:rPr lang="cs-CZ" sz="2000" dirty="0" smtClean="0"/>
              <a:t> na přenesenou působnost (§ 62 zákona o obcích a § 29 zákona o krajích)</a:t>
            </a:r>
          </a:p>
          <a:p>
            <a:pPr marL="457200" lvl="1" indent="0" algn="just">
              <a:buNone/>
            </a:pP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918793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</Template>
  <TotalTime>993</TotalTime>
  <Words>2584</Words>
  <Application>Microsoft Office PowerPoint</Application>
  <PresentationFormat>Předvádění na obrazovce (4:3)</PresentationFormat>
  <Paragraphs>229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Tahoma</vt:lpstr>
      <vt:lpstr>Wingdings</vt:lpstr>
      <vt:lpstr>Prezentace_MU_CZ</vt:lpstr>
      <vt:lpstr>Soudobá struktura organizace veřejné správy v České republice, organizace státní správy a organizace samosprávy; státní správa  MP313K Úvod do studia veřejné správy  5. přednáška 2. 11. 2017 JUDr. Lukáš Potěšil, Ph.D.</vt:lpstr>
      <vt:lpstr>Osnova přednášky a její cíl:</vt:lpstr>
      <vt:lpstr>Co už o veřejné správě víme</vt:lpstr>
      <vt:lpstr>Státní správa a samospráva</vt:lpstr>
      <vt:lpstr>Státní správa a samospráva</vt:lpstr>
      <vt:lpstr>Státní správa a samospráva</vt:lpstr>
      <vt:lpstr>Státní správa a samospráva</vt:lpstr>
      <vt:lpstr>Státní správa a samospráva</vt:lpstr>
      <vt:lpstr>Státní správa a samospráva</vt:lpstr>
      <vt:lpstr>Soudobá organizace veřejné správy v ČR</vt:lpstr>
      <vt:lpstr>Soudobá organizace veřejné správy v ČR</vt:lpstr>
      <vt:lpstr>Soudobá organizace veřejné správy v ČR</vt:lpstr>
      <vt:lpstr>Soudobá organizace veřejné správy v ČR</vt:lpstr>
      <vt:lpstr>Soudobá organizace veřejné správy v ČR</vt:lpstr>
      <vt:lpstr>Soudobá organizace veřejné správy v ČR</vt:lpstr>
      <vt:lpstr>Soudobá organizace veřejné správy v ČR</vt:lpstr>
      <vt:lpstr>Soudobá organizace veřejné správy v ČR</vt:lpstr>
      <vt:lpstr>Soudobá organizace veřejné správy v ČR</vt:lpstr>
      <vt:lpstr>Regionální a územní správa, vývoj v letech 1960 - 1990</vt:lpstr>
      <vt:lpstr>Reforma veřejné správy</vt:lpstr>
      <vt:lpstr>Krajské uspořádání</vt:lpstr>
      <vt:lpstr>Reforma veřejné správy</vt:lpstr>
      <vt:lpstr>Reforma veřejné správy</vt:lpstr>
      <vt:lpstr>Správní obvody krajů a obecních úřadů s rozšířenou působností</vt:lpstr>
      <vt:lpstr>Správní obvody krajů a obecních úřadů s rozšířenou působností</vt:lpstr>
      <vt:lpstr>Prameny ke studiu (opakování):</vt:lpstr>
    </vt:vector>
  </TitlesOfParts>
  <Company>PrF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Lukas Potesil</cp:lastModifiedBy>
  <cp:revision>141</cp:revision>
  <cp:lastPrinted>2016-10-20T06:18:47Z</cp:lastPrinted>
  <dcterms:created xsi:type="dcterms:W3CDTF">2016-09-26T07:53:44Z</dcterms:created>
  <dcterms:modified xsi:type="dcterms:W3CDTF">2017-11-02T07:25:48Z</dcterms:modified>
</cp:coreProperties>
</file>