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6" r:id="rId11"/>
    <p:sldId id="268" r:id="rId12"/>
    <p:sldId id="269" r:id="rId13"/>
    <p:sldId id="271" r:id="rId14"/>
    <p:sldId id="272" r:id="rId15"/>
    <p:sldId id="273" r:id="rId16"/>
    <p:sldId id="274" r:id="rId17"/>
    <p:sldId id="275" r:id="rId18"/>
    <p:sldId id="267" r:id="rId19"/>
    <p:sldId id="276" r:id="rId20"/>
    <p:sldId id="277" r:id="rId21"/>
    <p:sldId id="278" r:id="rId22"/>
    <p:sldId id="280" r:id="rId23"/>
    <p:sldId id="281" r:id="rId24"/>
    <p:sldId id="282" r:id="rId25"/>
    <p:sldId id="283" r:id="rId26"/>
    <p:sldId id="284" r:id="rId27"/>
    <p:sldId id="285" r:id="rId28"/>
    <p:sldId id="279" r:id="rId29"/>
    <p:sldId id="286" r:id="rId30"/>
    <p:sldId id="287" r:id="rId31"/>
    <p:sldId id="288" r:id="rId32"/>
    <p:sldId id="289" r:id="rId33"/>
    <p:sldId id="290" r:id="rId34"/>
    <p:sldId id="292" r:id="rId35"/>
    <p:sldId id="293" r:id="rId36"/>
    <p:sldId id="294" r:id="rId37"/>
    <p:sldId id="295" r:id="rId38"/>
    <p:sldId id="296" r:id="rId39"/>
    <p:sldId id="299" r:id="rId40"/>
    <p:sldId id="297" r:id="rId41"/>
    <p:sldId id="301" r:id="rId42"/>
    <p:sldId id="302" r:id="rId43"/>
    <p:sldId id="303" r:id="rId44"/>
    <p:sldId id="304" r:id="rId45"/>
    <p:sldId id="305" r:id="rId46"/>
    <p:sldId id="306" r:id="rId4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87DA86B2-9276-48AE-9A27-09CAE12A338B}" type="datetimeFigureOut">
              <a:rPr lang="cs-CZ" smtClean="0"/>
              <a:t>27.11.2017</a:t>
            </a:fld>
            <a:endParaRPr lang="cs-CZ"/>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BA591ED-0F9D-44EB-8BC2-215E0E04D06F}" type="slidenum">
              <a:rPr lang="cs-CZ" smtClean="0"/>
              <a:t>‹#›</a:t>
            </a:fld>
            <a:endParaRPr lang="cs-CZ"/>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cs-CZ" smtClean="0"/>
              <a:t>Kliknutím lze upravit styl.</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DA86B2-9276-48AE-9A27-09CAE12A338B}" type="datetimeFigureOut">
              <a:rPr lang="cs-CZ" smtClean="0"/>
              <a:t>27.11.2017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A591ED-0F9D-44EB-8BC2-215E0E04D06F}" type="slidenum">
              <a:rPr lang="cs-CZ" smtClean="0"/>
              <a:t>‹#›</a:t>
            </a:fld>
            <a:endParaRPr lang="cs-CZ"/>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DA86B2-9276-48AE-9A27-09CAE12A338B}" type="datetimeFigureOut">
              <a:rPr lang="cs-CZ" smtClean="0"/>
              <a:t>27.11.2017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A591ED-0F9D-44EB-8BC2-215E0E04D06F}" type="slidenum">
              <a:rPr lang="cs-CZ" smtClean="0"/>
              <a:t>‹#›</a:t>
            </a:fld>
            <a:endParaRPr lang="cs-CZ"/>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87DA86B2-9276-48AE-9A27-09CAE12A338B}" type="datetimeFigureOut">
              <a:rPr lang="cs-CZ" smtClean="0"/>
              <a:t>27.11.2017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A591ED-0F9D-44EB-8BC2-215E0E04D06F}" type="slidenum">
              <a:rPr lang="cs-CZ" smtClean="0"/>
              <a:t>‹#›</a:t>
            </a:fld>
            <a:endParaRPr lang="cs-CZ"/>
          </a:p>
        </p:txBody>
      </p:sp>
      <p:sp>
        <p:nvSpPr>
          <p:cNvPr id="11" name="Title 10"/>
          <p:cNvSpPr>
            <a:spLocks noGrp="1"/>
          </p:cNvSpPr>
          <p:nvPr>
            <p:ph type="title"/>
          </p:nvPr>
        </p:nvSpPr>
        <p:spPr/>
        <p:txBody>
          <a:bodyPr/>
          <a:lstStyle/>
          <a:p>
            <a:r>
              <a:rPr lang="cs-CZ" smtClean="0"/>
              <a:t>Kliknutím lze upravit styl.</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87DA86B2-9276-48AE-9A27-09CAE12A338B}" type="datetimeFigureOut">
              <a:rPr lang="cs-CZ" smtClean="0"/>
              <a:t>27.11.2017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A591ED-0F9D-44EB-8BC2-215E0E04D06F}"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7DA86B2-9276-48AE-9A27-09CAE12A338B}" type="datetimeFigureOut">
              <a:rPr lang="cs-CZ" smtClean="0"/>
              <a:t>27.11.2017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A591ED-0F9D-44EB-8BC2-215E0E04D06F}" type="slidenum">
              <a:rPr lang="cs-CZ" smtClean="0"/>
              <a:t>‹#›</a:t>
            </a:fld>
            <a:endParaRPr lang="cs-CZ"/>
          </a:p>
        </p:txBody>
      </p:sp>
      <p:sp>
        <p:nvSpPr>
          <p:cNvPr id="12" name="Title 11"/>
          <p:cNvSpPr>
            <a:spLocks noGrp="1"/>
          </p:cNvSpPr>
          <p:nvPr>
            <p:ph type="title"/>
          </p:nvPr>
        </p:nvSpPr>
        <p:spPr/>
        <p:txBody>
          <a:bodyPr/>
          <a:lstStyle>
            <a:lvl1pPr>
              <a:defRPr>
                <a:solidFill>
                  <a:schemeClr val="tx2"/>
                </a:solidFill>
              </a:defRPr>
            </a:lvl1pPr>
          </a:lstStyle>
          <a:p>
            <a:r>
              <a:rPr lang="cs-CZ" smtClean="0"/>
              <a:t>Kliknutím lze upravit styl.</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87DA86B2-9276-48AE-9A27-09CAE12A338B}" type="datetimeFigureOut">
              <a:rPr lang="cs-CZ" smtClean="0"/>
              <a:t>27.11.2017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BA591ED-0F9D-44EB-8BC2-215E0E04D06F}" type="slidenum">
              <a:rPr lang="cs-CZ" smtClean="0"/>
              <a:t>‹#›</a:t>
            </a:fld>
            <a:endParaRPr lang="cs-CZ"/>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87DA86B2-9276-48AE-9A27-09CAE12A338B}" type="datetimeFigureOut">
              <a:rPr lang="cs-CZ" smtClean="0"/>
              <a:t>27.11.2017</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BA591ED-0F9D-44EB-8BC2-215E0E04D06F}" type="slidenum">
              <a:rPr lang="cs-CZ" smtClean="0"/>
              <a:t>‹#›</a:t>
            </a:fld>
            <a:endParaRPr lang="cs-CZ"/>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A86B2-9276-48AE-9A27-09CAE12A338B}" type="datetimeFigureOut">
              <a:rPr lang="cs-CZ" smtClean="0"/>
              <a:t>27.11.2017</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BA591ED-0F9D-44EB-8BC2-215E0E04D06F}"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cs-CZ" smtClean="0"/>
              <a:t>Kliknutím lze upravit styl.</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7DA86B2-9276-48AE-9A27-09CAE12A338B}" type="datetimeFigureOut">
              <a:rPr lang="cs-CZ" smtClean="0"/>
              <a:t>27.11.2017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A591ED-0F9D-44EB-8BC2-215E0E04D06F}"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cs-CZ" smtClean="0"/>
              <a:t>Kliknutím lze upravit styl.</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87DA86B2-9276-48AE-9A27-09CAE12A338B}" type="datetimeFigureOut">
              <a:rPr lang="cs-CZ" smtClean="0"/>
              <a:t>27.11.2017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A591ED-0F9D-44EB-8BC2-215E0E04D06F}"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87DA86B2-9276-48AE-9A27-09CAE12A338B}" type="datetimeFigureOut">
              <a:rPr lang="cs-CZ" smtClean="0"/>
              <a:t>27.11.2017</a:t>
            </a:fld>
            <a:endParaRPr lang="cs-CZ"/>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cs-CZ"/>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7BA591ED-0F9D-44EB-8BC2-215E0E04D06F}"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is.muni.cz/obchod/baleni/76379" TargetMode="External"/><Relationship Id="rId2" Type="http://schemas.openxmlformats.org/officeDocument/2006/relationships/hyperlink" Target="file:///C:\Users\632\Downloads\Informacni-letak_2014_Statni-rozpocet-v-kostce_II.pdf" TargetMode="External"/><Relationship Id="rId1" Type="http://schemas.openxmlformats.org/officeDocument/2006/relationships/slideLayout" Target="../slideLayouts/slideLayout2.xml"/><Relationship Id="rId4" Type="http://schemas.openxmlformats.org/officeDocument/2006/relationships/hyperlink" Target="http://is.muni.cz/obchod/baleni/7638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FISKÁLNÍ ZŘÍZENÍ</a:t>
            </a:r>
            <a:endParaRPr lang="cs-CZ" dirty="0"/>
          </a:p>
        </p:txBody>
      </p:sp>
      <p:sp>
        <p:nvSpPr>
          <p:cNvPr id="3" name="Podnadpis 2"/>
          <p:cNvSpPr>
            <a:spLocks noGrp="1"/>
          </p:cNvSpPr>
          <p:nvPr>
            <p:ph type="subTitle" idx="1"/>
          </p:nvPr>
        </p:nvSpPr>
        <p:spPr/>
        <p:txBody>
          <a:bodyPr/>
          <a:lstStyle/>
          <a:p>
            <a:r>
              <a:rPr lang="cs-CZ" dirty="0" smtClean="0"/>
              <a:t>Petr </a:t>
            </a:r>
            <a:r>
              <a:rPr lang="cs-CZ" dirty="0" err="1" smtClean="0"/>
              <a:t>Mrkývka</a:t>
            </a:r>
            <a:endParaRPr lang="cs-CZ" dirty="0"/>
          </a:p>
        </p:txBody>
      </p:sp>
    </p:spTree>
    <p:extLst>
      <p:ext uri="{BB962C8B-B14F-4D97-AF65-F5344CB8AC3E}">
        <p14:creationId xmlns:p14="http://schemas.microsoft.com/office/powerpoint/2010/main" val="3020588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a:bodyPr>
          <a:lstStyle/>
          <a:p>
            <a:r>
              <a:rPr lang="cs-CZ" dirty="0"/>
              <a:t>Segment veřejné politiky.</a:t>
            </a:r>
          </a:p>
          <a:p>
            <a:r>
              <a:rPr lang="cs-CZ" dirty="0"/>
              <a:t>Meze: </a:t>
            </a:r>
            <a:endParaRPr lang="cs-CZ" dirty="0" smtClean="0"/>
          </a:p>
          <a:p>
            <a:pPr marL="457200" indent="-457200">
              <a:buAutoNum type="alphaLcParenR"/>
            </a:pPr>
            <a:r>
              <a:rPr lang="cs-CZ" b="1" dirty="0" smtClean="0"/>
              <a:t>ekonomické</a:t>
            </a:r>
            <a:r>
              <a:rPr lang="cs-CZ" dirty="0" smtClean="0"/>
              <a:t> </a:t>
            </a:r>
            <a:r>
              <a:rPr lang="cs-CZ" dirty="0"/>
              <a:t>- rozsah příjmů a výdajů, </a:t>
            </a:r>
          </a:p>
          <a:p>
            <a:pPr marL="457200" indent="-457200">
              <a:buAutoNum type="alphaLcParenR"/>
            </a:pPr>
            <a:r>
              <a:rPr lang="cs-CZ" b="1" dirty="0" smtClean="0"/>
              <a:t>právní</a:t>
            </a:r>
            <a:r>
              <a:rPr lang="cs-CZ" dirty="0" smtClean="0"/>
              <a:t> </a:t>
            </a:r>
            <a:r>
              <a:rPr lang="cs-CZ" dirty="0"/>
              <a:t>– mandatorní výdaje, fiskální odpovědnost, fiskální závazky</a:t>
            </a:r>
          </a:p>
          <a:p>
            <a:r>
              <a:rPr lang="cs-CZ" b="1" dirty="0"/>
              <a:t>Rozpočtová politika</a:t>
            </a:r>
          </a:p>
          <a:p>
            <a:r>
              <a:rPr lang="cs-CZ" b="1" dirty="0"/>
              <a:t>Daňová politika </a:t>
            </a:r>
            <a:r>
              <a:rPr lang="cs-CZ" dirty="0"/>
              <a:t>– meze daňového </a:t>
            </a:r>
            <a:r>
              <a:rPr lang="cs-CZ" dirty="0" smtClean="0"/>
              <a:t>systému</a:t>
            </a:r>
          </a:p>
          <a:p>
            <a:r>
              <a:rPr lang="cs-CZ" dirty="0" smtClean="0"/>
              <a:t>Normy </a:t>
            </a:r>
            <a:r>
              <a:rPr lang="cs-CZ" dirty="0"/>
              <a:t>finančního práva jsou nástrojem realizace fiskální politiky a jejich použití se mimo jiné odvíjí od kondice veřejné ekonomiky, zároveň představují i jejich </a:t>
            </a:r>
            <a:r>
              <a:rPr lang="cs-CZ" dirty="0" smtClean="0"/>
              <a:t>meze.</a:t>
            </a:r>
            <a:endParaRPr lang="cs-CZ" dirty="0"/>
          </a:p>
          <a:p>
            <a:endParaRPr lang="cs-CZ" dirty="0"/>
          </a:p>
        </p:txBody>
      </p:sp>
      <p:sp>
        <p:nvSpPr>
          <p:cNvPr id="3" name="Nadpis 2"/>
          <p:cNvSpPr>
            <a:spLocks noGrp="1"/>
          </p:cNvSpPr>
          <p:nvPr>
            <p:ph type="title"/>
          </p:nvPr>
        </p:nvSpPr>
        <p:spPr/>
        <p:txBody>
          <a:bodyPr/>
          <a:lstStyle/>
          <a:p>
            <a:r>
              <a:rPr lang="cs-CZ" b="1" dirty="0"/>
              <a:t>Fiskální politika</a:t>
            </a:r>
            <a:endParaRPr lang="cs-CZ" dirty="0"/>
          </a:p>
        </p:txBody>
      </p:sp>
    </p:spTree>
    <p:extLst>
      <p:ext uri="{BB962C8B-B14F-4D97-AF65-F5344CB8AC3E}">
        <p14:creationId xmlns:p14="http://schemas.microsoft.com/office/powerpoint/2010/main" val="1016606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Věcná decentralizace</a:t>
            </a:r>
          </a:p>
          <a:p>
            <a:r>
              <a:rPr lang="cs-CZ" dirty="0" smtClean="0"/>
              <a:t>Fiskální decentralizace:</a:t>
            </a:r>
          </a:p>
          <a:p>
            <a:r>
              <a:rPr lang="cs-CZ" dirty="0"/>
              <a:t>u</a:t>
            </a:r>
            <a:r>
              <a:rPr lang="cs-CZ" dirty="0" smtClean="0"/>
              <a:t>možňuje </a:t>
            </a:r>
            <a:r>
              <a:rPr lang="cs-CZ" dirty="0"/>
              <a:t>tvorbu a užití relativně autonomního materiálního základu pro poskytování veřejných statků veřejnou samosprávou.  </a:t>
            </a:r>
            <a:endParaRPr lang="cs-CZ" dirty="0" smtClean="0"/>
          </a:p>
          <a:p>
            <a:r>
              <a:rPr lang="cs-CZ" dirty="0" smtClean="0"/>
              <a:t>Fiskální </a:t>
            </a:r>
            <a:r>
              <a:rPr lang="cs-CZ" dirty="0"/>
              <a:t>federalizmus dává relativní samostatnost veřejné samosprávě, která tak hospodaří autonomně podle vlastního rozpočtu schváleného v samostatné působnosti na svou vlastní odpovědnost. </a:t>
            </a:r>
          </a:p>
          <a:p>
            <a:endParaRPr lang="cs-CZ" dirty="0"/>
          </a:p>
        </p:txBody>
      </p:sp>
      <p:sp>
        <p:nvSpPr>
          <p:cNvPr id="3" name="Nadpis 2"/>
          <p:cNvSpPr>
            <a:spLocks noGrp="1"/>
          </p:cNvSpPr>
          <p:nvPr>
            <p:ph type="title"/>
          </p:nvPr>
        </p:nvSpPr>
        <p:spPr/>
        <p:txBody>
          <a:bodyPr/>
          <a:lstStyle/>
          <a:p>
            <a:r>
              <a:rPr lang="cs-CZ" dirty="0" smtClean="0"/>
              <a:t>Fiskální federalizmus 1</a:t>
            </a:r>
            <a:endParaRPr lang="cs-CZ" dirty="0"/>
          </a:p>
        </p:txBody>
      </p:sp>
    </p:spTree>
    <p:extLst>
      <p:ext uri="{BB962C8B-B14F-4D97-AF65-F5344CB8AC3E}">
        <p14:creationId xmlns:p14="http://schemas.microsoft.com/office/powerpoint/2010/main" val="13612997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Decentralizace veřejné správy</a:t>
            </a:r>
          </a:p>
          <a:p>
            <a:r>
              <a:rPr lang="cs-CZ" dirty="0"/>
              <a:t>Rozvoj veřejné samosprávy – decentralizace působnosti – decentralizace kompetencí – decentralizace fiskálních kompetencí </a:t>
            </a:r>
          </a:p>
          <a:p>
            <a:r>
              <a:rPr lang="cs-CZ" dirty="0"/>
              <a:t>Decentralizace věcná – decentralizace fiskální</a:t>
            </a:r>
          </a:p>
          <a:p>
            <a:r>
              <a:rPr lang="cs-CZ" dirty="0"/>
              <a:t>Dělba produkce veřejných statků – znalost prostředí (potřeb)</a:t>
            </a:r>
          </a:p>
          <a:p>
            <a:r>
              <a:rPr lang="cs-CZ" dirty="0"/>
              <a:t>Centrální statky, lokální statky</a:t>
            </a:r>
          </a:p>
          <a:p>
            <a:endParaRPr lang="cs-CZ" dirty="0"/>
          </a:p>
        </p:txBody>
      </p:sp>
      <p:sp>
        <p:nvSpPr>
          <p:cNvPr id="3" name="Nadpis 2"/>
          <p:cNvSpPr>
            <a:spLocks noGrp="1"/>
          </p:cNvSpPr>
          <p:nvPr>
            <p:ph type="title"/>
          </p:nvPr>
        </p:nvSpPr>
        <p:spPr/>
        <p:txBody>
          <a:bodyPr/>
          <a:lstStyle/>
          <a:p>
            <a:r>
              <a:rPr lang="cs-CZ" dirty="0"/>
              <a:t>Fiskální </a:t>
            </a:r>
            <a:r>
              <a:rPr lang="cs-CZ" dirty="0" smtClean="0"/>
              <a:t>federalizmus 2</a:t>
            </a:r>
            <a:endParaRPr lang="cs-CZ" dirty="0"/>
          </a:p>
        </p:txBody>
      </p:sp>
    </p:spTree>
    <p:extLst>
      <p:ext uri="{BB962C8B-B14F-4D97-AF65-F5344CB8AC3E}">
        <p14:creationId xmlns:p14="http://schemas.microsoft.com/office/powerpoint/2010/main" val="25043610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b="1" dirty="0" smtClean="0"/>
              <a:t>Typy fiskálního federalizmu</a:t>
            </a:r>
            <a:endParaRPr lang="cs-CZ" sz="4400" b="1" dirty="0"/>
          </a:p>
        </p:txBody>
      </p:sp>
      <p:sp>
        <p:nvSpPr>
          <p:cNvPr id="3" name="Zástupný symbol pro obsah 2"/>
          <p:cNvSpPr>
            <a:spLocks noGrp="1"/>
          </p:cNvSpPr>
          <p:nvPr>
            <p:ph idx="1"/>
          </p:nvPr>
        </p:nvSpPr>
        <p:spPr/>
        <p:txBody>
          <a:bodyPr>
            <a:normAutofit/>
          </a:bodyPr>
          <a:lstStyle/>
          <a:p>
            <a:r>
              <a:rPr lang="cs-CZ" b="1" dirty="0" smtClean="0"/>
              <a:t>Vertikální</a:t>
            </a:r>
            <a:r>
              <a:rPr lang="cs-CZ" dirty="0" smtClean="0"/>
              <a:t> – neexistence horizontálních vazeb</a:t>
            </a:r>
          </a:p>
          <a:p>
            <a:pPr marL="514350" indent="-514350">
              <a:buAutoNum type="alphaLcParenR"/>
            </a:pPr>
            <a:r>
              <a:rPr lang="cs-CZ" u="sng" dirty="0" smtClean="0"/>
              <a:t>Centralizovaný</a:t>
            </a:r>
            <a:r>
              <a:rPr lang="cs-CZ" dirty="0" smtClean="0"/>
              <a:t> – redistribuce, dotace </a:t>
            </a:r>
          </a:p>
          <a:p>
            <a:pPr marL="514350" indent="-514350">
              <a:buAutoNum type="alphaLcParenR"/>
            </a:pPr>
            <a:r>
              <a:rPr lang="cs-CZ" u="sng" dirty="0" smtClean="0"/>
              <a:t>Decentralizovaný</a:t>
            </a:r>
            <a:r>
              <a:rPr lang="cs-CZ" dirty="0" smtClean="0"/>
              <a:t> – slabý stát, nulová solidarita</a:t>
            </a:r>
          </a:p>
          <a:p>
            <a:r>
              <a:rPr lang="cs-CZ" b="1" dirty="0" smtClean="0"/>
              <a:t>Horizontální</a:t>
            </a:r>
            <a:r>
              <a:rPr lang="cs-CZ" dirty="0" smtClean="0"/>
              <a:t> – princip solidarity </a:t>
            </a:r>
          </a:p>
          <a:p>
            <a:r>
              <a:rPr lang="cs-CZ" b="1" dirty="0" smtClean="0"/>
              <a:t>Kombinovaný</a:t>
            </a:r>
            <a:r>
              <a:rPr lang="cs-CZ" dirty="0" smtClean="0"/>
              <a:t> – redistribuce, vlastní příjmy, CZ</a:t>
            </a:r>
          </a:p>
          <a:p>
            <a:endParaRPr lang="cs-CZ" dirty="0"/>
          </a:p>
          <a:p>
            <a:r>
              <a:rPr lang="cs-CZ" dirty="0" smtClean="0"/>
              <a:t>Finanční soběstačnost, finanční autonomie – zákon o rozpočtovém určení daní</a:t>
            </a:r>
          </a:p>
          <a:p>
            <a:pPr marL="0" indent="0">
              <a:buNone/>
            </a:pPr>
            <a:endParaRPr lang="cs-CZ" dirty="0"/>
          </a:p>
        </p:txBody>
      </p:sp>
    </p:spTree>
    <p:extLst>
      <p:ext uri="{BB962C8B-B14F-4D97-AF65-F5344CB8AC3E}">
        <p14:creationId xmlns:p14="http://schemas.microsoft.com/office/powerpoint/2010/main" val="1728037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b="1" dirty="0" smtClean="0"/>
              <a:t>Zásada fiskálního federalizmu</a:t>
            </a:r>
            <a:endParaRPr lang="cs-CZ" sz="4000" b="1" dirty="0"/>
          </a:p>
        </p:txBody>
      </p:sp>
      <p:sp>
        <p:nvSpPr>
          <p:cNvPr id="3" name="Zástupný symbol pro obsah 2"/>
          <p:cNvSpPr>
            <a:spLocks noGrp="1"/>
          </p:cNvSpPr>
          <p:nvPr>
            <p:ph idx="1"/>
          </p:nvPr>
        </p:nvSpPr>
        <p:spPr/>
        <p:txBody>
          <a:bodyPr/>
          <a:lstStyle/>
          <a:p>
            <a:r>
              <a:rPr lang="cs-CZ" u="sng" dirty="0" smtClean="0"/>
              <a:t>Primární konstrukční princip fiskálního práva </a:t>
            </a:r>
          </a:p>
          <a:p>
            <a:endParaRPr lang="cs-CZ" dirty="0" smtClean="0">
              <a:solidFill>
                <a:srgbClr val="FF0000"/>
              </a:solidFill>
            </a:endParaRPr>
          </a:p>
          <a:p>
            <a:r>
              <a:rPr lang="cs-CZ" dirty="0" smtClean="0">
                <a:solidFill>
                  <a:srgbClr val="FF0000"/>
                </a:solidFill>
              </a:rPr>
              <a:t>Rozpočtové právo státní</a:t>
            </a:r>
          </a:p>
          <a:p>
            <a:r>
              <a:rPr lang="cs-CZ" dirty="0" smtClean="0">
                <a:solidFill>
                  <a:schemeClr val="tx2">
                    <a:lumMod val="75000"/>
                  </a:schemeClr>
                </a:solidFill>
              </a:rPr>
              <a:t>Rozpočtové právo lokální</a:t>
            </a:r>
          </a:p>
          <a:p>
            <a:r>
              <a:rPr lang="cs-CZ" dirty="0" smtClean="0">
                <a:solidFill>
                  <a:srgbClr val="FF0000"/>
                </a:solidFill>
              </a:rPr>
              <a:t>Berní právo státní</a:t>
            </a:r>
          </a:p>
          <a:p>
            <a:r>
              <a:rPr lang="cs-CZ" dirty="0" smtClean="0">
                <a:solidFill>
                  <a:schemeClr val="tx2">
                    <a:lumMod val="75000"/>
                  </a:schemeClr>
                </a:solidFill>
              </a:rPr>
              <a:t>Právo místních poplatků (lokální daňové právo)</a:t>
            </a:r>
            <a:endParaRPr lang="cs-CZ" dirty="0" smtClean="0">
              <a:solidFill>
                <a:srgbClr val="FF0000"/>
              </a:solidFill>
            </a:endParaRPr>
          </a:p>
          <a:p>
            <a:pPr marL="0" indent="0">
              <a:buNone/>
            </a:pPr>
            <a:endParaRPr lang="cs-CZ" dirty="0"/>
          </a:p>
        </p:txBody>
      </p:sp>
    </p:spTree>
    <p:extLst>
      <p:ext uri="{BB962C8B-B14F-4D97-AF65-F5344CB8AC3E}">
        <p14:creationId xmlns:p14="http://schemas.microsoft.com/office/powerpoint/2010/main" val="3589619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b="1" dirty="0" smtClean="0"/>
              <a:t>Evropská charta místní samosprávy</a:t>
            </a:r>
            <a:endParaRPr lang="cs-CZ" sz="3600" b="1" dirty="0"/>
          </a:p>
        </p:txBody>
      </p:sp>
      <p:sp>
        <p:nvSpPr>
          <p:cNvPr id="3" name="Zástupný symbol pro obsah 2"/>
          <p:cNvSpPr>
            <a:spLocks noGrp="1"/>
          </p:cNvSpPr>
          <p:nvPr>
            <p:ph idx="1"/>
          </p:nvPr>
        </p:nvSpPr>
        <p:spPr/>
        <p:txBody>
          <a:bodyPr/>
          <a:lstStyle/>
          <a:p>
            <a:r>
              <a:rPr lang="cs-CZ" dirty="0" smtClean="0"/>
              <a:t>15. 10. 1985 – Štrasburk (1.9.1999 ČR)</a:t>
            </a:r>
          </a:p>
          <a:p>
            <a:r>
              <a:rPr lang="cs-CZ" dirty="0" smtClean="0"/>
              <a:t>Principy demokracie, decentralizace, participace občanů na správě, autonomie</a:t>
            </a:r>
          </a:p>
          <a:p>
            <a:r>
              <a:rPr lang="cs-CZ" dirty="0" smtClean="0"/>
              <a:t>ČR – výhrady: daňový federalizmus, konzultace, legální určení zdrojů x čl. 9</a:t>
            </a:r>
            <a:endParaRPr lang="cs-CZ" dirty="0"/>
          </a:p>
        </p:txBody>
      </p:sp>
    </p:spTree>
    <p:extLst>
      <p:ext uri="{BB962C8B-B14F-4D97-AF65-F5344CB8AC3E}">
        <p14:creationId xmlns:p14="http://schemas.microsoft.com/office/powerpoint/2010/main" val="52005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Projevy fiskálního federalizmu v právu</a:t>
            </a:r>
            <a:endParaRPr lang="cs-CZ" b="1" dirty="0"/>
          </a:p>
        </p:txBody>
      </p:sp>
      <p:sp>
        <p:nvSpPr>
          <p:cNvPr id="3" name="Zástupný symbol pro obsah 2"/>
          <p:cNvSpPr>
            <a:spLocks noGrp="1"/>
          </p:cNvSpPr>
          <p:nvPr>
            <p:ph idx="1"/>
          </p:nvPr>
        </p:nvSpPr>
        <p:spPr/>
        <p:txBody>
          <a:bodyPr/>
          <a:lstStyle/>
          <a:p>
            <a:pPr marL="0" indent="0" algn="ctr">
              <a:buNone/>
            </a:pPr>
            <a:r>
              <a:rPr lang="cs-CZ" u="sng" dirty="0" smtClean="0"/>
              <a:t>Rozpočtová pravidla</a:t>
            </a:r>
          </a:p>
          <a:p>
            <a:r>
              <a:rPr lang="cs-CZ" dirty="0" smtClean="0"/>
              <a:t>218/2000 Sb. – zákon o rozpočtových pravidlech </a:t>
            </a:r>
          </a:p>
          <a:p>
            <a:r>
              <a:rPr lang="cs-CZ" dirty="0" smtClean="0"/>
              <a:t>250/2000 Sb. – zákon o rozpočtových pravidlech územních rozpočtů</a:t>
            </a:r>
          </a:p>
          <a:p>
            <a:pPr>
              <a:buFontTx/>
              <a:buChar char="-"/>
            </a:pPr>
            <a:r>
              <a:rPr lang="cs-CZ" dirty="0" smtClean="0"/>
              <a:t>Vadné označení „velká“ x „malá“</a:t>
            </a:r>
          </a:p>
          <a:p>
            <a:pPr>
              <a:buFontTx/>
              <a:buChar char="-"/>
            </a:pPr>
            <a:r>
              <a:rPr lang="cs-CZ" dirty="0" smtClean="0"/>
              <a:t>Bez přímé subsidiarity, analogie </a:t>
            </a:r>
          </a:p>
          <a:p>
            <a:r>
              <a:rPr lang="cs-CZ" dirty="0" smtClean="0"/>
              <a:t>Jiná pravidla – zájmová samospráva</a:t>
            </a:r>
          </a:p>
          <a:p>
            <a:pPr marL="0" indent="0">
              <a:buNone/>
            </a:pPr>
            <a:endParaRPr lang="cs-CZ" dirty="0"/>
          </a:p>
        </p:txBody>
      </p:sp>
    </p:spTree>
    <p:extLst>
      <p:ext uri="{BB962C8B-B14F-4D97-AF65-F5344CB8AC3E}">
        <p14:creationId xmlns:p14="http://schemas.microsoft.com/office/powerpoint/2010/main" val="3595818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r>
              <a:rPr lang="cs-CZ" u="sng" dirty="0" smtClean="0"/>
              <a:t>Legální asignace daní</a:t>
            </a:r>
          </a:p>
          <a:p>
            <a:r>
              <a:rPr lang="cs-CZ" dirty="0" smtClean="0"/>
              <a:t>243/2000 Sb. – zákon o  rozpočtovém určení výnosů některých daní územním samosprávným celkům a některým státním fondům (</a:t>
            </a:r>
            <a:r>
              <a:rPr lang="cs-CZ" b="1" dirty="0" smtClean="0"/>
              <a:t>zákon o rozpočtovém určení daní</a:t>
            </a:r>
            <a:r>
              <a:rPr lang="cs-CZ" dirty="0" smtClean="0"/>
              <a:t>)</a:t>
            </a:r>
          </a:p>
          <a:p>
            <a:pPr marL="0" indent="0" algn="ctr">
              <a:buNone/>
            </a:pPr>
            <a:r>
              <a:rPr lang="cs-CZ" u="sng" dirty="0" smtClean="0"/>
              <a:t>Autonomní zdroje</a:t>
            </a:r>
          </a:p>
          <a:p>
            <a:pPr algn="just"/>
            <a:r>
              <a:rPr lang="cs-CZ" dirty="0" smtClean="0"/>
              <a:t>565/1990 Sb. – zákon o místních poplatcích</a:t>
            </a:r>
            <a:endParaRPr lang="cs-CZ" dirty="0"/>
          </a:p>
        </p:txBody>
      </p:sp>
    </p:spTree>
    <p:extLst>
      <p:ext uri="{BB962C8B-B14F-4D97-AF65-F5344CB8AC3E}">
        <p14:creationId xmlns:p14="http://schemas.microsoft.com/office/powerpoint/2010/main" val="103952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a:t>Rozpočtové právo</a:t>
            </a:r>
          </a:p>
          <a:p>
            <a:r>
              <a:rPr lang="cs-CZ" dirty="0"/>
              <a:t>Berní právo</a:t>
            </a:r>
          </a:p>
          <a:p>
            <a:r>
              <a:rPr lang="cs-CZ" dirty="0"/>
              <a:t>Právní regulace veřejných výdajů</a:t>
            </a:r>
          </a:p>
          <a:p>
            <a:r>
              <a:rPr lang="cs-CZ" i="1" dirty="0"/>
              <a:t>Bilanční právo</a:t>
            </a:r>
          </a:p>
          <a:p>
            <a:pPr marL="0" indent="0">
              <a:buNone/>
            </a:pPr>
            <a:endParaRPr lang="cs-CZ" dirty="0"/>
          </a:p>
          <a:p>
            <a:pPr marL="0" indent="0">
              <a:buNone/>
            </a:pPr>
            <a:r>
              <a:rPr lang="cs-CZ" b="1" dirty="0"/>
              <a:t>Teleologická vazba </a:t>
            </a:r>
            <a:r>
              <a:rPr lang="cs-CZ" dirty="0"/>
              <a:t>– materiální základ fungování státu</a:t>
            </a:r>
          </a:p>
          <a:p>
            <a:pPr marL="0" indent="0">
              <a:buNone/>
            </a:pPr>
            <a:r>
              <a:rPr lang="cs-CZ" b="1" dirty="0"/>
              <a:t>Metodologická vazba</a:t>
            </a:r>
            <a:r>
              <a:rPr lang="cs-CZ" dirty="0"/>
              <a:t> – obligační prvky, </a:t>
            </a:r>
            <a:r>
              <a:rPr lang="cs-CZ" dirty="0" err="1"/>
              <a:t>autoaplikace</a:t>
            </a:r>
            <a:r>
              <a:rPr lang="cs-CZ" dirty="0"/>
              <a:t>, dvouetapová aplikace právních norem</a:t>
            </a:r>
          </a:p>
          <a:p>
            <a:pPr marL="0" indent="0">
              <a:buNone/>
            </a:pPr>
            <a:r>
              <a:rPr lang="cs-CZ" b="1" dirty="0"/>
              <a:t>Politická vazba </a:t>
            </a:r>
            <a:r>
              <a:rPr lang="cs-CZ" dirty="0"/>
              <a:t>– fiskální politika státu</a:t>
            </a:r>
          </a:p>
          <a:p>
            <a:endParaRPr lang="cs-CZ" dirty="0"/>
          </a:p>
        </p:txBody>
      </p:sp>
      <p:sp>
        <p:nvSpPr>
          <p:cNvPr id="3" name="Nadpis 2"/>
          <p:cNvSpPr>
            <a:spLocks noGrp="1"/>
          </p:cNvSpPr>
          <p:nvPr>
            <p:ph type="title"/>
          </p:nvPr>
        </p:nvSpPr>
        <p:spPr/>
        <p:txBody>
          <a:bodyPr/>
          <a:lstStyle/>
          <a:p>
            <a:r>
              <a:rPr lang="cs-CZ" dirty="0" smtClean="0"/>
              <a:t>Systém fiskálního práva</a:t>
            </a:r>
            <a:endParaRPr lang="cs-CZ" dirty="0"/>
          </a:p>
        </p:txBody>
      </p:sp>
    </p:spTree>
    <p:extLst>
      <p:ext uri="{BB962C8B-B14F-4D97-AF65-F5344CB8AC3E}">
        <p14:creationId xmlns:p14="http://schemas.microsoft.com/office/powerpoint/2010/main" val="3564070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b="1" dirty="0" smtClean="0"/>
              <a:t>Soustava veřejných fondů</a:t>
            </a:r>
            <a:endParaRPr lang="cs-CZ" sz="4400" b="1" dirty="0"/>
          </a:p>
        </p:txBody>
      </p:sp>
      <p:sp>
        <p:nvSpPr>
          <p:cNvPr id="3" name="Zástupný symbol pro obsah 2"/>
          <p:cNvSpPr>
            <a:spLocks noGrp="1"/>
          </p:cNvSpPr>
          <p:nvPr>
            <p:ph idx="1"/>
          </p:nvPr>
        </p:nvSpPr>
        <p:spPr/>
        <p:txBody>
          <a:bodyPr>
            <a:normAutofit/>
          </a:bodyPr>
          <a:lstStyle/>
          <a:p>
            <a:pPr marL="0" indent="0" algn="ctr">
              <a:buNone/>
            </a:pPr>
            <a:r>
              <a:rPr lang="cs-CZ" u="sng" dirty="0" smtClean="0"/>
              <a:t>Státní</a:t>
            </a:r>
          </a:p>
          <a:p>
            <a:pPr algn="just"/>
            <a:r>
              <a:rPr lang="cs-CZ" dirty="0" smtClean="0"/>
              <a:t>Státní rozpočet</a:t>
            </a:r>
          </a:p>
          <a:p>
            <a:pPr algn="just"/>
            <a:r>
              <a:rPr lang="cs-CZ" dirty="0" smtClean="0"/>
              <a:t>Rozpočty a fondy OSS a (st.)PO</a:t>
            </a:r>
          </a:p>
          <a:p>
            <a:pPr algn="just"/>
            <a:r>
              <a:rPr lang="cs-CZ" dirty="0" smtClean="0"/>
              <a:t>Autonomní veřejné fondy státu:</a:t>
            </a:r>
          </a:p>
          <a:p>
            <a:pPr marL="514350" indent="-514350" algn="just">
              <a:buAutoNum type="alphaLcParenR"/>
            </a:pPr>
            <a:r>
              <a:rPr lang="cs-CZ" dirty="0" smtClean="0"/>
              <a:t>Státní účelové fondy</a:t>
            </a:r>
          </a:p>
          <a:p>
            <a:pPr marL="514350" indent="-514350" algn="just">
              <a:buAutoNum type="alphaLcParenR"/>
            </a:pPr>
            <a:r>
              <a:rPr lang="cs-CZ" dirty="0" smtClean="0"/>
              <a:t>Státní fondy na podporu podnikání</a:t>
            </a:r>
          </a:p>
          <a:p>
            <a:pPr marL="514350" indent="-514350" algn="just">
              <a:buAutoNum type="alphaLcParenR"/>
            </a:pPr>
            <a:r>
              <a:rPr lang="cs-CZ" dirty="0" smtClean="0"/>
              <a:t>Státní svěřenecké fondy</a:t>
            </a:r>
          </a:p>
          <a:p>
            <a:pPr marL="514350" indent="-514350" algn="just">
              <a:buAutoNum type="alphaLcParenR"/>
            </a:pPr>
            <a:r>
              <a:rPr lang="cs-CZ" dirty="0" smtClean="0"/>
              <a:t>ostatní</a:t>
            </a:r>
            <a:endParaRPr lang="cs-CZ" dirty="0"/>
          </a:p>
        </p:txBody>
      </p:sp>
    </p:spTree>
    <p:extLst>
      <p:ext uri="{BB962C8B-B14F-4D97-AF65-F5344CB8AC3E}">
        <p14:creationId xmlns:p14="http://schemas.microsoft.com/office/powerpoint/2010/main" val="2058947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40000" lnSpcReduction="20000"/>
          </a:bodyPr>
          <a:lstStyle/>
          <a:p>
            <a:endParaRPr lang="cs-CZ" sz="3400" dirty="0" smtClean="0"/>
          </a:p>
          <a:p>
            <a:r>
              <a:rPr lang="cs-CZ" sz="3400" dirty="0" smtClean="0"/>
              <a:t>MRKÝVKA, P. </a:t>
            </a:r>
            <a:r>
              <a:rPr lang="cs-CZ" sz="3400" i="1" dirty="0" smtClean="0"/>
              <a:t>Propedeutika finančního práva I – obecná část. </a:t>
            </a:r>
            <a:r>
              <a:rPr lang="cs-CZ" sz="3400" dirty="0" smtClean="0"/>
              <a:t>Brno : Masarykova univerzita 2014</a:t>
            </a:r>
          </a:p>
          <a:p>
            <a:r>
              <a:rPr lang="cs-CZ" sz="3400" dirty="0" smtClean="0"/>
              <a:t>MRKÝVKA P., PAŘÍZKOVÁ, I., TOMÁŠKOVÁ, E. </a:t>
            </a:r>
            <a:r>
              <a:rPr lang="cs-CZ" sz="3400" i="1" dirty="0" smtClean="0"/>
              <a:t>Veřejné finance a fiskální právo. </a:t>
            </a:r>
            <a:r>
              <a:rPr lang="cs-CZ" sz="3400" dirty="0"/>
              <a:t>Brno : Masarykova univerzita </a:t>
            </a:r>
            <a:r>
              <a:rPr lang="cs-CZ" sz="3400" dirty="0" smtClean="0"/>
              <a:t>2014</a:t>
            </a:r>
          </a:p>
          <a:p>
            <a:r>
              <a:rPr lang="cs-CZ" sz="3400" dirty="0" smtClean="0"/>
              <a:t>BARILARI</a:t>
            </a:r>
            <a:r>
              <a:rPr lang="cs-CZ" sz="3400" dirty="0"/>
              <a:t>, A., BUVIER, M. </a:t>
            </a:r>
            <a:r>
              <a:rPr lang="cs-CZ" sz="3400" i="1" dirty="0"/>
              <a:t>La LOLF: </a:t>
            </a:r>
            <a:r>
              <a:rPr lang="cs-CZ" sz="3400" i="1" dirty="0" err="1"/>
              <a:t>une</a:t>
            </a:r>
            <a:r>
              <a:rPr lang="cs-CZ" sz="3400" i="1" dirty="0"/>
              <a:t> </a:t>
            </a:r>
            <a:r>
              <a:rPr lang="cs-CZ" sz="3400" i="1" dirty="0" err="1"/>
              <a:t>nouvelle</a:t>
            </a:r>
            <a:r>
              <a:rPr lang="cs-CZ" sz="3400" i="1" dirty="0"/>
              <a:t> </a:t>
            </a:r>
            <a:r>
              <a:rPr lang="cs-CZ" sz="3400" i="1" dirty="0" err="1"/>
              <a:t>gouvernance</a:t>
            </a:r>
            <a:r>
              <a:rPr lang="cs-CZ" sz="3400" i="1" dirty="0"/>
              <a:t> </a:t>
            </a:r>
            <a:r>
              <a:rPr lang="cs-CZ" sz="3400" i="1" dirty="0" err="1"/>
              <a:t>financière</a:t>
            </a:r>
            <a:r>
              <a:rPr lang="cs-CZ" sz="3400" i="1" dirty="0"/>
              <a:t> de </a:t>
            </a:r>
            <a:r>
              <a:rPr lang="cs-CZ" sz="3400" i="1" dirty="0" err="1"/>
              <a:t>l´État</a:t>
            </a:r>
            <a:r>
              <a:rPr lang="cs-CZ" sz="3400" i="1" dirty="0"/>
              <a:t>. </a:t>
            </a:r>
            <a:r>
              <a:rPr lang="cs-CZ" sz="3400" dirty="0"/>
              <a:t>Paris : LGDJ 2010 </a:t>
            </a:r>
          </a:p>
          <a:p>
            <a:r>
              <a:rPr lang="cs-CZ" sz="3400" dirty="0"/>
              <a:t>MIEMIEC, W., SAWICKA, K., MIEMIEC, M. </a:t>
            </a:r>
            <a:r>
              <a:rPr lang="cs-CZ" sz="3400" i="1" dirty="0" err="1"/>
              <a:t>Prawo</a:t>
            </a:r>
            <a:r>
              <a:rPr lang="cs-CZ" sz="3400" i="1" dirty="0"/>
              <a:t> </a:t>
            </a:r>
            <a:r>
              <a:rPr lang="cs-CZ" sz="3400" i="1" dirty="0" err="1"/>
              <a:t>finansów</a:t>
            </a:r>
            <a:r>
              <a:rPr lang="cs-CZ" sz="3400" i="1" dirty="0"/>
              <a:t> </a:t>
            </a:r>
            <a:r>
              <a:rPr lang="cs-CZ" sz="3400" i="1" dirty="0" err="1"/>
              <a:t>publicznych</a:t>
            </a:r>
            <a:r>
              <a:rPr lang="cs-CZ" sz="3400" i="1" dirty="0"/>
              <a:t> </a:t>
            </a:r>
            <a:r>
              <a:rPr lang="cs-CZ" sz="3400" i="1" dirty="0" err="1"/>
              <a:t>sektora</a:t>
            </a:r>
            <a:r>
              <a:rPr lang="cs-CZ" sz="3400" i="1" dirty="0"/>
              <a:t> </a:t>
            </a:r>
            <a:r>
              <a:rPr lang="cs-CZ" sz="3400" i="1" dirty="0" err="1"/>
              <a:t>samorządowego</a:t>
            </a:r>
            <a:r>
              <a:rPr lang="cs-CZ" sz="3400" dirty="0"/>
              <a:t>. </a:t>
            </a:r>
            <a:r>
              <a:rPr lang="cs-CZ" sz="3400" dirty="0" err="1"/>
              <a:t>Warszawa</a:t>
            </a:r>
            <a:r>
              <a:rPr lang="cs-CZ" sz="3400" dirty="0"/>
              <a:t> : LEX a </a:t>
            </a:r>
            <a:r>
              <a:rPr lang="cs-CZ" sz="3400" dirty="0" err="1"/>
              <a:t>Wolters</a:t>
            </a:r>
            <a:r>
              <a:rPr lang="cs-CZ" sz="3400" dirty="0"/>
              <a:t> </a:t>
            </a:r>
            <a:r>
              <a:rPr lang="cs-CZ" sz="3400" dirty="0" err="1"/>
              <a:t>Kluwer</a:t>
            </a:r>
            <a:r>
              <a:rPr lang="cs-CZ" sz="3400" dirty="0"/>
              <a:t> business 2013.  </a:t>
            </a:r>
            <a:r>
              <a:rPr lang="cs-CZ" sz="3400" dirty="0" err="1"/>
              <a:t>Warszawa</a:t>
            </a:r>
            <a:r>
              <a:rPr lang="cs-CZ" sz="3400" dirty="0"/>
              <a:t> : LEX a </a:t>
            </a:r>
            <a:r>
              <a:rPr lang="cs-CZ" sz="3400" dirty="0" err="1"/>
              <a:t>Wolters</a:t>
            </a:r>
            <a:r>
              <a:rPr lang="cs-CZ" sz="3400" dirty="0"/>
              <a:t> </a:t>
            </a:r>
            <a:r>
              <a:rPr lang="cs-CZ" sz="3400" dirty="0" err="1"/>
              <a:t>Kluwer</a:t>
            </a:r>
            <a:r>
              <a:rPr lang="cs-CZ" sz="3400" dirty="0"/>
              <a:t> business 2013</a:t>
            </a:r>
          </a:p>
          <a:p>
            <a:r>
              <a:rPr lang="cs-CZ" sz="3400" dirty="0"/>
              <a:t>MRKÝVKA, P. </a:t>
            </a:r>
            <a:r>
              <a:rPr lang="cs-CZ" sz="3400" i="1" dirty="0"/>
              <a:t>Determinace a diverzifikace finančního práva. </a:t>
            </a:r>
            <a:r>
              <a:rPr lang="cs-CZ" sz="3400" dirty="0"/>
              <a:t>Brno : Masarykova univerzita 2012</a:t>
            </a:r>
          </a:p>
          <a:p>
            <a:r>
              <a:rPr lang="cs-CZ" sz="3400" dirty="0"/>
              <a:t>PAŘÍZKOVÁ, I. </a:t>
            </a:r>
            <a:r>
              <a:rPr lang="cs-CZ" sz="3400" i="1" dirty="0"/>
              <a:t>Finance územní samosprávy.</a:t>
            </a:r>
            <a:r>
              <a:rPr lang="cs-CZ" sz="3400" dirty="0"/>
              <a:t> Brno : Masarykova univerzita 2008</a:t>
            </a:r>
          </a:p>
          <a:p>
            <a:r>
              <a:rPr lang="cs-CZ" sz="3400" dirty="0"/>
              <a:t>RADVAN, M. a kol. </a:t>
            </a:r>
            <a:r>
              <a:rPr lang="cs-CZ" sz="3400" i="1" dirty="0"/>
              <a:t>Finanční právo a finanční správa – berní právo. </a:t>
            </a:r>
            <a:r>
              <a:rPr lang="cs-CZ" sz="3400" dirty="0"/>
              <a:t>Brno : Masarykova univerzita et Doplněk 2008</a:t>
            </a:r>
          </a:p>
          <a:p>
            <a:r>
              <a:rPr lang="cs-CZ" sz="3400" dirty="0"/>
              <a:t>RUŚKOWSKI, E. </a:t>
            </a:r>
            <a:r>
              <a:rPr lang="cs-CZ" sz="3400" i="1" dirty="0"/>
              <a:t>Instrumenty </a:t>
            </a:r>
            <a:r>
              <a:rPr lang="cs-CZ" sz="3400" i="1" dirty="0" err="1"/>
              <a:t>nowego</a:t>
            </a:r>
            <a:r>
              <a:rPr lang="cs-CZ" sz="3400" i="1" dirty="0"/>
              <a:t> </a:t>
            </a:r>
            <a:r>
              <a:rPr lang="cs-CZ" sz="3400" i="1" dirty="0" err="1"/>
              <a:t>zarz</a:t>
            </a:r>
            <a:r>
              <a:rPr lang="pl-PL" sz="3400" i="1" dirty="0" err="1"/>
              <a:t>ądzania</a:t>
            </a:r>
            <a:r>
              <a:rPr lang="pl-PL" sz="3400" i="1" dirty="0"/>
              <a:t> finansami publicznymi w wybranych krajach Unii Europejskiej. </a:t>
            </a:r>
            <a:r>
              <a:rPr lang="pl-PL" sz="3400" dirty="0"/>
              <a:t>Białystok : Temida2 </a:t>
            </a:r>
            <a:r>
              <a:rPr lang="pl-PL" sz="3400" dirty="0" smtClean="0"/>
              <a:t>2011</a:t>
            </a:r>
          </a:p>
          <a:p>
            <a:r>
              <a:rPr lang="pl-PL" sz="3400" dirty="0" smtClean="0"/>
              <a:t>RUŚKOWSKI, E. (ed.) </a:t>
            </a:r>
            <a:r>
              <a:rPr lang="pl-PL" sz="3400" i="1" dirty="0" smtClean="0"/>
              <a:t>Roczność i </a:t>
            </a:r>
            <a:r>
              <a:rPr lang="pl-PL" sz="3400" i="1" dirty="0" err="1" smtClean="0"/>
              <a:t>wieloletniość</a:t>
            </a:r>
            <a:r>
              <a:rPr lang="pl-PL" sz="3400" i="1" dirty="0" smtClean="0"/>
              <a:t> w finansach publicznych. </a:t>
            </a:r>
            <a:r>
              <a:rPr lang="pl-PL" sz="3400" dirty="0" smtClean="0"/>
              <a:t>Warszawa : LEX a </a:t>
            </a:r>
            <a:r>
              <a:rPr lang="pl-PL" sz="3400" dirty="0" err="1" smtClean="0"/>
              <a:t>Wolters</a:t>
            </a:r>
            <a:r>
              <a:rPr lang="pl-PL" sz="3400" dirty="0" smtClean="0"/>
              <a:t> </a:t>
            </a:r>
            <a:r>
              <a:rPr lang="pl-PL" sz="3400" dirty="0" err="1" smtClean="0"/>
              <a:t>Kluwer</a:t>
            </a:r>
            <a:r>
              <a:rPr lang="pl-PL" sz="3400" dirty="0" smtClean="0"/>
              <a:t> business 2014</a:t>
            </a:r>
            <a:endParaRPr lang="cs-CZ" sz="3400" dirty="0"/>
          </a:p>
          <a:p>
            <a:pPr marL="0" indent="0">
              <a:buNone/>
            </a:pPr>
            <a:endParaRPr lang="cs-CZ" dirty="0"/>
          </a:p>
        </p:txBody>
      </p:sp>
      <p:sp>
        <p:nvSpPr>
          <p:cNvPr id="3" name="Nadpis 2"/>
          <p:cNvSpPr>
            <a:spLocks noGrp="1"/>
          </p:cNvSpPr>
          <p:nvPr>
            <p:ph type="title"/>
          </p:nvPr>
        </p:nvSpPr>
        <p:spPr/>
        <p:txBody>
          <a:bodyPr/>
          <a:lstStyle/>
          <a:p>
            <a:r>
              <a:rPr lang="cs-CZ" dirty="0" smtClean="0"/>
              <a:t>Literatura</a:t>
            </a:r>
            <a:endParaRPr lang="cs-CZ" dirty="0"/>
          </a:p>
        </p:txBody>
      </p:sp>
    </p:spTree>
    <p:extLst>
      <p:ext uri="{BB962C8B-B14F-4D97-AF65-F5344CB8AC3E}">
        <p14:creationId xmlns:p14="http://schemas.microsoft.com/office/powerpoint/2010/main" val="4278594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Státní účelové fondy</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Právnické osoby veřejného práva - „státní fond“</a:t>
            </a:r>
          </a:p>
          <a:p>
            <a:r>
              <a:rPr lang="cs-CZ" dirty="0" smtClean="0"/>
              <a:t>Obecná úprava: rozpočtová pravidla</a:t>
            </a:r>
          </a:p>
          <a:p>
            <a:r>
              <a:rPr lang="cs-CZ" dirty="0" smtClean="0"/>
              <a:t>Zřizují se zákonem</a:t>
            </a:r>
          </a:p>
          <a:p>
            <a:pPr marL="514350" indent="-514350">
              <a:buAutoNum type="arabicPeriod"/>
            </a:pPr>
            <a:r>
              <a:rPr lang="cs-CZ" dirty="0" smtClean="0"/>
              <a:t>Státní fond životního prostředí</a:t>
            </a:r>
          </a:p>
          <a:p>
            <a:pPr marL="514350" indent="-514350">
              <a:buAutoNum type="arabicPeriod"/>
            </a:pPr>
            <a:r>
              <a:rPr lang="cs-CZ" dirty="0" smtClean="0"/>
              <a:t>Státní zemědělský intervenční fond</a:t>
            </a:r>
          </a:p>
          <a:p>
            <a:pPr marL="514350" indent="-514350">
              <a:buAutoNum type="arabicPeriod"/>
            </a:pPr>
            <a:r>
              <a:rPr lang="cs-CZ" dirty="0" smtClean="0"/>
              <a:t>Státní fond kinematografie</a:t>
            </a:r>
          </a:p>
          <a:p>
            <a:pPr marL="514350" indent="-514350">
              <a:buAutoNum type="arabicPeriod"/>
            </a:pPr>
            <a:r>
              <a:rPr lang="cs-CZ" dirty="0" smtClean="0"/>
              <a:t>Státní fond kultury</a:t>
            </a:r>
          </a:p>
          <a:p>
            <a:pPr marL="514350" indent="-514350">
              <a:buAutoNum type="arabicPeriod"/>
            </a:pPr>
            <a:r>
              <a:rPr lang="cs-CZ" dirty="0" smtClean="0"/>
              <a:t>Státní fond rozvoje bydlení</a:t>
            </a:r>
          </a:p>
          <a:p>
            <a:pPr marL="514350" indent="-514350">
              <a:buAutoNum type="arabicPeriod"/>
            </a:pPr>
            <a:r>
              <a:rPr lang="cs-CZ" dirty="0" smtClean="0"/>
              <a:t>Státní fond dopravní infrastruktury</a:t>
            </a:r>
          </a:p>
          <a:p>
            <a:pPr marL="0" indent="0">
              <a:buNone/>
            </a:pPr>
            <a:r>
              <a:rPr lang="cs-CZ" i="1" dirty="0" smtClean="0"/>
              <a:t>Státní fond pro zúrodnění půdy – jen správa starých pohledávek MF</a:t>
            </a:r>
            <a:endParaRPr lang="cs-CZ" i="1" dirty="0"/>
          </a:p>
        </p:txBody>
      </p:sp>
    </p:spTree>
    <p:extLst>
      <p:ext uri="{BB962C8B-B14F-4D97-AF65-F5344CB8AC3E}">
        <p14:creationId xmlns:p14="http://schemas.microsoft.com/office/powerpoint/2010/main" val="3272307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smtClean="0"/>
              <a:t>Fondy státu na podporu podnikání</a:t>
            </a:r>
            <a:endParaRPr lang="cs-CZ" sz="3600" b="1" dirty="0"/>
          </a:p>
        </p:txBody>
      </p:sp>
      <p:sp>
        <p:nvSpPr>
          <p:cNvPr id="3" name="Zástupný symbol pro obsah 2"/>
          <p:cNvSpPr>
            <a:spLocks noGrp="1"/>
          </p:cNvSpPr>
          <p:nvPr>
            <p:ph idx="1"/>
          </p:nvPr>
        </p:nvSpPr>
        <p:spPr/>
        <p:txBody>
          <a:bodyPr>
            <a:normAutofit/>
          </a:bodyPr>
          <a:lstStyle/>
          <a:p>
            <a:r>
              <a:rPr lang="cs-CZ" dirty="0" smtClean="0"/>
              <a:t>Zřízeny ze zákona nebo na základě usnesení vlády  jako obchodní korporace </a:t>
            </a:r>
          </a:p>
          <a:p>
            <a:pPr marL="514350" indent="-514350">
              <a:buFont typeface="+mj-lt"/>
              <a:buAutoNum type="arabicPeriod"/>
            </a:pPr>
            <a:r>
              <a:rPr lang="cs-CZ" dirty="0" smtClean="0"/>
              <a:t>Podpůrný a garanční rolnický a lesnický fond, a.s.</a:t>
            </a:r>
          </a:p>
          <a:p>
            <a:pPr marL="514350" indent="-514350">
              <a:buFont typeface="+mj-lt"/>
              <a:buAutoNum type="arabicPeriod"/>
            </a:pPr>
            <a:r>
              <a:rPr lang="cs-CZ" dirty="0" smtClean="0"/>
              <a:t>Českomoravská záruční a rozvojová banka, a.s.</a:t>
            </a:r>
          </a:p>
          <a:p>
            <a:pPr marL="514350" indent="-514350">
              <a:buFont typeface="+mj-lt"/>
              <a:buAutoNum type="arabicPeriod"/>
            </a:pPr>
            <a:r>
              <a:rPr lang="cs-CZ" dirty="0" smtClean="0"/>
              <a:t>Česká exportní banka, a.s.</a:t>
            </a:r>
          </a:p>
          <a:p>
            <a:pPr marL="514350" indent="-514350">
              <a:buFont typeface="+mj-lt"/>
              <a:buAutoNum type="arabicPeriod"/>
            </a:pPr>
            <a:r>
              <a:rPr lang="cs-CZ" dirty="0" smtClean="0"/>
              <a:t>Exportní garanční a pojišťovací společnost, </a:t>
            </a:r>
            <a:r>
              <a:rPr lang="cs-CZ" dirty="0" err="1" smtClean="0"/>
              <a:t>a.s</a:t>
            </a:r>
            <a:endParaRPr lang="cs-CZ" dirty="0" smtClean="0"/>
          </a:p>
          <a:p>
            <a:pPr marL="0" indent="0">
              <a:buNone/>
            </a:pPr>
            <a:endParaRPr lang="cs-CZ" dirty="0"/>
          </a:p>
        </p:txBody>
      </p:sp>
    </p:spTree>
    <p:extLst>
      <p:ext uri="{BB962C8B-B14F-4D97-AF65-F5344CB8AC3E}">
        <p14:creationId xmlns:p14="http://schemas.microsoft.com/office/powerpoint/2010/main" val="36354091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Státní svěřenecké fondy</a:t>
            </a:r>
            <a:endParaRPr lang="cs-CZ" b="1" dirty="0"/>
          </a:p>
        </p:txBody>
      </p:sp>
      <p:sp>
        <p:nvSpPr>
          <p:cNvPr id="3" name="Zástupný symbol pro obsah 2"/>
          <p:cNvSpPr>
            <a:spLocks noGrp="1"/>
          </p:cNvSpPr>
          <p:nvPr>
            <p:ph idx="1"/>
          </p:nvPr>
        </p:nvSpPr>
        <p:spPr/>
        <p:txBody>
          <a:bodyPr/>
          <a:lstStyle/>
          <a:p>
            <a:r>
              <a:rPr lang="cs-CZ" dirty="0" smtClean="0"/>
              <a:t>Fond veřejného zdravotního pojištění</a:t>
            </a:r>
          </a:p>
          <a:p>
            <a:r>
              <a:rPr lang="cs-CZ" dirty="0" smtClean="0"/>
              <a:t>Fond sociálního pojištění</a:t>
            </a:r>
          </a:p>
          <a:p>
            <a:r>
              <a:rPr lang="cs-CZ" dirty="0" smtClean="0"/>
              <a:t>Fond pojištění na podporu v nezaměstnanosti</a:t>
            </a:r>
          </a:p>
          <a:p>
            <a:r>
              <a:rPr lang="cs-CZ" dirty="0" smtClean="0"/>
              <a:t>Fond pojištění vkladů </a:t>
            </a:r>
            <a:endParaRPr lang="cs-CZ" dirty="0"/>
          </a:p>
        </p:txBody>
      </p:sp>
    </p:spTree>
    <p:extLst>
      <p:ext uri="{BB962C8B-B14F-4D97-AF65-F5344CB8AC3E}">
        <p14:creationId xmlns:p14="http://schemas.microsoft.com/office/powerpoint/2010/main" val="15869909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ostatní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Národní fond</a:t>
            </a:r>
          </a:p>
          <a:p>
            <a:pPr marL="0" indent="0">
              <a:buNone/>
            </a:pPr>
            <a:endParaRPr lang="cs-CZ" dirty="0" smtClean="0"/>
          </a:p>
          <a:p>
            <a:pPr marL="0" indent="0">
              <a:buNone/>
            </a:pPr>
            <a:r>
              <a:rPr lang="cs-CZ" dirty="0" smtClean="0"/>
              <a:t>§ 37</a:t>
            </a:r>
          </a:p>
          <a:p>
            <a:pPr marL="0" indent="0">
              <a:buNone/>
            </a:pPr>
            <a:r>
              <a:rPr lang="cs-CZ" dirty="0" smtClean="0"/>
              <a:t>Národní fond je souhrn</a:t>
            </a:r>
          </a:p>
          <a:p>
            <a:pPr marL="0" indent="0">
              <a:buNone/>
            </a:pPr>
            <a:r>
              <a:rPr lang="cs-CZ" dirty="0" smtClean="0"/>
              <a:t> a) peněžních prostředků, které svěřuje Evropské unie České republice k realizaci programů nebo projektů spolufinancovaných z rozpočtu Evropské unie,</a:t>
            </a:r>
          </a:p>
          <a:p>
            <a:pPr marL="0" indent="0">
              <a:buNone/>
            </a:pPr>
            <a:r>
              <a:rPr lang="cs-CZ" dirty="0" smtClean="0"/>
              <a:t>b) peněžních prostředků přechodového nástroje (</a:t>
            </a:r>
            <a:r>
              <a:rPr lang="cs-CZ" dirty="0" err="1" smtClean="0"/>
              <a:t>Transition</a:t>
            </a:r>
            <a:r>
              <a:rPr lang="cs-CZ" dirty="0" smtClean="0"/>
              <a:t> </a:t>
            </a:r>
            <a:r>
              <a:rPr lang="cs-CZ" dirty="0" err="1" smtClean="0"/>
              <a:t>Facility</a:t>
            </a:r>
            <a:r>
              <a:rPr lang="cs-CZ" dirty="0" smtClean="0"/>
              <a:t>) a</a:t>
            </a:r>
          </a:p>
          <a:p>
            <a:pPr marL="0" indent="0">
              <a:buNone/>
            </a:pPr>
            <a:r>
              <a:rPr lang="cs-CZ" dirty="0" smtClean="0"/>
              <a:t>c) peněžních prostředků finančních mechanismů, které jsou České republice svěřeny na základě mezinárodních smluv, včetně úroků z nich.</a:t>
            </a:r>
          </a:p>
          <a:p>
            <a:pPr marL="0" indent="0">
              <a:buNone/>
            </a:pPr>
            <a:r>
              <a:rPr lang="cs-CZ" dirty="0" smtClean="0"/>
              <a:t> </a:t>
            </a:r>
          </a:p>
          <a:p>
            <a:pPr marL="0" indent="0">
              <a:buNone/>
            </a:pPr>
            <a:r>
              <a:rPr lang="cs-CZ" dirty="0" smtClean="0"/>
              <a:t>	</a:t>
            </a:r>
            <a:endParaRPr lang="cs-CZ" dirty="0"/>
          </a:p>
        </p:txBody>
      </p:sp>
    </p:spTree>
    <p:extLst>
      <p:ext uri="{BB962C8B-B14F-4D97-AF65-F5344CB8AC3E}">
        <p14:creationId xmlns:p14="http://schemas.microsoft.com/office/powerpoint/2010/main" val="3094589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dirty="0" smtClean="0"/>
              <a:t>Decentralizované veřejné fondy</a:t>
            </a:r>
            <a:endParaRPr lang="cs-CZ" sz="4000" dirty="0"/>
          </a:p>
        </p:txBody>
      </p:sp>
      <p:sp>
        <p:nvSpPr>
          <p:cNvPr id="3" name="Zástupný symbol pro obsah 2"/>
          <p:cNvSpPr>
            <a:spLocks noGrp="1"/>
          </p:cNvSpPr>
          <p:nvPr>
            <p:ph idx="1"/>
          </p:nvPr>
        </p:nvSpPr>
        <p:spPr/>
        <p:txBody>
          <a:bodyPr/>
          <a:lstStyle/>
          <a:p>
            <a:r>
              <a:rPr lang="cs-CZ" dirty="0" smtClean="0"/>
              <a:t>Rozpočty obcí</a:t>
            </a:r>
          </a:p>
          <a:p>
            <a:r>
              <a:rPr lang="cs-CZ" dirty="0" smtClean="0"/>
              <a:t>Rozpočty krajů</a:t>
            </a:r>
          </a:p>
          <a:p>
            <a:r>
              <a:rPr lang="cs-CZ" dirty="0" smtClean="0"/>
              <a:t>Rozpočty svazků obcí</a:t>
            </a:r>
          </a:p>
          <a:p>
            <a:r>
              <a:rPr lang="cs-CZ" dirty="0" smtClean="0"/>
              <a:t>účelové fondy územní samosprávy</a:t>
            </a:r>
          </a:p>
          <a:p>
            <a:r>
              <a:rPr lang="cs-CZ" dirty="0" smtClean="0"/>
              <a:t>Rozpočty OS a PO</a:t>
            </a:r>
          </a:p>
          <a:p>
            <a:r>
              <a:rPr lang="cs-CZ" dirty="0" smtClean="0"/>
              <a:t>Rozpočty a fondy zájmové samosprávy</a:t>
            </a:r>
          </a:p>
          <a:p>
            <a:pPr marL="0" indent="0">
              <a:buNone/>
            </a:pPr>
            <a:endParaRPr lang="cs-CZ" dirty="0"/>
          </a:p>
        </p:txBody>
      </p:sp>
    </p:spTree>
    <p:extLst>
      <p:ext uri="{BB962C8B-B14F-4D97-AF65-F5344CB8AC3E}">
        <p14:creationId xmlns:p14="http://schemas.microsoft.com/office/powerpoint/2010/main" val="14428955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dirty="0" smtClean="0"/>
              <a:t>Diverzifikace rozpočtového práva</a:t>
            </a:r>
            <a:endParaRPr lang="cs-CZ" sz="3600" dirty="0"/>
          </a:p>
        </p:txBody>
      </p:sp>
      <p:sp>
        <p:nvSpPr>
          <p:cNvPr id="3" name="Zástupný symbol pro obsah 2"/>
          <p:cNvSpPr>
            <a:spLocks noGrp="1"/>
          </p:cNvSpPr>
          <p:nvPr>
            <p:ph idx="1"/>
          </p:nvPr>
        </p:nvSpPr>
        <p:spPr/>
        <p:txBody>
          <a:bodyPr>
            <a:normAutofit fontScale="70000" lnSpcReduction="20000"/>
          </a:bodyPr>
          <a:lstStyle/>
          <a:p>
            <a:r>
              <a:rPr lang="cs-CZ" dirty="0" smtClean="0"/>
              <a:t>Fiskální zřízení státu</a:t>
            </a:r>
          </a:p>
          <a:p>
            <a:r>
              <a:rPr lang="cs-CZ" dirty="0" smtClean="0"/>
              <a:t>Soustava veřejných fondů</a:t>
            </a:r>
          </a:p>
          <a:p>
            <a:r>
              <a:rPr lang="cs-CZ" dirty="0" smtClean="0"/>
              <a:t>Subjekty sektoru veřejných financí</a:t>
            </a:r>
          </a:p>
          <a:p>
            <a:r>
              <a:rPr lang="cs-CZ" dirty="0" smtClean="0"/>
              <a:t>Zásady rozpočtového práva</a:t>
            </a:r>
          </a:p>
          <a:p>
            <a:r>
              <a:rPr lang="cs-CZ" dirty="0" smtClean="0"/>
              <a:t>Zásady hospodaření s veřejnými prostředky</a:t>
            </a:r>
          </a:p>
          <a:p>
            <a:r>
              <a:rPr lang="cs-CZ" dirty="0" smtClean="0"/>
              <a:t>Kontrolní mechanizmus</a:t>
            </a:r>
          </a:p>
          <a:p>
            <a:r>
              <a:rPr lang="cs-CZ" dirty="0" smtClean="0"/>
              <a:t>Veřejný dluh</a:t>
            </a:r>
          </a:p>
          <a:p>
            <a:r>
              <a:rPr lang="cs-CZ" dirty="0" smtClean="0"/>
              <a:t>Střednědobý a dlouhodobý výhled (plán)</a:t>
            </a:r>
          </a:p>
          <a:p>
            <a:r>
              <a:rPr lang="cs-CZ" dirty="0" smtClean="0"/>
              <a:t>Roční rozpočet </a:t>
            </a:r>
          </a:p>
          <a:p>
            <a:r>
              <a:rPr lang="cs-CZ" dirty="0" smtClean="0"/>
              <a:t>Legislativní proces </a:t>
            </a:r>
          </a:p>
          <a:p>
            <a:r>
              <a:rPr lang="cs-CZ" dirty="0" smtClean="0"/>
              <a:t>Rozpočtový proces</a:t>
            </a:r>
          </a:p>
          <a:p>
            <a:r>
              <a:rPr lang="cs-CZ" dirty="0" smtClean="0"/>
              <a:t>Národní fond</a:t>
            </a:r>
          </a:p>
          <a:p>
            <a:r>
              <a:rPr lang="cs-CZ" dirty="0" smtClean="0"/>
              <a:t>Audit </a:t>
            </a:r>
          </a:p>
          <a:p>
            <a:r>
              <a:rPr lang="cs-CZ" dirty="0" smtClean="0"/>
              <a:t>Rozpočtová kázeň</a:t>
            </a:r>
            <a:endParaRPr lang="cs-CZ" dirty="0"/>
          </a:p>
        </p:txBody>
      </p:sp>
    </p:spTree>
    <p:extLst>
      <p:ext uri="{BB962C8B-B14F-4D97-AF65-F5344CB8AC3E}">
        <p14:creationId xmlns:p14="http://schemas.microsoft.com/office/powerpoint/2010/main" val="32165493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400" dirty="0" smtClean="0"/>
              <a:t>Diverzifikace berního práva</a:t>
            </a:r>
            <a:endParaRPr lang="cs-CZ" sz="4400" dirty="0"/>
          </a:p>
        </p:txBody>
      </p:sp>
      <p:sp>
        <p:nvSpPr>
          <p:cNvPr id="3" name="Zástupný symbol pro obsah 2"/>
          <p:cNvSpPr>
            <a:spLocks noGrp="1"/>
          </p:cNvSpPr>
          <p:nvPr>
            <p:ph idx="1"/>
          </p:nvPr>
        </p:nvSpPr>
        <p:spPr/>
        <p:txBody>
          <a:bodyPr>
            <a:normAutofit/>
          </a:bodyPr>
          <a:lstStyle/>
          <a:p>
            <a:r>
              <a:rPr lang="cs-CZ" dirty="0" smtClean="0"/>
              <a:t>Daňový federalizmus</a:t>
            </a:r>
          </a:p>
          <a:p>
            <a:r>
              <a:rPr lang="cs-CZ" dirty="0" smtClean="0"/>
              <a:t>Soustavy složek daně </a:t>
            </a:r>
            <a:r>
              <a:rPr lang="cs-CZ" i="1" dirty="0" err="1" smtClean="0"/>
              <a:t>sensu</a:t>
            </a:r>
            <a:r>
              <a:rPr lang="cs-CZ" i="1" dirty="0" smtClean="0"/>
              <a:t> largo</a:t>
            </a:r>
          </a:p>
          <a:p>
            <a:r>
              <a:rPr lang="cs-CZ" dirty="0" smtClean="0"/>
              <a:t>Legislativní zásady </a:t>
            </a:r>
          </a:p>
          <a:p>
            <a:r>
              <a:rPr lang="cs-CZ" dirty="0" smtClean="0"/>
              <a:t>Pravidla dvouetapové aplikace berního práva</a:t>
            </a:r>
          </a:p>
          <a:p>
            <a:pPr marL="514350" indent="-514350">
              <a:buAutoNum type="alphaLcParenR"/>
            </a:pPr>
            <a:r>
              <a:rPr lang="cs-CZ" dirty="0" smtClean="0"/>
              <a:t>Pravidla </a:t>
            </a:r>
            <a:r>
              <a:rPr lang="cs-CZ" dirty="0" err="1" smtClean="0"/>
              <a:t>autoaplikace</a:t>
            </a:r>
            <a:endParaRPr lang="cs-CZ" dirty="0" smtClean="0"/>
          </a:p>
          <a:p>
            <a:pPr marL="514350" indent="-514350">
              <a:buAutoNum type="alphaLcParenR"/>
            </a:pPr>
            <a:r>
              <a:rPr lang="cs-CZ" dirty="0" smtClean="0"/>
              <a:t>Pravidla správy daní</a:t>
            </a:r>
          </a:p>
          <a:p>
            <a:r>
              <a:rPr lang="cs-CZ" dirty="0" smtClean="0"/>
              <a:t>Právo přímých daní</a:t>
            </a:r>
          </a:p>
          <a:p>
            <a:r>
              <a:rPr lang="cs-CZ" dirty="0" smtClean="0"/>
              <a:t>Právo nepřímých daní a cel</a:t>
            </a:r>
          </a:p>
          <a:p>
            <a:endParaRPr lang="cs-CZ" dirty="0"/>
          </a:p>
        </p:txBody>
      </p:sp>
    </p:spTree>
    <p:extLst>
      <p:ext uri="{BB962C8B-B14F-4D97-AF65-F5344CB8AC3E}">
        <p14:creationId xmlns:p14="http://schemas.microsoft.com/office/powerpoint/2010/main" val="489847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000" b="1" dirty="0" smtClean="0"/>
              <a:t>Diverzifikace regulace výdajů</a:t>
            </a:r>
            <a:endParaRPr lang="cs-CZ" sz="4000" b="1" dirty="0"/>
          </a:p>
        </p:txBody>
      </p:sp>
      <p:sp>
        <p:nvSpPr>
          <p:cNvPr id="3" name="Zástupný symbol pro obsah 2"/>
          <p:cNvSpPr>
            <a:spLocks noGrp="1"/>
          </p:cNvSpPr>
          <p:nvPr>
            <p:ph idx="1"/>
          </p:nvPr>
        </p:nvSpPr>
        <p:spPr/>
        <p:txBody>
          <a:bodyPr/>
          <a:lstStyle/>
          <a:p>
            <a:r>
              <a:rPr lang="cs-CZ" dirty="0" smtClean="0"/>
              <a:t>Obecná pravidla veřejných výdajů</a:t>
            </a:r>
          </a:p>
          <a:p>
            <a:r>
              <a:rPr lang="cs-CZ" dirty="0" smtClean="0"/>
              <a:t>Nástroje distribuce</a:t>
            </a:r>
          </a:p>
          <a:p>
            <a:r>
              <a:rPr lang="cs-CZ" dirty="0" smtClean="0"/>
              <a:t>Zadávání veřejných zakázek</a:t>
            </a:r>
          </a:p>
          <a:p>
            <a:r>
              <a:rPr lang="cs-CZ" dirty="0" smtClean="0"/>
              <a:t>Kontrolní mechanizmy</a:t>
            </a:r>
          </a:p>
          <a:p>
            <a:r>
              <a:rPr lang="cs-CZ" dirty="0" smtClean="0"/>
              <a:t>Rezortní specifika</a:t>
            </a:r>
          </a:p>
          <a:p>
            <a:r>
              <a:rPr lang="cs-CZ" dirty="0" smtClean="0"/>
              <a:t>Pravidla účelového financování</a:t>
            </a:r>
          </a:p>
          <a:p>
            <a:r>
              <a:rPr lang="cs-CZ" dirty="0" smtClean="0"/>
              <a:t>Rozhodovací procesy</a:t>
            </a:r>
          </a:p>
        </p:txBody>
      </p:sp>
    </p:spTree>
    <p:extLst>
      <p:ext uri="{BB962C8B-B14F-4D97-AF65-F5344CB8AC3E}">
        <p14:creationId xmlns:p14="http://schemas.microsoft.com/office/powerpoint/2010/main" val="9896300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Rozpočtové právo</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659801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Stěžejní subsystém fiskálního práva</a:t>
            </a:r>
          </a:p>
          <a:p>
            <a:r>
              <a:rPr lang="cs-CZ" dirty="0" smtClean="0"/>
              <a:t>Rozpočtové právo </a:t>
            </a:r>
            <a:r>
              <a:rPr lang="cs-CZ" i="1" dirty="0" err="1" smtClean="0"/>
              <a:t>sensu</a:t>
            </a:r>
            <a:r>
              <a:rPr lang="cs-CZ" i="1" dirty="0" smtClean="0"/>
              <a:t> largo </a:t>
            </a:r>
            <a:r>
              <a:rPr lang="cs-CZ" dirty="0" smtClean="0"/>
              <a:t>= právo veřejných financí</a:t>
            </a:r>
            <a:endParaRPr lang="cs-CZ" dirty="0"/>
          </a:p>
        </p:txBody>
      </p:sp>
      <p:sp>
        <p:nvSpPr>
          <p:cNvPr id="3" name="Nadpis 2"/>
          <p:cNvSpPr>
            <a:spLocks noGrp="1"/>
          </p:cNvSpPr>
          <p:nvPr>
            <p:ph type="title"/>
          </p:nvPr>
        </p:nvSpPr>
        <p:spPr/>
        <p:txBody>
          <a:bodyPr/>
          <a:lstStyle/>
          <a:p>
            <a:r>
              <a:rPr lang="cs-CZ" sz="3200" b="1" dirty="0"/>
              <a:t>Pojem a postavení rozpočtového práva v </a:t>
            </a:r>
            <a:br>
              <a:rPr lang="cs-CZ" sz="3200" b="1" dirty="0"/>
            </a:br>
            <a:r>
              <a:rPr lang="cs-CZ" sz="3200" b="1" dirty="0"/>
              <a:t>systému finančního práva.</a:t>
            </a:r>
          </a:p>
        </p:txBody>
      </p:sp>
    </p:spTree>
    <p:extLst>
      <p:ext uri="{BB962C8B-B14F-4D97-AF65-F5344CB8AC3E}">
        <p14:creationId xmlns:p14="http://schemas.microsoft.com/office/powerpoint/2010/main" val="4219059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Druhý segment finanční suverenity státu:</a:t>
            </a:r>
          </a:p>
          <a:p>
            <a:pPr marL="457200" indent="-457200">
              <a:buAutoNum type="arabicPeriod"/>
            </a:pPr>
            <a:r>
              <a:rPr lang="cs-CZ" dirty="0" smtClean="0"/>
              <a:t>Monetární suverenita</a:t>
            </a:r>
          </a:p>
          <a:p>
            <a:pPr marL="457200" indent="-457200">
              <a:buAutoNum type="arabicPeriod"/>
            </a:pPr>
            <a:r>
              <a:rPr lang="cs-CZ" dirty="0" smtClean="0"/>
              <a:t>Fiskální suverenita =</a:t>
            </a:r>
          </a:p>
          <a:p>
            <a:pPr marL="0" indent="0">
              <a:buNone/>
            </a:pPr>
            <a:r>
              <a:rPr lang="cs-CZ" dirty="0" smtClean="0"/>
              <a:t>= </a:t>
            </a:r>
            <a:r>
              <a:rPr lang="cs-CZ" dirty="0"/>
              <a:t>stav, kdy společenství zorganizované ve stát je schopno regulovat veřejné finance, hospodařit se svými prostředky samostatně a nezávisle, vytvářet si vlastní fiskální politiku, rozhodovat o svých veřejných příjmech a výdajích, organizovat si své vlastní centralizované i decentralizované fondy.</a:t>
            </a:r>
          </a:p>
        </p:txBody>
      </p:sp>
      <p:sp>
        <p:nvSpPr>
          <p:cNvPr id="3" name="Nadpis 2"/>
          <p:cNvSpPr>
            <a:spLocks noGrp="1"/>
          </p:cNvSpPr>
          <p:nvPr>
            <p:ph type="title"/>
          </p:nvPr>
        </p:nvSpPr>
        <p:spPr/>
        <p:txBody>
          <a:bodyPr/>
          <a:lstStyle/>
          <a:p>
            <a:r>
              <a:rPr lang="cs-CZ" dirty="0" smtClean="0"/>
              <a:t>Fiskální suverenita</a:t>
            </a:r>
            <a:endParaRPr lang="cs-CZ" dirty="0"/>
          </a:p>
        </p:txBody>
      </p:sp>
    </p:spTree>
    <p:extLst>
      <p:ext uri="{BB962C8B-B14F-4D97-AF65-F5344CB8AC3E}">
        <p14:creationId xmlns:p14="http://schemas.microsoft.com/office/powerpoint/2010/main" val="35291674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Státní rozpočet a deriváty státního rozpočtu</a:t>
            </a:r>
          </a:p>
          <a:p>
            <a:r>
              <a:rPr lang="cs-CZ" dirty="0" smtClean="0"/>
              <a:t>Rozpočty územní samosprávy a jejich deriváty</a:t>
            </a:r>
          </a:p>
          <a:p>
            <a:r>
              <a:rPr lang="cs-CZ" dirty="0" smtClean="0"/>
              <a:t>Rozpočty profesní/zájmové samosprávy a jejich deriváty</a:t>
            </a:r>
          </a:p>
          <a:p>
            <a:r>
              <a:rPr lang="cs-CZ" dirty="0" smtClean="0"/>
              <a:t>Ostatní </a:t>
            </a:r>
            <a:endParaRPr lang="cs-CZ" dirty="0"/>
          </a:p>
        </p:txBody>
      </p:sp>
      <p:sp>
        <p:nvSpPr>
          <p:cNvPr id="3" name="Nadpis 2"/>
          <p:cNvSpPr>
            <a:spLocks noGrp="1"/>
          </p:cNvSpPr>
          <p:nvPr>
            <p:ph type="title"/>
          </p:nvPr>
        </p:nvSpPr>
        <p:spPr/>
        <p:txBody>
          <a:bodyPr/>
          <a:lstStyle/>
          <a:p>
            <a:r>
              <a:rPr lang="cs-CZ" dirty="0" smtClean="0"/>
              <a:t>Rozpočtová soustava ČR</a:t>
            </a:r>
            <a:endParaRPr lang="cs-CZ" dirty="0"/>
          </a:p>
        </p:txBody>
      </p:sp>
    </p:spTree>
    <p:extLst>
      <p:ext uri="{BB962C8B-B14F-4D97-AF65-F5344CB8AC3E}">
        <p14:creationId xmlns:p14="http://schemas.microsoft.com/office/powerpoint/2010/main" val="3444418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a:t>(1) Státní rozpočet představuje </a:t>
            </a:r>
            <a:r>
              <a:rPr lang="cs-CZ" b="1" dirty="0"/>
              <a:t>finanční vztahy, </a:t>
            </a:r>
            <a:r>
              <a:rPr lang="cs-CZ" dirty="0"/>
              <a:t>které zabezpečují financování některých funkcí státu v rozpočtovém roce. K tomuto účelu státní rozpočet soustřeďuje rozpočtové příjmy vymezené </a:t>
            </a:r>
            <a:r>
              <a:rPr lang="cs-CZ" dirty="0" smtClean="0"/>
              <a:t>ZRP </a:t>
            </a:r>
            <a:r>
              <a:rPr lang="cs-CZ" dirty="0"/>
              <a:t>nebo zvláštním zákonem.</a:t>
            </a:r>
          </a:p>
          <a:p>
            <a:r>
              <a:rPr lang="cs-CZ" dirty="0"/>
              <a:t>(2) Státní rozpočet </a:t>
            </a:r>
            <a:r>
              <a:rPr lang="cs-CZ" b="1" dirty="0"/>
              <a:t>obsah</a:t>
            </a:r>
            <a:r>
              <a:rPr lang="cs-CZ" dirty="0"/>
              <a:t>uje očekávané příjmy, jakož i odhadované výdaje státního rozpočtu v rozpočtovém roce a financující položky.</a:t>
            </a:r>
          </a:p>
          <a:p>
            <a:r>
              <a:rPr lang="cs-CZ" dirty="0"/>
              <a:t>(3) Státní rozpočet </a:t>
            </a:r>
            <a:r>
              <a:rPr lang="cs-CZ" b="1" dirty="0"/>
              <a:t>jako souhrn finančních dokumentů </a:t>
            </a:r>
            <a:r>
              <a:rPr lang="cs-CZ" dirty="0"/>
              <a:t>zahrnuje zákon o státním rozpočtu, rozpis ukazatelů státního rozpočtu, podrobné rozpočty organizačních složek státu a změny těchto dokumentů.</a:t>
            </a:r>
          </a:p>
          <a:p>
            <a:r>
              <a:rPr lang="cs-CZ" dirty="0"/>
              <a:t>(4) Příjmy a výdaje státního rozpočtu se člení na kapitoly státního rozpočtu (dále jen "kapitola").</a:t>
            </a:r>
          </a:p>
          <a:p>
            <a:r>
              <a:rPr lang="cs-CZ" dirty="0"/>
              <a:t>(5) Státní rozpočet </a:t>
            </a:r>
            <a:r>
              <a:rPr lang="cs-CZ" b="1" dirty="0"/>
              <a:t>vychází ze střednědobého výhledu </a:t>
            </a:r>
            <a:r>
              <a:rPr lang="cs-CZ" dirty="0"/>
              <a:t>s tím, že ukazatele výdajů na programy nebo projekty spolufinancované z rozpočtu Evropské unie jsou pro vypracování návrhu zákona o státním rozpočtu závazné.</a:t>
            </a:r>
          </a:p>
          <a:p>
            <a:r>
              <a:rPr lang="cs-CZ" dirty="0"/>
              <a:t>(6) Státní rozpočet obsahuje i </a:t>
            </a:r>
            <a:r>
              <a:rPr lang="cs-CZ" b="1" dirty="0"/>
              <a:t>dotační vztahy </a:t>
            </a:r>
            <a:r>
              <a:rPr lang="cs-CZ" dirty="0"/>
              <a:t>k rozpočtům územních samosprávných celků a státních fondů.</a:t>
            </a:r>
          </a:p>
          <a:p>
            <a:r>
              <a:rPr lang="cs-CZ" dirty="0"/>
              <a:t>(7) </a:t>
            </a:r>
            <a:r>
              <a:rPr lang="cs-CZ" b="1" dirty="0"/>
              <a:t>Závazné ukazatele </a:t>
            </a:r>
            <a:r>
              <a:rPr lang="cs-CZ" dirty="0"/>
              <a:t>státního rozpočtu </a:t>
            </a:r>
            <a:r>
              <a:rPr lang="cs-CZ" b="1" dirty="0"/>
              <a:t>stanoví zákon </a:t>
            </a:r>
            <a:r>
              <a:rPr lang="cs-CZ" dirty="0"/>
              <a:t>o státním rozpočtu na příslušný rok</a:t>
            </a:r>
            <a:r>
              <a:rPr lang="cs-CZ" dirty="0" smtClean="0"/>
              <a:t>. Na rok 2014 zákon č</a:t>
            </a:r>
            <a:r>
              <a:rPr lang="cs-CZ" b="1" dirty="0" smtClean="0"/>
              <a:t>. 475/2013 Sb</a:t>
            </a:r>
            <a:r>
              <a:rPr lang="cs-CZ" dirty="0" smtClean="0"/>
              <a:t>.</a:t>
            </a:r>
            <a:endParaRPr lang="cs-CZ" dirty="0"/>
          </a:p>
          <a:p>
            <a:endParaRPr lang="cs-CZ" dirty="0"/>
          </a:p>
        </p:txBody>
      </p:sp>
      <p:sp>
        <p:nvSpPr>
          <p:cNvPr id="3" name="Nadpis 2"/>
          <p:cNvSpPr>
            <a:spLocks noGrp="1"/>
          </p:cNvSpPr>
          <p:nvPr>
            <p:ph type="title"/>
          </p:nvPr>
        </p:nvSpPr>
        <p:spPr/>
        <p:txBody>
          <a:bodyPr/>
          <a:lstStyle/>
          <a:p>
            <a:r>
              <a:rPr lang="cs-CZ" dirty="0" smtClean="0"/>
              <a:t>Státní rozpočet</a:t>
            </a:r>
            <a:endParaRPr lang="cs-CZ" dirty="0"/>
          </a:p>
        </p:txBody>
      </p:sp>
    </p:spTree>
    <p:extLst>
      <p:ext uri="{BB962C8B-B14F-4D97-AF65-F5344CB8AC3E}">
        <p14:creationId xmlns:p14="http://schemas.microsoft.com/office/powerpoint/2010/main" val="24554048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smtClean="0"/>
              <a:t>Alokační </a:t>
            </a:r>
            <a:r>
              <a:rPr lang="cs-CZ" dirty="0" smtClean="0"/>
              <a:t> - soustřeďuje peněžní prostředky za účelem zabezpečení materiálního základu pro plnění funkcí státu</a:t>
            </a:r>
          </a:p>
          <a:p>
            <a:r>
              <a:rPr lang="cs-CZ" b="1" dirty="0" smtClean="0"/>
              <a:t>Redistribuční - </a:t>
            </a:r>
            <a:r>
              <a:rPr lang="cs-CZ" dirty="0" smtClean="0"/>
              <a:t> přerozdělování prostředky mezi obyvatelstvem za účelem snížení sociálních rozdílů</a:t>
            </a:r>
          </a:p>
          <a:p>
            <a:r>
              <a:rPr lang="cs-CZ" b="1" dirty="0" smtClean="0"/>
              <a:t>Stabilizační - </a:t>
            </a:r>
            <a:r>
              <a:rPr lang="cs-CZ" dirty="0" smtClean="0"/>
              <a:t> nastavením příjmů a výdajů směřuje k stabilnímu hospodářskému vývoji </a:t>
            </a:r>
            <a:endParaRPr lang="cs-CZ" b="1" dirty="0"/>
          </a:p>
        </p:txBody>
      </p:sp>
      <p:sp>
        <p:nvSpPr>
          <p:cNvPr id="3" name="Nadpis 2"/>
          <p:cNvSpPr>
            <a:spLocks noGrp="1"/>
          </p:cNvSpPr>
          <p:nvPr>
            <p:ph type="title"/>
          </p:nvPr>
        </p:nvSpPr>
        <p:spPr/>
        <p:txBody>
          <a:bodyPr/>
          <a:lstStyle/>
          <a:p>
            <a:r>
              <a:rPr lang="cs-CZ" sz="4800" b="1" dirty="0" smtClean="0"/>
              <a:t>Funkce státního rozpočtu</a:t>
            </a:r>
            <a:endParaRPr lang="cs-CZ" sz="4800" b="1" dirty="0"/>
          </a:p>
        </p:txBody>
      </p:sp>
    </p:spTree>
    <p:extLst>
      <p:ext uri="{BB962C8B-B14F-4D97-AF65-F5344CB8AC3E}">
        <p14:creationId xmlns:p14="http://schemas.microsoft.com/office/powerpoint/2010/main" val="41363423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Shodný s rokem kalendářním</a:t>
            </a:r>
            <a:endParaRPr lang="cs-CZ" dirty="0"/>
          </a:p>
        </p:txBody>
      </p:sp>
      <p:sp>
        <p:nvSpPr>
          <p:cNvPr id="3" name="Nadpis 2"/>
          <p:cNvSpPr>
            <a:spLocks noGrp="1"/>
          </p:cNvSpPr>
          <p:nvPr>
            <p:ph type="title"/>
          </p:nvPr>
        </p:nvSpPr>
        <p:spPr/>
        <p:txBody>
          <a:bodyPr/>
          <a:lstStyle/>
          <a:p>
            <a:r>
              <a:rPr lang="cs-CZ" dirty="0" smtClean="0"/>
              <a:t>Rozpočtový rok</a:t>
            </a:r>
            <a:endParaRPr lang="cs-CZ" dirty="0"/>
          </a:p>
        </p:txBody>
      </p:sp>
    </p:spTree>
    <p:extLst>
      <p:ext uri="{BB962C8B-B14F-4D97-AF65-F5344CB8AC3E}">
        <p14:creationId xmlns:p14="http://schemas.microsoft.com/office/powerpoint/2010/main" val="42749807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jednotné třídění příjmů a </a:t>
            </a:r>
            <a:r>
              <a:rPr lang="cs-CZ" dirty="0" smtClean="0"/>
              <a:t>výdajů stanovené vyhláškou MF</a:t>
            </a:r>
          </a:p>
          <a:p>
            <a:r>
              <a:rPr lang="cs-CZ" dirty="0" smtClean="0"/>
              <a:t>Uplatnění: </a:t>
            </a:r>
            <a:r>
              <a:rPr lang="cs-CZ" dirty="0"/>
              <a:t>v</a:t>
            </a:r>
            <a:r>
              <a:rPr lang="cs-CZ" dirty="0" smtClean="0"/>
              <a:t> </a:t>
            </a:r>
            <a:r>
              <a:rPr lang="cs-CZ" dirty="0"/>
              <a:t>rozpočtech organizačních složek státu, při sledování plnění státního rozpočtu, při sledování čerpání rezervního fondu organizačních složek státu, v rozpočtech státních fondů a při pohybech na účtech státních finančních aktiv a financujících </a:t>
            </a:r>
            <a:r>
              <a:rPr lang="cs-CZ" dirty="0" smtClean="0"/>
              <a:t> </a:t>
            </a:r>
            <a:endParaRPr lang="cs-CZ" dirty="0"/>
          </a:p>
        </p:txBody>
      </p:sp>
      <p:sp>
        <p:nvSpPr>
          <p:cNvPr id="3" name="Nadpis 2"/>
          <p:cNvSpPr>
            <a:spLocks noGrp="1"/>
          </p:cNvSpPr>
          <p:nvPr>
            <p:ph type="title"/>
          </p:nvPr>
        </p:nvSpPr>
        <p:spPr/>
        <p:txBody>
          <a:bodyPr/>
          <a:lstStyle/>
          <a:p>
            <a:r>
              <a:rPr lang="cs-CZ" dirty="0" smtClean="0"/>
              <a:t>Rozpočtová skladba</a:t>
            </a:r>
            <a:endParaRPr lang="cs-CZ" dirty="0"/>
          </a:p>
        </p:txBody>
      </p:sp>
    </p:spTree>
    <p:extLst>
      <p:ext uri="{BB962C8B-B14F-4D97-AF65-F5344CB8AC3E}">
        <p14:creationId xmlns:p14="http://schemas.microsoft.com/office/powerpoint/2010/main" val="26676736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a:t>Střednědobý výdajový rámec </a:t>
            </a:r>
            <a:r>
              <a:rPr lang="cs-CZ" b="1" dirty="0"/>
              <a:t>tvoří celkové výdaje státního rozpočtu a státních fondů na každý z roků</a:t>
            </a:r>
            <a:r>
              <a:rPr lang="cs-CZ" dirty="0"/>
              <a:t>, na které je sestavován střednědobý výhled, s výjimkou dotací státním fondům. Stanoví jej na návrh vlády Poslanecká sněmovna svým usnesením, a to vždy jednou částkou</a:t>
            </a:r>
            <a:r>
              <a:rPr lang="cs-CZ" dirty="0" smtClean="0"/>
              <a:t>.</a:t>
            </a:r>
          </a:p>
          <a:p>
            <a:r>
              <a:rPr lang="cs-CZ" dirty="0"/>
              <a:t>Částka střednědobého výdajového rámce na první rok střednědobého výhledu vychází z částky střednědobého výdajového rámce na týž rok uvedené ve střednědobém výdajovém rámci v usnesení Poslanecké sněmovny k vládnímu návrhu zákona o státním rozpočtu na běžný rok, a to tak, že se k ní mohou přičíst nebo od ní odečíst výdaje</a:t>
            </a:r>
          </a:p>
          <a:p>
            <a:pPr marL="0" indent="0">
              <a:buNone/>
            </a:pPr>
            <a:r>
              <a:rPr lang="cs-CZ" dirty="0"/>
              <a:t>a) způsobené významně jiným vývojem spotřebitelských cen, než se očekával při stanovení této částky,</a:t>
            </a:r>
          </a:p>
          <a:p>
            <a:pPr marL="0" indent="0">
              <a:buNone/>
            </a:pPr>
            <a:r>
              <a:rPr lang="cs-CZ" dirty="0"/>
              <a:t>b) vyvolané zákonem o rozpočtovém určení daní, bude-li jeho důsledkem zvýšení nebo snížení výdajů státního rozpočtu, jestliže se při stanovení této částky s těmito důsledky nepočítalo,</a:t>
            </a:r>
          </a:p>
          <a:p>
            <a:pPr marL="0" indent="0">
              <a:buNone/>
            </a:pPr>
            <a:r>
              <a:rPr lang="cs-CZ" dirty="0"/>
              <a:t>c) ve výši příjmů prostředků z rozpočtu Evropské unie a z finančních mechanismů, se kterými se při stanovení této částky počítalo v jiné výši,</a:t>
            </a:r>
          </a:p>
          <a:p>
            <a:pPr marL="0" indent="0">
              <a:buNone/>
            </a:pPr>
            <a:r>
              <a:rPr lang="cs-CZ" dirty="0"/>
              <a:t>d) ve výši až dvě promile z této částky, jestliže je to třeba k tomu, aby byly vzaty v úvahu vlivy, s kterými se při stanovení této částky nepočítalo,</a:t>
            </a:r>
          </a:p>
          <a:p>
            <a:pPr marL="0" indent="0">
              <a:buNone/>
            </a:pPr>
            <a:r>
              <a:rPr lang="cs-CZ" dirty="0"/>
              <a:t>e) způsobené mimořádnými situacemi, s kterými se při stanovení této částky nepočítalo.</a:t>
            </a:r>
          </a:p>
          <a:p>
            <a:endParaRPr lang="cs-CZ" dirty="0"/>
          </a:p>
        </p:txBody>
      </p:sp>
      <p:sp>
        <p:nvSpPr>
          <p:cNvPr id="3" name="Nadpis 2"/>
          <p:cNvSpPr>
            <a:spLocks noGrp="1"/>
          </p:cNvSpPr>
          <p:nvPr>
            <p:ph type="title"/>
          </p:nvPr>
        </p:nvSpPr>
        <p:spPr/>
        <p:txBody>
          <a:bodyPr/>
          <a:lstStyle/>
          <a:p>
            <a:r>
              <a:rPr lang="cs-CZ" sz="4400" dirty="0" smtClean="0"/>
              <a:t>Střednědobý výdajový rámec §8a</a:t>
            </a:r>
            <a:endParaRPr lang="cs-CZ" sz="4400" dirty="0"/>
          </a:p>
        </p:txBody>
      </p:sp>
    </p:spTree>
    <p:extLst>
      <p:ext uri="{BB962C8B-B14F-4D97-AF65-F5344CB8AC3E}">
        <p14:creationId xmlns:p14="http://schemas.microsoft.com/office/powerpoint/2010/main" val="34183334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a:t>sestavuje </a:t>
            </a:r>
            <a:r>
              <a:rPr lang="cs-CZ" dirty="0" smtClean="0"/>
              <a:t>se na </a:t>
            </a:r>
            <a:r>
              <a:rPr lang="cs-CZ" dirty="0"/>
              <a:t>období 2 let bezprostředně následujících po roce, na který je předkládán státní rozpočet; jeho součástí jsou </a:t>
            </a:r>
            <a:r>
              <a:rPr lang="cs-CZ" b="1" dirty="0"/>
              <a:t>ukazatele</a:t>
            </a:r>
            <a:r>
              <a:rPr lang="cs-CZ" dirty="0"/>
              <a:t> podle </a:t>
            </a:r>
            <a:r>
              <a:rPr lang="cs-CZ" dirty="0" smtClean="0"/>
              <a:t>§ 4 odst. 1 RPS </a:t>
            </a:r>
            <a:r>
              <a:rPr lang="cs-CZ" dirty="0"/>
              <a:t>za rok, na který se předkládá státní rozpočet. U výdajů na programy nebo projekty spolufinancované z rozpočtu Evropské unie odpovídá období střednědobého výhledu době jejich financování. U závazků státu vyplývajících ze schválených koncesních </a:t>
            </a:r>
            <a:r>
              <a:rPr lang="cs-CZ" dirty="0" smtClean="0"/>
              <a:t>smluv</a:t>
            </a:r>
            <a:r>
              <a:rPr lang="cs-CZ" dirty="0"/>
              <a:t> odpovídá období střednědobého výhledu době trvání závazku. V případě úvěrů, na které byla poskytnuta státní záruka, odpovídá období střednědobého výhledu stanovené době jejich splácení.</a:t>
            </a:r>
          </a:p>
        </p:txBody>
      </p:sp>
      <p:sp>
        <p:nvSpPr>
          <p:cNvPr id="3" name="Nadpis 2"/>
          <p:cNvSpPr>
            <a:spLocks noGrp="1"/>
          </p:cNvSpPr>
          <p:nvPr>
            <p:ph type="title"/>
          </p:nvPr>
        </p:nvSpPr>
        <p:spPr/>
        <p:txBody>
          <a:bodyPr/>
          <a:lstStyle/>
          <a:p>
            <a:r>
              <a:rPr lang="cs-CZ" b="1" dirty="0"/>
              <a:t>Střednědobý </a:t>
            </a:r>
            <a:r>
              <a:rPr lang="cs-CZ" b="1" dirty="0" smtClean="0"/>
              <a:t>výhled § 4</a:t>
            </a:r>
            <a:endParaRPr lang="cs-CZ" dirty="0"/>
          </a:p>
        </p:txBody>
      </p:sp>
    </p:spTree>
    <p:extLst>
      <p:ext uri="{BB962C8B-B14F-4D97-AF65-F5344CB8AC3E}">
        <p14:creationId xmlns:p14="http://schemas.microsoft.com/office/powerpoint/2010/main" val="50915306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a:t> Návrh zákona o státním rozpočtu </a:t>
            </a:r>
            <a:r>
              <a:rPr lang="cs-CZ" b="1" dirty="0"/>
              <a:t>vypracovává ministerstvo </a:t>
            </a:r>
            <a:r>
              <a:rPr lang="cs-CZ" dirty="0"/>
              <a:t>v součinnosti se správci kapitol, územními samosprávnými celky, dobrovolnými svazky obcí, Regionálními radami regionů soudržnosti a státními fondy. </a:t>
            </a:r>
            <a:r>
              <a:rPr lang="cs-CZ" b="1" dirty="0"/>
              <a:t>Celkové výdaje </a:t>
            </a:r>
            <a:r>
              <a:rPr lang="cs-CZ" dirty="0"/>
              <a:t>státního rozpočtu v tomto návrhu ministerstvo stanoví </a:t>
            </a:r>
            <a:r>
              <a:rPr lang="cs-CZ" b="1" dirty="0"/>
              <a:t>na základě částky střednědobého výdajového rámce </a:t>
            </a:r>
            <a:r>
              <a:rPr lang="cs-CZ" dirty="0"/>
              <a:t>(§ 8a odst. 1) obsaženého v usnesení Poslanecké sněmovny k vládnímu návrhu zákona o státním rozpočtu na běžný rok, která je v něm uvedena jako částka na rok bezprostředně následující po běžném roce (dále jen "další rok"), a to tak, že tyto výdaje tuto částku nepřekročí. Není-li takové usnesení nebo v něm není tato částka obsažena, stanoví je na základě částky střednědobého výdajového rámce, která je jakožto částka na další rok uvedena v usnesení Poslanecké sněmovny k vládnímu návrhu zákona o státním rozpočtu na rok bezprostředně předcházející běžnému roku (dále jen "minulý rok"). Ministerstvo tuto částku upraví (§ 8a odst. 3) a rozdělí na výdaje státního rozpočtu a výdaje jednotlivých státních fondů. Takto určenou částku výdajů státního rozpočtu uvede v návrhu zákona o státním rozpočtu jako celkové výdaje tohoto rozpočtu. Je-li střednědobý výdajový rámec změněn dalšími usneseními Poslanecké sněmovny, ministerstvo je při stanovení celkových výdajů státního rozpočtu povinno se řídit jen těmi z nich, které Poslanecká sněmovna schválila do 30. června běžného roku.</a:t>
            </a:r>
          </a:p>
        </p:txBody>
      </p:sp>
      <p:sp>
        <p:nvSpPr>
          <p:cNvPr id="3" name="Nadpis 2"/>
          <p:cNvSpPr>
            <a:spLocks noGrp="1"/>
          </p:cNvSpPr>
          <p:nvPr>
            <p:ph type="title"/>
          </p:nvPr>
        </p:nvSpPr>
        <p:spPr/>
        <p:txBody>
          <a:bodyPr/>
          <a:lstStyle/>
          <a:p>
            <a:r>
              <a:rPr lang="cs-CZ" sz="4800" b="1" dirty="0"/>
              <a:t>Vypracování návrhu zákona o státním rozpočtu</a:t>
            </a:r>
            <a:endParaRPr lang="cs-CZ" sz="4800" dirty="0"/>
          </a:p>
        </p:txBody>
      </p:sp>
    </p:spTree>
    <p:extLst>
      <p:ext uri="{BB962C8B-B14F-4D97-AF65-F5344CB8AC3E}">
        <p14:creationId xmlns:p14="http://schemas.microsoft.com/office/powerpoint/2010/main" val="7724590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9247" y="1124745"/>
            <a:ext cx="7745505" cy="5001418"/>
          </a:xfrm>
        </p:spPr>
        <p:txBody>
          <a:bodyPr>
            <a:normAutofit fontScale="85000" lnSpcReduction="20000"/>
          </a:bodyPr>
          <a:lstStyle/>
          <a:p>
            <a:r>
              <a:rPr lang="cs-CZ" dirty="0"/>
              <a:t>Ministerstvo řídí práce na vypracování návrhu zákona o státním rozpočtu. Správci kapitol, státní fondy, územní samosprávné celky, dobrovolné svazky obcí, Regionální rady regionů soudržnosti a jiné právnické a fyzické osoby, které požadují prostředky ze státního rozpočtu nebo poskytnutí státní záruky, jsou povinni předložit ministerstvu údaje potřebné pro vypracování návrhu zákona o státním rozpočtu v termínu, rozsahu a struktuře, které stanoví ministerstvo vyhláškou. To se netýká kapitol Kancelář prezidenta republiky, Poslanecká sněmovna, Senát, Ústavní soud, Nejvyšší kontrolní úřad a Kancelář Veřejného ochránce práv. Obce a dobrovolné svazky obcí předkládají údaje prostřednictvím krajů, které tyto údaje předkládají ministerstvu s tím, že dobrovolné svazky obcí tak činí prostřednictvím kraje, kde mají své sídlo. Hlavní město Praha předkládá údaje přímo ministerstvu. Podklady pro sestavení návrhu výdajů státního rozpočtu na financování programů (§ 12 odst. 1) předkládají obce a dobrovolné svazky obcí vždy přímo příslušnému správci kapitoly. Činnost krajů podle věty čtvrté je přenesenou působností.</a:t>
            </a:r>
          </a:p>
        </p:txBody>
      </p:sp>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35690253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9247" y="620689"/>
            <a:ext cx="7745505" cy="5505474"/>
          </a:xfrm>
        </p:spPr>
        <p:txBody>
          <a:bodyPr/>
          <a:lstStyle/>
          <a:p>
            <a:pPr algn="ctr"/>
            <a:r>
              <a:rPr lang="cs-CZ" dirty="0" smtClean="0"/>
              <a:t>Ministerstvo financí</a:t>
            </a:r>
          </a:p>
          <a:p>
            <a:pPr algn="ctr"/>
            <a:r>
              <a:rPr lang="cs-CZ" dirty="0" smtClean="0"/>
              <a:t>Vláda</a:t>
            </a:r>
          </a:p>
          <a:p>
            <a:pPr algn="ctr"/>
            <a:r>
              <a:rPr lang="cs-CZ" dirty="0" smtClean="0"/>
              <a:t>Poslanecká </a:t>
            </a:r>
            <a:r>
              <a:rPr lang="cs-CZ" dirty="0" err="1" smtClean="0"/>
              <a:t>sněmévna</a:t>
            </a:r>
            <a:endParaRPr lang="cs-CZ" dirty="0"/>
          </a:p>
        </p:txBody>
      </p:sp>
    </p:spTree>
    <p:extLst>
      <p:ext uri="{BB962C8B-B14F-4D97-AF65-F5344CB8AC3E}">
        <p14:creationId xmlns:p14="http://schemas.microsoft.com/office/powerpoint/2010/main" val="3897061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Součást fiskální suverenity</a:t>
            </a:r>
          </a:p>
          <a:p>
            <a:r>
              <a:rPr lang="cs-CZ" dirty="0"/>
              <a:t>S</a:t>
            </a:r>
            <a:r>
              <a:rPr lang="cs-CZ" dirty="0" smtClean="0"/>
              <a:t>chopnost </a:t>
            </a:r>
            <a:r>
              <a:rPr lang="cs-CZ" dirty="0"/>
              <a:t>státu ukládat, vybírat, vymáhat daně a výnos z nich </a:t>
            </a:r>
            <a:r>
              <a:rPr lang="cs-CZ" dirty="0" smtClean="0"/>
              <a:t>rozdělovat </a:t>
            </a:r>
            <a:r>
              <a:rPr lang="cs-CZ" dirty="0"/>
              <a:t>do jím určených </a:t>
            </a:r>
            <a:r>
              <a:rPr lang="cs-CZ" dirty="0" smtClean="0"/>
              <a:t>fondů.</a:t>
            </a:r>
          </a:p>
        </p:txBody>
      </p:sp>
      <p:sp>
        <p:nvSpPr>
          <p:cNvPr id="3" name="Nadpis 2"/>
          <p:cNvSpPr>
            <a:spLocks noGrp="1"/>
          </p:cNvSpPr>
          <p:nvPr>
            <p:ph type="title"/>
          </p:nvPr>
        </p:nvSpPr>
        <p:spPr/>
        <p:txBody>
          <a:bodyPr/>
          <a:lstStyle/>
          <a:p>
            <a:r>
              <a:rPr lang="cs-CZ" dirty="0" smtClean="0"/>
              <a:t>Daňová suverenita</a:t>
            </a:r>
            <a:endParaRPr lang="cs-CZ" dirty="0"/>
          </a:p>
        </p:txBody>
      </p:sp>
    </p:spTree>
    <p:extLst>
      <p:ext uri="{BB962C8B-B14F-4D97-AF65-F5344CB8AC3E}">
        <p14:creationId xmlns:p14="http://schemas.microsoft.com/office/powerpoint/2010/main" val="16872527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55000" lnSpcReduction="20000"/>
          </a:bodyPr>
          <a:lstStyle/>
          <a:p>
            <a:pPr marL="0" indent="0">
              <a:buNone/>
            </a:pPr>
            <a:r>
              <a:rPr lang="cs-CZ" dirty="0"/>
              <a:t>(1) Není-li Poslaneckou sněmovnou schválen zákon o státním rozpočtu na příslušný rozpočtový rok před prvním dnem rozpočtového roku, hospodaří organizační složka státu v době od prvního dne rozpočtového roku do dne nabytí účinnosti zákona o státním rozpočtu na tento rozpočtový rok (dále jen „období rozpočtového provizoria“) podle ukazatelů rozpočtového provizoria.</a:t>
            </a:r>
          </a:p>
          <a:p>
            <a:pPr marL="0" indent="0">
              <a:buNone/>
            </a:pPr>
            <a:r>
              <a:rPr lang="cs-CZ" dirty="0"/>
              <a:t>(2) Ukazatele rozpočtového provizoria stanoví v rozpočtovém systému ministerstvo v součinnosti se správci kapitol jako závazné ukazatele čerpání výdajů pro období rozpočtového provizoria. Správci kapitol rozepíší tyto ukazatele na organizační složky státu ve své působnosti. Organizační složky státu na základě tohoto rozpisu zpracují svůj rozpočet a vloží jej do rozpočtového systému.</a:t>
            </a:r>
          </a:p>
          <a:p>
            <a:pPr marL="0" indent="0">
              <a:buNone/>
            </a:pPr>
            <a:r>
              <a:rPr lang="cs-CZ" dirty="0"/>
              <a:t>(3) Ukazatele podle odstavce 2 se zpracovávají na jednotlivé měsíce. Jejich nejvyšší možná celková výše je jedna dvanáctina celkových výdajů státního rozpočtu stanovených posledním schváleným zákonem o státním rozpočtu. Měsíční ukazatele stanovené pro výdaje se sčítají.</a:t>
            </a:r>
          </a:p>
          <a:p>
            <a:pPr marL="0" indent="0">
              <a:buNone/>
            </a:pPr>
            <a:r>
              <a:rPr lang="cs-CZ" dirty="0"/>
              <a:t>(4) Je-li Poslaneckou sněmovnou schválen zákon o státním rozpočtu na příslušný rozpočtový rok před prvním dnem rozpočtového roku, avšak nenabude-li v tento den účinnosti, řídí se rozpočtové hospodaření v období rozpočtového provizoria tímto schváleným zákonem o státním rozpočtu.</a:t>
            </a:r>
          </a:p>
          <a:p>
            <a:pPr marL="0" indent="0">
              <a:buNone/>
            </a:pPr>
            <a:r>
              <a:rPr lang="cs-CZ" dirty="0"/>
              <a:t>(5) V období rozpočtového provizoria čerpají organizační složky státu prostředky do výše jim stanovených závazných ukazatelů.</a:t>
            </a:r>
          </a:p>
          <a:p>
            <a:pPr marL="0" indent="0">
              <a:buNone/>
            </a:pPr>
            <a:r>
              <a:rPr lang="cs-CZ" dirty="0"/>
              <a:t>(6) Organizační složky státu jsou v období rozpočtového provizoria oprávněny k přesunům prostředků v rámci jednotlivých závazných ukazatelů.</a:t>
            </a:r>
          </a:p>
          <a:p>
            <a:pPr marL="0" indent="0">
              <a:buNone/>
            </a:pPr>
            <a:r>
              <a:rPr lang="cs-CZ" dirty="0"/>
              <a:t>(7) Příjmy a výdaje uskutečněné v období rozpočtového provizoria se stávají příjmy státního rozpočtu a výdaji státního rozpočtu dnem nabytí účinnosti zákona o státním rozpočtu na příslušný rok.</a:t>
            </a:r>
          </a:p>
          <a:p>
            <a:endParaRPr lang="cs-CZ" dirty="0"/>
          </a:p>
        </p:txBody>
      </p:sp>
      <p:sp>
        <p:nvSpPr>
          <p:cNvPr id="3" name="Nadpis 2"/>
          <p:cNvSpPr>
            <a:spLocks noGrp="1"/>
          </p:cNvSpPr>
          <p:nvPr>
            <p:ph type="title"/>
          </p:nvPr>
        </p:nvSpPr>
        <p:spPr>
          <a:xfrm>
            <a:off x="395536" y="620688"/>
            <a:ext cx="7756263" cy="1054250"/>
          </a:xfrm>
        </p:spPr>
        <p:txBody>
          <a:bodyPr/>
          <a:lstStyle/>
          <a:p>
            <a:r>
              <a:rPr lang="cs-CZ" sz="4800" b="1" dirty="0" smtClean="0"/>
              <a:t>Rozpočtové provizorium</a:t>
            </a:r>
            <a:endParaRPr lang="cs-CZ" sz="4800" b="1" dirty="0"/>
          </a:p>
        </p:txBody>
      </p:sp>
    </p:spTree>
    <p:extLst>
      <p:ext uri="{BB962C8B-B14F-4D97-AF65-F5344CB8AC3E}">
        <p14:creationId xmlns:p14="http://schemas.microsoft.com/office/powerpoint/2010/main" val="290916563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9247" y="1484784"/>
            <a:ext cx="7745505" cy="4968551"/>
          </a:xfrm>
        </p:spPr>
        <p:txBody>
          <a:bodyPr>
            <a:noAutofit/>
          </a:bodyPr>
          <a:lstStyle/>
          <a:p>
            <a:pPr marL="0" indent="0">
              <a:buNone/>
            </a:pPr>
            <a:r>
              <a:rPr lang="cs-CZ" sz="1400" dirty="0"/>
              <a:t>(1) Příjmy a výdaje státního rozpočtu se člení na kapitoly, které vyjadřují okruh působnosti a odpovědnosti ústředních orgánů státní správy</a:t>
            </a:r>
            <a:r>
              <a:rPr lang="cs-CZ" sz="1400" baseline="30000" dirty="0"/>
              <a:t>12)</a:t>
            </a:r>
            <a:r>
              <a:rPr lang="cs-CZ" sz="1400" dirty="0"/>
              <a:t> a dalších organizačních složek státu, stanoví-li zvláštní zákon že tyto organizační složky státu mají samostatnou kapitolu ve státním rozpočtu nebo že mají postavení ústředního orgánu státní správy, popřípadě že mají postavení ústředního orgánu státní správy pro rozpočtové účely.</a:t>
            </a:r>
          </a:p>
          <a:p>
            <a:pPr marL="0" indent="0">
              <a:buNone/>
            </a:pPr>
            <a:r>
              <a:rPr lang="cs-CZ" sz="1400" dirty="0"/>
              <a:t>(2) Rozpočet kapitoly obsahuje rozpočtové příjmy a výdaje správce kapitoly, příjmy a výdaje organizačních složek státu v jeho působnosti, výdaje na činnost příspěvkových organizací, uvedené v § 7 odst. 1 písm. a) a odvody příspěvkových organizací v jeho působnosti. Rozpočet kapitoly obsahuje též dotace a návratné finanční výpomoci ze státního rozpočtu pro fyzické a další právnické osoby na úkoly a činnosti, které jsou v působnosti správce kapitoly. V rámci závazných ukazatelů stanovených zákonem o státním rozpočtu mohou správci kapitol tvořit rozpisové rezervy.</a:t>
            </a:r>
          </a:p>
          <a:p>
            <a:pPr marL="0" indent="0">
              <a:buNone/>
            </a:pPr>
            <a:r>
              <a:rPr lang="cs-CZ" sz="1400" dirty="0"/>
              <a:t>(3) Příjmy a výdaje státního rozpočtu, které mají všeobecný charakter, a nepatří tak do okruhu působnosti určitého správce kapitoly, nebo výdaje státního rozpočtu, jejichž výše pro jednotlivé kapitoly není v době schvalování zákona o státním rozpočtu na příslušný rozpočtový rok známa, tvoří kapitolu </a:t>
            </a:r>
            <a:r>
              <a:rPr lang="cs-CZ" sz="1400" b="1" dirty="0"/>
              <a:t>Všeobecná pokladní správa</a:t>
            </a:r>
            <a:r>
              <a:rPr lang="cs-CZ" sz="1400" dirty="0"/>
              <a:t>. Součástí kapitoly Všeobecná pokladní správa je i vládní rozpočtová rezerva. Správcem kapitoly Všeobecná pokladní správa je </a:t>
            </a:r>
            <a:r>
              <a:rPr lang="cs-CZ" sz="1400" dirty="0" smtClean="0"/>
              <a:t>MF.</a:t>
            </a:r>
            <a:endParaRPr lang="cs-CZ" sz="1400" dirty="0"/>
          </a:p>
          <a:p>
            <a:pPr marL="0" indent="0">
              <a:buNone/>
            </a:pPr>
            <a:r>
              <a:rPr lang="cs-CZ" sz="1400" dirty="0" smtClean="0"/>
              <a:t>(4) Příjmy a výdaje státního rozpočtu spojené s obsluhou a s umořováním státního dluhu tvoří kapitolu </a:t>
            </a:r>
            <a:r>
              <a:rPr lang="cs-CZ" sz="1400" b="1" dirty="0" smtClean="0"/>
              <a:t>Státní dluh</a:t>
            </a:r>
            <a:r>
              <a:rPr lang="cs-CZ" sz="1400" dirty="0" smtClean="0"/>
              <a:t>. Správcem kapitoly Státní dluh je MF.</a:t>
            </a:r>
          </a:p>
          <a:p>
            <a:pPr marL="0" indent="0">
              <a:buNone/>
            </a:pPr>
            <a:r>
              <a:rPr lang="cs-CZ" sz="1400" dirty="0" smtClean="0"/>
              <a:t>(</a:t>
            </a:r>
            <a:r>
              <a:rPr lang="cs-CZ" sz="1400" dirty="0"/>
              <a:t>5) Peněžní operace na účtech státních finančních aktiv s výjimkou operací spojených s obsluhou a umořováním státního dluhu tvoří kapitolu </a:t>
            </a:r>
            <a:r>
              <a:rPr lang="cs-CZ" sz="1400" b="1" dirty="0"/>
              <a:t>Operace státních finančních aktiv</a:t>
            </a:r>
            <a:r>
              <a:rPr lang="cs-CZ" sz="1400" dirty="0"/>
              <a:t>, jejímž správcem </a:t>
            </a:r>
            <a:r>
              <a:rPr lang="cs-CZ" sz="1400"/>
              <a:t>je </a:t>
            </a:r>
            <a:r>
              <a:rPr lang="cs-CZ" sz="1400" smtClean="0"/>
              <a:t>MF.</a:t>
            </a:r>
            <a:endParaRPr lang="cs-CZ" sz="1400" dirty="0"/>
          </a:p>
          <a:p>
            <a:pPr marL="0" indent="0">
              <a:buNone/>
            </a:pPr>
            <a:endParaRPr lang="cs-CZ" sz="1400" dirty="0"/>
          </a:p>
        </p:txBody>
      </p:sp>
      <p:sp>
        <p:nvSpPr>
          <p:cNvPr id="3" name="Nadpis 2"/>
          <p:cNvSpPr>
            <a:spLocks noGrp="1"/>
          </p:cNvSpPr>
          <p:nvPr>
            <p:ph type="title"/>
          </p:nvPr>
        </p:nvSpPr>
        <p:spPr/>
        <p:txBody>
          <a:bodyPr/>
          <a:lstStyle/>
          <a:p>
            <a:r>
              <a:rPr lang="cs-CZ" dirty="0" smtClean="0"/>
              <a:t>Kapitoly</a:t>
            </a:r>
            <a:endParaRPr lang="cs-CZ" dirty="0"/>
          </a:p>
        </p:txBody>
      </p:sp>
    </p:spTree>
    <p:extLst>
      <p:ext uri="{BB962C8B-B14F-4D97-AF65-F5344CB8AC3E}">
        <p14:creationId xmlns:p14="http://schemas.microsoft.com/office/powerpoint/2010/main" val="10859609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Programem se rozumí soubor věcných, časových a finančních podmínek konkrétních akcí na pořízení nebo technické zhodnocení hmotného a nehmotného dlouhodobého majetku</a:t>
            </a:r>
            <a:r>
              <a:rPr lang="cs-CZ" baseline="30000" dirty="0"/>
              <a:t>14)</a:t>
            </a:r>
            <a:r>
              <a:rPr lang="cs-CZ" dirty="0"/>
              <a:t>, s výjimkou drobného hmotného a nehmotného dlouhodobého majetku</a:t>
            </a:r>
          </a:p>
        </p:txBody>
      </p:sp>
      <p:sp>
        <p:nvSpPr>
          <p:cNvPr id="3" name="Nadpis 2"/>
          <p:cNvSpPr>
            <a:spLocks noGrp="1"/>
          </p:cNvSpPr>
          <p:nvPr>
            <p:ph type="title"/>
          </p:nvPr>
        </p:nvSpPr>
        <p:spPr/>
        <p:txBody>
          <a:bodyPr/>
          <a:lstStyle/>
          <a:p>
            <a:r>
              <a:rPr lang="cs-CZ" dirty="0" smtClean="0"/>
              <a:t>Programy</a:t>
            </a:r>
            <a:endParaRPr lang="cs-CZ" dirty="0"/>
          </a:p>
        </p:txBody>
      </p:sp>
    </p:spTree>
    <p:extLst>
      <p:ext uri="{BB962C8B-B14F-4D97-AF65-F5344CB8AC3E}">
        <p14:creationId xmlns:p14="http://schemas.microsoft.com/office/powerpoint/2010/main" val="19148626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99247" y="1628801"/>
            <a:ext cx="7745505" cy="4497362"/>
          </a:xfrm>
        </p:spPr>
        <p:txBody>
          <a:bodyPr>
            <a:noAutofit/>
          </a:bodyPr>
          <a:lstStyle/>
          <a:p>
            <a:pPr marL="0" indent="0">
              <a:buNone/>
            </a:pPr>
            <a:r>
              <a:rPr lang="cs-CZ" sz="1400" dirty="0" smtClean="0"/>
              <a:t>a</a:t>
            </a:r>
            <a:r>
              <a:rPr lang="cs-CZ" sz="1400" dirty="0"/>
              <a:t>) </a:t>
            </a:r>
            <a:r>
              <a:rPr lang="cs-CZ" sz="1400" b="1" dirty="0"/>
              <a:t>neoprávněné použití </a:t>
            </a:r>
            <a:r>
              <a:rPr lang="cs-CZ" sz="1400" dirty="0"/>
              <a:t>peněžních prostředků státního rozpočtu a jiných peněžních prostředků státu,</a:t>
            </a:r>
          </a:p>
          <a:p>
            <a:pPr marL="0" indent="0">
              <a:buNone/>
            </a:pPr>
            <a:r>
              <a:rPr lang="cs-CZ" sz="1400" dirty="0"/>
              <a:t>b) neoprávněné použití </a:t>
            </a:r>
            <a:r>
              <a:rPr lang="cs-CZ" sz="1400" b="1" dirty="0"/>
              <a:t>nebo zadržení peněžních prostředků </a:t>
            </a:r>
            <a:r>
              <a:rPr lang="cs-CZ" sz="1400" dirty="0"/>
              <a:t>poskytnutých ze státního rozpočtu, státního fondu, Národního fondu nebo státních finančních aktiv jejich příjemcem,</a:t>
            </a:r>
          </a:p>
          <a:p>
            <a:pPr marL="0" indent="0">
              <a:buNone/>
            </a:pPr>
            <a:r>
              <a:rPr lang="cs-CZ" sz="1400" dirty="0"/>
              <a:t>c) </a:t>
            </a:r>
            <a:r>
              <a:rPr lang="cs-CZ" sz="1400" b="1" dirty="0"/>
              <a:t>neprovedení odvodu </a:t>
            </a:r>
            <a:r>
              <a:rPr lang="cs-CZ" sz="1400" dirty="0"/>
              <a:t>příspěvkovou organizací podle § 53 odst. 6,</a:t>
            </a:r>
          </a:p>
          <a:p>
            <a:pPr marL="0" indent="0">
              <a:buNone/>
            </a:pPr>
            <a:r>
              <a:rPr lang="cs-CZ" sz="1400" dirty="0"/>
              <a:t>d) </a:t>
            </a:r>
            <a:r>
              <a:rPr lang="cs-CZ" sz="1400" b="1" dirty="0"/>
              <a:t>neuložení odvodu </a:t>
            </a:r>
            <a:r>
              <a:rPr lang="cs-CZ" sz="1400" dirty="0"/>
              <a:t>zřizovatelem podle § 54 odst. 3,</a:t>
            </a:r>
          </a:p>
          <a:p>
            <a:pPr marL="0" indent="0">
              <a:buNone/>
            </a:pPr>
            <a:r>
              <a:rPr lang="cs-CZ" sz="1400" dirty="0"/>
              <a:t>e) </a:t>
            </a:r>
            <a:r>
              <a:rPr lang="cs-CZ" sz="1400" b="1" dirty="0"/>
              <a:t>neprovedení odvodu </a:t>
            </a:r>
            <a:r>
              <a:rPr lang="cs-CZ" sz="1400" dirty="0"/>
              <a:t>stanoveného zřizovatelem příspěvkové organizaci podle § 54 odst. 3,</a:t>
            </a:r>
          </a:p>
          <a:p>
            <a:pPr marL="0" indent="0">
              <a:buNone/>
            </a:pPr>
            <a:r>
              <a:rPr lang="cs-CZ" sz="1400" dirty="0"/>
              <a:t>f) porušení ustanovení § 45 odst. 2 organizační složkou státu,</a:t>
            </a:r>
          </a:p>
          <a:p>
            <a:pPr marL="0" indent="0">
              <a:buNone/>
            </a:pPr>
            <a:r>
              <a:rPr lang="cs-CZ" sz="1400" dirty="0"/>
              <a:t>g) neprovedení odvodu podle § 45 odst. 10 a § 52 odst. 4,</a:t>
            </a:r>
          </a:p>
          <a:p>
            <a:pPr marL="0" indent="0">
              <a:buNone/>
            </a:pPr>
            <a:r>
              <a:rPr lang="cs-CZ" sz="1400" dirty="0"/>
              <a:t>h) </a:t>
            </a:r>
            <a:r>
              <a:rPr lang="cs-CZ" sz="1400" b="1" dirty="0"/>
              <a:t>nepřevedení prostředků</a:t>
            </a:r>
            <a:r>
              <a:rPr lang="cs-CZ" sz="1400" dirty="0"/>
              <a:t>, které byly soustředěny na účtu cizích prostředků v rámci finančního vypořádání, na účet státního rozpočtu v termínech stanovených pro finanční vypořádání vztahů se státním rozpočtem vyhláškou vydanou podle § 75 tohoto zákona,</a:t>
            </a:r>
          </a:p>
          <a:p>
            <a:pPr marL="0" indent="0">
              <a:buNone/>
            </a:pPr>
            <a:r>
              <a:rPr lang="cs-CZ" sz="1400" dirty="0"/>
              <a:t>i) </a:t>
            </a:r>
            <a:r>
              <a:rPr lang="cs-CZ" sz="1400" b="1" dirty="0"/>
              <a:t>nevrácení prostředků </a:t>
            </a:r>
            <a:r>
              <a:rPr lang="cs-CZ" sz="1400" dirty="0"/>
              <a:t>podle § 14 odst. 9 v termínu stanoveném v rozhodnutí o poskytnutí dotace poskytovatelem do státního rozpočtu nebo Národního fondu,</a:t>
            </a:r>
          </a:p>
          <a:p>
            <a:pPr marL="0" indent="0">
              <a:buNone/>
            </a:pPr>
            <a:r>
              <a:rPr lang="cs-CZ" sz="1400" dirty="0"/>
              <a:t>j) </a:t>
            </a:r>
            <a:r>
              <a:rPr lang="cs-CZ" sz="1400" b="1" dirty="0"/>
              <a:t>porušení povinnosti stanovené</a:t>
            </a:r>
            <a:r>
              <a:rPr lang="cs-CZ" sz="1400" dirty="0"/>
              <a:t> právním předpisem, rozhodnutím nebo dohodou o poskytnutí dotace nebo návratné finanční výpomoci, které přímo souvisí s účelem, na který byla dotace nebo návratná finanční výpomoc poskytnuta a ke kterému došlo před přijetím peněžních prostředků poskytnutých ze státního rozpočtu, státního fondu, Národního fondu nebo státních finančních aktiv a které trvá v okamžiku přijetí prostředků na účet příjemce; prvním dnem porušení rozpočtové kázně je den jejich přijetí příjemcem; penále za porušení rozpočtové kázně se počítá ode dne následujícího po dni, do kterého měl příjemce na základě platebního výměru odvod uhradit.</a:t>
            </a:r>
          </a:p>
        </p:txBody>
      </p:sp>
      <p:sp>
        <p:nvSpPr>
          <p:cNvPr id="3" name="Nadpis 2"/>
          <p:cNvSpPr>
            <a:spLocks noGrp="1"/>
          </p:cNvSpPr>
          <p:nvPr>
            <p:ph type="title"/>
          </p:nvPr>
        </p:nvSpPr>
        <p:spPr>
          <a:xfrm>
            <a:off x="688490" y="570156"/>
            <a:ext cx="7756263" cy="842620"/>
          </a:xfrm>
        </p:spPr>
        <p:txBody>
          <a:bodyPr/>
          <a:lstStyle/>
          <a:p>
            <a:r>
              <a:rPr lang="cs-CZ" sz="4800" dirty="0" smtClean="0"/>
              <a:t>Porušení rozpočtové kázně</a:t>
            </a:r>
            <a:endParaRPr lang="cs-CZ" sz="4800" dirty="0"/>
          </a:p>
        </p:txBody>
      </p:sp>
    </p:spTree>
    <p:extLst>
      <p:ext uri="{BB962C8B-B14F-4D97-AF65-F5344CB8AC3E}">
        <p14:creationId xmlns:p14="http://schemas.microsoft.com/office/powerpoint/2010/main" val="19145536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Sektor státních financí</a:t>
            </a:r>
          </a:p>
          <a:p>
            <a:r>
              <a:rPr lang="cs-CZ" dirty="0" smtClean="0"/>
              <a:t>Instituce a osoby, na které se vztahují RPS</a:t>
            </a:r>
          </a:p>
          <a:p>
            <a:r>
              <a:rPr lang="cs-CZ" dirty="0" smtClean="0"/>
              <a:t>Zvláštní formy:</a:t>
            </a:r>
          </a:p>
          <a:p>
            <a:r>
              <a:rPr lang="cs-CZ" dirty="0" smtClean="0"/>
              <a:t>Organizační složka státu</a:t>
            </a:r>
          </a:p>
          <a:p>
            <a:r>
              <a:rPr lang="cs-CZ" dirty="0" smtClean="0"/>
              <a:t>Příspěvková organizace</a:t>
            </a:r>
          </a:p>
          <a:p>
            <a:r>
              <a:rPr lang="cs-CZ" dirty="0" smtClean="0"/>
              <a:t>Státní fond</a:t>
            </a:r>
            <a:endParaRPr lang="cs-CZ" dirty="0"/>
          </a:p>
        </p:txBody>
      </p:sp>
      <p:sp>
        <p:nvSpPr>
          <p:cNvPr id="3" name="Nadpis 2"/>
          <p:cNvSpPr>
            <a:spLocks noGrp="1"/>
          </p:cNvSpPr>
          <p:nvPr>
            <p:ph type="title"/>
          </p:nvPr>
        </p:nvSpPr>
        <p:spPr/>
        <p:txBody>
          <a:bodyPr/>
          <a:lstStyle/>
          <a:p>
            <a:r>
              <a:rPr lang="cs-CZ" dirty="0" smtClean="0"/>
              <a:t>Sektor veřejných financí</a:t>
            </a:r>
            <a:endParaRPr lang="cs-CZ" dirty="0"/>
          </a:p>
        </p:txBody>
      </p:sp>
    </p:spTree>
    <p:extLst>
      <p:ext uri="{BB962C8B-B14F-4D97-AF65-F5344CB8AC3E}">
        <p14:creationId xmlns:p14="http://schemas.microsoft.com/office/powerpoint/2010/main" val="36932223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marL="0" indent="0">
              <a:buNone/>
            </a:pPr>
            <a:r>
              <a:rPr lang="cs-CZ" dirty="0"/>
              <a:t>I</a:t>
            </a:r>
            <a:r>
              <a:rPr lang="cs-CZ" dirty="0" smtClean="0"/>
              <a:t>nformačně-ekonomický systém</a:t>
            </a:r>
            <a:r>
              <a:rPr lang="cs-CZ" dirty="0"/>
              <a:t>, ve kterém jsou evidovány </a:t>
            </a:r>
            <a:r>
              <a:rPr lang="cs-CZ" dirty="0" smtClean="0"/>
              <a:t>veškeré </a:t>
            </a:r>
            <a:r>
              <a:rPr lang="cs-CZ" dirty="0"/>
              <a:t>finanční toky ve státní správě. </a:t>
            </a:r>
          </a:p>
          <a:p>
            <a:pPr marL="0" indent="0">
              <a:buNone/>
            </a:pPr>
            <a:r>
              <a:rPr lang="cs-CZ" dirty="0"/>
              <a:t>Umožňuje především centralizovat </a:t>
            </a:r>
            <a:r>
              <a:rPr lang="cs-CZ" dirty="0" smtClean="0"/>
              <a:t>příjmy a </a:t>
            </a:r>
            <a:r>
              <a:rPr lang="cs-CZ" dirty="0"/>
              <a:t>řídit výdaje, řídit likviditu a státní dluh. </a:t>
            </a:r>
          </a:p>
          <a:p>
            <a:pPr marL="0" indent="0">
              <a:buNone/>
            </a:pPr>
            <a:r>
              <a:rPr lang="cs-CZ" dirty="0"/>
              <a:t>Podporuje finanční plánování ze strany </a:t>
            </a:r>
            <a:r>
              <a:rPr lang="cs-CZ" dirty="0" smtClean="0"/>
              <a:t>institucí </a:t>
            </a:r>
            <a:r>
              <a:rPr lang="cs-CZ" dirty="0"/>
              <a:t>ústřední vlády a řízení platebního </a:t>
            </a:r>
            <a:r>
              <a:rPr lang="cs-CZ" dirty="0" smtClean="0"/>
              <a:t>styku </a:t>
            </a:r>
            <a:r>
              <a:rPr lang="cs-CZ" dirty="0"/>
              <a:t>včetně finanční kontroly</a:t>
            </a:r>
            <a:r>
              <a:rPr lang="cs-CZ" dirty="0" smtClean="0"/>
              <a:t>.</a:t>
            </a:r>
          </a:p>
          <a:p>
            <a:pPr marL="0" indent="0">
              <a:buNone/>
            </a:pPr>
            <a:r>
              <a:rPr lang="cs-CZ" dirty="0" smtClean="0"/>
              <a:t>Státní pokladna </a:t>
            </a:r>
            <a:r>
              <a:rPr lang="cs-CZ" dirty="0"/>
              <a:t>umožňuje průběžně monitorovat </a:t>
            </a:r>
            <a:r>
              <a:rPr lang="cs-CZ" dirty="0" smtClean="0"/>
              <a:t>plnění </a:t>
            </a:r>
            <a:r>
              <a:rPr lang="cs-CZ" dirty="0"/>
              <a:t>státního rozpočtu a pružně reagovat </a:t>
            </a:r>
            <a:r>
              <a:rPr lang="cs-CZ" dirty="0" smtClean="0"/>
              <a:t>na </a:t>
            </a:r>
            <a:r>
              <a:rPr lang="cs-CZ" dirty="0"/>
              <a:t>vývoj na příjmové straně.</a:t>
            </a:r>
          </a:p>
          <a:p>
            <a:pPr marL="0" indent="0">
              <a:buNone/>
            </a:pPr>
            <a:r>
              <a:rPr lang="cs-CZ" dirty="0"/>
              <a:t>Státní pokladna je základním </a:t>
            </a:r>
            <a:r>
              <a:rPr lang="cs-CZ" dirty="0" smtClean="0"/>
              <a:t>prvkem optimalizovaného </a:t>
            </a:r>
            <a:r>
              <a:rPr lang="cs-CZ" dirty="0"/>
              <a:t>a transparentního řízení </a:t>
            </a:r>
            <a:r>
              <a:rPr lang="cs-CZ" dirty="0" smtClean="0"/>
              <a:t>veřejných </a:t>
            </a:r>
            <a:r>
              <a:rPr lang="cs-CZ" dirty="0"/>
              <a:t>zdrojů.</a:t>
            </a:r>
          </a:p>
        </p:txBody>
      </p:sp>
      <p:sp>
        <p:nvSpPr>
          <p:cNvPr id="3" name="Nadpis 2"/>
          <p:cNvSpPr>
            <a:spLocks noGrp="1"/>
          </p:cNvSpPr>
          <p:nvPr>
            <p:ph type="title"/>
          </p:nvPr>
        </p:nvSpPr>
        <p:spPr/>
        <p:txBody>
          <a:bodyPr/>
          <a:lstStyle/>
          <a:p>
            <a:r>
              <a:rPr lang="cs-CZ" dirty="0" smtClean="0"/>
              <a:t>Státní pokladna</a:t>
            </a:r>
            <a:endParaRPr lang="cs-CZ" dirty="0"/>
          </a:p>
        </p:txBody>
      </p:sp>
    </p:spTree>
    <p:extLst>
      <p:ext uri="{BB962C8B-B14F-4D97-AF65-F5344CB8AC3E}">
        <p14:creationId xmlns:p14="http://schemas.microsoft.com/office/powerpoint/2010/main" val="41669093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hlinkClick r:id="rId2" action="ppaction://hlinkfile"/>
              </a:rPr>
              <a:t>file:///C:/</a:t>
            </a:r>
            <a:r>
              <a:rPr lang="cs-CZ" dirty="0" smtClean="0">
                <a:hlinkClick r:id="rId2" action="ppaction://hlinkfile"/>
              </a:rPr>
              <a:t>Users/632/Downloads/Informacni-letak_2014_Statni-rozpocet-v-kostce_II.pdf</a:t>
            </a:r>
            <a:endParaRPr lang="cs-CZ" dirty="0" smtClean="0"/>
          </a:p>
          <a:p>
            <a:r>
              <a:rPr lang="cs-CZ" dirty="0">
                <a:hlinkClick r:id="rId3"/>
              </a:rPr>
              <a:t>http://</a:t>
            </a:r>
            <a:r>
              <a:rPr lang="cs-CZ" dirty="0" smtClean="0">
                <a:hlinkClick r:id="rId3"/>
              </a:rPr>
              <a:t>is.muni.cz/obchod/baleni/76379</a:t>
            </a:r>
            <a:endParaRPr lang="cs-CZ" dirty="0" smtClean="0"/>
          </a:p>
          <a:p>
            <a:r>
              <a:rPr lang="cs-CZ" dirty="0">
                <a:hlinkClick r:id="rId4"/>
              </a:rPr>
              <a:t>http://is.muni.cz/obchod/baleni/76380</a:t>
            </a:r>
            <a:endParaRPr lang="cs-CZ" dirty="0" smtClean="0"/>
          </a:p>
          <a:p>
            <a:pPr marL="0" indent="0">
              <a:buNone/>
            </a:pPr>
            <a:endParaRPr lang="cs-CZ" dirty="0"/>
          </a:p>
        </p:txBody>
      </p:sp>
      <p:sp>
        <p:nvSpPr>
          <p:cNvPr id="3" name="Nadpis 2"/>
          <p:cNvSpPr>
            <a:spLocks noGrp="1"/>
          </p:cNvSpPr>
          <p:nvPr>
            <p:ph type="title"/>
          </p:nvPr>
        </p:nvSpPr>
        <p:spPr/>
        <p:txBody>
          <a:bodyPr/>
          <a:lstStyle/>
          <a:p>
            <a:r>
              <a:rPr lang="cs-CZ" dirty="0" smtClean="0"/>
              <a:t>Informace</a:t>
            </a:r>
            <a:endParaRPr lang="cs-CZ" dirty="0"/>
          </a:p>
        </p:txBody>
      </p:sp>
    </p:spTree>
    <p:extLst>
      <p:ext uri="{BB962C8B-B14F-4D97-AF65-F5344CB8AC3E}">
        <p14:creationId xmlns:p14="http://schemas.microsoft.com/office/powerpoint/2010/main" val="1296173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Suverenitu nepopírá skutečnost, že stát může svoji „fiskální svobodu“ svobodně omezit vstupem do mezinárodních svazků, které mohou určovat např. meze veřejného dluhu, a to s ohledem na provázanost národních ekonomik, členství v hospodářských společenstvích, včetně měnové či případné fiskální unie. </a:t>
            </a:r>
          </a:p>
          <a:p>
            <a:r>
              <a:rPr lang="cs-CZ" dirty="0" smtClean="0"/>
              <a:t>Fiskální odpovědnost - EU</a:t>
            </a:r>
            <a:endParaRPr lang="cs-CZ" dirty="0"/>
          </a:p>
        </p:txBody>
      </p:sp>
      <p:sp>
        <p:nvSpPr>
          <p:cNvPr id="3" name="Nadpis 2"/>
          <p:cNvSpPr>
            <a:spLocks noGrp="1"/>
          </p:cNvSpPr>
          <p:nvPr>
            <p:ph type="title"/>
          </p:nvPr>
        </p:nvSpPr>
        <p:spPr/>
        <p:txBody>
          <a:bodyPr/>
          <a:lstStyle/>
          <a:p>
            <a:r>
              <a:rPr lang="cs-CZ" sz="4400" dirty="0" smtClean="0"/>
              <a:t>Cedování fiskální suverenity</a:t>
            </a:r>
            <a:endParaRPr lang="cs-CZ" sz="4400" dirty="0"/>
          </a:p>
        </p:txBody>
      </p:sp>
    </p:spTree>
    <p:extLst>
      <p:ext uri="{BB962C8B-B14F-4D97-AF65-F5344CB8AC3E}">
        <p14:creationId xmlns:p14="http://schemas.microsoft.com/office/powerpoint/2010/main" val="4194611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Stav z hlediska práva = </a:t>
            </a:r>
            <a:r>
              <a:rPr lang="cs-CZ" b="1" dirty="0"/>
              <a:t>fiskální část</a:t>
            </a:r>
            <a:r>
              <a:rPr lang="cs-CZ" dirty="0"/>
              <a:t> finančního práva, jako specifická regulace výkonu veřejné finanční činnosti v oblasti veřejných financí</a:t>
            </a:r>
            <a:r>
              <a:rPr lang="cs-CZ" dirty="0" smtClean="0"/>
              <a:t>.</a:t>
            </a:r>
          </a:p>
          <a:p>
            <a:r>
              <a:rPr lang="cs-CZ" dirty="0"/>
              <a:t>Subsystém finančního práva</a:t>
            </a:r>
          </a:p>
          <a:p>
            <a:r>
              <a:rPr lang="cs-CZ" dirty="0"/>
              <a:t>Právní regulace fiskálních vztahů = společenské vztahy, které vznikají, realizují se a zanikají v procesu tvorby, rozdělování, přerozdělování veřejných peněžních fondů → </a:t>
            </a:r>
            <a:r>
              <a:rPr lang="cs-CZ" b="1" dirty="0"/>
              <a:t>veřejné finance</a:t>
            </a:r>
          </a:p>
          <a:p>
            <a:r>
              <a:rPr lang="cs-CZ" dirty="0"/>
              <a:t>Fiskální právo</a:t>
            </a:r>
          </a:p>
          <a:p>
            <a:r>
              <a:rPr lang="cs-CZ" dirty="0"/>
              <a:t>Právo veřejných financí …</a:t>
            </a:r>
          </a:p>
          <a:p>
            <a:endParaRPr lang="cs-CZ" dirty="0"/>
          </a:p>
          <a:p>
            <a:pPr marL="0" indent="0">
              <a:buNone/>
            </a:pPr>
            <a:endParaRPr lang="cs-CZ" dirty="0"/>
          </a:p>
        </p:txBody>
      </p:sp>
      <p:sp>
        <p:nvSpPr>
          <p:cNvPr id="3" name="Nadpis 2"/>
          <p:cNvSpPr>
            <a:spLocks noGrp="1"/>
          </p:cNvSpPr>
          <p:nvPr>
            <p:ph type="title"/>
          </p:nvPr>
        </p:nvSpPr>
        <p:spPr/>
        <p:txBody>
          <a:bodyPr/>
          <a:lstStyle/>
          <a:p>
            <a:r>
              <a:rPr lang="cs-CZ" dirty="0" smtClean="0"/>
              <a:t>Fiskální suverenita ČR</a:t>
            </a:r>
            <a:endParaRPr lang="cs-CZ" dirty="0"/>
          </a:p>
        </p:txBody>
      </p:sp>
    </p:spTree>
    <p:extLst>
      <p:ext uri="{BB962C8B-B14F-4D97-AF65-F5344CB8AC3E}">
        <p14:creationId xmlns:p14="http://schemas.microsoft.com/office/powerpoint/2010/main" val="4147669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a:t>R</a:t>
            </a:r>
            <a:r>
              <a:rPr lang="cs-CZ" dirty="0" smtClean="0"/>
              <a:t>elativně </a:t>
            </a:r>
            <a:r>
              <a:rPr lang="cs-CZ" dirty="0"/>
              <a:t>samostatný ucelený subsystém finančního </a:t>
            </a:r>
            <a:r>
              <a:rPr lang="cs-CZ" dirty="0" smtClean="0"/>
              <a:t>práva.</a:t>
            </a:r>
          </a:p>
          <a:p>
            <a:r>
              <a:rPr lang="cs-CZ" dirty="0"/>
              <a:t>I</a:t>
            </a:r>
            <a:r>
              <a:rPr lang="cs-CZ" dirty="0" smtClean="0"/>
              <a:t>nkorporovaný </a:t>
            </a:r>
            <a:r>
              <a:rPr lang="cs-CZ" dirty="0"/>
              <a:t>soubor finančněprávních norem, které upravují společenské vztahy vznikající, realizující se a zanikající v procesu tvorby, rozdělování a užití veřejných peněžních </a:t>
            </a:r>
            <a:r>
              <a:rPr lang="cs-CZ" dirty="0" smtClean="0"/>
              <a:t>fondů</a:t>
            </a:r>
          </a:p>
          <a:p>
            <a:r>
              <a:rPr lang="cs-CZ" dirty="0" smtClean="0"/>
              <a:t>Fiskální vztahy = veřejné finance = předmět regulace fiskálního práva (</a:t>
            </a:r>
            <a:r>
              <a:rPr lang="cs-CZ" dirty="0" err="1" smtClean="0"/>
              <a:t>fčfp</a:t>
            </a:r>
            <a:r>
              <a:rPr lang="cs-CZ" dirty="0" smtClean="0"/>
              <a:t>)</a:t>
            </a:r>
          </a:p>
          <a:p>
            <a:r>
              <a:rPr lang="cs-CZ" dirty="0" smtClean="0"/>
              <a:t>Rozmanitost předmětu – diverzifikace fiskálního práva - subsystémy </a:t>
            </a:r>
            <a:r>
              <a:rPr lang="cs-CZ" dirty="0"/>
              <a:t>nižšího řádu, které upravují zejména fiskální zřízení státu, soustavu veřejných fondů (rozpočtů), veřejné příjmy, veřejné výdaje, správu veřejného dluhu, kontrolní mechanizmy, odpovědnost. </a:t>
            </a:r>
            <a:r>
              <a:rPr lang="cs-CZ" dirty="0" smtClean="0"/>
              <a:t> </a:t>
            </a:r>
          </a:p>
          <a:p>
            <a:endParaRPr lang="cs-CZ" dirty="0"/>
          </a:p>
        </p:txBody>
      </p:sp>
      <p:sp>
        <p:nvSpPr>
          <p:cNvPr id="3" name="Nadpis 2"/>
          <p:cNvSpPr>
            <a:spLocks noGrp="1"/>
          </p:cNvSpPr>
          <p:nvPr>
            <p:ph type="title"/>
          </p:nvPr>
        </p:nvSpPr>
        <p:spPr/>
        <p:txBody>
          <a:bodyPr/>
          <a:lstStyle/>
          <a:p>
            <a:r>
              <a:rPr lang="cs-CZ" dirty="0" smtClean="0"/>
              <a:t>Fiskální právo</a:t>
            </a:r>
            <a:endParaRPr lang="cs-CZ" dirty="0"/>
          </a:p>
        </p:txBody>
      </p:sp>
    </p:spTree>
    <p:extLst>
      <p:ext uri="{BB962C8B-B14F-4D97-AF65-F5344CB8AC3E}">
        <p14:creationId xmlns:p14="http://schemas.microsoft.com/office/powerpoint/2010/main" val="3181732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a:t>fiskální část finančního práva </a:t>
            </a:r>
            <a:r>
              <a:rPr lang="cs-CZ" dirty="0" smtClean="0"/>
              <a:t>je vázána:</a:t>
            </a:r>
          </a:p>
          <a:p>
            <a:pPr marL="457200" indent="-457200">
              <a:buAutoNum type="arabicPeriod"/>
            </a:pPr>
            <a:r>
              <a:rPr lang="cs-CZ" b="1" dirty="0" smtClean="0"/>
              <a:t>předmětem </a:t>
            </a:r>
            <a:r>
              <a:rPr lang="cs-CZ" b="1" dirty="0"/>
              <a:t>regulace </a:t>
            </a:r>
            <a:r>
              <a:rPr lang="cs-CZ" dirty="0"/>
              <a:t>– veřejné finance, </a:t>
            </a:r>
            <a:endParaRPr lang="cs-CZ" dirty="0" smtClean="0"/>
          </a:p>
          <a:p>
            <a:pPr marL="457200" indent="-457200">
              <a:buAutoNum type="arabicPeriod"/>
            </a:pPr>
            <a:r>
              <a:rPr lang="cs-CZ" b="1" dirty="0" smtClean="0"/>
              <a:t>účelem </a:t>
            </a:r>
            <a:r>
              <a:rPr lang="cs-CZ" b="1" dirty="0"/>
              <a:t>regulace </a:t>
            </a:r>
            <a:r>
              <a:rPr lang="cs-CZ" dirty="0"/>
              <a:t>– zajištění materiálního základu k fungování státu, poskytování veřejných statků a tím naplnění funkcí státu a veřejné </a:t>
            </a:r>
            <a:r>
              <a:rPr lang="cs-CZ" dirty="0" smtClean="0"/>
              <a:t>samosprávy. Cestou </a:t>
            </a:r>
            <a:r>
              <a:rPr lang="cs-CZ" dirty="0"/>
              <a:t>„</a:t>
            </a:r>
            <a:r>
              <a:rPr lang="cs-CZ" b="1" dirty="0"/>
              <a:t>řízení přes peníze</a:t>
            </a:r>
            <a:r>
              <a:rPr lang="cs-CZ" dirty="0"/>
              <a:t>“ </a:t>
            </a:r>
            <a:r>
              <a:rPr lang="cs-CZ" dirty="0" smtClean="0"/>
              <a:t>formuje se i </a:t>
            </a:r>
            <a:r>
              <a:rPr lang="cs-CZ" dirty="0"/>
              <a:t>podoba, kvalita, množství a dostupnost veřejných statků</a:t>
            </a:r>
            <a:r>
              <a:rPr lang="cs-CZ" dirty="0" smtClean="0"/>
              <a:t>. </a:t>
            </a:r>
            <a:r>
              <a:rPr lang="cs-CZ" b="1" dirty="0" smtClean="0"/>
              <a:t>Realizace veřejné fiskální politiky</a:t>
            </a:r>
            <a:r>
              <a:rPr lang="cs-CZ" dirty="0" smtClean="0"/>
              <a:t>.</a:t>
            </a:r>
          </a:p>
          <a:p>
            <a:pPr marL="457200" indent="-457200">
              <a:buAutoNum type="arabicPeriod"/>
            </a:pPr>
            <a:r>
              <a:rPr lang="cs-CZ" b="1" dirty="0" smtClean="0"/>
              <a:t>metodou regulace</a:t>
            </a:r>
            <a:r>
              <a:rPr lang="cs-CZ" dirty="0" smtClean="0"/>
              <a:t>. </a:t>
            </a:r>
            <a:r>
              <a:rPr lang="cs-CZ" dirty="0"/>
              <a:t> </a:t>
            </a:r>
          </a:p>
          <a:p>
            <a:endParaRPr lang="cs-CZ" dirty="0"/>
          </a:p>
        </p:txBody>
      </p:sp>
      <p:sp>
        <p:nvSpPr>
          <p:cNvPr id="3" name="Nadpis 2"/>
          <p:cNvSpPr>
            <a:spLocks noGrp="1"/>
          </p:cNvSpPr>
          <p:nvPr>
            <p:ph type="title"/>
          </p:nvPr>
        </p:nvSpPr>
        <p:spPr/>
        <p:txBody>
          <a:bodyPr/>
          <a:lstStyle/>
          <a:p>
            <a:r>
              <a:rPr lang="cs-CZ" dirty="0" smtClean="0"/>
              <a:t>Systémová soudržnost</a:t>
            </a:r>
            <a:endParaRPr lang="cs-CZ" dirty="0"/>
          </a:p>
        </p:txBody>
      </p:sp>
    </p:spTree>
    <p:extLst>
      <p:ext uri="{BB962C8B-B14F-4D97-AF65-F5344CB8AC3E}">
        <p14:creationId xmlns:p14="http://schemas.microsoft.com/office/powerpoint/2010/main" val="3023948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10000"/>
          </a:bodyPr>
          <a:lstStyle/>
          <a:p>
            <a:r>
              <a:rPr lang="cs-CZ" dirty="0"/>
              <a:t>inklinuje k vyšší míře použití nástrojů charakteristických pro soukromoprávní metodu (smlouva) – </a:t>
            </a:r>
            <a:r>
              <a:rPr lang="cs-CZ" b="1" dirty="0"/>
              <a:t>obligační metoda</a:t>
            </a:r>
            <a:r>
              <a:rPr lang="cs-CZ" dirty="0"/>
              <a:t>, a </a:t>
            </a:r>
            <a:endParaRPr lang="cs-CZ" dirty="0" smtClean="0"/>
          </a:p>
          <a:p>
            <a:r>
              <a:rPr lang="cs-CZ" b="1" dirty="0" smtClean="0"/>
              <a:t>dvouetapová aplikace </a:t>
            </a:r>
            <a:r>
              <a:rPr lang="cs-CZ" dirty="0"/>
              <a:t>norem finančního práva </a:t>
            </a:r>
            <a:r>
              <a:rPr lang="cs-CZ" b="1" dirty="0"/>
              <a:t>s primární odpovědností aktivního subjektu</a:t>
            </a:r>
            <a:r>
              <a:rPr lang="cs-CZ" dirty="0"/>
              <a:t> (adresáta finanční správy, příjemce dotace, daňového subjektu) za určení fiskálních povinností a realizaci fiskálních práv – </a:t>
            </a:r>
            <a:r>
              <a:rPr lang="cs-CZ" b="1" dirty="0"/>
              <a:t>metoda </a:t>
            </a:r>
            <a:r>
              <a:rPr lang="cs-CZ" b="1" dirty="0" err="1"/>
              <a:t>autoaplikace</a:t>
            </a:r>
            <a:r>
              <a:rPr lang="cs-CZ" dirty="0"/>
              <a:t>, s následnou (</a:t>
            </a:r>
            <a:r>
              <a:rPr lang="cs-CZ" dirty="0" smtClean="0"/>
              <a:t>sekundární)</a:t>
            </a:r>
            <a:r>
              <a:rPr lang="cs-CZ" b="1" dirty="0" smtClean="0"/>
              <a:t> </a:t>
            </a:r>
            <a:r>
              <a:rPr lang="cs-CZ" b="1" dirty="0"/>
              <a:t>mocenskou metodu</a:t>
            </a:r>
            <a:r>
              <a:rPr lang="cs-CZ" dirty="0"/>
              <a:t>, kde převažují prvky vlastní veřejné správě. Další vzájemné vazby vyplývají z realizace fiskální politiky státu a veřejné ekonomiky, kdy normy finančního práva jsou nástrojem realizace fiskální politiky a jejich použití se mimo jiné odvíjí od kondice veřejné ekonomiky, zároveň představují i jejich meze.</a:t>
            </a:r>
          </a:p>
          <a:p>
            <a:endParaRPr lang="cs-CZ" dirty="0"/>
          </a:p>
        </p:txBody>
      </p:sp>
      <p:sp>
        <p:nvSpPr>
          <p:cNvPr id="3" name="Nadpis 2"/>
          <p:cNvSpPr>
            <a:spLocks noGrp="1"/>
          </p:cNvSpPr>
          <p:nvPr>
            <p:ph type="title"/>
          </p:nvPr>
        </p:nvSpPr>
        <p:spPr/>
        <p:txBody>
          <a:bodyPr/>
          <a:lstStyle/>
          <a:p>
            <a:r>
              <a:rPr lang="cs-CZ" dirty="0" smtClean="0"/>
              <a:t>Metoda regulace</a:t>
            </a:r>
            <a:endParaRPr lang="cs-CZ" dirty="0"/>
          </a:p>
        </p:txBody>
      </p:sp>
    </p:spTree>
    <p:extLst>
      <p:ext uri="{BB962C8B-B14F-4D97-AF65-F5344CB8AC3E}">
        <p14:creationId xmlns:p14="http://schemas.microsoft.com/office/powerpoint/2010/main" val="1491500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vrdý obal">
  <a:themeElements>
    <a:clrScheme name="Tvrdý obal">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Tvrdý obal">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Tvrdý obal">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199</TotalTime>
  <Words>2600</Words>
  <Application>Microsoft Office PowerPoint</Application>
  <PresentationFormat>Předvádění na obrazovce (4:3)</PresentationFormat>
  <Paragraphs>267</Paragraphs>
  <Slides>46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46</vt:i4>
      </vt:variant>
    </vt:vector>
  </HeadingPairs>
  <TitlesOfParts>
    <vt:vector size="49" baseType="lpstr">
      <vt:lpstr>Book Antiqua</vt:lpstr>
      <vt:lpstr>Wingdings</vt:lpstr>
      <vt:lpstr>Tvrdý obal</vt:lpstr>
      <vt:lpstr>FISKÁLNÍ ZŘÍZENÍ</vt:lpstr>
      <vt:lpstr>Literatura</vt:lpstr>
      <vt:lpstr>Fiskální suverenita</vt:lpstr>
      <vt:lpstr>Daňová suverenita</vt:lpstr>
      <vt:lpstr>Cedování fiskální suverenity</vt:lpstr>
      <vt:lpstr>Fiskální suverenita ČR</vt:lpstr>
      <vt:lpstr>Fiskální právo</vt:lpstr>
      <vt:lpstr>Systémová soudržnost</vt:lpstr>
      <vt:lpstr>Metoda regulace</vt:lpstr>
      <vt:lpstr>Fiskální politika</vt:lpstr>
      <vt:lpstr>Fiskální federalizmus 1</vt:lpstr>
      <vt:lpstr>Fiskální federalizmus 2</vt:lpstr>
      <vt:lpstr>Typy fiskálního federalizmu</vt:lpstr>
      <vt:lpstr>Zásada fiskálního federalizmu</vt:lpstr>
      <vt:lpstr>Evropská charta místní samosprávy</vt:lpstr>
      <vt:lpstr>Projevy fiskálního federalizmu v právu</vt:lpstr>
      <vt:lpstr>Prezentace aplikace PowerPoint</vt:lpstr>
      <vt:lpstr>Systém fiskálního práva</vt:lpstr>
      <vt:lpstr>Soustava veřejných fondů</vt:lpstr>
      <vt:lpstr>Státní účelové fondy</vt:lpstr>
      <vt:lpstr>Fondy státu na podporu podnikání</vt:lpstr>
      <vt:lpstr>Státní svěřenecké fondy</vt:lpstr>
      <vt:lpstr>ostatní</vt:lpstr>
      <vt:lpstr>Decentralizované veřejné fondy</vt:lpstr>
      <vt:lpstr>Diverzifikace rozpočtového práva</vt:lpstr>
      <vt:lpstr>Diverzifikace berního práva</vt:lpstr>
      <vt:lpstr>Diverzifikace regulace výdajů</vt:lpstr>
      <vt:lpstr>Rozpočtové právo</vt:lpstr>
      <vt:lpstr>Pojem a postavení rozpočtového práva v  systému finančního práva.</vt:lpstr>
      <vt:lpstr>Rozpočtová soustava ČR</vt:lpstr>
      <vt:lpstr>Státní rozpočet</vt:lpstr>
      <vt:lpstr>Funkce státního rozpočtu</vt:lpstr>
      <vt:lpstr>Rozpočtový rok</vt:lpstr>
      <vt:lpstr>Rozpočtová skladba</vt:lpstr>
      <vt:lpstr>Střednědobý výdajový rámec §8a</vt:lpstr>
      <vt:lpstr>Střednědobý výhled § 4</vt:lpstr>
      <vt:lpstr>Vypracování návrhu zákona o státním rozpočtu</vt:lpstr>
      <vt:lpstr>Prezentace aplikace PowerPoint</vt:lpstr>
      <vt:lpstr>Prezentace aplikace PowerPoint</vt:lpstr>
      <vt:lpstr>Rozpočtové provizorium</vt:lpstr>
      <vt:lpstr>Kapitoly</vt:lpstr>
      <vt:lpstr>Programy</vt:lpstr>
      <vt:lpstr>Porušení rozpočtové kázně</vt:lpstr>
      <vt:lpstr>Sektor veřejných financí</vt:lpstr>
      <vt:lpstr>Státní pokladna</vt:lpstr>
      <vt:lpstr>Informace</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632</dc:creator>
  <cp:lastModifiedBy>Hewlett-Packard Company</cp:lastModifiedBy>
  <cp:revision>16</cp:revision>
  <dcterms:created xsi:type="dcterms:W3CDTF">2014-04-17T19:33:03Z</dcterms:created>
  <dcterms:modified xsi:type="dcterms:W3CDTF">2017-11-27T09:35:00Z</dcterms:modified>
</cp:coreProperties>
</file>