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30" r:id="rId47"/>
    <p:sldId id="302" r:id="rId48"/>
    <p:sldId id="303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7" r:id="rId71"/>
    <p:sldId id="328" r:id="rId72"/>
    <p:sldId id="329" r:id="rId7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BE2B0-BCBC-43C3-AFF3-4199EE3A3099}" type="datetimeFigureOut">
              <a:rPr lang="cs-CZ" smtClean="0"/>
              <a:t>27.11.2017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6CCC-9763-4650-833F-06DEC2E8DB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3766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BE2B0-BCBC-43C3-AFF3-4199EE3A3099}" type="datetimeFigureOut">
              <a:rPr lang="cs-CZ" smtClean="0"/>
              <a:t>27.11.2017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6CCC-9763-4650-833F-06DEC2E8DB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0667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BE2B0-BCBC-43C3-AFF3-4199EE3A3099}" type="datetimeFigureOut">
              <a:rPr lang="cs-CZ" smtClean="0"/>
              <a:t>27.11.2017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6CCC-9763-4650-833F-06DEC2E8DB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4970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BE2B0-BCBC-43C3-AFF3-4199EE3A3099}" type="datetimeFigureOut">
              <a:rPr lang="cs-CZ" smtClean="0"/>
              <a:t>27.11.2017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6CCC-9763-4650-833F-06DEC2E8DB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3518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BE2B0-BCBC-43C3-AFF3-4199EE3A3099}" type="datetimeFigureOut">
              <a:rPr lang="cs-CZ" smtClean="0"/>
              <a:t>27.11.2017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6CCC-9763-4650-833F-06DEC2E8DB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5634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BE2B0-BCBC-43C3-AFF3-4199EE3A3099}" type="datetimeFigureOut">
              <a:rPr lang="cs-CZ" smtClean="0"/>
              <a:t>27.11.2017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6CCC-9763-4650-833F-06DEC2E8DB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9890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BE2B0-BCBC-43C3-AFF3-4199EE3A3099}" type="datetimeFigureOut">
              <a:rPr lang="cs-CZ" smtClean="0"/>
              <a:t>27.11.2017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6CCC-9763-4650-833F-06DEC2E8DB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137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BE2B0-BCBC-43C3-AFF3-4199EE3A3099}" type="datetimeFigureOut">
              <a:rPr lang="cs-CZ" smtClean="0"/>
              <a:t>27.11.2017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6CCC-9763-4650-833F-06DEC2E8DB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8191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BE2B0-BCBC-43C3-AFF3-4199EE3A3099}" type="datetimeFigureOut">
              <a:rPr lang="cs-CZ" smtClean="0"/>
              <a:t>27.11.2017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6CCC-9763-4650-833F-06DEC2E8DB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7581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BE2B0-BCBC-43C3-AFF3-4199EE3A3099}" type="datetimeFigureOut">
              <a:rPr lang="cs-CZ" smtClean="0"/>
              <a:t>27.11.2017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6CCC-9763-4650-833F-06DEC2E8DB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0906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BE2B0-BCBC-43C3-AFF3-4199EE3A3099}" type="datetimeFigureOut">
              <a:rPr lang="cs-CZ" smtClean="0"/>
              <a:t>27.11.2017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6CCC-9763-4650-833F-06DEC2E8DB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8780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BE2B0-BCBC-43C3-AFF3-4199EE3A3099}" type="datetimeFigureOut">
              <a:rPr lang="cs-CZ" smtClean="0"/>
              <a:t>27.11.2017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36CCC-9763-4650-833F-06DEC2E8DB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0075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frb.cz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fzp.cz/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ovazelenausporam.cz/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fdi.cz/statut.htm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kcr.cz/statni-fondy/statni-fond-kultury-cr/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ondkinematografie.cz/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ondkinematografie.cz/zadosti-o-podporu/archiv-uzavrene-vyzvy/vyvoj-ceskeho-kinematografickeho-dila.html" TargetMode="Externa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zif.cz/irj/portal/szif/bahnice_kozy" TargetMode="External"/><Relationship Id="rId3" Type="http://schemas.openxmlformats.org/officeDocument/2006/relationships/hyperlink" Target="http://www.szif.cz/irj/portal/szif/prechodne-vnitrostatni-podpory" TargetMode="External"/><Relationship Id="rId7" Type="http://schemas.openxmlformats.org/officeDocument/2006/relationships/hyperlink" Target="http://www.szif.cz/irj/portal/szif/telata" TargetMode="External"/><Relationship Id="rId2" Type="http://schemas.openxmlformats.org/officeDocument/2006/relationships/hyperlink" Target="http://www.szif.cz/irj/portal/szif/sap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zif.cz/irj/portal/szif/dojnice" TargetMode="External"/><Relationship Id="rId5" Type="http://schemas.openxmlformats.org/officeDocument/2006/relationships/hyperlink" Target="http://www.szif.cz/irj/portal/szif/stp" TargetMode="External"/><Relationship Id="rId10" Type="http://schemas.openxmlformats.org/officeDocument/2006/relationships/hyperlink" Target="http://www.szif.cz/irj/portal/szif/zvlastni-podpora-chmel" TargetMode="External"/><Relationship Id="rId4" Type="http://schemas.openxmlformats.org/officeDocument/2006/relationships/hyperlink" Target="http://www.szif.cz/irj/portal/szif/ssp" TargetMode="External"/><Relationship Id="rId9" Type="http://schemas.openxmlformats.org/officeDocument/2006/relationships/hyperlink" Target="http://www.szif.cz/irj/portal/szif/skrob" TargetMode="Externa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DOTAČNÍ PRÁVO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Petr </a:t>
            </a:r>
            <a:r>
              <a:rPr lang="cs-CZ" err="1" smtClean="0"/>
              <a:t>Mrkývka</a:t>
            </a:r>
            <a:r>
              <a:rPr lang="cs-CZ" smtClean="0"/>
              <a:t> </a:t>
            </a:r>
            <a:r>
              <a:rPr lang="cs-CZ" smtClean="0"/>
              <a:t>2017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3624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Finanční závazky veřejného sektoru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Mandatorní – výdaj garantovaný zákonem, právní nárok beneficienta bez dalšího</a:t>
            </a:r>
          </a:p>
          <a:p>
            <a:r>
              <a:rPr lang="cs-CZ" dirty="0" smtClean="0"/>
              <a:t>Programové – užití veřejných prostředků prostřednictvím subvenčních titulů – nárokové, nenárokové, soutěžní </a:t>
            </a:r>
          </a:p>
          <a:p>
            <a:r>
              <a:rPr lang="cs-CZ" dirty="0" smtClean="0"/>
              <a:t>Z veřejnoprávních smluv (§ 159 a násl. SŘ)</a:t>
            </a:r>
          </a:p>
          <a:p>
            <a:r>
              <a:rPr lang="cs-CZ" dirty="0" smtClean="0"/>
              <a:t>Ze soukromoprávních smluv – civilistické, pracovněprávní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7166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Smluvní závazky ve veřejném sektoru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Rovnost účastníků – smlouva! Neexistence zvýhodnění veřejného sektoru, naopak</a:t>
            </a:r>
          </a:p>
          <a:p>
            <a:r>
              <a:rPr lang="cs-CZ" dirty="0" smtClean="0"/>
              <a:t>statut </a:t>
            </a:r>
            <a:r>
              <a:rPr lang="cs-CZ" dirty="0"/>
              <a:t>veřejnoprávního </a:t>
            </a:r>
            <a:r>
              <a:rPr lang="cs-CZ" dirty="0" smtClean="0"/>
              <a:t>subjektu </a:t>
            </a:r>
            <a:r>
              <a:rPr lang="cs-CZ" dirty="0" smtClean="0">
                <a:sym typeface="Symbol" panose="05050102010706020507" pitchFamily="18" charset="2"/>
              </a:rPr>
              <a:t></a:t>
            </a:r>
            <a:r>
              <a:rPr lang="cs-CZ" dirty="0" smtClean="0"/>
              <a:t> </a:t>
            </a:r>
            <a:r>
              <a:rPr lang="cs-CZ" dirty="0"/>
              <a:t>omezuje </a:t>
            </a:r>
            <a:r>
              <a:rPr lang="cs-CZ" dirty="0" smtClean="0"/>
              <a:t>smluvní volnost, </a:t>
            </a:r>
            <a:r>
              <a:rPr lang="cs-CZ" dirty="0"/>
              <a:t>na příklad:</a:t>
            </a:r>
          </a:p>
          <a:p>
            <a:pPr lvl="0"/>
            <a:r>
              <a:rPr lang="cs-CZ" dirty="0"/>
              <a:t>zákonem nebo na základě zákona vymezenou působností,</a:t>
            </a:r>
          </a:p>
          <a:p>
            <a:pPr lvl="0"/>
            <a:r>
              <a:rPr lang="cs-CZ" dirty="0"/>
              <a:t>požadovaným souladem závazku a rozpočtově či jinak určenému účelu,</a:t>
            </a:r>
          </a:p>
          <a:p>
            <a:pPr lvl="0"/>
            <a:r>
              <a:rPr lang="cs-CZ" dirty="0"/>
              <a:t>veřejnoprávní procedurou schválení závazku,</a:t>
            </a:r>
          </a:p>
          <a:p>
            <a:pPr lvl="0"/>
            <a:r>
              <a:rPr lang="cs-CZ" dirty="0"/>
              <a:t>zákonem nebo na základě zákona stanoveným procesem výběru kontrahenta.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187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Veřejný sektor - </a:t>
            </a:r>
            <a:r>
              <a:rPr lang="cs-CZ" b="1" i="1" dirty="0" err="1"/>
              <a:t>societas</a:t>
            </a:r>
            <a:r>
              <a:rPr lang="cs-CZ" b="1" i="1" dirty="0"/>
              <a:t> </a:t>
            </a:r>
            <a:r>
              <a:rPr lang="cs-CZ" b="1" i="1" dirty="0" err="1"/>
              <a:t>oeconomica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Homo </a:t>
            </a:r>
            <a:r>
              <a:rPr lang="cs-CZ" dirty="0" err="1" smtClean="0"/>
              <a:t>oeconomicus</a:t>
            </a:r>
            <a:r>
              <a:rPr lang="cs-CZ" dirty="0" smtClean="0"/>
              <a:t> – relativní, interpretace jednání soukromoprávní entity – ekonomická analýza práva (…)</a:t>
            </a:r>
          </a:p>
          <a:p>
            <a:r>
              <a:rPr lang="cs-CZ" dirty="0" smtClean="0"/>
              <a:t>Veřejný sektor - </a:t>
            </a:r>
            <a:r>
              <a:rPr lang="cs-CZ" b="1" i="1" dirty="0" err="1" smtClean="0"/>
              <a:t>societas</a:t>
            </a:r>
            <a:r>
              <a:rPr lang="cs-CZ" b="1" i="1" dirty="0" smtClean="0"/>
              <a:t> </a:t>
            </a:r>
            <a:r>
              <a:rPr lang="cs-CZ" b="1" i="1" dirty="0" err="1" smtClean="0"/>
              <a:t>oeconomica</a:t>
            </a:r>
            <a:r>
              <a:rPr lang="cs-CZ" b="1" i="1" dirty="0" smtClean="0"/>
              <a:t> </a:t>
            </a:r>
            <a:r>
              <a:rPr lang="cs-CZ" i="1" dirty="0" smtClean="0"/>
              <a:t>– </a:t>
            </a:r>
            <a:r>
              <a:rPr lang="cs-CZ" dirty="0" smtClean="0"/>
              <a:t>maximální povinnost </a:t>
            </a:r>
            <a:r>
              <a:rPr lang="cs-CZ" dirty="0" smtClean="0">
                <a:sym typeface="Symbol" panose="05050102010706020507" pitchFamily="18" charset="2"/>
              </a:rPr>
              <a:t>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dirty="0" smtClean="0"/>
              <a:t>nakládání </a:t>
            </a:r>
            <a:r>
              <a:rPr lang="cs-CZ" dirty="0"/>
              <a:t>s veřejnými penězi se musí </a:t>
            </a:r>
            <a:r>
              <a:rPr lang="cs-CZ" u="sng" dirty="0"/>
              <a:t>mimo jiné </a:t>
            </a:r>
            <a:r>
              <a:rPr lang="cs-CZ" dirty="0"/>
              <a:t>řídit také </a:t>
            </a:r>
            <a:r>
              <a:rPr lang="cs-CZ" b="1" dirty="0" smtClean="0"/>
              <a:t>zásadou: </a:t>
            </a:r>
          </a:p>
          <a:p>
            <a:pPr marL="514350" indent="-514350">
              <a:buAutoNum type="arabicPeriod"/>
            </a:pPr>
            <a:r>
              <a:rPr lang="cs-CZ" b="1" dirty="0" smtClean="0"/>
              <a:t>hospodárnosti</a:t>
            </a:r>
            <a:r>
              <a:rPr lang="cs-CZ" dirty="0" smtClean="0"/>
              <a:t>,</a:t>
            </a:r>
          </a:p>
          <a:p>
            <a:pPr marL="514350" indent="-514350">
              <a:buAutoNum type="arabicPeriod"/>
            </a:pPr>
            <a:r>
              <a:rPr lang="cs-CZ" b="1" dirty="0" smtClean="0"/>
              <a:t>účelovosti</a:t>
            </a:r>
            <a:r>
              <a:rPr lang="cs-CZ" dirty="0" smtClean="0"/>
              <a:t>,</a:t>
            </a:r>
          </a:p>
          <a:p>
            <a:pPr marL="514350" indent="-514350">
              <a:buAutoNum type="arabicPeriod"/>
            </a:pPr>
            <a:r>
              <a:rPr lang="cs-CZ" b="1" dirty="0" smtClean="0"/>
              <a:t>bezpečnosti</a:t>
            </a:r>
            <a:r>
              <a:rPr lang="cs-CZ" dirty="0" smtClean="0"/>
              <a:t>, </a:t>
            </a:r>
          </a:p>
          <a:p>
            <a:pPr marL="514350" indent="-514350">
              <a:buAutoNum type="arabicPeriod"/>
            </a:pPr>
            <a:r>
              <a:rPr lang="cs-CZ" b="1" dirty="0"/>
              <a:t>v</a:t>
            </a:r>
            <a:r>
              <a:rPr lang="cs-CZ" b="1" dirty="0" smtClean="0"/>
              <a:t>eřejnosti,</a:t>
            </a:r>
            <a:r>
              <a:rPr lang="cs-CZ" dirty="0" smtClean="0"/>
              <a:t> </a:t>
            </a:r>
          </a:p>
          <a:p>
            <a:pPr marL="514350" indent="-514350">
              <a:buAutoNum type="arabicPeriod"/>
            </a:pPr>
            <a:r>
              <a:rPr lang="cs-CZ" b="1" dirty="0" smtClean="0"/>
              <a:t>efektivnosti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8135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Zákon o finanční kontrole </a:t>
            </a:r>
            <a:r>
              <a:rPr lang="cs-CZ" dirty="0" smtClean="0"/>
              <a:t>(320/2001 Sb. …) §4/1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Hlavními cíli finanční kontroly je prověřovat</a:t>
            </a:r>
          </a:p>
          <a:p>
            <a:r>
              <a:rPr lang="cs-CZ" dirty="0" smtClean="0"/>
              <a:t>a) dodržování právních předpisů a opatření přijatých orgány veřejné správy v mezích těchto předpisů při hospodaření s veřejnými prostředky k zajištění stanovených úkolů těmito orgány,</a:t>
            </a:r>
          </a:p>
          <a:p>
            <a:r>
              <a:rPr lang="cs-CZ" dirty="0" smtClean="0"/>
              <a:t>b) zajištění ochrany veřejných prostředků proti rizikům, nesrovnalostem nebo jiným nedostatkům způsobeným zejména porušením právních předpisů, nehospodárným, neúčelným a neefektivním nakládáním s veřejnými prostředky nebo trestnou činností,</a:t>
            </a:r>
          </a:p>
          <a:p>
            <a:r>
              <a:rPr lang="cs-CZ" dirty="0" smtClean="0"/>
              <a:t>c) včasné a spolehlivé informování vedoucích orgánů veřejné správy o nakládání s veřejnými prostředky, o prováděných operacích, o jejich průkazném účetním zpracování za účelem účinného usměrňování činnosti orgánů veřejné správy v souladu se stanovenými úkoly,</a:t>
            </a:r>
          </a:p>
          <a:p>
            <a:r>
              <a:rPr lang="cs-CZ" dirty="0" smtClean="0"/>
              <a:t>d) hospodárný, efektivní a účelný výkon veřejné správy.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5012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Premisa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smtClean="0"/>
              <a:t>Smluvní závazky </a:t>
            </a:r>
            <a:r>
              <a:rPr lang="cs-CZ" dirty="0"/>
              <a:t>jsou sice vázány na veřejné rozpočty, ale nároky z těchto závazků jsou </a:t>
            </a:r>
            <a:r>
              <a:rPr lang="cs-CZ" b="1" dirty="0"/>
              <a:t>nároky ze smluv</a:t>
            </a:r>
            <a:r>
              <a:rPr lang="cs-CZ" dirty="0"/>
              <a:t>, nikoliv však z rozpočtu</a:t>
            </a:r>
            <a:r>
              <a:rPr lang="cs-CZ" dirty="0" smtClean="0"/>
              <a:t>.</a:t>
            </a:r>
          </a:p>
          <a:p>
            <a:r>
              <a:rPr lang="cs-CZ" dirty="0" smtClean="0"/>
              <a:t>Možnost soudního vymožení pohledávky za veřejným sektorem</a:t>
            </a:r>
          </a:p>
          <a:p>
            <a:r>
              <a:rPr lang="cs-CZ" dirty="0" smtClean="0"/>
              <a:t>Občanský zákoník § 1/1: </a:t>
            </a:r>
          </a:p>
          <a:p>
            <a:pPr marL="0" indent="0">
              <a:buNone/>
            </a:pPr>
            <a:r>
              <a:rPr lang="cs-CZ" dirty="0" smtClean="0"/>
              <a:t>„Ustanovení právního řádu upravující vzájemná práva a povinnosti osob vytvářejí ve svém souhrnu soukromé právo. </a:t>
            </a:r>
            <a:r>
              <a:rPr lang="cs-CZ" b="1" dirty="0" smtClean="0"/>
              <a:t>Uplatňování soukromého práva je nezávislé na uplatňování práva veřejného</a:t>
            </a:r>
            <a:r>
              <a:rPr lang="cs-CZ" dirty="0" smtClean="0"/>
              <a:t>.“</a:t>
            </a:r>
          </a:p>
          <a:p>
            <a:r>
              <a:rPr lang="cs-CZ" dirty="0" smtClean="0"/>
              <a:t>Odpovědnost za nedodržení pravidel nakládání s veřejnými prostředky v rámci daného smluvního vztahu (?) – srovnej § 38/3 obecního zřízení – </a:t>
            </a:r>
            <a:r>
              <a:rPr lang="cs-CZ" b="1" dirty="0" smtClean="0"/>
              <a:t>neplatnost právního jednání 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023070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Nesmluvní finanční závazky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Normativní finančněprávní akt</a:t>
            </a:r>
          </a:p>
          <a:p>
            <a:r>
              <a:rPr lang="cs-CZ" dirty="0" smtClean="0"/>
              <a:t>Individuální </a:t>
            </a:r>
            <a:r>
              <a:rPr lang="cs-CZ" dirty="0" err="1" smtClean="0"/>
              <a:t>finančněsprávní</a:t>
            </a:r>
            <a:r>
              <a:rPr lang="cs-CZ" dirty="0" smtClean="0"/>
              <a:t> akt</a:t>
            </a:r>
          </a:p>
          <a:p>
            <a:r>
              <a:rPr lang="cs-CZ" u="sng" dirty="0" smtClean="0"/>
              <a:t>Pravidla čerpání – heteronomní akt </a:t>
            </a:r>
            <a:r>
              <a:rPr lang="cs-CZ" dirty="0" smtClean="0"/>
              <a:t>– „příručka“ – podobnost k všeobecným obchodním podmínkám</a:t>
            </a:r>
          </a:p>
          <a:p>
            <a:r>
              <a:rPr lang="cs-CZ" dirty="0" smtClean="0"/>
              <a:t> </a:t>
            </a:r>
            <a:r>
              <a:rPr lang="cs-CZ" u="sng" dirty="0" smtClean="0"/>
              <a:t>Pravidla čerpání – smlouva</a:t>
            </a:r>
          </a:p>
          <a:p>
            <a:r>
              <a:rPr lang="cs-CZ" dirty="0"/>
              <a:t> </a:t>
            </a:r>
            <a:r>
              <a:rPr lang="cs-CZ" dirty="0" smtClean="0"/>
              <a:t>IFA – obecná pravidla z NFPA, smlouva, příručka …. Riziko porušení rozpočtové kázně (disciplína ve veřejných financích) – drastické následky (vrácení prostředků, sankční odvod …, trestněprávní odpovědnost) x </a:t>
            </a:r>
            <a:r>
              <a:rPr lang="cs-CZ" b="1" u="sng" dirty="0" smtClean="0"/>
              <a:t>zákon </a:t>
            </a:r>
            <a:r>
              <a:rPr lang="cs-CZ" b="1" u="sng" dirty="0"/>
              <a:t>o řízení a kontrole ve veřejných </a:t>
            </a:r>
            <a:r>
              <a:rPr lang="cs-CZ" b="1" u="sng" dirty="0" smtClean="0"/>
              <a:t>financí </a:t>
            </a:r>
            <a:r>
              <a:rPr lang="cs-CZ" b="1" dirty="0" smtClean="0">
                <a:solidFill>
                  <a:srgbClr val="FF0000"/>
                </a:solidFill>
              </a:rPr>
              <a:t>  </a:t>
            </a:r>
            <a:r>
              <a:rPr lang="cs-CZ" b="1" dirty="0" smtClean="0">
                <a:solidFill>
                  <a:srgbClr val="FF0000"/>
                </a:solidFill>
              </a:rPr>
              <a:t>(neschválen po vetu Senátu) </a:t>
            </a:r>
            <a:r>
              <a:rPr lang="cs-CZ" dirty="0" smtClean="0"/>
              <a:t>–měl nahradit </a:t>
            </a:r>
            <a:r>
              <a:rPr lang="cs-CZ" dirty="0" smtClean="0"/>
              <a:t>zákon o finanční kontrole …</a:t>
            </a:r>
          </a:p>
          <a:p>
            <a:r>
              <a:rPr lang="cs-CZ" dirty="0" smtClean="0"/>
              <a:t>Problém </a:t>
            </a:r>
            <a:r>
              <a:rPr lang="cs-CZ" b="1" dirty="0" smtClean="0"/>
              <a:t>nároku</a:t>
            </a:r>
            <a:r>
              <a:rPr lang="cs-CZ" dirty="0" smtClean="0"/>
              <a:t> – na poskytnutí dotace …. není právní nárok, ale …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4699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Proces rozhodování o IFA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Správní řád</a:t>
            </a:r>
          </a:p>
          <a:p>
            <a:r>
              <a:rPr lang="cs-CZ" dirty="0" smtClean="0"/>
              <a:t>Rozpočtová pravidla </a:t>
            </a:r>
          </a:p>
          <a:p>
            <a:endParaRPr lang="cs-CZ" dirty="0"/>
          </a:p>
          <a:p>
            <a:r>
              <a:rPr lang="cs-CZ" dirty="0" smtClean="0"/>
              <a:t>Vyloučení správního řádu z dotačních titulů</a:t>
            </a:r>
          </a:p>
          <a:p>
            <a:r>
              <a:rPr lang="cs-CZ" dirty="0" smtClean="0"/>
              <a:t>Opravný prostředek  - není právní nárok x rozhodování veřejné správy </a:t>
            </a:r>
            <a:r>
              <a:rPr lang="cs-CZ" dirty="0" smtClean="0">
                <a:sym typeface="Symbol" panose="05050102010706020507" pitchFamily="18" charset="2"/>
              </a:rPr>
              <a:t> obecné zásady činnosti veřejné správy § 2 – 8 správního řádu! </a:t>
            </a:r>
          </a:p>
          <a:p>
            <a:r>
              <a:rPr lang="cs-CZ" dirty="0" smtClean="0">
                <a:sym typeface="Symbol" panose="05050102010706020507" pitchFamily="18" charset="2"/>
              </a:rPr>
              <a:t>PROBLÉM: fiskální a časové meze, nutná tvorba technických rezerv na financování úspěšným stěžovatelům … PRÁVNÍ STÁT x etická satisfakce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2336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Dotační právo - systém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Právo hmotné, procesní, organizační</a:t>
            </a:r>
          </a:p>
          <a:p>
            <a:r>
              <a:rPr lang="cs-CZ" dirty="0" smtClean="0"/>
              <a:t>Obecná část, zvláštní část</a:t>
            </a:r>
          </a:p>
          <a:p>
            <a:r>
              <a:rPr lang="cs-CZ" dirty="0" smtClean="0"/>
              <a:t>Rezortní financování </a:t>
            </a:r>
            <a:r>
              <a:rPr lang="cs-CZ" dirty="0" smtClean="0">
                <a:sym typeface="Symbol" panose="05050102010706020507" pitchFamily="18" charset="2"/>
              </a:rPr>
              <a:t> různorodost titulů, poskytovatelů, procesů, následků…</a:t>
            </a:r>
          </a:p>
          <a:p>
            <a:r>
              <a:rPr lang="cs-CZ" dirty="0" smtClean="0">
                <a:sym typeface="Symbol" panose="05050102010706020507" pitchFamily="18" charset="2"/>
              </a:rPr>
              <a:t>Pravidla zdrojů – tuzemské, unijní, z mezinárodních smluv …  -“- 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5857834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Materiální prameny dotačního práva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Rozpočtová pravidla </a:t>
            </a:r>
            <a:r>
              <a:rPr lang="cs-CZ" i="1" dirty="0" err="1" smtClean="0"/>
              <a:t>sensu</a:t>
            </a:r>
            <a:r>
              <a:rPr lang="cs-CZ" i="1" dirty="0" smtClean="0"/>
              <a:t> largo</a:t>
            </a:r>
          </a:p>
          <a:p>
            <a:r>
              <a:rPr lang="cs-CZ" dirty="0" smtClean="0"/>
              <a:t>Zákony upravujících státní fondy</a:t>
            </a:r>
          </a:p>
          <a:p>
            <a:r>
              <a:rPr lang="cs-CZ" i="1" dirty="0" smtClean="0"/>
              <a:t>Dotace </a:t>
            </a:r>
            <a:r>
              <a:rPr lang="cs-CZ" dirty="0" smtClean="0"/>
              <a:t>v cca </a:t>
            </a:r>
            <a:r>
              <a:rPr lang="cs-CZ" smtClean="0"/>
              <a:t>220 zákonech!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6492802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>
                <a:solidFill>
                  <a:srgbClr val="F44212"/>
                </a:solidFill>
              </a:rPr>
              <a:t>VEŘEJNÉ FONDY</a:t>
            </a: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630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Dotace </a:t>
            </a:r>
            <a:r>
              <a:rPr lang="cs-CZ" b="1" i="1" dirty="0" smtClean="0"/>
              <a:t>terminus </a:t>
            </a:r>
            <a:r>
              <a:rPr lang="cs-CZ" b="1" i="1" dirty="0" err="1" smtClean="0"/>
              <a:t>technicus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RP – státní</a:t>
            </a:r>
            <a:r>
              <a:rPr lang="cs-CZ" b="1" dirty="0" smtClean="0"/>
              <a:t>: peněžní prostředky </a:t>
            </a:r>
            <a:r>
              <a:rPr lang="cs-CZ" dirty="0" smtClean="0"/>
              <a:t>státního rozpočtu, státních finančních aktiv nebo Národního fondu poskytnuté právnickým nebo fyzickým </a:t>
            </a:r>
            <a:r>
              <a:rPr lang="cs-CZ" b="1" dirty="0" smtClean="0"/>
              <a:t>osobám</a:t>
            </a:r>
            <a:r>
              <a:rPr lang="cs-CZ" dirty="0" smtClean="0"/>
              <a:t> na stanovený </a:t>
            </a:r>
            <a:r>
              <a:rPr lang="cs-CZ" b="1" dirty="0" smtClean="0"/>
              <a:t>účel</a:t>
            </a:r>
            <a:r>
              <a:rPr lang="cs-CZ" dirty="0" smtClean="0"/>
              <a:t>, 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RP – územní</a:t>
            </a:r>
            <a:r>
              <a:rPr lang="cs-CZ" b="1" dirty="0" smtClean="0"/>
              <a:t>: </a:t>
            </a:r>
            <a:r>
              <a:rPr lang="cs-CZ" dirty="0" smtClean="0"/>
              <a:t>peněžní prostředky poskytnuté z rozpočtu územního samosprávného celku, městské části hlavního města Prahy, svazku obcí nebo Regionální rady regionu soudržnosti právnické nebo fyzické osobě na stanovený účel, … </a:t>
            </a:r>
          </a:p>
          <a:p>
            <a:r>
              <a:rPr lang="cs-CZ" b="1" dirty="0" smtClean="0"/>
              <a:t>Obecně: dotace = </a:t>
            </a:r>
            <a:r>
              <a:rPr lang="cs-CZ" i="1" dirty="0" smtClean="0"/>
              <a:t>účelově</a:t>
            </a:r>
            <a:r>
              <a:rPr lang="cs-CZ" dirty="0" smtClean="0"/>
              <a:t> vázané peněžní prostředky entity A poskytnuté entitě B</a:t>
            </a:r>
          </a:p>
          <a:p>
            <a:pPr marL="514350" indent="-514350">
              <a:buAutoNum type="alphaLcParenR"/>
            </a:pPr>
            <a:r>
              <a:rPr lang="cs-CZ" dirty="0" smtClean="0"/>
              <a:t>Veřejnoprávní: veřejné fondy, veřejné rozpočty … </a:t>
            </a:r>
          </a:p>
          <a:p>
            <a:pPr marL="514350" indent="-514350">
              <a:buAutoNum type="alphaLcParenR"/>
            </a:pPr>
            <a:r>
              <a:rPr lang="cs-CZ" dirty="0" smtClean="0"/>
              <a:t>Soukromoprávní – entita A: nadace, fundace …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68216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/>
              <a:t>Pojem „veřejný fond“</a:t>
            </a:r>
            <a:endParaRPr lang="cs-CZ" altLang="cs-CZ" dirty="0"/>
          </a:p>
        </p:txBody>
      </p:sp>
      <p:sp>
        <p:nvSpPr>
          <p:cNvPr id="4198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cs-CZ" altLang="cs-CZ" dirty="0"/>
              <a:t>Laštovka (1927): „</a:t>
            </a:r>
            <a:r>
              <a:rPr lang="cs-CZ" altLang="cs-CZ" dirty="0" smtClean="0">
                <a:solidFill>
                  <a:srgbClr val="C6D135"/>
                </a:solidFill>
              </a:rPr>
              <a:t>Veřejný fond </a:t>
            </a:r>
            <a:r>
              <a:rPr lang="cs-CZ" altLang="cs-CZ" dirty="0">
                <a:solidFill>
                  <a:srgbClr val="C6D135"/>
                </a:solidFill>
              </a:rPr>
              <a:t>je samostatné, účelům veřejné správy věnované jmění</a:t>
            </a:r>
            <a:r>
              <a:rPr lang="cs-CZ" altLang="cs-CZ" dirty="0"/>
              <a:t>“ (</a:t>
            </a:r>
            <a:r>
              <a:rPr lang="cs-CZ" altLang="cs-CZ" dirty="0">
                <a:effectLst/>
              </a:rPr>
              <a:t>Slovník veřejného práva)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altLang="cs-CZ" dirty="0">
                <a:effectLst/>
              </a:rPr>
              <a:t>Právní subjektivita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altLang="cs-CZ" dirty="0">
                <a:effectLst/>
              </a:rPr>
              <a:t>Konglomerát veřejného majetku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altLang="cs-CZ" dirty="0">
                <a:effectLst/>
              </a:rPr>
              <a:t>Účel</a:t>
            </a:r>
          </a:p>
          <a:p>
            <a:pPr eaLnBrk="1" hangingPunct="1">
              <a:buFont typeface="Arial" charset="0"/>
              <a:buNone/>
              <a:defRPr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27152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Charakteristika</a:t>
            </a:r>
          </a:p>
        </p:txBody>
      </p:sp>
      <p:sp>
        <p:nvSpPr>
          <p:cNvPr id="4301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cs-CZ" altLang="cs-CZ" dirty="0"/>
              <a:t>Součást veřejných financí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altLang="cs-CZ" dirty="0"/>
              <a:t>Součást veřejných rozpočtů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altLang="cs-CZ" dirty="0"/>
              <a:t>Alternativní financování x přímé dotace </a:t>
            </a:r>
            <a:r>
              <a:rPr lang="cs-CZ" altLang="cs-CZ" dirty="0" smtClean="0"/>
              <a:t>z rozpočtu</a:t>
            </a:r>
            <a:endParaRPr lang="cs-CZ" altLang="cs-CZ" dirty="0"/>
          </a:p>
          <a:p>
            <a:pPr eaLnBrk="1" hangingPunct="1">
              <a:buFont typeface="Arial" charset="0"/>
              <a:buChar char="►"/>
              <a:defRPr/>
            </a:pPr>
            <a:r>
              <a:rPr lang="cs-CZ" altLang="cs-CZ" dirty="0"/>
              <a:t>Přímá kontrola veřejnou mocí – parlament, vláda, ministerstvo</a:t>
            </a:r>
          </a:p>
        </p:txBody>
      </p:sp>
    </p:spTree>
    <p:extLst>
      <p:ext uri="{BB962C8B-B14F-4D97-AF65-F5344CB8AC3E}">
        <p14:creationId xmlns:p14="http://schemas.microsoft.com/office/powerpoint/2010/main" val="258271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Kategorie veřejných fondů </a:t>
            </a:r>
          </a:p>
        </p:txBody>
      </p:sp>
      <p:sp>
        <p:nvSpPr>
          <p:cNvPr id="4403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cs-CZ" altLang="cs-CZ"/>
              <a:t>Veřejné fondy </a:t>
            </a:r>
            <a:r>
              <a:rPr lang="cs-CZ" altLang="cs-CZ" i="1"/>
              <a:t>sensu largo:</a:t>
            </a:r>
            <a:endParaRPr lang="cs-CZ" altLang="cs-CZ"/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cs-CZ" altLang="cs-CZ"/>
              <a:t>Státní rozpočet, územní rozpočty, rozpočty komor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cs-CZ" altLang="cs-CZ"/>
              <a:t>Státní fondy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cs-CZ" altLang="cs-CZ"/>
              <a:t>Národní fond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cs-CZ" altLang="cs-CZ"/>
              <a:t>Účelové fondy ÚSC a jiných VP korporací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cs-CZ" altLang="cs-CZ"/>
              <a:t>Netržní fondy (veřejné pojistné fondy)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cs-CZ" altLang="cs-CZ"/>
              <a:t>Zajišťovací fondy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6635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STÁTNÍ FONDY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3267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Pojem a charakteristika</a:t>
            </a:r>
          </a:p>
        </p:txBody>
      </p:sp>
      <p:sp>
        <p:nvSpPr>
          <p:cNvPr id="4505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cs-CZ" altLang="cs-CZ" dirty="0"/>
              <a:t>Legální definice: </a:t>
            </a:r>
            <a:r>
              <a:rPr lang="en-US" altLang="cs-CZ" dirty="0" smtClean="0">
                <a:cs typeface="Tahoma" charset="0"/>
              </a:rPr>
              <a:t>Ø</a:t>
            </a:r>
            <a:endParaRPr lang="cs-CZ" altLang="cs-CZ" dirty="0" smtClean="0">
              <a:cs typeface="Tahoma" charset="0"/>
            </a:endParaRPr>
          </a:p>
          <a:p>
            <a:pPr eaLnBrk="1" hangingPunct="1">
              <a:buFont typeface="Arial" charset="0"/>
              <a:buChar char="►"/>
              <a:defRPr/>
            </a:pPr>
            <a:r>
              <a:rPr lang="cs-CZ" altLang="cs-CZ" dirty="0" smtClean="0">
                <a:cs typeface="Tahoma" charset="0"/>
              </a:rPr>
              <a:t>Právnická </a:t>
            </a:r>
            <a:r>
              <a:rPr lang="cs-CZ" altLang="cs-CZ" dirty="0">
                <a:cs typeface="Tahoma" charset="0"/>
              </a:rPr>
              <a:t>osoba zřízená zákonem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altLang="cs-CZ" dirty="0">
                <a:cs typeface="Tahoma" charset="0"/>
              </a:rPr>
              <a:t>Účelové veřejné fondy dotací vázané na státní rozpočet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altLang="cs-CZ" dirty="0">
                <a:cs typeface="Tahoma" charset="0"/>
              </a:rPr>
              <a:t>Obligatorní název „státní fond“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altLang="cs-CZ" dirty="0">
                <a:cs typeface="Tahoma" charset="0"/>
              </a:rPr>
              <a:t>Obecná úprava: ZRP (218/2000 Sb</a:t>
            </a:r>
            <a:r>
              <a:rPr lang="cs-CZ" altLang="cs-CZ" dirty="0" smtClean="0">
                <a:cs typeface="Tahoma" charset="0"/>
              </a:rPr>
              <a:t>.) § 28</a:t>
            </a:r>
            <a:endParaRPr lang="en-US" altLang="cs-CZ" dirty="0"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65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Zákon o státním fondu - konstrukce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cs-CZ" dirty="0" smtClean="0"/>
              <a:t>Zřízení fondu – název </a:t>
            </a:r>
            <a:r>
              <a:rPr lang="cs-CZ" dirty="0" smtClean="0">
                <a:solidFill>
                  <a:srgbClr val="FF0000"/>
                </a:solidFill>
              </a:rPr>
              <a:t>státního fondu</a:t>
            </a:r>
            <a:endParaRPr lang="cs-CZ" dirty="0"/>
          </a:p>
          <a:p>
            <a:pPr eaLnBrk="1" hangingPunct="1">
              <a:buFont typeface="Arial" charset="0"/>
              <a:buChar char="►"/>
              <a:defRPr/>
            </a:pPr>
            <a:r>
              <a:rPr lang="cs-CZ" dirty="0" smtClean="0"/>
              <a:t>Stanovení orgánu působnosti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dirty="0" smtClean="0"/>
              <a:t>Finanční zdroje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dirty="0" smtClean="0"/>
              <a:t>Způsob použití 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dirty="0" smtClean="0"/>
              <a:t>Způsob financování správních výdajů</a:t>
            </a:r>
          </a:p>
          <a:p>
            <a:pPr eaLnBrk="1" hangingPunct="1">
              <a:buFont typeface="Arial" charset="0"/>
              <a:buChar char="►"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0267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Správní výdaje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cs-CZ" dirty="0" smtClean="0"/>
              <a:t>Výdaje spojené s činností zaměstnanců 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dirty="0" smtClean="0"/>
              <a:t>Úhrady členům orgánů </a:t>
            </a:r>
            <a:r>
              <a:rPr lang="cs-CZ" dirty="0" err="1" smtClean="0"/>
              <a:t>sf</a:t>
            </a:r>
            <a:r>
              <a:rPr lang="cs-CZ" dirty="0" smtClean="0"/>
              <a:t> stanovené zákonem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dirty="0" smtClean="0"/>
              <a:t>Správní výdaje financované z dotací ze státního rozpočtu: pravidla hospodaření </a:t>
            </a:r>
            <a:r>
              <a:rPr lang="cs-CZ" dirty="0" err="1" smtClean="0"/>
              <a:t>oss</a:t>
            </a:r>
            <a:endParaRPr lang="cs-CZ" dirty="0" smtClean="0"/>
          </a:p>
          <a:p>
            <a:pPr eaLnBrk="1" hangingPunct="1">
              <a:buFont typeface="Arial" charset="0"/>
              <a:buChar char="►"/>
              <a:defRPr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6978634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Stávající státní fondy</a:t>
            </a:r>
          </a:p>
        </p:txBody>
      </p:sp>
      <p:sp>
        <p:nvSpPr>
          <p:cNvPr id="4608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cs-CZ" altLang="cs-CZ" dirty="0"/>
              <a:t>SF rozvoje bydlení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altLang="cs-CZ" dirty="0"/>
              <a:t>SF životního prostředí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altLang="cs-CZ" dirty="0"/>
              <a:t>SF kultury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altLang="cs-CZ" dirty="0"/>
              <a:t>SF dopravní infrastruktury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altLang="cs-CZ" dirty="0"/>
              <a:t>SF </a:t>
            </a:r>
            <a:r>
              <a:rPr lang="cs-CZ" altLang="cs-CZ" dirty="0" smtClean="0"/>
              <a:t>kinematografie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altLang="cs-CZ" dirty="0" smtClean="0"/>
              <a:t>Státní </a:t>
            </a:r>
            <a:r>
              <a:rPr lang="cs-CZ" altLang="cs-CZ" dirty="0"/>
              <a:t>zemědělský intervenční fond</a:t>
            </a:r>
          </a:p>
          <a:p>
            <a:pPr eaLnBrk="1" hangingPunct="1">
              <a:buFont typeface="Arial" charset="0"/>
              <a:buChar char="►"/>
              <a:defRPr/>
            </a:pPr>
            <a:endParaRPr lang="cs-CZ" altLang="cs-CZ" dirty="0"/>
          </a:p>
          <a:p>
            <a:pPr eaLnBrk="1" hangingPunct="1">
              <a:buFont typeface="Arial" charset="0"/>
              <a:buChar char="►"/>
              <a:defRPr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26631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Historické státní fondy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Státní fond pro podporu a rozvoj české kinematografie</a:t>
            </a:r>
          </a:p>
          <a:p>
            <a:pPr>
              <a:defRPr/>
            </a:pPr>
            <a:r>
              <a:rPr lang="cs-CZ" dirty="0" smtClean="0"/>
              <a:t>Státní fond pro zúrodnění půdy</a:t>
            </a:r>
          </a:p>
          <a:p>
            <a:pPr>
              <a:defRPr/>
            </a:pPr>
            <a:r>
              <a:rPr lang="cs-CZ" dirty="0" smtClean="0"/>
              <a:t>Státní fond </a:t>
            </a:r>
            <a:r>
              <a:rPr lang="cs-CZ" altLang="cs-CZ" dirty="0" smtClean="0"/>
              <a:t>ochrany ovzduší </a:t>
            </a:r>
          </a:p>
          <a:p>
            <a:pPr>
              <a:defRPr/>
            </a:pPr>
            <a:r>
              <a:rPr lang="cs-CZ" dirty="0" smtClean="0"/>
              <a:t>Státní fond </a:t>
            </a:r>
            <a:r>
              <a:rPr lang="cs-CZ" altLang="cs-CZ" dirty="0" smtClean="0"/>
              <a:t>ochrany vod</a:t>
            </a:r>
          </a:p>
          <a:p>
            <a:pPr>
              <a:defRPr/>
            </a:pPr>
            <a:r>
              <a:rPr lang="cs-CZ" dirty="0" smtClean="0"/>
              <a:t>Státní meliorační fond …</a:t>
            </a:r>
          </a:p>
        </p:txBody>
      </p:sp>
    </p:spTree>
    <p:extLst>
      <p:ext uri="{BB962C8B-B14F-4D97-AF65-F5344CB8AC3E}">
        <p14:creationId xmlns:p14="http://schemas.microsoft.com/office/powerpoint/2010/main" val="8074189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Nerealizované fondy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Státní fond obnovy vodohospodářské infrastruktury (návrh Asociace krajů ČR – 2008)</a:t>
            </a:r>
          </a:p>
          <a:p>
            <a:pPr>
              <a:defRPr/>
            </a:pPr>
            <a:r>
              <a:rPr lang="cs-CZ" dirty="0" smtClean="0"/>
              <a:t>Státní fond rozvoje lesního hospodářství (poslanecký návrh 2002)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0090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Dotace vs. subvence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Promiskuitní používání pojmů v literatuře</a:t>
            </a:r>
          </a:p>
          <a:p>
            <a:r>
              <a:rPr lang="cs-CZ" dirty="0" smtClean="0"/>
              <a:t>Chybí obecná legální definice </a:t>
            </a:r>
          </a:p>
          <a:p>
            <a:r>
              <a:rPr lang="cs-CZ" dirty="0" smtClean="0"/>
              <a:t>Obecně subvence širší pojem než dotace</a:t>
            </a:r>
          </a:p>
          <a:p>
            <a:r>
              <a:rPr lang="cs-CZ" dirty="0" smtClean="0"/>
              <a:t>Tendence: subvence = dotace </a:t>
            </a:r>
            <a:r>
              <a:rPr lang="cs-CZ" i="1" dirty="0" err="1" smtClean="0"/>
              <a:t>sensu</a:t>
            </a:r>
            <a:r>
              <a:rPr lang="cs-CZ" i="1" dirty="0" smtClean="0"/>
              <a:t> largo </a:t>
            </a:r>
            <a:r>
              <a:rPr lang="cs-CZ" dirty="0" smtClean="0">
                <a:sym typeface="Symbol" panose="05050102010706020507" pitchFamily="18" charset="2"/>
              </a:rPr>
              <a:t>  </a:t>
            </a:r>
            <a:r>
              <a:rPr lang="cs-CZ" b="1" dirty="0" smtClean="0">
                <a:sym typeface="Symbol" panose="05050102010706020507" pitchFamily="18" charset="2"/>
              </a:rPr>
              <a:t>dotační právo </a:t>
            </a:r>
          </a:p>
          <a:p>
            <a:r>
              <a:rPr lang="cs-CZ" b="1" dirty="0" smtClean="0">
                <a:sym typeface="Symbol" panose="05050102010706020507" pitchFamily="18" charset="2"/>
              </a:rPr>
              <a:t>Subvence: </a:t>
            </a:r>
            <a:r>
              <a:rPr lang="cs-CZ" dirty="0" smtClean="0">
                <a:sym typeface="Symbol" panose="05050102010706020507" pitchFamily="18" charset="2"/>
              </a:rPr>
              <a:t>z veřejných zdrojů poskytnutý </a:t>
            </a:r>
            <a:r>
              <a:rPr lang="cs-CZ" b="1" dirty="0" smtClean="0">
                <a:sym typeface="Symbol" panose="05050102010706020507" pitchFamily="18" charset="2"/>
              </a:rPr>
              <a:t>finanční příspěvek </a:t>
            </a:r>
            <a:r>
              <a:rPr lang="cs-CZ" dirty="0" smtClean="0">
                <a:sym typeface="Symbol" panose="05050102010706020507" pitchFamily="18" charset="2"/>
              </a:rPr>
              <a:t>nebo jakákoli jiná přímá či nepřímá </a:t>
            </a:r>
            <a:r>
              <a:rPr lang="cs-CZ" b="1" dirty="0" smtClean="0">
                <a:sym typeface="Symbol" panose="05050102010706020507" pitchFamily="18" charset="2"/>
              </a:rPr>
              <a:t>finanční podpora </a:t>
            </a:r>
            <a:r>
              <a:rPr lang="cs-CZ" dirty="0" smtClean="0">
                <a:sym typeface="Symbol" panose="05050102010706020507" pitchFamily="18" charset="2"/>
              </a:rPr>
              <a:t>nebo </a:t>
            </a:r>
            <a:r>
              <a:rPr lang="cs-CZ" b="1" dirty="0" smtClean="0">
                <a:sym typeface="Symbol" panose="05050102010706020507" pitchFamily="18" charset="2"/>
              </a:rPr>
              <a:t>dotace</a:t>
            </a:r>
            <a:r>
              <a:rPr lang="cs-CZ" dirty="0" smtClean="0">
                <a:sym typeface="Symbol" panose="05050102010706020507" pitchFamily="18" charset="2"/>
              </a:rPr>
              <a:t> z těchto zdrojů a </a:t>
            </a:r>
            <a:r>
              <a:rPr lang="cs-CZ" b="1" dirty="0" smtClean="0">
                <a:sym typeface="Symbol" panose="05050102010706020507" pitchFamily="18" charset="2"/>
              </a:rPr>
              <a:t>úleva </a:t>
            </a:r>
            <a:r>
              <a:rPr lang="cs-CZ" dirty="0" smtClean="0">
                <a:sym typeface="Symbol" panose="05050102010706020507" pitchFamily="18" charset="2"/>
              </a:rPr>
              <a:t>od daňové nebo jiné povinnosti, která </a:t>
            </a:r>
            <a:r>
              <a:rPr lang="cs-CZ" b="1" dirty="0" smtClean="0">
                <a:sym typeface="Symbol" panose="05050102010706020507" pitchFamily="18" charset="2"/>
              </a:rPr>
              <a:t>přináší výhodu </a:t>
            </a:r>
            <a:r>
              <a:rPr lang="cs-CZ" dirty="0" smtClean="0">
                <a:sym typeface="Symbol" panose="05050102010706020507" pitchFamily="18" charset="2"/>
              </a:rPr>
              <a:t>příjemci subvence</a:t>
            </a:r>
            <a:r>
              <a:rPr lang="cs-CZ" b="1" dirty="0">
                <a:sym typeface="Symbol" panose="05050102010706020507" pitchFamily="18" charset="2"/>
              </a:rPr>
              <a:t> </a:t>
            </a:r>
            <a:endParaRPr lang="cs-CZ" b="1" dirty="0" smtClean="0">
              <a:sym typeface="Symbol" panose="05050102010706020507" pitchFamily="18" charset="2"/>
            </a:endParaRPr>
          </a:p>
          <a:p>
            <a:r>
              <a:rPr lang="cs-CZ" dirty="0" smtClean="0"/>
              <a:t>Návratná finanční výpomoc</a:t>
            </a:r>
          </a:p>
          <a:p>
            <a:r>
              <a:rPr lang="cs-CZ" dirty="0" smtClean="0"/>
              <a:t>Dotace s obecným účelem </a:t>
            </a:r>
          </a:p>
          <a:p>
            <a:r>
              <a:rPr lang="cs-CZ" dirty="0" smtClean="0"/>
              <a:t> Výdaj veřejného fondu (rozpočtu) – entity A </a:t>
            </a:r>
            <a:r>
              <a:rPr lang="cs-CZ" dirty="0" smtClean="0">
                <a:sym typeface="Symbol" panose="05050102010706020507" pitchFamily="18" charset="2"/>
              </a:rPr>
              <a:t> Příjem (výhoda + riziko) entity B = riziko </a:t>
            </a:r>
            <a:r>
              <a:rPr lang="cs-CZ" u="sng" dirty="0" smtClean="0">
                <a:sym typeface="Symbol" panose="05050102010706020507" pitchFamily="18" charset="2"/>
              </a:rPr>
              <a:t>porušení rozpočtové kázně</a:t>
            </a:r>
            <a:endParaRPr lang="cs-CZ" u="sng" dirty="0"/>
          </a:p>
        </p:txBody>
      </p:sp>
    </p:spTree>
    <p:extLst>
      <p:ext uri="{BB962C8B-B14F-4D97-AF65-F5344CB8AC3E}">
        <p14:creationId xmlns:p14="http://schemas.microsoft.com/office/powerpoint/2010/main" val="28470393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>
                <a:solidFill>
                  <a:srgbClr val="C6D135"/>
                </a:solidFill>
              </a:rPr>
              <a:t>STÁTNÍ FOND ROZVOJE BYDLENÍ</a:t>
            </a:r>
          </a:p>
        </p:txBody>
      </p:sp>
      <p:pic>
        <p:nvPicPr>
          <p:cNvPr id="14339" name="Picture 5" descr="Chalupa únor 2006 01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97214" y="1600201"/>
            <a:ext cx="5997575" cy="4498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107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 altLang="cs-CZ"/>
          </a:p>
        </p:txBody>
      </p:sp>
      <p:sp>
        <p:nvSpPr>
          <p:cNvPr id="1024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847850" y="1700214"/>
            <a:ext cx="8540750" cy="4498975"/>
          </a:xfrm>
        </p:spPr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cs-CZ" altLang="cs-CZ" dirty="0"/>
              <a:t>Vznik: 21.6.2000 Sídlo: OLOMOUC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altLang="cs-CZ" dirty="0"/>
              <a:t>Úprava: 211/2000 Sb.</a:t>
            </a:r>
          </a:p>
          <a:p>
            <a:pPr algn="just" eaLnBrk="1" hangingPunct="1">
              <a:buFont typeface="Arial" charset="0"/>
              <a:buChar char="►"/>
              <a:defRPr/>
            </a:pPr>
            <a:r>
              <a:rPr lang="cs-CZ" altLang="cs-CZ" dirty="0"/>
              <a:t>Účel: podporovat rozvoj bydlení v ČR v souladu s koncepcí bytové politiky schválenou vládou České republiky a udržitelný rozvoj obcí, měst a regionů v souladu s veřejným zájmem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altLang="cs-CZ" dirty="0"/>
              <a:t>Správce: MMR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altLang="cs-CZ" dirty="0"/>
              <a:t>Statut: </a:t>
            </a:r>
            <a:r>
              <a:rPr lang="cs-CZ" altLang="cs-CZ" dirty="0">
                <a:hlinkClick r:id="rId2"/>
              </a:rPr>
              <a:t>http://www.sfrb.cz</a:t>
            </a:r>
            <a:r>
              <a:rPr lang="cs-CZ" altLang="cs-CZ" dirty="0"/>
              <a:t> - </a:t>
            </a:r>
            <a:r>
              <a:rPr lang="cs-CZ" dirty="0"/>
              <a:t>upravuje podrobnosti o činnosti Fondu a o jeho vnitřní organizaci. </a:t>
            </a:r>
            <a:endParaRPr lang="cs-CZ" altLang="cs-CZ" dirty="0"/>
          </a:p>
          <a:p>
            <a:pPr eaLnBrk="1" hangingPunct="1">
              <a:buFont typeface="Arial" charset="0"/>
              <a:buNone/>
              <a:defRPr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98938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Hlavní úkoly fondu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8792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 altLang="cs-CZ"/>
          </a:p>
        </p:txBody>
      </p:sp>
      <p:sp>
        <p:nvSpPr>
          <p:cNvPr id="15366" name="Rectangle 6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endParaRPr lang="cs-CZ" dirty="0"/>
          </a:p>
          <a:p>
            <a:pPr eaLnBrk="1" hangingPunct="1">
              <a:buFont typeface="Arial" charset="0"/>
              <a:buChar char="►"/>
              <a:defRPr/>
            </a:pPr>
            <a:r>
              <a:rPr lang="cs-CZ" dirty="0"/>
              <a:t> 1. Fond hospodaří s finančními prostředky určenými </a:t>
            </a:r>
            <a:r>
              <a:rPr lang="cs-CZ" dirty="0">
                <a:solidFill>
                  <a:srgbClr val="FF0000"/>
                </a:solidFill>
              </a:rPr>
              <a:t>na podporu bydlení </a:t>
            </a:r>
            <a:r>
              <a:rPr lang="cs-CZ" dirty="0"/>
              <a:t>v České republice v souladu s koncepcí bytové politiky schválenou vládou České republiky a </a:t>
            </a:r>
            <a:r>
              <a:rPr lang="cs-CZ" dirty="0">
                <a:solidFill>
                  <a:srgbClr val="FF0000"/>
                </a:solidFill>
              </a:rPr>
              <a:t>na udržitelný rozvoj </a:t>
            </a:r>
            <a:r>
              <a:rPr lang="cs-CZ" dirty="0"/>
              <a:t>obcí, měst a regionů v souladu s veřejným </a:t>
            </a:r>
            <a:r>
              <a:rPr lang="cs-CZ" dirty="0" smtClean="0"/>
              <a:t>zájmem</a:t>
            </a:r>
            <a:r>
              <a:rPr lang="cs-CZ" altLang="cs-CZ" dirty="0" smtClean="0"/>
              <a:t>.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8512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 altLang="cs-CZ"/>
          </a:p>
        </p:txBody>
      </p:sp>
      <p:sp>
        <p:nvSpPr>
          <p:cNvPr id="1843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endParaRPr lang="cs-CZ" dirty="0"/>
          </a:p>
          <a:p>
            <a:pPr eaLnBrk="1" hangingPunct="1">
              <a:buFont typeface="Arial" charset="0"/>
              <a:buChar char="►"/>
              <a:defRPr/>
            </a:pPr>
            <a:r>
              <a:rPr lang="cs-CZ" dirty="0"/>
              <a:t> 2. Fond </a:t>
            </a:r>
            <a:r>
              <a:rPr lang="cs-CZ" dirty="0">
                <a:solidFill>
                  <a:srgbClr val="FF0000"/>
                </a:solidFill>
              </a:rPr>
              <a:t>podporuje</a:t>
            </a:r>
            <a:r>
              <a:rPr lang="cs-CZ" dirty="0"/>
              <a:t> soukromé a obecní </a:t>
            </a:r>
            <a:r>
              <a:rPr lang="cs-CZ" dirty="0">
                <a:solidFill>
                  <a:srgbClr val="FF0000"/>
                </a:solidFill>
              </a:rPr>
              <a:t>investice</a:t>
            </a:r>
            <a:r>
              <a:rPr lang="cs-CZ" dirty="0"/>
              <a:t> do výstavby bytů, oprav a modernizace bytů a výstavby technické infrastruktury a </a:t>
            </a:r>
            <a:r>
              <a:rPr lang="cs-CZ" dirty="0">
                <a:solidFill>
                  <a:srgbClr val="FF0000"/>
                </a:solidFill>
              </a:rPr>
              <a:t>financuje projekty za účelem realizace cílů veřejné politiky</a:t>
            </a:r>
            <a:r>
              <a:rPr lang="cs-CZ" dirty="0"/>
              <a:t> v oblasti </a:t>
            </a:r>
            <a:r>
              <a:rPr lang="cs-CZ" u="sng" dirty="0"/>
              <a:t>bydlení</a:t>
            </a:r>
            <a:r>
              <a:rPr lang="cs-CZ" dirty="0"/>
              <a:t> a </a:t>
            </a:r>
            <a:r>
              <a:rPr lang="cs-CZ" u="sng" dirty="0"/>
              <a:t>rozvoje</a:t>
            </a:r>
            <a:r>
              <a:rPr lang="cs-CZ" dirty="0"/>
              <a:t> obcí, měst a regionů. 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24624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 altLang="cs-CZ"/>
          </a:p>
        </p:txBody>
      </p:sp>
      <p:sp>
        <p:nvSpPr>
          <p:cNvPr id="1945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endParaRPr lang="cs-CZ" altLang="cs-CZ" dirty="0" smtClean="0"/>
          </a:p>
          <a:p>
            <a:pPr eaLnBrk="1" hangingPunct="1">
              <a:buFont typeface="Arial" charset="0"/>
              <a:buChar char="►"/>
              <a:defRPr/>
            </a:pPr>
            <a:r>
              <a:rPr lang="cs-CZ" altLang="cs-CZ" dirty="0" smtClean="0"/>
              <a:t>3</a:t>
            </a:r>
            <a:r>
              <a:rPr lang="cs-CZ" altLang="cs-CZ" dirty="0"/>
              <a:t>. K plnění úkolů užívá fond své finanční zdroje v souladu s § 3 zákona a v souladu s nařízením vlády, kterým jsou stanoveny podmínky poskytování státní podpory bydlení podle jednotlivých programů.</a:t>
            </a:r>
          </a:p>
          <a:p>
            <a:pPr eaLnBrk="1" hangingPunct="1">
              <a:buFont typeface="Arial" charset="0"/>
              <a:buNone/>
              <a:defRPr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10953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 altLang="cs-CZ"/>
          </a:p>
        </p:txBody>
      </p:sp>
      <p:sp>
        <p:nvSpPr>
          <p:cNvPr id="2048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endParaRPr lang="cs-CZ" dirty="0"/>
          </a:p>
          <a:p>
            <a:pPr eaLnBrk="1" hangingPunct="1">
              <a:buFont typeface="Arial" charset="0"/>
              <a:buChar char="►"/>
              <a:defRPr/>
            </a:pPr>
            <a:r>
              <a:rPr lang="cs-CZ" dirty="0" smtClean="0"/>
              <a:t>4. Podle programů </a:t>
            </a:r>
            <a:r>
              <a:rPr lang="cs-CZ" dirty="0"/>
              <a:t>rozděluje Fond finanční prostředky určené na podporu bydlení a rozvoje obcí, měst a regionů a sjednává za tím účelem </a:t>
            </a:r>
            <a:r>
              <a:rPr lang="cs-CZ" dirty="0">
                <a:solidFill>
                  <a:srgbClr val="FF0000"/>
                </a:solidFill>
              </a:rPr>
              <a:t>smlouvy</a:t>
            </a:r>
            <a:r>
              <a:rPr lang="cs-CZ" dirty="0"/>
              <a:t> s bankami, obcemi i s jednotlivými příjemci podpory. </a:t>
            </a:r>
            <a:endParaRPr lang="cs-CZ" altLang="cs-CZ" dirty="0"/>
          </a:p>
          <a:p>
            <a:pPr eaLnBrk="1" hangingPunct="1">
              <a:buFont typeface="Arial" charset="0"/>
              <a:buChar char="►"/>
              <a:defRPr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28477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 altLang="cs-CZ"/>
          </a:p>
        </p:txBody>
      </p:sp>
      <p:sp>
        <p:nvSpPr>
          <p:cNvPr id="2150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cs-CZ" altLang="cs-CZ"/>
              <a:t>5. Fond rozděluje příspěvky z poskytnutých prostředků příslušných fondů Evropské unie podle schválených projektů se zabezpečeným kofinancováním.</a:t>
            </a:r>
          </a:p>
        </p:txBody>
      </p:sp>
    </p:spTree>
    <p:extLst>
      <p:ext uri="{BB962C8B-B14F-4D97-AF65-F5344CB8AC3E}">
        <p14:creationId xmlns:p14="http://schemas.microsoft.com/office/powerpoint/2010/main" val="216821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 altLang="cs-CZ"/>
          </a:p>
        </p:txBody>
      </p:sp>
      <p:sp>
        <p:nvSpPr>
          <p:cNvPr id="2253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endParaRPr lang="cs-CZ" dirty="0"/>
          </a:p>
          <a:p>
            <a:pPr eaLnBrk="1" hangingPunct="1">
              <a:buFont typeface="Arial" charset="0"/>
              <a:buChar char="►"/>
              <a:defRPr/>
            </a:pPr>
            <a:r>
              <a:rPr lang="cs-CZ" dirty="0"/>
              <a:t> 6. Fond poskytuje </a:t>
            </a:r>
            <a:r>
              <a:rPr lang="cs-CZ" dirty="0">
                <a:solidFill>
                  <a:srgbClr val="FF0000"/>
                </a:solidFill>
              </a:rPr>
              <a:t>poradenské služby v oblasti realizace programů </a:t>
            </a:r>
            <a:r>
              <a:rPr lang="cs-CZ" dirty="0"/>
              <a:t>poskytování státní podpory v oblasti bydlení a rozvoje obcí, měst a regionů. </a:t>
            </a:r>
          </a:p>
          <a:p>
            <a:pPr marL="0" indent="0">
              <a:buNone/>
              <a:defRPr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286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 altLang="cs-CZ"/>
          </a:p>
        </p:txBody>
      </p:sp>
      <p:sp>
        <p:nvSpPr>
          <p:cNvPr id="2355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cs-CZ" altLang="cs-CZ"/>
              <a:t>7. Fond analyzuje situaci v bydlení a účinnost státní podpory bydlení a navrhuje Ministerstvu pro místní rozvoj opatření v oblasti bytové politiky.</a:t>
            </a:r>
          </a:p>
          <a:p>
            <a:pPr eaLnBrk="1" hangingPunct="1">
              <a:buFont typeface="Arial" charset="0"/>
              <a:buNone/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8523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Dotační právo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Veřejná finanční činnost</a:t>
            </a:r>
          </a:p>
          <a:p>
            <a:r>
              <a:rPr lang="cs-CZ" dirty="0" smtClean="0"/>
              <a:t>Veřejné finance</a:t>
            </a:r>
          </a:p>
          <a:p>
            <a:r>
              <a:rPr lang="cs-CZ" dirty="0" smtClean="0"/>
              <a:t>Segment finanční správy – správa veřejných výdajů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b="1" dirty="0" smtClean="0"/>
              <a:t>Dotační právo – právo veřejných výdajů</a:t>
            </a:r>
            <a:endParaRPr lang="cs-CZ" b="1" dirty="0"/>
          </a:p>
          <a:p>
            <a:pPr algn="just"/>
            <a:r>
              <a:rPr lang="cs-CZ" dirty="0" smtClean="0"/>
              <a:t>Derivát rozpočtového práva</a:t>
            </a:r>
          </a:p>
          <a:p>
            <a:pPr algn="just"/>
            <a:r>
              <a:rPr lang="cs-CZ" dirty="0" smtClean="0"/>
              <a:t>Subsystém finančního práva, fiskální části, </a:t>
            </a:r>
          </a:p>
          <a:p>
            <a:pPr algn="just"/>
            <a:r>
              <a:rPr lang="cs-CZ" dirty="0" smtClean="0"/>
              <a:t>Inkorporace finančněprávních norem – možná kodifikace, problémy ./.</a:t>
            </a:r>
          </a:p>
          <a:p>
            <a:pPr marL="0" indent="0" algn="just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613229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endParaRPr lang="cs-CZ" dirty="0" smtClean="0"/>
          </a:p>
          <a:p>
            <a:pPr eaLnBrk="1" hangingPunct="1">
              <a:buFont typeface="Arial" charset="0"/>
              <a:buChar char="►"/>
              <a:defRPr/>
            </a:pPr>
            <a:endParaRPr lang="cs-CZ" dirty="0"/>
          </a:p>
          <a:p>
            <a:pPr eaLnBrk="1" hangingPunct="1">
              <a:buFont typeface="Arial" charset="0"/>
              <a:buChar char="►"/>
              <a:defRPr/>
            </a:pPr>
            <a:r>
              <a:rPr lang="cs-CZ" dirty="0"/>
              <a:t> 8. Fond realizuje </a:t>
            </a:r>
            <a:r>
              <a:rPr lang="cs-CZ" dirty="0">
                <a:solidFill>
                  <a:srgbClr val="FF0000"/>
                </a:solidFill>
              </a:rPr>
              <a:t>nástroje finančního inženýrství</a:t>
            </a:r>
            <a:r>
              <a:rPr lang="cs-CZ" dirty="0"/>
              <a:t> s využitím prostředků strukturálních fondů prostřednictvím výkonu činnosti Holdingového fondu a Fondů rozvoje měst. </a:t>
            </a:r>
          </a:p>
        </p:txBody>
      </p:sp>
    </p:spTree>
    <p:extLst>
      <p:ext uri="{BB962C8B-B14F-4D97-AF65-F5344CB8AC3E}">
        <p14:creationId xmlns:p14="http://schemas.microsoft.com/office/powerpoint/2010/main" val="32408035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 dirty="0"/>
              <a:t>Příjmy fondu</a:t>
            </a:r>
          </a:p>
        </p:txBody>
      </p:sp>
      <p:sp>
        <p:nvSpPr>
          <p:cNvPr id="2457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cs-CZ" altLang="cs-CZ" sz="1600" dirty="0">
                <a:solidFill>
                  <a:srgbClr val="C6D135"/>
                </a:solidFill>
              </a:rPr>
              <a:t> </a:t>
            </a:r>
            <a:r>
              <a:rPr lang="cs-CZ" altLang="cs-CZ" sz="2000" b="1" dirty="0"/>
              <a:t>dotace</a:t>
            </a:r>
            <a:r>
              <a:rPr lang="cs-CZ" altLang="cs-CZ" sz="2000" dirty="0"/>
              <a:t> ze státního rozpočtu,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cs-CZ" altLang="cs-CZ" sz="2000" dirty="0"/>
              <a:t> příjem </a:t>
            </a:r>
            <a:r>
              <a:rPr lang="cs-CZ" altLang="cs-CZ" sz="2000" b="1" dirty="0"/>
              <a:t>z vydaných dluhopisů</a:t>
            </a:r>
            <a:r>
              <a:rPr lang="cs-CZ" altLang="cs-CZ" sz="2000" dirty="0"/>
              <a:t>,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cs-CZ" altLang="cs-CZ" sz="2000" dirty="0"/>
              <a:t> </a:t>
            </a:r>
            <a:r>
              <a:rPr lang="cs-CZ" altLang="cs-CZ" sz="2000" b="1" dirty="0"/>
              <a:t>výnosy z dluhopisů</a:t>
            </a:r>
            <a:r>
              <a:rPr lang="cs-CZ" altLang="cs-CZ" sz="2000" dirty="0"/>
              <a:t> a hypotečních zástavních listů nakoupených v souladu se ZSFRB,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cs-CZ" altLang="cs-CZ" sz="2000" b="1" dirty="0"/>
              <a:t>splátky</a:t>
            </a:r>
            <a:r>
              <a:rPr lang="cs-CZ" altLang="cs-CZ" sz="2000" dirty="0"/>
              <a:t> z poskytnutých </a:t>
            </a:r>
            <a:r>
              <a:rPr lang="cs-CZ" altLang="cs-CZ" sz="2000" b="1" dirty="0"/>
              <a:t>úvěrů </a:t>
            </a:r>
            <a:r>
              <a:rPr lang="cs-CZ" altLang="cs-CZ" sz="2000" dirty="0"/>
              <a:t>včetně příslušenství,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cs-CZ" altLang="cs-CZ" sz="2000" b="1" dirty="0"/>
              <a:t>úroky </a:t>
            </a:r>
            <a:r>
              <a:rPr lang="cs-CZ" altLang="cs-CZ" sz="2000" dirty="0"/>
              <a:t>z vkladů, penále, pojistná plnění a jiné platby získané v souvislosti s použitím prostředků Fondu,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cs-CZ" altLang="cs-CZ" sz="2000" dirty="0"/>
              <a:t>výnosy </a:t>
            </a:r>
            <a:r>
              <a:rPr lang="cs-CZ" altLang="cs-CZ" sz="2000" b="1" dirty="0"/>
              <a:t>z veřejných sbírek </a:t>
            </a:r>
            <a:r>
              <a:rPr lang="cs-CZ" altLang="cs-CZ" sz="2000" dirty="0"/>
              <a:t>organizovaných Fondem, dary a dědictví ve prospěch Fondu,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cs-CZ" altLang="cs-CZ" sz="2000" dirty="0"/>
              <a:t>prostředky </a:t>
            </a:r>
            <a:r>
              <a:rPr lang="cs-CZ" altLang="cs-CZ" sz="2000" dirty="0" smtClean="0"/>
              <a:t>z </a:t>
            </a:r>
            <a:r>
              <a:rPr lang="cs-CZ" altLang="cs-CZ" sz="2000" b="1" dirty="0" smtClean="0"/>
              <a:t>fondů </a:t>
            </a:r>
            <a:r>
              <a:rPr lang="cs-CZ" altLang="cs-CZ" sz="2000" b="1" dirty="0"/>
              <a:t>EU,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cs-CZ" altLang="cs-CZ" sz="2000" dirty="0"/>
              <a:t>přijaté </a:t>
            </a:r>
            <a:r>
              <a:rPr lang="cs-CZ" altLang="cs-CZ" sz="2000" b="1" dirty="0"/>
              <a:t>půjčky a úvěry</a:t>
            </a:r>
            <a:r>
              <a:rPr lang="cs-CZ" altLang="cs-CZ" sz="2000" dirty="0"/>
              <a:t>,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cs-CZ" altLang="cs-CZ" sz="2000" b="1" dirty="0"/>
              <a:t>splátky půjček poskytnutých</a:t>
            </a:r>
            <a:r>
              <a:rPr lang="cs-CZ" altLang="cs-CZ" sz="2000" dirty="0"/>
              <a:t> do fondů obcí na opravy, modernizaci a rozšíření bytového fondu a do fondu rozvoje měst,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cs-CZ" altLang="cs-CZ" sz="2000" b="1" dirty="0"/>
              <a:t>další příjmy</a:t>
            </a:r>
            <a:r>
              <a:rPr lang="cs-CZ" altLang="cs-CZ" sz="2000" dirty="0"/>
              <a:t>, pokud tak stanoví zvláštní zákon</a:t>
            </a:r>
            <a:r>
              <a:rPr lang="cs-CZ" altLang="cs-CZ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770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/>
              <a:t>Programy a podpory</a:t>
            </a:r>
            <a:endParaRPr lang="cs-CZ" altLang="cs-CZ" dirty="0"/>
          </a:p>
        </p:txBody>
      </p:sp>
      <p:sp>
        <p:nvSpPr>
          <p:cNvPr id="7680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cs-CZ" altLang="cs-CZ" sz="2000" b="1" dirty="0">
                <a:solidFill>
                  <a:srgbClr val="FF0000"/>
                </a:solidFill>
              </a:rPr>
              <a:t>Program 150</a:t>
            </a:r>
            <a:r>
              <a:rPr lang="cs-CZ" altLang="cs-CZ" sz="2000" dirty="0"/>
              <a:t> – Úvěr 150000 pro mladé do 36 let za 2%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cs-CZ" altLang="cs-CZ" sz="2000" b="1" dirty="0">
                <a:solidFill>
                  <a:srgbClr val="FF0000"/>
                </a:solidFill>
              </a:rPr>
              <a:t>Program JESSICA </a:t>
            </a:r>
            <a:r>
              <a:rPr lang="cs-CZ" altLang="cs-CZ" sz="2000" dirty="0"/>
              <a:t>- </a:t>
            </a:r>
            <a:r>
              <a:rPr lang="en-US" sz="2000" i="1" dirty="0"/>
              <a:t>(Joint European Support for Sustainable Investment in City Areas)</a:t>
            </a:r>
            <a:r>
              <a:rPr lang="cs-CZ" sz="2000" i="1" dirty="0"/>
              <a:t> - </a:t>
            </a:r>
            <a:r>
              <a:rPr lang="cs-CZ" sz="2000" dirty="0"/>
              <a:t>nízkoúročené dlouhodobé úvěry na revitalizaci deprivovaných zón měst s IPRM = nástroj urbánní politiky, zajišťuje koordinaci odvětvových a územních politik ve městech - problémové území ve vybraných městech, které je typické řadou negativních jevů …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cs-CZ" altLang="cs-CZ" sz="2000" dirty="0"/>
              <a:t>Úvěry na opravy a modernizace – </a:t>
            </a:r>
            <a:r>
              <a:rPr lang="cs-CZ" altLang="cs-CZ" sz="2000" b="1" dirty="0">
                <a:solidFill>
                  <a:srgbClr val="FF0000"/>
                </a:solidFill>
              </a:rPr>
              <a:t>Panel 2013+ 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cs-CZ" sz="2000" dirty="0"/>
              <a:t>Úvěry na výstavbu nájemních bytů – </a:t>
            </a:r>
            <a:r>
              <a:rPr lang="cs-CZ" sz="2000" b="1" dirty="0"/>
              <a:t>Program Výstavby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cs-CZ" altLang="cs-CZ" sz="2000" b="1" dirty="0">
                <a:solidFill>
                  <a:srgbClr val="FF0000"/>
                </a:solidFill>
              </a:rPr>
              <a:t>Programy Pro obce</a:t>
            </a:r>
            <a:r>
              <a:rPr lang="cs-CZ" altLang="cs-CZ" sz="2000" b="1" dirty="0"/>
              <a:t>: Úvěry na modernizaci bytů 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cs-CZ" altLang="cs-CZ" sz="2000" b="1" dirty="0">
                <a:solidFill>
                  <a:srgbClr val="FF0000"/>
                </a:solidFill>
              </a:rPr>
              <a:t>Program ŽIVEL: </a:t>
            </a:r>
            <a:r>
              <a:rPr lang="cs-CZ" altLang="cs-CZ" sz="2000" dirty="0"/>
              <a:t>Obnova obydlí po živelní pohromě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cs-CZ" altLang="cs-CZ" sz="2000" b="1" dirty="0">
                <a:solidFill>
                  <a:srgbClr val="FF0000"/>
                </a:solidFill>
              </a:rPr>
              <a:t>Program Záruk</a:t>
            </a:r>
            <a:r>
              <a:rPr lang="cs-CZ" altLang="cs-CZ" sz="2000" dirty="0"/>
              <a:t>: záruky za splácení úvěrů na výstavbu nájemních bytů (NV 370/2004 Sb.)</a:t>
            </a:r>
          </a:p>
        </p:txBody>
      </p:sp>
    </p:spTree>
    <p:extLst>
      <p:ext uri="{BB962C8B-B14F-4D97-AF65-F5344CB8AC3E}">
        <p14:creationId xmlns:p14="http://schemas.microsoft.com/office/powerpoint/2010/main" val="11926490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4000" b="1">
                <a:solidFill>
                  <a:srgbClr val="C6D135"/>
                </a:solidFill>
              </a:rPr>
              <a:t>STÁTNÍ FOND ŽIVOTNÍHO PROSTŘEDÍ</a:t>
            </a:r>
          </a:p>
        </p:txBody>
      </p:sp>
      <p:pic>
        <p:nvPicPr>
          <p:cNvPr id="27651" name="Picture 7" descr="Leknín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95626" y="1600201"/>
            <a:ext cx="5999163" cy="4498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47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 altLang="cs-CZ"/>
          </a:p>
        </p:txBody>
      </p:sp>
      <p:sp>
        <p:nvSpPr>
          <p:cNvPr id="3481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cs-CZ" altLang="cs-CZ" dirty="0"/>
              <a:t>Vznik: 1991 (spojení SF </a:t>
            </a:r>
            <a:r>
              <a:rPr lang="cs-CZ" altLang="cs-CZ" dirty="0" err="1"/>
              <a:t>ochr.ovzduší</a:t>
            </a:r>
            <a:r>
              <a:rPr lang="cs-CZ" altLang="cs-CZ" dirty="0"/>
              <a:t> + SF </a:t>
            </a:r>
            <a:r>
              <a:rPr lang="cs-CZ" altLang="cs-CZ" dirty="0" err="1"/>
              <a:t>ochr</a:t>
            </a:r>
            <a:r>
              <a:rPr lang="cs-CZ" altLang="cs-CZ" dirty="0"/>
              <a:t>. vod)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altLang="cs-CZ" dirty="0"/>
              <a:t> Úprava: 388/1991 Sb.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altLang="cs-CZ" dirty="0"/>
              <a:t>Správce: MŽP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altLang="cs-CZ" dirty="0"/>
              <a:t>Statut: </a:t>
            </a:r>
            <a:r>
              <a:rPr lang="cs-CZ" altLang="cs-CZ" dirty="0">
                <a:hlinkClick r:id="rId2"/>
              </a:rPr>
              <a:t>www.sfzp.cz</a:t>
            </a:r>
            <a:endParaRPr lang="cs-CZ" altLang="cs-CZ" dirty="0"/>
          </a:p>
          <a:p>
            <a:pPr eaLnBrk="1" hangingPunct="1">
              <a:buFont typeface="Arial" charset="0"/>
              <a:buChar char="►"/>
              <a:defRPr/>
            </a:pPr>
            <a:r>
              <a:rPr lang="cs-CZ" altLang="cs-CZ" dirty="0"/>
              <a:t>Sídlo: Praha</a:t>
            </a:r>
          </a:p>
          <a:p>
            <a:pPr eaLnBrk="1" hangingPunct="1">
              <a:buFont typeface="Arial" charset="0"/>
              <a:buChar char="►"/>
              <a:defRPr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8198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Hlavní úkoly SFŽP</a:t>
            </a:r>
          </a:p>
        </p:txBody>
      </p:sp>
      <p:sp>
        <p:nvSpPr>
          <p:cNvPr id="3891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 typeface="Arial" charset="0"/>
              <a:buChar char="►"/>
              <a:defRPr/>
            </a:pPr>
            <a:r>
              <a:rPr lang="cs-CZ" sz="2400" dirty="0"/>
              <a:t>příjem žádostí o podporu na projekty zlepšující životní prostředí a s tím spojenou konzultační a poradenskou činnost, 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sz="2400" dirty="0"/>
              <a:t>vyhodnocování žádostí a přípravu návrhů pro jednání Rady Fondu a Rozhodnutí ministra, 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sz="2400" dirty="0"/>
              <a:t>zajišťování smluvní agendy pro poskytování podpory, agendu smluvního ručení za poskytované půjčky, 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sz="2400" dirty="0"/>
              <a:t>uvolňování finančních prostředků příjemcům podpory včetně průběžného sledování účelu použití prostředků, 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sz="2400" dirty="0"/>
              <a:t>závěrečné vyhodnocování využití poskytnutých prostředků a dosažených ekologických efektů a případně stanovení a vymáhání sankcí při nedodržení smluvních podmínek pro poskytnutí podpory nebo porušení rozpočtových pravidel.</a:t>
            </a:r>
          </a:p>
        </p:txBody>
      </p:sp>
    </p:spTree>
    <p:extLst>
      <p:ext uri="{BB962C8B-B14F-4D97-AF65-F5344CB8AC3E}">
        <p14:creationId xmlns:p14="http://schemas.microsoft.com/office/powerpoint/2010/main" val="206145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Příjmy fondu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 smtClean="0">
                <a:solidFill>
                  <a:srgbClr val="FF0000"/>
                </a:solidFill>
              </a:rPr>
              <a:t>Ekologické daně </a:t>
            </a:r>
            <a:r>
              <a:rPr lang="cs-CZ" i="1" dirty="0" err="1" smtClean="0">
                <a:solidFill>
                  <a:srgbClr val="FF0000"/>
                </a:solidFill>
              </a:rPr>
              <a:t>sensu</a:t>
            </a:r>
            <a:r>
              <a:rPr lang="cs-CZ" i="1" dirty="0" smtClean="0">
                <a:solidFill>
                  <a:srgbClr val="FF0000"/>
                </a:solidFill>
              </a:rPr>
              <a:t> largo </a:t>
            </a:r>
            <a:r>
              <a:rPr lang="cs-CZ" i="1" dirty="0" smtClean="0"/>
              <a:t>= </a:t>
            </a:r>
            <a:r>
              <a:rPr lang="cs-CZ" dirty="0" smtClean="0"/>
              <a:t>poplatky, odvody, úhrady – dělené </a:t>
            </a:r>
            <a:r>
              <a:rPr lang="cs-CZ" i="1" dirty="0" smtClean="0"/>
              <a:t>daně (ne energetické daně!)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cs-CZ" dirty="0" smtClean="0">
                <a:solidFill>
                  <a:srgbClr val="FF0000"/>
                </a:solidFill>
              </a:rPr>
              <a:t>pokuty</a:t>
            </a:r>
            <a:r>
              <a:rPr lang="cs-CZ" dirty="0" smtClean="0"/>
              <a:t> </a:t>
            </a:r>
            <a:r>
              <a:rPr lang="cs-CZ" dirty="0"/>
              <a:t>uložené orgány správce Fondu a Českou inspekcí životního prostředí za porušení předpisů a opatření k ochraně životního prostředí,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cs-CZ" dirty="0">
                <a:solidFill>
                  <a:srgbClr val="FF0000"/>
                </a:solidFill>
              </a:rPr>
              <a:t>peněžní příjmy z postihu </a:t>
            </a:r>
            <a:r>
              <a:rPr lang="cs-CZ" dirty="0"/>
              <a:t>žadatelů za neoprávněné použití nebo zadržení prostředků Fondu,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cs-CZ" dirty="0">
                <a:solidFill>
                  <a:srgbClr val="FF0000"/>
                </a:solidFill>
              </a:rPr>
              <a:t>dotace</a:t>
            </a:r>
            <a:r>
              <a:rPr lang="cs-CZ" dirty="0"/>
              <a:t> ze státního rozpočtu,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cs-CZ" dirty="0">
                <a:solidFill>
                  <a:srgbClr val="FF0000"/>
                </a:solidFill>
              </a:rPr>
              <a:t>podíly na výnosu daní</a:t>
            </a:r>
            <a:r>
              <a:rPr lang="cs-CZ" dirty="0"/>
              <a:t>,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cs-CZ" dirty="0">
                <a:solidFill>
                  <a:srgbClr val="FF0000"/>
                </a:solidFill>
              </a:rPr>
              <a:t>úvěry</a:t>
            </a:r>
            <a:r>
              <a:rPr lang="cs-CZ" dirty="0"/>
              <a:t> od právnických osob,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cs-CZ" dirty="0">
                <a:solidFill>
                  <a:srgbClr val="FF0000"/>
                </a:solidFill>
              </a:rPr>
              <a:t>příspěvky</a:t>
            </a:r>
            <a:r>
              <a:rPr lang="cs-CZ" dirty="0"/>
              <a:t> od tuzemských a zahraničních právnických a fyzických </a:t>
            </a:r>
            <a:r>
              <a:rPr lang="cs-CZ" dirty="0" smtClean="0"/>
              <a:t>osob,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cs-CZ" dirty="0" smtClean="0">
                <a:solidFill>
                  <a:srgbClr val="FF0000"/>
                </a:solidFill>
              </a:rPr>
              <a:t>další </a:t>
            </a:r>
            <a:r>
              <a:rPr lang="cs-CZ" dirty="0">
                <a:solidFill>
                  <a:srgbClr val="FF0000"/>
                </a:solidFill>
              </a:rPr>
              <a:t>příjmy </a:t>
            </a:r>
            <a:r>
              <a:rPr lang="cs-CZ" dirty="0"/>
              <a:t>stanovené obecně závaznými právními předpisy v jednotlivých úsecích životního prostředí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20846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/>
              <a:t>Příklady programů SFŽP</a:t>
            </a:r>
            <a:endParaRPr lang="cs-CZ" altLang="cs-CZ" dirty="0"/>
          </a:p>
        </p:txBody>
      </p:sp>
      <p:sp>
        <p:nvSpPr>
          <p:cNvPr id="4813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cs-CZ" altLang="cs-CZ" sz="2400" dirty="0"/>
              <a:t>Výkupy pozemků ve zvláště chráněných územích, jejich ochranných pásmech a VKP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cs-CZ" altLang="cs-CZ" sz="2400" dirty="0"/>
              <a:t>Program podpory environmentálního vzdělávání, osvěty a poradenství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cs-CZ" altLang="cs-CZ" sz="2400" dirty="0"/>
              <a:t>Program podpory obcí ležících v regionech národních parků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cs-CZ" altLang="cs-CZ" sz="2400" dirty="0"/>
              <a:t>Program na podporu systému pro nakládání s autovraky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cs-CZ" altLang="cs-CZ" sz="2400" dirty="0"/>
              <a:t>Program pro vítěze ocenění Zelená stuha a Zelená stuha ČR – péče o zeleň a životní prostředí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cs-CZ" altLang="cs-CZ" sz="2400" dirty="0"/>
              <a:t>Program podpory ozdravných pobytů pro děti se zhoršenou kvalitou ovzduší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cs-CZ" altLang="cs-CZ" sz="2400" dirty="0"/>
              <a:t>Společný program na výměnu kotlů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cs-CZ" altLang="cs-CZ" sz="2400" dirty="0"/>
              <a:t>Program podpory zeleně do měst a obcí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cs-CZ" altLang="cs-CZ" sz="2400" dirty="0"/>
              <a:t>Program na zavádění </a:t>
            </a:r>
            <a:r>
              <a:rPr lang="cs-CZ" altLang="cs-CZ" sz="2400" dirty="0" err="1"/>
              <a:t>nízkoemisních</a:t>
            </a:r>
            <a:r>
              <a:rPr lang="cs-CZ" altLang="cs-CZ" sz="2400" dirty="0"/>
              <a:t> zón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cs-CZ" altLang="cs-CZ" sz="2400" dirty="0"/>
              <a:t>Ekologické zpracování autovraků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227599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Nová zelená úsporám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hlinkClick r:id="rId2"/>
              </a:rPr>
              <a:t>www.novazelenausporam.cz</a:t>
            </a:r>
            <a:endParaRPr lang="cs-CZ" dirty="0"/>
          </a:p>
          <a:p>
            <a:pPr marL="0" indent="0">
              <a:buNone/>
              <a:defRPr/>
            </a:pPr>
            <a:endParaRPr lang="cs-CZ" dirty="0"/>
          </a:p>
          <a:p>
            <a:pPr>
              <a:defRPr/>
            </a:pPr>
            <a:r>
              <a:rPr lang="cs-CZ" dirty="0"/>
              <a:t>program Ministerstva životního prostředí administrovaný Státním fondem životního prostředí ČR zaměřený na úspory energie a obnovitelné zdroje energie v rodinných a bytových </a:t>
            </a:r>
            <a:r>
              <a:rPr lang="cs-CZ" dirty="0" smtClean="0"/>
              <a:t>domech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86838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4000" b="1">
                <a:solidFill>
                  <a:srgbClr val="C6D135"/>
                </a:solidFill>
              </a:rPr>
              <a:t>STÁTNÍ FOND DOPRAVNÍ INFRASTRUKTURY</a:t>
            </a:r>
          </a:p>
        </p:txBody>
      </p:sp>
      <p:pic>
        <p:nvPicPr>
          <p:cNvPr id="35843" name="Picture 5" descr="zbytek leden,únor 2006 01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97214" y="1600201"/>
            <a:ext cx="5997575" cy="4498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366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Systémové sjednocení předmětu regulace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Podobná situace jako v případě berního práva – daň </a:t>
            </a:r>
            <a:r>
              <a:rPr lang="cs-CZ" i="1" dirty="0" err="1" smtClean="0"/>
              <a:t>sensu</a:t>
            </a:r>
            <a:r>
              <a:rPr lang="cs-CZ" i="1" dirty="0" smtClean="0"/>
              <a:t> largo</a:t>
            </a:r>
            <a:endParaRPr lang="cs-CZ" dirty="0" smtClean="0"/>
          </a:p>
          <a:p>
            <a:r>
              <a:rPr lang="cs-CZ" dirty="0" smtClean="0"/>
              <a:t>Dotace </a:t>
            </a:r>
            <a:r>
              <a:rPr lang="cs-CZ" i="1" dirty="0" err="1" smtClean="0"/>
              <a:t>sensu</a:t>
            </a:r>
            <a:r>
              <a:rPr lang="cs-CZ" i="1" dirty="0" smtClean="0"/>
              <a:t> largo, </a:t>
            </a:r>
            <a:r>
              <a:rPr lang="cs-CZ" dirty="0" smtClean="0"/>
              <a:t>subvence, veškeré výdaje (?)</a:t>
            </a:r>
          </a:p>
          <a:p>
            <a:r>
              <a:rPr lang="cs-CZ" dirty="0" smtClean="0"/>
              <a:t>Terminologická promiskuita – dotace, příspěvek, výpomoc, podpora …</a:t>
            </a:r>
          </a:p>
          <a:p>
            <a:r>
              <a:rPr lang="cs-CZ" dirty="0" smtClean="0"/>
              <a:t>Sjednocení úpravy – obecná kodifikace veřejných financí</a:t>
            </a:r>
          </a:p>
          <a:p>
            <a:r>
              <a:rPr lang="cs-CZ" dirty="0" smtClean="0"/>
              <a:t>Rezortní financování x účelové financování x temporální meze</a:t>
            </a:r>
          </a:p>
          <a:p>
            <a:r>
              <a:rPr lang="cs-CZ" dirty="0" smtClean="0"/>
              <a:t>Fiskální federalizmus není překážkou pro obecnou kodifikaci práva veřejných financí, resp. rozpočtového práva včetně dotačního práva</a:t>
            </a:r>
          </a:p>
        </p:txBody>
      </p:sp>
    </p:spTree>
    <p:extLst>
      <p:ext uri="{BB962C8B-B14F-4D97-AF65-F5344CB8AC3E}">
        <p14:creationId xmlns:p14="http://schemas.microsoft.com/office/powerpoint/2010/main" val="13012178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 altLang="cs-CZ"/>
          </a:p>
        </p:txBody>
      </p:sp>
      <p:sp>
        <p:nvSpPr>
          <p:cNvPr id="5017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cs-CZ" altLang="cs-CZ"/>
              <a:t>Vznik: 1.7.2000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altLang="cs-CZ"/>
              <a:t>Úprava: 104/2000 Sb.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altLang="cs-CZ"/>
              <a:t>Správce: MD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altLang="cs-CZ"/>
              <a:t>Statut: </a:t>
            </a:r>
            <a:r>
              <a:rPr lang="cs-CZ" altLang="cs-CZ">
                <a:hlinkClick r:id="rId2"/>
              </a:rPr>
              <a:t>www.sfdi.cz/statut.htm</a:t>
            </a:r>
            <a:endParaRPr lang="cs-CZ" altLang="cs-CZ"/>
          </a:p>
          <a:p>
            <a:pPr eaLnBrk="1" hangingPunct="1">
              <a:buFont typeface="Arial" charset="0"/>
              <a:buChar char="►"/>
              <a:defRPr/>
            </a:pPr>
            <a:r>
              <a:rPr lang="cs-CZ" altLang="cs-CZ"/>
              <a:t>Sídlo: Praha</a:t>
            </a:r>
          </a:p>
          <a:p>
            <a:pPr eaLnBrk="1" hangingPunct="1">
              <a:buFont typeface="Arial" charset="0"/>
              <a:buNone/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572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Hlavní úkoly SFDI</a:t>
            </a:r>
          </a:p>
        </p:txBody>
      </p:sp>
      <p:sp>
        <p:nvSpPr>
          <p:cNvPr id="5120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cs-CZ" altLang="cs-CZ"/>
              <a:t>rozvoj, výstavba, údržba a modernizace silnic a dálnic, železničních dopravních cest a vnitrozemských vodních cest.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altLang="cs-CZ"/>
              <a:t>financování výstavby a údržby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altLang="cs-CZ"/>
              <a:t>Podpora průzkumných a projektových prací, studijní a expertní činnosti zaměřené na dopravní infrastrukturu </a:t>
            </a:r>
          </a:p>
        </p:txBody>
      </p:sp>
    </p:spTree>
    <p:extLst>
      <p:ext uri="{BB962C8B-B14F-4D97-AF65-F5344CB8AC3E}">
        <p14:creationId xmlns:p14="http://schemas.microsoft.com/office/powerpoint/2010/main" val="293417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/>
              <a:t>Příjmy SFDI</a:t>
            </a:r>
          </a:p>
        </p:txBody>
      </p:sp>
      <p:sp>
        <p:nvSpPr>
          <p:cNvPr id="5222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cs-CZ" altLang="cs-CZ" sz="1600" dirty="0">
                <a:solidFill>
                  <a:srgbClr val="FF0000"/>
                </a:solidFill>
              </a:rPr>
              <a:t>převody výnosů </a:t>
            </a:r>
            <a:r>
              <a:rPr lang="cs-CZ" altLang="cs-CZ" sz="1600" dirty="0"/>
              <a:t>z privatizovaného majetku, které jsou příjmem České republiky a s nimiž přísluší hospodařit Ministerstvu financí,</a:t>
            </a:r>
          </a:p>
          <a:p>
            <a:pPr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cs-CZ" altLang="cs-CZ" sz="1600" dirty="0">
                <a:solidFill>
                  <a:srgbClr val="FF0000"/>
                </a:solidFill>
              </a:rPr>
              <a:t>výnos silniční daně </a:t>
            </a:r>
            <a:r>
              <a:rPr lang="cs-CZ" altLang="cs-CZ" sz="1600" dirty="0"/>
              <a:t>podle zvláštního právního předpisu,</a:t>
            </a:r>
          </a:p>
          <a:p>
            <a:pPr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cs-CZ" altLang="cs-CZ" sz="1600" dirty="0">
                <a:solidFill>
                  <a:srgbClr val="FF0000"/>
                </a:solidFill>
              </a:rPr>
              <a:t>podíl z výnosu spotřební daně </a:t>
            </a:r>
            <a:r>
              <a:rPr lang="cs-CZ" altLang="cs-CZ" sz="1600" dirty="0"/>
              <a:t>z minerálních olejů,</a:t>
            </a:r>
          </a:p>
          <a:p>
            <a:pPr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cs-CZ" altLang="cs-CZ" sz="1600" dirty="0">
                <a:solidFill>
                  <a:srgbClr val="FF0000"/>
                </a:solidFill>
              </a:rPr>
              <a:t>výnosy z časového poplatku </a:t>
            </a:r>
            <a:r>
              <a:rPr lang="cs-CZ" altLang="cs-CZ" sz="1600" dirty="0"/>
              <a:t>a nevrácených kaucí,</a:t>
            </a:r>
          </a:p>
          <a:p>
            <a:pPr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cs-CZ" altLang="cs-CZ" sz="1600" dirty="0">
                <a:solidFill>
                  <a:srgbClr val="FF0000"/>
                </a:solidFill>
              </a:rPr>
              <a:t>výnosy z mýtného </a:t>
            </a:r>
            <a:r>
              <a:rPr lang="cs-CZ" altLang="cs-CZ" sz="1600" dirty="0"/>
              <a:t>a propadlých kaucí, </a:t>
            </a:r>
          </a:p>
          <a:p>
            <a:pPr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cs-CZ" altLang="cs-CZ" sz="1600" dirty="0">
                <a:solidFill>
                  <a:srgbClr val="FF0000"/>
                </a:solidFill>
              </a:rPr>
              <a:t>výnosy z cenných papírů </a:t>
            </a:r>
            <a:r>
              <a:rPr lang="cs-CZ" altLang="cs-CZ" sz="1600" dirty="0"/>
              <a:t>nebo veřejných sbírek organizovaných Fondem,</a:t>
            </a:r>
          </a:p>
          <a:p>
            <a:pPr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cs-CZ" altLang="cs-CZ" sz="1600" dirty="0"/>
              <a:t>úvěry, úroky z vkladů, penále, pojistná plnění a jiné platby od fyzických a právnických osob,</a:t>
            </a:r>
          </a:p>
          <a:p>
            <a:pPr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cs-CZ" altLang="cs-CZ" sz="1600" dirty="0"/>
              <a:t>převody výnosů z příjmů vyplývajících pro stát z koncesionářských smluv na výstavbu, provozování a údržbu dopravní infrastruktury,</a:t>
            </a:r>
          </a:p>
          <a:p>
            <a:pPr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cs-CZ" altLang="cs-CZ" sz="1600" dirty="0"/>
              <a:t>příspěvky z </a:t>
            </a:r>
            <a:r>
              <a:rPr lang="cs-CZ" altLang="cs-CZ" sz="1600" dirty="0" smtClean="0"/>
              <a:t>Evropských </a:t>
            </a:r>
            <a:r>
              <a:rPr lang="cs-CZ" altLang="cs-CZ" sz="1600" dirty="0"/>
              <a:t>fondů,</a:t>
            </a:r>
          </a:p>
          <a:p>
            <a:pPr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cs-CZ" altLang="cs-CZ" sz="1600" dirty="0"/>
              <a:t>dary a dědictví,</a:t>
            </a:r>
          </a:p>
          <a:p>
            <a:pPr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cs-CZ" altLang="cs-CZ" sz="1600" dirty="0"/>
              <a:t>dotace ze státního rozpočtu,</a:t>
            </a:r>
          </a:p>
          <a:p>
            <a:pPr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cs-CZ" altLang="cs-CZ" sz="1600" dirty="0"/>
              <a:t>převody části výnosů z pokut uložených za správní delikty v souvislosti s provozováním vozidla, které při kontrolním vážení překročí nejvyšší povolenou hmotnost nebo jiné hmotnostní poměry podle zvláštního právního předpisu, a náhrada nákladů vážení podle zvláštního právního předpisu.</a:t>
            </a:r>
          </a:p>
        </p:txBody>
      </p:sp>
    </p:spTree>
    <p:extLst>
      <p:ext uri="{BB962C8B-B14F-4D97-AF65-F5344CB8AC3E}">
        <p14:creationId xmlns:p14="http://schemas.microsoft.com/office/powerpoint/2010/main" val="233061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Programy SFDI</a:t>
            </a:r>
          </a:p>
        </p:txBody>
      </p:sp>
      <p:sp>
        <p:nvSpPr>
          <p:cNvPr id="5427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cs-CZ" altLang="cs-CZ"/>
              <a:t>Příspěvky na průzkumné a projektové práce, studijní a expertní činnosti zaměřené na výstavbu, modernizaci a opravy silnic a dálnic, dopravně významných vodních cest a staveb celostátních a regionálních drah 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cs-CZ" altLang="cs-CZ"/>
              <a:t>Příspěvky pro naplňování programů zaměřených ke zvýšení bezpečnosti dopravy a jejího zpřístupňování osobám s omezenou schopností pohybu a orientace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cs-CZ" altLang="cs-CZ"/>
              <a:t>Příspěvky na výstavbu a údržbu cyklistických stezek</a:t>
            </a:r>
          </a:p>
        </p:txBody>
      </p:sp>
    </p:spTree>
    <p:extLst>
      <p:ext uri="{BB962C8B-B14F-4D97-AF65-F5344CB8AC3E}">
        <p14:creationId xmlns:p14="http://schemas.microsoft.com/office/powerpoint/2010/main" val="27123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2016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Program „Nové technologie“</a:t>
            </a:r>
          </a:p>
          <a:p>
            <a:pPr>
              <a:defRPr/>
            </a:pPr>
            <a:r>
              <a:rPr lang="cs-CZ" dirty="0" smtClean="0"/>
              <a:t>Program „Cyklostezky“</a:t>
            </a:r>
          </a:p>
          <a:p>
            <a:pPr>
              <a:defRPr/>
            </a:pPr>
            <a:r>
              <a:rPr lang="cs-CZ" dirty="0" smtClean="0"/>
              <a:t>Program „Bezpečnost“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996842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STÁTNÍ FOND KULTURY</a:t>
            </a:r>
          </a:p>
        </p:txBody>
      </p:sp>
      <p:pic>
        <p:nvPicPr>
          <p:cNvPr id="41987" name="Picture 5" descr="krajan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11450" y="1557339"/>
            <a:ext cx="6985000" cy="45354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517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 altLang="cs-CZ"/>
          </a:p>
        </p:txBody>
      </p:sp>
      <p:sp>
        <p:nvSpPr>
          <p:cNvPr id="5529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cs-CZ" altLang="cs-CZ" dirty="0"/>
              <a:t>Vznik: 1.7.1992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altLang="cs-CZ" dirty="0"/>
              <a:t>Úprava: 239/1992 Sb.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altLang="cs-CZ" dirty="0"/>
              <a:t>Správce: MK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altLang="cs-CZ" dirty="0"/>
              <a:t>Statut: </a:t>
            </a:r>
            <a:r>
              <a:rPr lang="cs-CZ" altLang="cs-CZ" dirty="0" smtClean="0">
                <a:hlinkClick r:id="rId2"/>
              </a:rPr>
              <a:t>http://www.mkcr.cz/statni-fondy/statni-fond-kultury-cr/</a:t>
            </a:r>
            <a:endParaRPr lang="cs-CZ" altLang="cs-CZ" dirty="0" smtClean="0"/>
          </a:p>
          <a:p>
            <a:pPr eaLnBrk="1" hangingPunct="1">
              <a:buFont typeface="Arial" charset="0"/>
              <a:buChar char="►"/>
              <a:defRPr/>
            </a:pPr>
            <a:r>
              <a:rPr lang="cs-CZ" altLang="cs-CZ" dirty="0" smtClean="0"/>
              <a:t> Sídlo</a:t>
            </a:r>
            <a:r>
              <a:rPr lang="cs-CZ" altLang="cs-CZ" dirty="0"/>
              <a:t>: Praha</a:t>
            </a:r>
          </a:p>
          <a:p>
            <a:pPr eaLnBrk="1" hangingPunct="1">
              <a:buFont typeface="Arial" charset="0"/>
              <a:buChar char="►"/>
              <a:defRPr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88203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Hlavní účel SFK</a:t>
            </a:r>
          </a:p>
        </p:txBody>
      </p:sp>
      <p:sp>
        <p:nvSpPr>
          <p:cNvPr id="5632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cs-CZ" altLang="cs-CZ"/>
              <a:t>Podpora české kultury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altLang="cs-CZ"/>
              <a:t>Ediční počiny v oblasti periodických i neperiodických publikací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altLang="cs-CZ"/>
              <a:t>Obnova a udržování kulturních památek a sbírek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altLang="cs-CZ"/>
              <a:t>Výstavní a přednášková činnost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altLang="cs-CZ"/>
              <a:t>Propagace české kultury v zahraničí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altLang="cs-CZ"/>
              <a:t>Etc.</a:t>
            </a:r>
          </a:p>
          <a:p>
            <a:pPr eaLnBrk="1" hangingPunct="1">
              <a:buFont typeface="Arial" charset="0"/>
              <a:buChar char="►"/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6063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Příjmy SFK</a:t>
            </a:r>
          </a:p>
        </p:txBody>
      </p:sp>
      <p:sp>
        <p:nvSpPr>
          <p:cNvPr id="5734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cs-CZ" altLang="cs-CZ"/>
              <a:t>Výnosy z majetkových účastí (mimo film)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altLang="cs-CZ"/>
              <a:t>Výnosy z cenných papírů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altLang="cs-CZ"/>
              <a:t>Veřejné sbírky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altLang="cs-CZ"/>
              <a:t>Loterie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altLang="cs-CZ"/>
              <a:t>Výnosy z prodeje pohlednic, plakátů ….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altLang="cs-CZ"/>
              <a:t>Dotace ze SR</a:t>
            </a:r>
          </a:p>
        </p:txBody>
      </p:sp>
    </p:spTree>
    <p:extLst>
      <p:ext uri="{BB962C8B-B14F-4D97-AF65-F5344CB8AC3E}">
        <p14:creationId xmlns:p14="http://schemas.microsoft.com/office/powerpoint/2010/main" val="280349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Programy SFK</a:t>
            </a:r>
          </a:p>
        </p:txBody>
      </p:sp>
      <p:sp>
        <p:nvSpPr>
          <p:cNvPr id="5837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cs-CZ" altLang="cs-CZ" b="1"/>
              <a:t>Církve a náboženské společnosti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cs-CZ" altLang="cs-CZ" b="1"/>
              <a:t>Literatura a knihovny</a:t>
            </a:r>
            <a:r>
              <a:rPr lang="cs-CZ" altLang="cs-CZ"/>
              <a:t> 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cs-CZ" altLang="cs-CZ" b="1"/>
              <a:t>Média a audiovize - kinematografie a média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cs-CZ" altLang="cs-CZ" b="1"/>
              <a:t>Média a audiovize - podpora menšin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cs-CZ" altLang="cs-CZ" b="1"/>
              <a:t>Muzea, galerie a ochrana movitého dědictví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cs-CZ" altLang="cs-CZ" b="1"/>
              <a:t>Památky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cs-CZ" altLang="cs-CZ" b="1"/>
              <a:t>Zahraničí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cs-CZ" altLang="cs-CZ" b="1"/>
              <a:t>Profesionální umění</a:t>
            </a:r>
            <a:r>
              <a:rPr lang="cs-CZ" altLang="cs-CZ"/>
              <a:t> 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cs-CZ" altLang="cs-CZ" b="1"/>
              <a:t>Regionální a národnostní kultura</a:t>
            </a:r>
            <a:r>
              <a:rPr lang="cs-CZ" altLang="cs-CZ"/>
              <a:t> </a:t>
            </a:r>
            <a:endParaRPr lang="cs-CZ" altLang="cs-CZ" b="1"/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cs-CZ" altLang="cs-CZ"/>
              <a:t> Podpora příspěvkem dle účelu viz výše </a:t>
            </a:r>
          </a:p>
        </p:txBody>
      </p:sp>
    </p:spTree>
    <p:extLst>
      <p:ext uri="{BB962C8B-B14F-4D97-AF65-F5344CB8AC3E}">
        <p14:creationId xmlns:p14="http://schemas.microsoft.com/office/powerpoint/2010/main" val="183730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Systémové sjednocení metody regulace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Obecné právní </a:t>
            </a:r>
            <a:r>
              <a:rPr lang="cs-CZ" dirty="0"/>
              <a:t>rámce veřejných výdajů mohou být považovány za </a:t>
            </a:r>
            <a:r>
              <a:rPr lang="cs-CZ" b="1" dirty="0"/>
              <a:t>překážku elasticity veřejných peněžních fondů</a:t>
            </a:r>
            <a:r>
              <a:rPr lang="cs-CZ" dirty="0"/>
              <a:t>, které by měly mít schopnost pružně reagovat na potřeby související s realizací funkcí státu, veřejné samosprávy a veřejného sektoru vůbec. </a:t>
            </a:r>
          </a:p>
          <a:p>
            <a:r>
              <a:rPr lang="cs-CZ" dirty="0" smtClean="0"/>
              <a:t>Elasticita fondů / elasticita trhu </a:t>
            </a:r>
            <a:r>
              <a:rPr lang="cs-CZ" dirty="0" smtClean="0">
                <a:sym typeface="Symbol" panose="05050102010706020507" pitchFamily="18" charset="2"/>
              </a:rPr>
              <a:t> </a:t>
            </a:r>
            <a:r>
              <a:rPr lang="cs-CZ" u="sng" dirty="0" smtClean="0">
                <a:sym typeface="Symbol" panose="05050102010706020507" pitchFamily="18" charset="2"/>
              </a:rPr>
              <a:t>schopnost řešit </a:t>
            </a:r>
            <a:r>
              <a:rPr lang="cs-CZ" dirty="0" smtClean="0">
                <a:sym typeface="Symbol" panose="05050102010706020507" pitchFamily="18" charset="2"/>
              </a:rPr>
              <a:t>nastalé situace bez legislativních změn x nepřípustná elasticita příjmů – konstituční garance (čl. 11 odst. 5 LZPS), x meze veřejného dluhu (</a:t>
            </a:r>
            <a:r>
              <a:rPr lang="cs-CZ" dirty="0" err="1" smtClean="0">
                <a:sym typeface="Symbol" panose="05050102010706020507" pitchFamily="18" charset="2"/>
              </a:rPr>
              <a:t>konstitucionalizace</a:t>
            </a:r>
            <a:r>
              <a:rPr lang="cs-CZ" dirty="0" smtClean="0">
                <a:sym typeface="Symbol" panose="05050102010706020507" pitchFamily="18" charset="2"/>
              </a:rPr>
              <a:t>, unifikace mezí)</a:t>
            </a:r>
          </a:p>
          <a:p>
            <a:r>
              <a:rPr lang="cs-CZ" dirty="0" smtClean="0">
                <a:sym typeface="Symbol" panose="05050102010706020507" pitchFamily="18" charset="2"/>
              </a:rPr>
              <a:t>Pestrost metod poskytování dotací – pestrost realizace dotačního práva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926963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4000" dirty="0"/>
              <a:t>STÁTNÍ FOND KINEMATOGRAFIE</a:t>
            </a:r>
          </a:p>
        </p:txBody>
      </p:sp>
      <p:pic>
        <p:nvPicPr>
          <p:cNvPr id="47107" name="Picture 6" descr="New-York-cast-1-Anthology-Film-Archives-Electronic-Arts-Intermix_lar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0075" y="1600201"/>
            <a:ext cx="3371850" cy="4498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878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4000" dirty="0"/>
              <a:t>STÁTNÍ FOND KINEMATOGRAFIE</a:t>
            </a:r>
          </a:p>
        </p:txBody>
      </p:sp>
      <p:sp>
        <p:nvSpPr>
          <p:cNvPr id="3174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cs-CZ" altLang="cs-CZ" dirty="0"/>
              <a:t>Vznik: </a:t>
            </a:r>
            <a:r>
              <a:rPr lang="cs-CZ" altLang="cs-CZ" dirty="0" smtClean="0"/>
              <a:t>1.1.2013</a:t>
            </a:r>
            <a:endParaRPr lang="cs-CZ" altLang="cs-CZ" dirty="0"/>
          </a:p>
          <a:p>
            <a:pPr eaLnBrk="1" hangingPunct="1">
              <a:buFont typeface="Arial" charset="0"/>
              <a:buChar char="►"/>
              <a:defRPr/>
            </a:pPr>
            <a:r>
              <a:rPr lang="cs-CZ" altLang="cs-CZ" dirty="0"/>
              <a:t>Úprava: </a:t>
            </a:r>
            <a:r>
              <a:rPr lang="cs-CZ" altLang="cs-CZ" dirty="0" smtClean="0"/>
              <a:t>496/2012 Sb. (zákon o audiovizi)</a:t>
            </a:r>
            <a:endParaRPr lang="cs-CZ" altLang="cs-CZ" dirty="0"/>
          </a:p>
          <a:p>
            <a:pPr eaLnBrk="1" hangingPunct="1">
              <a:buFont typeface="Arial" charset="0"/>
              <a:buChar char="►"/>
              <a:defRPr/>
            </a:pPr>
            <a:r>
              <a:rPr lang="cs-CZ" altLang="cs-CZ" dirty="0"/>
              <a:t>Správce: MK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altLang="cs-CZ" dirty="0"/>
              <a:t>Statut: </a:t>
            </a:r>
            <a:r>
              <a:rPr lang="cs-CZ" altLang="cs-CZ" dirty="0" smtClean="0">
                <a:hlinkClick r:id="rId2"/>
              </a:rPr>
              <a:t>http://www.fondkinematografie.cz</a:t>
            </a:r>
            <a:endParaRPr lang="cs-CZ" altLang="cs-CZ" dirty="0" smtClean="0"/>
          </a:p>
          <a:p>
            <a:pPr eaLnBrk="1" hangingPunct="1">
              <a:buFont typeface="Arial" charset="0"/>
              <a:buChar char="►"/>
              <a:defRPr/>
            </a:pPr>
            <a:r>
              <a:rPr lang="cs-CZ" altLang="cs-CZ" dirty="0" smtClean="0"/>
              <a:t> Sídlo: Praha</a:t>
            </a:r>
          </a:p>
          <a:p>
            <a:pPr eaLnBrk="1" hangingPunct="1">
              <a:buFont typeface="Arial" charset="0"/>
              <a:buNone/>
              <a:defRPr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18522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/>
              <a:t>Hlavní účel </a:t>
            </a:r>
            <a:r>
              <a:rPr lang="cs-CZ" altLang="cs-CZ" dirty="0" smtClean="0"/>
              <a:t>SFK</a:t>
            </a:r>
            <a:endParaRPr lang="cs-CZ" altLang="cs-CZ" dirty="0"/>
          </a:p>
        </p:txBody>
      </p:sp>
      <p:sp>
        <p:nvSpPr>
          <p:cNvPr id="5939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cs-CZ" sz="2000" dirty="0"/>
              <a:t>a) vykonává správu audiovizuálních poplatků, poplatku z vysílání reklamy a správních poplatků podle zákona o audiovizi,</a:t>
            </a:r>
            <a:br>
              <a:rPr lang="cs-CZ" sz="2000" dirty="0"/>
            </a:br>
            <a:r>
              <a:rPr lang="cs-CZ" sz="2000" dirty="0"/>
              <a:t>b) vede evidenci v oblasti audiovize,</a:t>
            </a:r>
            <a:br>
              <a:rPr lang="cs-CZ" sz="2000" dirty="0"/>
            </a:br>
            <a:r>
              <a:rPr lang="cs-CZ" sz="2000" dirty="0"/>
              <a:t>c) poskytuje podporu kinematografie,</a:t>
            </a:r>
            <a:br>
              <a:rPr lang="cs-CZ" sz="2000" dirty="0"/>
            </a:br>
            <a:r>
              <a:rPr lang="cs-CZ" sz="2000" dirty="0"/>
              <a:t>d) vykonává majetková autorská práva a majetková práva výkonných umělců, která připadnou státu podle jiného právního předpisu,</a:t>
            </a:r>
            <a:br>
              <a:rPr lang="cs-CZ" sz="2000" dirty="0"/>
            </a:br>
            <a:r>
              <a:rPr lang="cs-CZ" sz="2000" dirty="0"/>
              <a:t>e) vykonává práva výrobce audiovizuálních děl, která na jeho právního předchůdce přešla podle jiného právního předpisu, a práva výrobce zvukově obrazového záznamu, která mu náleží podle jiného právního předpisu,</a:t>
            </a:r>
            <a:br>
              <a:rPr lang="cs-CZ" sz="2000" dirty="0"/>
            </a:br>
            <a:r>
              <a:rPr lang="cs-CZ" sz="2000" dirty="0"/>
              <a:t>f) přiděluje koprodukční statut podle Úmluvy nebo jiné mezinárodní smlouvy o filmové koprodukci,</a:t>
            </a:r>
            <a:br>
              <a:rPr lang="cs-CZ" sz="2000" dirty="0"/>
            </a:br>
            <a:r>
              <a:rPr lang="cs-CZ" sz="2000" dirty="0"/>
              <a:t>g) poskytuje filmové pobídky,</a:t>
            </a:r>
            <a:br>
              <a:rPr lang="cs-CZ" sz="2000" dirty="0"/>
            </a:br>
            <a:r>
              <a:rPr lang="cs-CZ" sz="2000" dirty="0"/>
              <a:t>h) vykonává činnosti stanovené jinými právními předpisy.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3411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/>
              <a:t>Příjmy </a:t>
            </a:r>
            <a:r>
              <a:rPr lang="cs-CZ" altLang="cs-CZ" dirty="0" smtClean="0"/>
              <a:t>SFK </a:t>
            </a:r>
            <a:endParaRPr lang="cs-CZ" alt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>
          <a:xfrm>
            <a:off x="1825626" y="1533832"/>
            <a:ext cx="4194175" cy="5063818"/>
          </a:xfrm>
        </p:spPr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cs-CZ" sz="1600" dirty="0"/>
              <a:t>poplatek z vysílání reklamy (§ 32 a </a:t>
            </a:r>
            <a:r>
              <a:rPr lang="cs-CZ" sz="1600" dirty="0" err="1"/>
              <a:t>an</a:t>
            </a:r>
            <a:r>
              <a:rPr lang="cs-CZ" sz="1600" dirty="0"/>
              <a:t>. 231/2001 Sb., ZPRTV) 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sz="1600" dirty="0"/>
              <a:t>audiovizuální poplatky,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sz="1600" dirty="0"/>
              <a:t>správní poplatky podle ZA,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sz="1600" dirty="0"/>
              <a:t>příjem ze sjednaných podílů Fondu na zisku z podpořených projektů,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sz="1600" dirty="0"/>
              <a:t>příjmy z nakládání s majetkem České republiky, se kterým je Fond příslušný hospodařit,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sz="1600" dirty="0"/>
              <a:t>úroky z prostředků Fondu uložených v bance,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sz="1600" dirty="0"/>
              <a:t>příjmy z majetkových účastí České republiky na podnikání právnických osob ve filmovém průmyslu,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sz="1600" dirty="0"/>
              <a:t>příjmy z veřejných sbírek a loterií pořádaných ve prospěch Fondu a podpory kinematografie,</a:t>
            </a:r>
          </a:p>
          <a:p>
            <a:pPr marL="0" indent="0">
              <a:buNone/>
              <a:defRPr/>
            </a:pPr>
            <a:endParaRPr lang="cs-CZ" sz="1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6172201" y="1533832"/>
            <a:ext cx="4194175" cy="5063818"/>
          </a:xfrm>
        </p:spPr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cs-CZ" sz="1600" dirty="0"/>
              <a:t>příjmy z využití kinematografických děl, pokud byla na Fond převedena,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sz="1600" dirty="0"/>
              <a:t>příjmy za užití kinematografických děl, u nichž Fond vykonává autorská práva výrobce, která na něj přešla na základě jiného právního předpisu, a u nichž se Fond považuje za výrobce,</a:t>
            </a:r>
            <a:endParaRPr lang="cs-CZ" dirty="0" smtClean="0"/>
          </a:p>
          <a:p>
            <a:pPr eaLnBrk="1" hangingPunct="1">
              <a:buFont typeface="Arial" charset="0"/>
              <a:buChar char="►"/>
              <a:defRPr/>
            </a:pPr>
            <a:r>
              <a:rPr lang="cs-CZ" sz="1600" dirty="0"/>
              <a:t>příjmy z cenných papírů nabytých Fondem od jiných osob,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sz="1600" dirty="0"/>
              <a:t>dary, dědictví a odkazy pro Fond,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sz="1600" dirty="0"/>
              <a:t>odvody za porušení rozpočtové kázně včetně penále,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sz="1600" dirty="0"/>
              <a:t>dotace ze státního rozpočtu,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sz="1600" dirty="0"/>
              <a:t>dotace ze státního rozpočtu účelově určená na filmové pobídky a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sz="1600" dirty="0"/>
              <a:t>další zdroje stanovené jinými právními předpisy.</a:t>
            </a:r>
          </a:p>
        </p:txBody>
      </p:sp>
    </p:spTree>
    <p:extLst>
      <p:ext uri="{BB962C8B-B14F-4D97-AF65-F5344CB8AC3E}">
        <p14:creationId xmlns:p14="http://schemas.microsoft.com/office/powerpoint/2010/main" val="349028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Audiovizuální poplatky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cs-CZ" dirty="0" smtClean="0"/>
              <a:t>poplatek z kinematografického představení,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cs-CZ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cs-CZ" dirty="0" smtClean="0"/>
              <a:t>poplatek z poskytování audiovizuálních mediálních služeb na vyžádání a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cs-CZ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cs-CZ" dirty="0" smtClean="0"/>
              <a:t>poplatek z převzatého televizního vysílání.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39393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/>
              <a:t>Programy </a:t>
            </a:r>
            <a:r>
              <a:rPr lang="cs-CZ" altLang="cs-CZ" dirty="0" err="1" smtClean="0"/>
              <a:t>SFKin</a:t>
            </a:r>
            <a:endParaRPr lang="cs-CZ" altLang="cs-CZ" dirty="0"/>
          </a:p>
        </p:txBody>
      </p:sp>
      <p:sp>
        <p:nvSpPr>
          <p:cNvPr id="6144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endParaRPr lang="cs-CZ" sz="2400" dirty="0" smtClean="0">
              <a:solidFill>
                <a:srgbClr val="0070C0"/>
              </a:solidFill>
              <a:hlinkClick r:id="rId2"/>
            </a:endParaRPr>
          </a:p>
          <a:p>
            <a:pPr marL="457200" indent="-457200">
              <a:buFont typeface="Arial" charset="0"/>
              <a:buAutoNum type="arabicPeriod"/>
              <a:defRPr/>
            </a:pPr>
            <a:r>
              <a:rPr lang="cs-CZ" sz="2400" dirty="0" smtClean="0">
                <a:hlinkClick r:id="rId2"/>
              </a:rPr>
              <a:t>vývoj </a:t>
            </a:r>
            <a:r>
              <a:rPr lang="cs-CZ" sz="2400" dirty="0">
                <a:hlinkClick r:id="rId2"/>
              </a:rPr>
              <a:t>českého kinematografického </a:t>
            </a:r>
            <a:r>
              <a:rPr lang="cs-CZ" sz="2400" dirty="0" smtClean="0">
                <a:hlinkClick r:id="rId2"/>
              </a:rPr>
              <a:t>díla</a:t>
            </a:r>
            <a:endParaRPr lang="cs-CZ" sz="2400" dirty="0">
              <a:hlinkClick r:id=""/>
            </a:endParaRPr>
          </a:p>
          <a:p>
            <a:pPr marL="457200" indent="-457200">
              <a:buFont typeface="Arial" charset="0"/>
              <a:buAutoNum type="arabicPeriod"/>
              <a:defRPr/>
            </a:pPr>
            <a:endParaRPr lang="cs-CZ" sz="2400" dirty="0" smtClean="0">
              <a:hlinkClick r:id=""/>
            </a:endParaRPr>
          </a:p>
          <a:p>
            <a:pPr marL="457200" indent="-457200">
              <a:buFont typeface="Arial" charset="0"/>
              <a:buAutoNum type="arabicPeriod"/>
              <a:defRPr/>
            </a:pPr>
            <a:r>
              <a:rPr lang="cs-CZ" sz="2400" dirty="0" smtClean="0">
                <a:hlinkClick r:id=""/>
              </a:rPr>
              <a:t>výroba </a:t>
            </a:r>
            <a:r>
              <a:rPr lang="cs-CZ" sz="2400" dirty="0">
                <a:hlinkClick r:id=""/>
              </a:rPr>
              <a:t>českého kinematografického díla</a:t>
            </a:r>
            <a:endParaRPr lang="cs-CZ" sz="2400" dirty="0"/>
          </a:p>
          <a:p>
            <a:pPr marL="457200" indent="-457200">
              <a:buFont typeface="Arial" charset="0"/>
              <a:buAutoNum type="arabicPeriod"/>
              <a:defRPr/>
            </a:pPr>
            <a:endParaRPr lang="cs-CZ" sz="2400" dirty="0">
              <a:hlinkClick r:id=""/>
            </a:endParaRPr>
          </a:p>
          <a:p>
            <a:pPr marL="457200" indent="-457200">
              <a:buFont typeface="Arial" charset="0"/>
              <a:buAutoNum type="arabicPeriod"/>
              <a:defRPr/>
            </a:pPr>
            <a:r>
              <a:rPr lang="cs-CZ" sz="2400" dirty="0">
                <a:hlinkClick r:id=""/>
              </a:rPr>
              <a:t>propagace českého kinematografického díla</a:t>
            </a:r>
            <a:endParaRPr lang="cs-CZ" sz="2400" dirty="0"/>
          </a:p>
          <a:p>
            <a:pPr marL="457200" indent="-457200">
              <a:buFont typeface="Arial" charset="0"/>
              <a:buAutoNum type="arabicPeriod"/>
              <a:defRPr/>
            </a:pPr>
            <a:endParaRPr lang="cs-CZ" sz="2400" dirty="0"/>
          </a:p>
          <a:p>
            <a:pPr marL="457200" indent="-457200">
              <a:buFont typeface="Arial" charset="0"/>
              <a:buAutoNum type="arabicPeriod"/>
              <a:defRPr/>
            </a:pPr>
            <a:r>
              <a:rPr lang="cs-CZ" sz="2400" u="sng" dirty="0">
                <a:solidFill>
                  <a:srgbClr val="0070C0"/>
                </a:solidFill>
              </a:rPr>
              <a:t>filmové pobídky</a:t>
            </a:r>
          </a:p>
        </p:txBody>
      </p:sp>
    </p:spTree>
    <p:extLst>
      <p:ext uri="{BB962C8B-B14F-4D97-AF65-F5344CB8AC3E}">
        <p14:creationId xmlns:p14="http://schemas.microsoft.com/office/powerpoint/2010/main" val="34706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4000" b="1">
                <a:solidFill>
                  <a:srgbClr val="C6D135"/>
                </a:solidFill>
              </a:rPr>
              <a:t>STÁTNÍ ZEMĚDĚLSKÝ INTERVENČNÍ FOND</a:t>
            </a:r>
          </a:p>
        </p:txBody>
      </p:sp>
      <p:pic>
        <p:nvPicPr>
          <p:cNvPr id="53251" name="Picture 5" descr="Chalupa únor 2006 23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97214" y="1600201"/>
            <a:ext cx="5997575" cy="4498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30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 altLang="cs-CZ"/>
          </a:p>
        </p:txBody>
      </p:sp>
      <p:sp>
        <p:nvSpPr>
          <p:cNvPr id="6246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cs-CZ" altLang="cs-CZ"/>
              <a:t>Vznik: 2000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altLang="cs-CZ"/>
              <a:t>Úprava: 256/2000 Sb., 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altLang="cs-CZ"/>
              <a:t>Správce: MZ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altLang="cs-CZ"/>
              <a:t>Statut: www.szif.cz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altLang="cs-CZ"/>
              <a:t>Sídlo: Praha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altLang="cs-CZ"/>
              <a:t>Předchůdce: Státní fond tržní regulace v zemědělství</a:t>
            </a:r>
          </a:p>
          <a:p>
            <a:pPr eaLnBrk="1" hangingPunct="1">
              <a:buFont typeface="Arial" charset="0"/>
              <a:buNone/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2953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Účel SZIF</a:t>
            </a:r>
          </a:p>
        </p:txBody>
      </p:sp>
      <p:sp>
        <p:nvSpPr>
          <p:cNvPr id="6349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cs-CZ" altLang="cs-CZ" dirty="0"/>
              <a:t>akreditovaná platební agentura a zprostředkovatel finanční podpory, kterou Evropská unie v rámci opatření Společné zemědělské politiky poskytuje České republice z Evropského zemědělského orientačního a záručního </a:t>
            </a:r>
            <a:r>
              <a:rPr lang="cs-CZ" altLang="cs-CZ" dirty="0" smtClean="0"/>
              <a:t>fondu </a:t>
            </a:r>
            <a:r>
              <a:rPr lang="cs-CZ" altLang="cs-CZ" b="1" dirty="0" smtClean="0">
                <a:solidFill>
                  <a:srgbClr val="FF0000"/>
                </a:solidFill>
              </a:rPr>
              <a:t>EAGF</a:t>
            </a:r>
            <a:r>
              <a:rPr lang="cs-CZ" altLang="cs-CZ" dirty="0"/>
              <a:t>,</a:t>
            </a:r>
            <a:r>
              <a:rPr lang="cs-CZ" altLang="cs-CZ" dirty="0" smtClean="0"/>
              <a:t> </a:t>
            </a:r>
            <a:r>
              <a:rPr lang="cs-CZ" dirty="0"/>
              <a:t>Evropského zemědělského fondu pro rozvoj venkova</a:t>
            </a:r>
            <a:r>
              <a:rPr lang="cs-CZ" altLang="cs-CZ" dirty="0" smtClean="0"/>
              <a:t> </a:t>
            </a:r>
            <a:r>
              <a:rPr lang="cs-CZ" altLang="cs-CZ" b="1" dirty="0" smtClean="0">
                <a:solidFill>
                  <a:srgbClr val="FF0000"/>
                </a:solidFill>
              </a:rPr>
              <a:t>EAFRD </a:t>
            </a:r>
            <a:r>
              <a:rPr lang="cs-CZ" altLang="cs-CZ" dirty="0" smtClean="0"/>
              <a:t>a Evropského rybářského fondu </a:t>
            </a:r>
            <a:r>
              <a:rPr lang="cs-CZ" altLang="cs-CZ" b="1" dirty="0" smtClean="0">
                <a:solidFill>
                  <a:srgbClr val="FF0000"/>
                </a:solidFill>
              </a:rPr>
              <a:t>EFF. </a:t>
            </a:r>
            <a:r>
              <a:rPr lang="cs-CZ" altLang="cs-CZ" b="1" dirty="0" smtClean="0"/>
              <a:t> 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03928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cs-CZ" dirty="0" smtClean="0"/>
              <a:t>Přímé </a:t>
            </a:r>
            <a:r>
              <a:rPr lang="cs-CZ" dirty="0"/>
              <a:t>platby vyplácené zjednodušeným systémem, tj. na hektar obhospodařované plochy. </a:t>
            </a:r>
            <a:endParaRPr lang="cs-CZ" dirty="0" smtClean="0"/>
          </a:p>
          <a:p>
            <a:pPr eaLnBrk="1" hangingPunct="1">
              <a:buFont typeface="Arial" charset="0"/>
              <a:buChar char="►"/>
              <a:defRPr/>
            </a:pPr>
            <a:r>
              <a:rPr lang="cs-CZ" dirty="0" smtClean="0"/>
              <a:t>Program </a:t>
            </a:r>
            <a:r>
              <a:rPr lang="cs-CZ" dirty="0"/>
              <a:t>rozvoje venkova (PRV</a:t>
            </a:r>
            <a:r>
              <a:rPr lang="cs-CZ" dirty="0" smtClean="0"/>
              <a:t>). 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dirty="0"/>
              <a:t>T</a:t>
            </a:r>
            <a:r>
              <a:rPr lang="cs-CZ" dirty="0" smtClean="0"/>
              <a:t>ržní </a:t>
            </a:r>
            <a:r>
              <a:rPr lang="cs-CZ" dirty="0"/>
              <a:t>opatření Společné organizace trhu, </a:t>
            </a:r>
            <a:r>
              <a:rPr lang="cs-CZ" dirty="0" smtClean="0"/>
              <a:t>která </a:t>
            </a:r>
            <a:r>
              <a:rPr lang="cs-CZ" dirty="0"/>
              <a:t>řeší výkyvy poptávky a nabídky na trhu a zabezpečují zemědělským podnikatelům větší jistotu a lepší stabilitu v podnikání.</a:t>
            </a:r>
          </a:p>
        </p:txBody>
      </p:sp>
    </p:spTree>
    <p:extLst>
      <p:ext uri="{BB962C8B-B14F-4D97-AF65-F5344CB8AC3E}">
        <p14:creationId xmlns:p14="http://schemas.microsoft.com/office/powerpoint/2010/main" val="1071046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Veřejný sektor a trh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Prostředí činnosti soukromého sektoru – trh</a:t>
            </a:r>
          </a:p>
          <a:p>
            <a:r>
              <a:rPr lang="cs-CZ" dirty="0" smtClean="0"/>
              <a:t>Prostředí činnosti veřejného sektoru – prostředí politické</a:t>
            </a:r>
          </a:p>
          <a:p>
            <a:r>
              <a:rPr lang="cs-CZ" dirty="0" smtClean="0"/>
              <a:t>Odlišné mechanizmy </a:t>
            </a:r>
          </a:p>
          <a:p>
            <a:r>
              <a:rPr lang="cs-CZ" dirty="0" smtClean="0"/>
              <a:t>Veřejné výdaj </a:t>
            </a:r>
            <a:r>
              <a:rPr lang="cs-CZ" dirty="0"/>
              <a:t>jsou vázány na </a:t>
            </a:r>
            <a:r>
              <a:rPr lang="cs-CZ" b="1" dirty="0"/>
              <a:t>plnění funkcí veřejného sektoru</a:t>
            </a:r>
            <a:r>
              <a:rPr lang="cs-CZ" dirty="0"/>
              <a:t>, kde primární je zajištění </a:t>
            </a:r>
            <a:r>
              <a:rPr lang="cs-CZ" b="1" dirty="0"/>
              <a:t>poskytování veřejných </a:t>
            </a:r>
            <a:r>
              <a:rPr lang="cs-CZ" b="1" dirty="0" smtClean="0"/>
              <a:t>statků.</a:t>
            </a:r>
          </a:p>
          <a:p>
            <a:r>
              <a:rPr lang="cs-CZ" dirty="0" smtClean="0"/>
              <a:t>Vykrytí materiálního základu </a:t>
            </a:r>
            <a:r>
              <a:rPr lang="cs-CZ" dirty="0"/>
              <a:t>je věcí politiky, následně pak </a:t>
            </a:r>
            <a:r>
              <a:rPr lang="cs-CZ" dirty="0" smtClean="0"/>
              <a:t>eventuálně práva. </a:t>
            </a:r>
          </a:p>
          <a:p>
            <a:r>
              <a:rPr lang="cs-CZ" dirty="0" smtClean="0"/>
              <a:t>Limity ./.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078254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Zdroje fondu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cs-CZ" sz="1800" dirty="0"/>
              <a:t>a</a:t>
            </a:r>
            <a:r>
              <a:rPr lang="cs-CZ" sz="1800" dirty="0">
                <a:solidFill>
                  <a:srgbClr val="FF0000"/>
                </a:solidFill>
              </a:rPr>
              <a:t>) dotace ze státního rozpočtu </a:t>
            </a:r>
            <a:r>
              <a:rPr lang="cs-CZ" sz="1800" dirty="0"/>
              <a:t>na předfinancování výdajů, které mají být kryty prostředky z rozpočtu Evropské unie kromě prostředků z Národního fondu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sz="1800" dirty="0"/>
              <a:t>b) dotace ze státního rozpočtu, poskytnutá jako ostatní prostředky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sz="1800" dirty="0"/>
              <a:t>c) dotace ze státního rozpočtu účelově určená na krytí správních výdajů Fondu,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sz="1800" dirty="0"/>
              <a:t>d) </a:t>
            </a:r>
            <a:r>
              <a:rPr lang="cs-CZ" sz="1800" dirty="0">
                <a:solidFill>
                  <a:srgbClr val="FF0000"/>
                </a:solidFill>
              </a:rPr>
              <a:t>příjmy z prodeje</a:t>
            </a:r>
            <a:r>
              <a:rPr lang="cs-CZ" sz="1800" dirty="0"/>
              <a:t> zemědělských výrobků a potravin nakoupených Fondem,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sz="1800" dirty="0"/>
              <a:t>e</a:t>
            </a:r>
            <a:r>
              <a:rPr lang="cs-CZ" sz="1800" dirty="0">
                <a:solidFill>
                  <a:srgbClr val="FF0000"/>
                </a:solidFill>
              </a:rPr>
              <a:t>) podpory </a:t>
            </a:r>
            <a:r>
              <a:rPr lang="cs-CZ" sz="1800" dirty="0"/>
              <a:t>poskytnuté EU nebo jiným zahraničním subjektem</a:t>
            </a:r>
            <a:r>
              <a:rPr lang="cs-CZ" sz="1400" dirty="0"/>
              <a:t>,</a:t>
            </a:r>
          </a:p>
          <a:p>
            <a:pPr marL="0" indent="0">
              <a:buNone/>
              <a:defRPr/>
            </a:pPr>
            <a:endParaRPr lang="cs-CZ" sz="14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cs-CZ" sz="1600" dirty="0"/>
              <a:t>f) </a:t>
            </a:r>
            <a:r>
              <a:rPr lang="cs-CZ" sz="1600" dirty="0">
                <a:solidFill>
                  <a:srgbClr val="FF0000"/>
                </a:solidFill>
              </a:rPr>
              <a:t>úvěry</a:t>
            </a:r>
            <a:r>
              <a:rPr lang="cs-CZ" sz="1600" dirty="0"/>
              <a:t> poskytnuté Fondu, úroky z vkladů Fondu, výnosy z cenných papírů, smluvní pokuty, pokuty, pojistná plnění a jiné příjmy,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sz="1600" dirty="0"/>
              <a:t>g) prostředky z </a:t>
            </a:r>
            <a:r>
              <a:rPr lang="cs-CZ" sz="1600" dirty="0">
                <a:solidFill>
                  <a:srgbClr val="FF0000"/>
                </a:solidFill>
              </a:rPr>
              <a:t>Národního fondu,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sz="1600" dirty="0"/>
              <a:t>h) prostředky poskytnuté Ministerstvem financí,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sz="1600" dirty="0"/>
              <a:t>i) náklady spojené s výběrem pravomocným rozhodnutím uložených </a:t>
            </a:r>
            <a:r>
              <a:rPr lang="cs-CZ" sz="1600" dirty="0">
                <a:solidFill>
                  <a:srgbClr val="FF0000"/>
                </a:solidFill>
              </a:rPr>
              <a:t>finančních dávek z výroby cukru </a:t>
            </a:r>
            <a:r>
              <a:rPr lang="cs-CZ" sz="1600" dirty="0"/>
              <a:t>podle § 11h odst. 5 ZSZIF a náklady spojené s vymáháním finančních prostředků poskytnutých Fondem, které mají být Fondu vráceny, ve výši stanovené zvláštním právním předpisem,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sz="1600" dirty="0"/>
              <a:t> j) </a:t>
            </a:r>
            <a:r>
              <a:rPr lang="cs-CZ" sz="1600" dirty="0">
                <a:solidFill>
                  <a:srgbClr val="FF0000"/>
                </a:solidFill>
              </a:rPr>
              <a:t>vrácené</a:t>
            </a:r>
            <a:r>
              <a:rPr lang="cs-CZ" sz="1600" dirty="0"/>
              <a:t> dotace a penále</a:t>
            </a:r>
            <a:r>
              <a:rPr lang="cs-CZ" sz="1400" dirty="0"/>
              <a:t>.</a:t>
            </a:r>
          </a:p>
          <a:p>
            <a:pPr eaLnBrk="1" hangingPunct="1">
              <a:buFont typeface="Arial" charset="0"/>
              <a:buChar char="►"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994503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Přímé platby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cs-CZ" sz="2400" dirty="0">
                <a:hlinkClick r:id="rId2"/>
              </a:rPr>
              <a:t>Jednotná platba na plochu (SAPS)</a:t>
            </a:r>
            <a:endParaRPr lang="cs-CZ" sz="2400" dirty="0"/>
          </a:p>
          <a:p>
            <a:pPr eaLnBrk="1" hangingPunct="1">
              <a:buFont typeface="Arial" charset="0"/>
              <a:buChar char="►"/>
              <a:defRPr/>
            </a:pPr>
            <a:r>
              <a:rPr lang="cs-CZ" sz="2400" dirty="0">
                <a:hlinkClick r:id="rId3"/>
              </a:rPr>
              <a:t>Přechodné vnitrostátní podpory (PVP)</a:t>
            </a:r>
            <a:endParaRPr lang="cs-CZ" sz="2400" dirty="0"/>
          </a:p>
          <a:p>
            <a:pPr eaLnBrk="1" hangingPunct="1">
              <a:buFont typeface="Arial" charset="0"/>
              <a:buChar char="►"/>
              <a:defRPr/>
            </a:pPr>
            <a:r>
              <a:rPr lang="cs-CZ" sz="2400" dirty="0">
                <a:hlinkClick r:id="rId4"/>
              </a:rPr>
              <a:t>Oddělená platba na cukr (SSP)</a:t>
            </a:r>
            <a:endParaRPr lang="cs-CZ" sz="2400" dirty="0"/>
          </a:p>
          <a:p>
            <a:pPr eaLnBrk="1" hangingPunct="1">
              <a:buFont typeface="Arial" charset="0"/>
              <a:buChar char="►"/>
              <a:defRPr/>
            </a:pPr>
            <a:r>
              <a:rPr lang="cs-CZ" sz="2400" dirty="0">
                <a:hlinkClick r:id="rId5"/>
              </a:rPr>
              <a:t>Oddělená platba na rajčata (STP)</a:t>
            </a:r>
            <a:endParaRPr lang="cs-CZ" sz="2400" dirty="0"/>
          </a:p>
          <a:p>
            <a:pPr eaLnBrk="1" hangingPunct="1">
              <a:buFont typeface="Arial" charset="0"/>
              <a:buChar char="►"/>
              <a:defRPr/>
            </a:pPr>
            <a:r>
              <a:rPr lang="cs-CZ" sz="2400" dirty="0">
                <a:hlinkClick r:id="rId6"/>
              </a:rPr>
              <a:t>Zvláštní podpora na krávy chované v systému s tržní produkcí mléka (Dojnice)</a:t>
            </a:r>
            <a:endParaRPr lang="cs-CZ" sz="2400" dirty="0"/>
          </a:p>
          <a:p>
            <a:pPr eaLnBrk="1" hangingPunct="1">
              <a:buFont typeface="Arial" charset="0"/>
              <a:buChar char="►"/>
              <a:defRPr/>
            </a:pPr>
            <a:r>
              <a:rPr lang="cs-CZ" sz="2400" dirty="0">
                <a:hlinkClick r:id="rId7"/>
              </a:rPr>
              <a:t>Zvláštní podpora na tele masného typu</a:t>
            </a:r>
            <a:endParaRPr lang="cs-CZ" sz="2400" dirty="0"/>
          </a:p>
          <a:p>
            <a:pPr eaLnBrk="1" hangingPunct="1">
              <a:buFont typeface="Arial" charset="0"/>
              <a:buChar char="►"/>
              <a:defRPr/>
            </a:pPr>
            <a:r>
              <a:rPr lang="cs-CZ" sz="2400" dirty="0">
                <a:hlinkClick r:id="rId8"/>
              </a:rPr>
              <a:t>Zvláštní podpora na bahnice, popř. kozy, pasené na travních porostech</a:t>
            </a:r>
            <a:endParaRPr lang="cs-CZ" sz="2400" dirty="0"/>
          </a:p>
          <a:p>
            <a:pPr eaLnBrk="1" hangingPunct="1">
              <a:buFont typeface="Arial" charset="0"/>
              <a:buChar char="►"/>
              <a:defRPr/>
            </a:pPr>
            <a:r>
              <a:rPr lang="cs-CZ" sz="2400" dirty="0">
                <a:hlinkClick r:id="rId9"/>
              </a:rPr>
              <a:t>Zvláštní podpora na brambory pro výrobu škrobu</a:t>
            </a:r>
            <a:endParaRPr lang="cs-CZ" sz="2400" dirty="0"/>
          </a:p>
          <a:p>
            <a:pPr eaLnBrk="1" hangingPunct="1">
              <a:buFont typeface="Arial" charset="0"/>
              <a:buChar char="►"/>
              <a:defRPr/>
            </a:pPr>
            <a:r>
              <a:rPr lang="cs-CZ" sz="2400" dirty="0">
                <a:hlinkClick r:id="rId10"/>
              </a:rPr>
              <a:t>Zvláštní podpora na chmel</a:t>
            </a:r>
            <a:endParaRPr lang="cs-CZ" sz="2400" dirty="0"/>
          </a:p>
          <a:p>
            <a:pPr marL="0" indent="0">
              <a:buNone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690414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Programy</a:t>
            </a:r>
          </a:p>
        </p:txBody>
      </p:sp>
      <p:sp>
        <p:nvSpPr>
          <p:cNvPr id="6553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cs-CZ" altLang="cs-CZ" dirty="0"/>
              <a:t>Program rozvoje </a:t>
            </a:r>
            <a:r>
              <a:rPr lang="cs-CZ" altLang="cs-CZ" dirty="0" smtClean="0"/>
              <a:t>venkova 2014-2020</a:t>
            </a:r>
            <a:endParaRPr lang="cs-CZ" altLang="cs-CZ" dirty="0"/>
          </a:p>
          <a:p>
            <a:pPr eaLnBrk="1" hangingPunct="1">
              <a:buFont typeface="Arial" charset="0"/>
              <a:buChar char="►"/>
              <a:defRPr/>
            </a:pPr>
            <a:r>
              <a:rPr lang="cs-CZ" altLang="cs-CZ" dirty="0"/>
              <a:t>Operační program </a:t>
            </a:r>
            <a:r>
              <a:rPr lang="cs-CZ" altLang="cs-CZ" dirty="0" smtClean="0"/>
              <a:t>Rybářství 2014-2020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0824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Limity volnosti veřejných výdajů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cs-CZ" b="1" dirty="0" smtClean="0"/>
          </a:p>
          <a:p>
            <a:pPr marL="0" indent="0" algn="ctr">
              <a:buNone/>
            </a:pPr>
            <a:r>
              <a:rPr lang="cs-CZ" sz="4000" b="1" dirty="0" smtClean="0"/>
              <a:t>Politické</a:t>
            </a:r>
            <a:r>
              <a:rPr lang="cs-CZ" sz="4000" dirty="0"/>
              <a:t>, </a:t>
            </a:r>
            <a:endParaRPr lang="cs-CZ" sz="4000" dirty="0" smtClean="0"/>
          </a:p>
          <a:p>
            <a:pPr marL="0" indent="0" algn="ctr">
              <a:buNone/>
            </a:pPr>
            <a:r>
              <a:rPr lang="cs-CZ" sz="4000" b="1" dirty="0" smtClean="0"/>
              <a:t>Ekonomické</a:t>
            </a:r>
          </a:p>
          <a:p>
            <a:pPr marL="0" indent="0" algn="ctr">
              <a:buNone/>
            </a:pPr>
            <a:r>
              <a:rPr lang="cs-CZ" sz="4000" dirty="0" smtClean="0"/>
              <a:t> </a:t>
            </a:r>
            <a:r>
              <a:rPr lang="cs-CZ" sz="4000" dirty="0"/>
              <a:t>i </a:t>
            </a:r>
            <a:endParaRPr lang="cs-CZ" sz="4000" dirty="0" smtClean="0"/>
          </a:p>
          <a:p>
            <a:pPr marL="0" indent="0" algn="ctr">
              <a:buNone/>
            </a:pPr>
            <a:r>
              <a:rPr lang="cs-CZ" sz="4000" b="1" dirty="0"/>
              <a:t>P</a:t>
            </a:r>
            <a:r>
              <a:rPr lang="cs-CZ" sz="4000" b="1" dirty="0" smtClean="0"/>
              <a:t>rávní</a:t>
            </a:r>
            <a:r>
              <a:rPr lang="cs-CZ" sz="4000" b="1" dirty="0"/>
              <a:t>,</a:t>
            </a:r>
            <a:r>
              <a:rPr lang="cs-CZ" sz="4000" dirty="0"/>
              <a:t> </a:t>
            </a:r>
            <a:endParaRPr lang="cs-CZ" sz="4000" dirty="0" smtClean="0"/>
          </a:p>
          <a:p>
            <a:pPr marL="0" indent="0" algn="ctr">
              <a:buNone/>
            </a:pPr>
            <a:r>
              <a:rPr lang="cs-CZ" sz="4000" dirty="0" smtClean="0"/>
              <a:t>ale </a:t>
            </a:r>
            <a:r>
              <a:rPr lang="cs-CZ" sz="4000" dirty="0"/>
              <a:t>i </a:t>
            </a:r>
            <a:endParaRPr lang="cs-CZ" sz="4000" dirty="0" smtClean="0"/>
          </a:p>
          <a:p>
            <a:pPr marL="0" indent="0" algn="ctr">
              <a:buNone/>
            </a:pPr>
            <a:r>
              <a:rPr lang="cs-CZ" sz="4000" b="1" dirty="0" smtClean="0"/>
              <a:t>Etické</a:t>
            </a:r>
            <a:r>
              <a:rPr lang="cs-CZ" sz="4000" dirty="0" smtClean="0"/>
              <a:t>.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1608922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Omezení politické volnosti rozhodování o veřejných výdajích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Zejména</a:t>
            </a:r>
            <a:r>
              <a:rPr lang="cs-CZ" dirty="0"/>
              <a:t>:</a:t>
            </a:r>
          </a:p>
          <a:p>
            <a:pPr lvl="0"/>
            <a:r>
              <a:rPr lang="cs-CZ" dirty="0"/>
              <a:t>předepsanou rozpočtovou skladbou a </a:t>
            </a:r>
            <a:r>
              <a:rPr lang="cs-CZ" b="1" dirty="0"/>
              <a:t>rozpočtovými pravidly</a:t>
            </a:r>
            <a:r>
              <a:rPr lang="cs-CZ" dirty="0"/>
              <a:t>,</a:t>
            </a:r>
          </a:p>
          <a:p>
            <a:pPr lvl="0"/>
            <a:r>
              <a:rPr lang="cs-CZ" dirty="0"/>
              <a:t>hypotetickými </a:t>
            </a:r>
            <a:r>
              <a:rPr lang="cs-CZ" b="1" dirty="0"/>
              <a:t>příjmy</a:t>
            </a:r>
            <a:r>
              <a:rPr lang="cs-CZ" dirty="0"/>
              <a:t> pro plánované období,</a:t>
            </a:r>
          </a:p>
          <a:p>
            <a:pPr lvl="0"/>
            <a:r>
              <a:rPr lang="cs-CZ" dirty="0"/>
              <a:t>politickými a někde i právními </a:t>
            </a:r>
            <a:r>
              <a:rPr lang="cs-CZ" b="1" dirty="0"/>
              <a:t>maximy deficitu </a:t>
            </a:r>
            <a:r>
              <a:rPr lang="cs-CZ" dirty="0"/>
              <a:t>a </a:t>
            </a:r>
            <a:r>
              <a:rPr lang="cs-CZ" b="1" dirty="0"/>
              <a:t>veřejného dluhu</a:t>
            </a:r>
            <a:r>
              <a:rPr lang="cs-CZ" dirty="0"/>
              <a:t>,</a:t>
            </a:r>
          </a:p>
          <a:p>
            <a:pPr lvl="0"/>
            <a:r>
              <a:rPr lang="cs-CZ" dirty="0"/>
              <a:t>skladbou </a:t>
            </a:r>
            <a:r>
              <a:rPr lang="cs-CZ" b="1" dirty="0"/>
              <a:t>funkcí </a:t>
            </a:r>
            <a:r>
              <a:rPr lang="cs-CZ" dirty="0"/>
              <a:t>veřejného </a:t>
            </a:r>
            <a:r>
              <a:rPr lang="cs-CZ" b="1" dirty="0"/>
              <a:t>sektoru</a:t>
            </a:r>
            <a:r>
              <a:rPr lang="cs-CZ" dirty="0"/>
              <a:t> a veřejných </a:t>
            </a:r>
            <a:r>
              <a:rPr lang="cs-CZ" b="1" dirty="0"/>
              <a:t>statků</a:t>
            </a:r>
            <a:r>
              <a:rPr lang="cs-CZ" dirty="0"/>
              <a:t>,</a:t>
            </a:r>
          </a:p>
          <a:p>
            <a:pPr lvl="0"/>
            <a:r>
              <a:rPr lang="cs-CZ" b="1" dirty="0"/>
              <a:t>rozpočtovými maximy</a:t>
            </a:r>
            <a:r>
              <a:rPr lang="cs-CZ" dirty="0"/>
              <a:t>,</a:t>
            </a:r>
          </a:p>
          <a:p>
            <a:pPr lvl="0"/>
            <a:r>
              <a:rPr lang="cs-CZ" b="1" dirty="0"/>
              <a:t>mandatorními </a:t>
            </a:r>
            <a:r>
              <a:rPr lang="cs-CZ" b="1" dirty="0" smtClean="0"/>
              <a:t>výdaji</a:t>
            </a:r>
            <a:r>
              <a:rPr lang="cs-CZ" dirty="0" smtClean="0"/>
              <a:t>,</a:t>
            </a:r>
            <a:endParaRPr lang="cs-CZ" dirty="0"/>
          </a:p>
          <a:p>
            <a:r>
              <a:rPr lang="cs-CZ" dirty="0"/>
              <a:t>p</a:t>
            </a:r>
            <a:r>
              <a:rPr lang="cs-CZ" dirty="0" smtClean="0"/>
              <a:t>ravidly </a:t>
            </a:r>
            <a:r>
              <a:rPr lang="cs-CZ" dirty="0"/>
              <a:t>pro </a:t>
            </a:r>
            <a:r>
              <a:rPr lang="cs-CZ" b="1" dirty="0"/>
              <a:t>zadávání veřejných zakázek </a:t>
            </a:r>
            <a:r>
              <a:rPr lang="cs-CZ" dirty="0"/>
              <a:t>a koncesními </a:t>
            </a:r>
            <a:r>
              <a:rPr lang="cs-CZ" dirty="0" smtClean="0"/>
              <a:t>pravidly (PPP)</a:t>
            </a:r>
          </a:p>
          <a:p>
            <a:r>
              <a:rPr lang="cs-CZ" dirty="0"/>
              <a:t>p</a:t>
            </a:r>
            <a:r>
              <a:rPr lang="cs-CZ" dirty="0" smtClean="0"/>
              <a:t>ravidly </a:t>
            </a:r>
            <a:r>
              <a:rPr lang="cs-CZ" b="1" dirty="0" smtClean="0"/>
              <a:t>veřejné podpory </a:t>
            </a:r>
            <a:r>
              <a:rPr lang="cs-CZ" dirty="0" err="1" smtClean="0"/>
              <a:t>etc</a:t>
            </a:r>
            <a:r>
              <a:rPr lang="cs-CZ" dirty="0" smtClean="0"/>
              <a:t>.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481503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3050</Words>
  <Application>Microsoft Office PowerPoint</Application>
  <PresentationFormat>Širokoúhlá obrazovka</PresentationFormat>
  <Paragraphs>388</Paragraphs>
  <Slides>72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72</vt:i4>
      </vt:variant>
    </vt:vector>
  </HeadingPairs>
  <TitlesOfParts>
    <vt:vector size="78" baseType="lpstr">
      <vt:lpstr>Arial</vt:lpstr>
      <vt:lpstr>Calibri</vt:lpstr>
      <vt:lpstr>Calibri Light</vt:lpstr>
      <vt:lpstr>Symbol</vt:lpstr>
      <vt:lpstr>Tahoma</vt:lpstr>
      <vt:lpstr>Motiv Office</vt:lpstr>
      <vt:lpstr>DOTAČNÍ PRÁVO</vt:lpstr>
      <vt:lpstr>Dotace terminus technicus</vt:lpstr>
      <vt:lpstr>Dotace vs. subvence</vt:lpstr>
      <vt:lpstr>Dotační právo</vt:lpstr>
      <vt:lpstr>Systémové sjednocení předmětu regulace</vt:lpstr>
      <vt:lpstr>Systémové sjednocení metody regulace</vt:lpstr>
      <vt:lpstr>Veřejný sektor a trh</vt:lpstr>
      <vt:lpstr>Limity volnosti veřejných výdajů</vt:lpstr>
      <vt:lpstr>Omezení politické volnosti rozhodování o veřejných výdajích</vt:lpstr>
      <vt:lpstr>Finanční závazky veřejného sektoru </vt:lpstr>
      <vt:lpstr>Smluvní závazky ve veřejném sektoru </vt:lpstr>
      <vt:lpstr>Veřejný sektor - societas oeconomica</vt:lpstr>
      <vt:lpstr>Zákon o finanční kontrole (320/2001 Sb. …) §4/1</vt:lpstr>
      <vt:lpstr>Premisa </vt:lpstr>
      <vt:lpstr>Nesmluvní finanční závazky</vt:lpstr>
      <vt:lpstr>Proces rozhodování o IFA</vt:lpstr>
      <vt:lpstr>Dotační právo - systém</vt:lpstr>
      <vt:lpstr>Materiální prameny dotačního práva</vt:lpstr>
      <vt:lpstr>VEŘEJNÉ FONDY</vt:lpstr>
      <vt:lpstr>Pojem „veřejný fond“</vt:lpstr>
      <vt:lpstr>Charakteristika</vt:lpstr>
      <vt:lpstr>Kategorie veřejných fondů </vt:lpstr>
      <vt:lpstr>STÁTNÍ FONDY</vt:lpstr>
      <vt:lpstr>Pojem a charakteristika</vt:lpstr>
      <vt:lpstr>Zákon o státním fondu - konstrukce</vt:lpstr>
      <vt:lpstr>Správní výdaje</vt:lpstr>
      <vt:lpstr>Stávající státní fondy</vt:lpstr>
      <vt:lpstr>Historické státní fondy</vt:lpstr>
      <vt:lpstr>Nerealizované fondy</vt:lpstr>
      <vt:lpstr>STÁTNÍ FOND ROZVOJE BYDLENÍ</vt:lpstr>
      <vt:lpstr>Prezentace aplikace PowerPoint</vt:lpstr>
      <vt:lpstr>Hlavní úkoly fondu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Příjmy fondu</vt:lpstr>
      <vt:lpstr>Programy a podpory</vt:lpstr>
      <vt:lpstr>STÁTNÍ FOND ŽIVOTNÍHO PROSTŘEDÍ</vt:lpstr>
      <vt:lpstr>Prezentace aplikace PowerPoint</vt:lpstr>
      <vt:lpstr>Hlavní úkoly SFŽP</vt:lpstr>
      <vt:lpstr>Příjmy fondu </vt:lpstr>
      <vt:lpstr>Příklady programů SFŽP</vt:lpstr>
      <vt:lpstr>Nová zelená úsporám</vt:lpstr>
      <vt:lpstr>STÁTNÍ FOND DOPRAVNÍ INFRASTRUKTURY</vt:lpstr>
      <vt:lpstr>Prezentace aplikace PowerPoint</vt:lpstr>
      <vt:lpstr>Hlavní úkoly SFDI</vt:lpstr>
      <vt:lpstr>Příjmy SFDI</vt:lpstr>
      <vt:lpstr>Programy SFDI</vt:lpstr>
      <vt:lpstr>2016</vt:lpstr>
      <vt:lpstr>STÁTNÍ FOND KULTURY</vt:lpstr>
      <vt:lpstr>Prezentace aplikace PowerPoint</vt:lpstr>
      <vt:lpstr>Hlavní účel SFK</vt:lpstr>
      <vt:lpstr>Příjmy SFK</vt:lpstr>
      <vt:lpstr>Programy SFK</vt:lpstr>
      <vt:lpstr>STÁTNÍ FOND KINEMATOGRAFIE</vt:lpstr>
      <vt:lpstr>STÁTNÍ FOND KINEMATOGRAFIE</vt:lpstr>
      <vt:lpstr>Hlavní účel SFK</vt:lpstr>
      <vt:lpstr>Příjmy SFK </vt:lpstr>
      <vt:lpstr>Audiovizuální poplatky</vt:lpstr>
      <vt:lpstr>Programy SFKin</vt:lpstr>
      <vt:lpstr>STÁTNÍ ZEMĚDĚLSKÝ INTERVENČNÍ FOND</vt:lpstr>
      <vt:lpstr>Prezentace aplikace PowerPoint</vt:lpstr>
      <vt:lpstr>Účel SZIF</vt:lpstr>
      <vt:lpstr>Prezentace aplikace PowerPoint</vt:lpstr>
      <vt:lpstr>Zdroje fondu</vt:lpstr>
      <vt:lpstr>Přímé platby</vt:lpstr>
      <vt:lpstr>Programy</vt:lpstr>
    </vt:vector>
  </TitlesOfParts>
  <Company>PrF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DOTAČNÍ PRÁVO</dc:title>
  <dc:creator>Mrkyvka</dc:creator>
  <cp:lastModifiedBy>Hewlett-Packard Company</cp:lastModifiedBy>
  <cp:revision>29</cp:revision>
  <dcterms:created xsi:type="dcterms:W3CDTF">2016-12-04T09:24:22Z</dcterms:created>
  <dcterms:modified xsi:type="dcterms:W3CDTF">2017-11-27T09:27:57Z</dcterms:modified>
</cp:coreProperties>
</file>