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9657-2748-4B99-A1AD-B926864F2EBD}" type="datetimeFigureOut">
              <a:rPr lang="cs-CZ" smtClean="0"/>
              <a:t>19.11.2017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DC621-098A-4681-8457-CACFDB3B78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086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9657-2748-4B99-A1AD-B926864F2EBD}" type="datetimeFigureOut">
              <a:rPr lang="cs-CZ" smtClean="0"/>
              <a:t>19.11.2017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DC621-098A-4681-8457-CACFDB3B78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3411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9657-2748-4B99-A1AD-B926864F2EBD}" type="datetimeFigureOut">
              <a:rPr lang="cs-CZ" smtClean="0"/>
              <a:t>19.11.2017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DC621-098A-4681-8457-CACFDB3B78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273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9657-2748-4B99-A1AD-B926864F2EBD}" type="datetimeFigureOut">
              <a:rPr lang="cs-CZ" smtClean="0"/>
              <a:t>19.11.2017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DC621-098A-4681-8457-CACFDB3B78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184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9657-2748-4B99-A1AD-B926864F2EBD}" type="datetimeFigureOut">
              <a:rPr lang="cs-CZ" smtClean="0"/>
              <a:t>19.11.2017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DC621-098A-4681-8457-CACFDB3B78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9786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9657-2748-4B99-A1AD-B926864F2EBD}" type="datetimeFigureOut">
              <a:rPr lang="cs-CZ" smtClean="0"/>
              <a:t>19.11.2017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DC621-098A-4681-8457-CACFDB3B78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9143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9657-2748-4B99-A1AD-B926864F2EBD}" type="datetimeFigureOut">
              <a:rPr lang="cs-CZ" smtClean="0"/>
              <a:t>19.11.2017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DC621-098A-4681-8457-CACFDB3B78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7698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9657-2748-4B99-A1AD-B926864F2EBD}" type="datetimeFigureOut">
              <a:rPr lang="cs-CZ" smtClean="0"/>
              <a:t>19.11.2017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DC621-098A-4681-8457-CACFDB3B78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924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9657-2748-4B99-A1AD-B926864F2EBD}" type="datetimeFigureOut">
              <a:rPr lang="cs-CZ" smtClean="0"/>
              <a:t>19.11.2017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DC621-098A-4681-8457-CACFDB3B78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3836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9657-2748-4B99-A1AD-B926864F2EBD}" type="datetimeFigureOut">
              <a:rPr lang="cs-CZ" smtClean="0"/>
              <a:t>19.11.2017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DC621-098A-4681-8457-CACFDB3B78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3104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9657-2748-4B99-A1AD-B926864F2EBD}" type="datetimeFigureOut">
              <a:rPr lang="cs-CZ" smtClean="0"/>
              <a:t>19.11.2017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DC621-098A-4681-8457-CACFDB3B78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9577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59657-2748-4B99-A1AD-B926864F2EBD}" type="datetimeFigureOut">
              <a:rPr lang="cs-CZ" smtClean="0"/>
              <a:t>19.11.2017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DC621-098A-4681-8457-CACFDB3B78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595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DAŇOVÁ SPRÁVA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82316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Působnost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400" dirty="0"/>
              <a:t>GFŘ se podílí na přípravě návrhů právních předpisů v oboru své působnosti,</a:t>
            </a:r>
          </a:p>
          <a:p>
            <a:r>
              <a:rPr lang="cs-CZ" sz="1400" dirty="0"/>
              <a:t>vykonává působnost správního orgánu nejblíže nadřízeného Odvolacímu finančnímu ředitelství, </a:t>
            </a:r>
          </a:p>
          <a:p>
            <a:r>
              <a:rPr lang="cs-CZ" sz="1400" dirty="0"/>
              <a:t>provádí řízení o správních deliktech, </a:t>
            </a:r>
          </a:p>
          <a:p>
            <a:r>
              <a:rPr lang="cs-CZ" sz="1400" dirty="0"/>
              <a:t>vede centrální evidence a registry nezbytné pro výkon působnosti orgánů finanční správy, </a:t>
            </a:r>
          </a:p>
          <a:p>
            <a:r>
              <a:rPr lang="cs-CZ" sz="1400" dirty="0"/>
              <a:t>podílí se na přípravě návrhů právních předpisů, </a:t>
            </a:r>
          </a:p>
          <a:p>
            <a:r>
              <a:rPr lang="cs-CZ" sz="1400" dirty="0"/>
              <a:t>podílí se na zabezpečování analytických a koncepčních úkolů, </a:t>
            </a:r>
          </a:p>
          <a:p>
            <a:r>
              <a:rPr lang="cs-CZ" sz="1400" dirty="0"/>
              <a:t>podílí se na zajišťování úkolů souvisejících se sjednáváním mezinárodních smluv, s rozvojem mezistátních styků a mezinárodní spolupráce, jakož i úkolů, které vyplývají pro Českou republiku z mezinárodních smluv a z členství v mezinárodních organizacích, </a:t>
            </a:r>
          </a:p>
          <a:p>
            <a:r>
              <a:rPr lang="cs-CZ" sz="1400" dirty="0"/>
              <a:t>z pověření ministerstva vykonává působnost ústředního kontaktního orgánu pro vzájemnou mezinárodní administrativní spolupráci se státními orgány jiných států a mezinárodními organizacemi, </a:t>
            </a:r>
          </a:p>
          <a:p>
            <a:r>
              <a:rPr lang="cs-CZ" sz="1400" dirty="0"/>
              <a:t>z pověření ministerstva vykonává působnost kontaktního orgánu při vymáhání některých finančních pohledávek a provádí mezinárodní pomoc při správě daní, </a:t>
            </a:r>
          </a:p>
          <a:p>
            <a:r>
              <a:rPr lang="cs-CZ" sz="1400" dirty="0"/>
              <a:t>z pověření ministerstva přezkoumává hospodaření krajů, hlavního města Prahy a regionálních rad regionů soudržnosti a vykonává dozor nad přezkoumáváním hospodaření obcí, dobrovolných svazků obcí a městských částí hlavního města Prahy.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4449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Grafy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http://www.financnisprava.cz/cs/financni-sprava/financni-sprava-cr/organizacni-rad-fs-cr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7641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GFŘ – rozpočtové a bilanční postavení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Bilanční subjektivita – GFŘ je účetní jednotkou</a:t>
            </a:r>
          </a:p>
          <a:p>
            <a:r>
              <a:rPr lang="cs-CZ" smtClean="0"/>
              <a:t>Rozpočtová forma – organizační složka státu</a:t>
            </a:r>
          </a:p>
          <a:p>
            <a:r>
              <a:rPr lang="cs-CZ" smtClean="0"/>
              <a:t>Kapitola: MF</a:t>
            </a:r>
          </a:p>
          <a:p>
            <a:endParaRPr lang="cs-CZ" smtClean="0"/>
          </a:p>
          <a:p>
            <a:pPr eaLnBrk="1" hangingPunct="1"/>
            <a:r>
              <a:rPr lang="cs-CZ" sz="3200"/>
              <a:t>sídlo Praha 1, Lazarská 7</a:t>
            </a:r>
          </a:p>
          <a:p>
            <a:pPr eaLnBrk="1" hangingPunct="1"/>
            <a:r>
              <a:rPr lang="cs-CZ" sz="3200"/>
              <a:t>IČ 72080043</a:t>
            </a:r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91955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GFŘ - působnost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Správní delikty = přestupky !!!</a:t>
            </a:r>
          </a:p>
          <a:p>
            <a:r>
              <a:rPr lang="cs-CZ" dirty="0" smtClean="0"/>
              <a:t>Centrální evidence a registry nezbytné pro FSČR</a:t>
            </a:r>
          </a:p>
          <a:p>
            <a:r>
              <a:rPr lang="cs-CZ" dirty="0" smtClean="0"/>
              <a:t>Podíl na přípravě návrhů NP(S)A</a:t>
            </a:r>
          </a:p>
          <a:p>
            <a:r>
              <a:rPr lang="cs-CZ" dirty="0" smtClean="0"/>
              <a:t>Analytické a koncepční úkoly</a:t>
            </a:r>
          </a:p>
          <a:p>
            <a:r>
              <a:rPr lang="cs-CZ" dirty="0" smtClean="0"/>
              <a:t>Mezinárodní agenda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9607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GFŘ – působnost z pověření MF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mtClean="0"/>
              <a:t>Působnost ústředního kontaktního orgánu:</a:t>
            </a:r>
          </a:p>
          <a:p>
            <a:r>
              <a:rPr lang="cs-CZ" smtClean="0"/>
              <a:t>pro mezinárodní administrativní spolupráci </a:t>
            </a:r>
          </a:p>
          <a:p>
            <a:r>
              <a:rPr lang="cs-CZ" smtClean="0"/>
              <a:t>Při vymáhání některých finančních pohledávek</a:t>
            </a:r>
          </a:p>
          <a:p>
            <a:r>
              <a:rPr lang="cs-CZ" smtClean="0"/>
              <a:t>Mezinárodní pomoc při správě daní</a:t>
            </a:r>
          </a:p>
          <a:p>
            <a:pPr>
              <a:buFont typeface="Wingdings" pitchFamily="2" charset="2"/>
              <a:buNone/>
            </a:pPr>
            <a:endParaRPr lang="cs-CZ" smtClean="0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20816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GFŘ – audit a dozor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dirty="0"/>
              <a:t>Z pověření MF – </a:t>
            </a:r>
            <a:r>
              <a:rPr lang="cs-CZ" b="1" dirty="0"/>
              <a:t>přezkoumání hospodaření</a:t>
            </a:r>
          </a:p>
          <a:p>
            <a:r>
              <a:rPr lang="cs-CZ" dirty="0"/>
              <a:t>krajů</a:t>
            </a:r>
          </a:p>
          <a:p>
            <a:r>
              <a:rPr lang="cs-CZ" dirty="0" err="1"/>
              <a:t>Hl.m.Praha</a:t>
            </a:r>
            <a:endParaRPr lang="cs-CZ" dirty="0"/>
          </a:p>
          <a:p>
            <a:r>
              <a:rPr lang="cs-CZ" dirty="0"/>
              <a:t>Regionální rada regionů soudržnosti</a:t>
            </a:r>
          </a:p>
          <a:p>
            <a:r>
              <a:rPr lang="cs-CZ" b="1" dirty="0"/>
              <a:t>Dozor nad přezkoumáváním</a:t>
            </a:r>
            <a:r>
              <a:rPr lang="cs-CZ" dirty="0"/>
              <a:t> hospodaření:</a:t>
            </a:r>
          </a:p>
          <a:p>
            <a:r>
              <a:rPr lang="cs-CZ" dirty="0"/>
              <a:t>Obce</a:t>
            </a:r>
          </a:p>
          <a:p>
            <a:r>
              <a:rPr lang="cs-CZ" dirty="0"/>
              <a:t>Dobrovolné svazky obcí a DSMČ </a:t>
            </a:r>
            <a:r>
              <a:rPr lang="cs-CZ" dirty="0" err="1"/>
              <a:t>hl.m.Prahy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342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Odvolací finanční ředitelství - působnost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Správní delikty</a:t>
            </a:r>
          </a:p>
          <a:p>
            <a:pPr>
              <a:defRPr/>
            </a:pPr>
            <a:r>
              <a:rPr lang="cs-CZ" dirty="0" smtClean="0"/>
              <a:t>Evidence a registry</a:t>
            </a:r>
          </a:p>
          <a:p>
            <a:pPr>
              <a:defRPr/>
            </a:pPr>
            <a:r>
              <a:rPr lang="cs-CZ" dirty="0" smtClean="0"/>
              <a:t>II. </a:t>
            </a:r>
            <a:r>
              <a:rPr lang="cs-CZ" dirty="0"/>
              <a:t>i</a:t>
            </a:r>
            <a:r>
              <a:rPr lang="cs-CZ" dirty="0" smtClean="0"/>
              <a:t>nstance k FÚ</a:t>
            </a:r>
          </a:p>
          <a:p>
            <a:pPr>
              <a:defRPr/>
            </a:pPr>
            <a:endParaRPr lang="cs-CZ" dirty="0" smtClean="0"/>
          </a:p>
          <a:p>
            <a:pPr marL="0" indent="0">
              <a:buNone/>
              <a:defRPr/>
            </a:pPr>
            <a:r>
              <a:rPr lang="cs-CZ" dirty="0" smtClean="0"/>
              <a:t>„</a:t>
            </a:r>
            <a:r>
              <a:rPr lang="cs-CZ" sz="1400" dirty="0"/>
              <a:t>Nově vzniklé </a:t>
            </a:r>
            <a:r>
              <a:rPr lang="cs-CZ" sz="1400" b="1" dirty="0"/>
              <a:t>Odvolací finanční ředitelství</a:t>
            </a:r>
            <a:r>
              <a:rPr lang="cs-CZ" sz="1400" dirty="0"/>
              <a:t> se sídlem v Brně bude jako čistě odvolací orgán vykonávat svou působnost pro celé území České republiky. Vznikem jediného odvolacího orgánu je plně završena snaha o jednotnost v postupech odvolacího řízení.“ </a:t>
            </a:r>
            <a:r>
              <a:rPr lang="cs-CZ" sz="1100" dirty="0"/>
              <a:t>z tiskové zprávy MF ČR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Kontakt: Masarykova 31, 60200 BRNO</a:t>
            </a:r>
          </a:p>
          <a:p>
            <a:pPr marL="0" indent="0">
              <a:buNone/>
              <a:defRPr/>
            </a:pPr>
            <a:endParaRPr lang="cs-CZ" dirty="0" smtClean="0"/>
          </a:p>
          <a:p>
            <a:pPr>
              <a:buFont typeface="Wingdings" pitchFamily="2" charset="2"/>
              <a:buNone/>
              <a:defRPr/>
            </a:pPr>
            <a:endParaRPr lang="cs-CZ" dirty="0" smtClean="0"/>
          </a:p>
          <a:p>
            <a:pPr>
              <a:buFont typeface="Wingdings" pitchFamily="2" charset="2"/>
              <a:buNone/>
              <a:defRPr/>
            </a:pPr>
            <a:endParaRPr lang="cs-CZ" dirty="0" smtClean="0"/>
          </a:p>
        </p:txBody>
      </p:sp>
      <p:pic>
        <p:nvPicPr>
          <p:cNvPr id="2048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7200" y="1844676"/>
            <a:ext cx="2381250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345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Finanční úřady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Obecné finanční úřady - 14</a:t>
            </a:r>
          </a:p>
          <a:p>
            <a:endParaRPr lang="cs-CZ" smtClean="0"/>
          </a:p>
          <a:p>
            <a:r>
              <a:rPr lang="cs-CZ" smtClean="0"/>
              <a:t>Specializovaný finanční úřad</a:t>
            </a:r>
          </a:p>
        </p:txBody>
      </p:sp>
    </p:spTree>
    <p:extLst>
      <p:ext uri="{BB962C8B-B14F-4D97-AF65-F5344CB8AC3E}">
        <p14:creationId xmlns:p14="http://schemas.microsoft.com/office/powerpoint/2010/main" val="14944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Obecná věcná působnost 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Správa daní</a:t>
            </a:r>
          </a:p>
          <a:p>
            <a:r>
              <a:rPr lang="cs-CZ"/>
              <a:t>Správní delikty</a:t>
            </a:r>
          </a:p>
          <a:p>
            <a:r>
              <a:rPr lang="cs-CZ"/>
              <a:t>Převod výnosů daní</a:t>
            </a:r>
          </a:p>
          <a:p>
            <a:r>
              <a:rPr lang="cs-CZ"/>
              <a:t>Správa splátek MZ (1991-1995)</a:t>
            </a:r>
          </a:p>
          <a:p>
            <a:r>
              <a:rPr lang="cs-CZ"/>
              <a:t>Dozor nad loteriemi a jinými podobnými hrami</a:t>
            </a:r>
          </a:p>
          <a:p>
            <a:r>
              <a:rPr lang="cs-CZ"/>
              <a:t>Inkasní správa v rámci FSČR</a:t>
            </a:r>
          </a:p>
          <a:p>
            <a:r>
              <a:rPr lang="cs-CZ"/>
              <a:t>Registry a evidence</a:t>
            </a:r>
          </a:p>
          <a:p>
            <a:r>
              <a:rPr lang="cs-CZ"/>
              <a:t>Ad. ze zákona</a:t>
            </a:r>
          </a:p>
        </p:txBody>
      </p:sp>
    </p:spTree>
    <p:extLst>
      <p:ext uri="{BB962C8B-B14F-4D97-AF65-F5344CB8AC3E}">
        <p14:creationId xmlns:p14="http://schemas.microsoft.com/office/powerpoint/2010/main" val="128924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+ Specializovaný finanční úřad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cs-CZ" b="1" dirty="0" smtClean="0"/>
              <a:t>Pro celou ČR (existence od 1.1.2012)</a:t>
            </a:r>
          </a:p>
          <a:p>
            <a:pPr marL="0" indent="0">
              <a:buNone/>
              <a:defRPr/>
            </a:pPr>
            <a:r>
              <a:rPr lang="cs-CZ" sz="2000" dirty="0"/>
              <a:t>Kontakt: Praha 7, Nábřeží kpt. Jaroše 1000/7</a:t>
            </a:r>
          </a:p>
          <a:p>
            <a:pPr marL="0" indent="0">
              <a:buNone/>
              <a:defRPr/>
            </a:pPr>
            <a:endParaRPr lang="cs-CZ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b="1" dirty="0" smtClean="0"/>
              <a:t>Pro „vybrané subjekty“:</a:t>
            </a:r>
          </a:p>
          <a:p>
            <a:pPr>
              <a:defRPr/>
            </a:pPr>
            <a:r>
              <a:rPr lang="cs-CZ" dirty="0" smtClean="0"/>
              <a:t>PO - podnikatel s obratem</a:t>
            </a:r>
          </a:p>
          <a:p>
            <a:pPr marL="0" indent="0">
              <a:buNone/>
              <a:defRPr/>
            </a:pPr>
            <a:r>
              <a:rPr lang="cs-CZ" dirty="0"/>
              <a:t> </a:t>
            </a:r>
            <a:r>
              <a:rPr lang="cs-CZ" dirty="0" smtClean="0"/>
              <a:t>           vyšším než 2 mld. Kč</a:t>
            </a:r>
          </a:p>
          <a:p>
            <a:pPr>
              <a:defRPr/>
            </a:pPr>
            <a:r>
              <a:rPr lang="cs-CZ" dirty="0" smtClean="0"/>
              <a:t>Bankovní sektor</a:t>
            </a:r>
          </a:p>
          <a:p>
            <a:pPr>
              <a:defRPr/>
            </a:pPr>
            <a:r>
              <a:rPr lang="cs-CZ" dirty="0" smtClean="0"/>
              <a:t>Pojistný sektor</a:t>
            </a:r>
          </a:p>
          <a:p>
            <a:pPr>
              <a:defRPr/>
            </a:pPr>
            <a:r>
              <a:rPr lang="cs-CZ" dirty="0" smtClean="0"/>
              <a:t>Člen skupiny podle zákona o DPH </a:t>
            </a:r>
          </a:p>
        </p:txBody>
      </p:sp>
    </p:spTree>
    <p:extLst>
      <p:ext uri="{BB962C8B-B14F-4D97-AF65-F5344CB8AC3E}">
        <p14:creationId xmlns:p14="http://schemas.microsoft.com/office/powerpoint/2010/main" val="49314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Daňová správa =</a:t>
            </a:r>
          </a:p>
          <a:p>
            <a:pPr marL="0" indent="0">
              <a:buNone/>
            </a:pPr>
            <a:r>
              <a:rPr lang="cs-CZ" dirty="0" smtClean="0"/>
              <a:t>= finanční správa v organizačním smyslu podle zákona o Finanční správě České republiky</a:t>
            </a:r>
          </a:p>
          <a:p>
            <a:pPr marL="0" indent="0">
              <a:buNone/>
            </a:pPr>
            <a:r>
              <a:rPr lang="cs-CZ" dirty="0" smtClean="0"/>
              <a:t>X</a:t>
            </a:r>
          </a:p>
          <a:p>
            <a:pPr marL="0" indent="0">
              <a:buNone/>
            </a:pPr>
            <a:r>
              <a:rPr lang="cs-CZ" dirty="0" smtClean="0"/>
              <a:t>Správa daní =</a:t>
            </a:r>
          </a:p>
          <a:p>
            <a:pPr marL="0" indent="0">
              <a:buNone/>
            </a:pPr>
            <a:r>
              <a:rPr lang="cs-CZ" dirty="0" smtClean="0"/>
              <a:t>= finanční správa ve funkčním smyslu podle Daňového řádu a předpisů souvisejících</a:t>
            </a:r>
          </a:p>
        </p:txBody>
      </p:sp>
    </p:spTree>
    <p:extLst>
      <p:ext uri="{BB962C8B-B14F-4D97-AF65-F5344CB8AC3E}">
        <p14:creationId xmlns:p14="http://schemas.microsoft.com/office/powerpoint/2010/main" val="34183791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Negativní výčet působnosti</a:t>
            </a:r>
            <a:br>
              <a:rPr lang="cs-CZ" smtClean="0"/>
            </a:br>
            <a:r>
              <a:rPr lang="cs-CZ" smtClean="0"/>
              <a:t>SFÚ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4113" y="2348881"/>
            <a:ext cx="7772400" cy="3782045"/>
          </a:xfrm>
        </p:spPr>
        <p:txBody>
          <a:bodyPr/>
          <a:lstStyle/>
          <a:p>
            <a:r>
              <a:rPr lang="cs-CZ" dirty="0" err="1" smtClean="0"/>
              <a:t>DzN</a:t>
            </a:r>
            <a:endParaRPr lang="cs-CZ" dirty="0" smtClean="0"/>
          </a:p>
          <a:p>
            <a:r>
              <a:rPr lang="cs-CZ" dirty="0" smtClean="0"/>
              <a:t>Transferové daně</a:t>
            </a:r>
          </a:p>
        </p:txBody>
      </p:sp>
    </p:spTree>
    <p:extLst>
      <p:ext uri="{BB962C8B-B14F-4D97-AF65-F5344CB8AC3E}">
        <p14:creationId xmlns:p14="http://schemas.microsoft.com/office/powerpoint/2010/main" val="376748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Územní pracoviště FÚ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Zřizují se a ruší vyhláškou MF č. 48/2012 Sb.</a:t>
            </a:r>
          </a:p>
          <a:p>
            <a:endParaRPr lang="cs-CZ" dirty="0" smtClean="0"/>
          </a:p>
          <a:p>
            <a:r>
              <a:rPr lang="cs-CZ" dirty="0" smtClean="0"/>
              <a:t> Staré FÚ (dle ex-ÚFO) = územní pracoviště FÚ pro daný kraj</a:t>
            </a:r>
          </a:p>
        </p:txBody>
      </p:sp>
    </p:spTree>
    <p:extLst>
      <p:ext uri="{BB962C8B-B14F-4D97-AF65-F5344CB8AC3E}">
        <p14:creationId xmlns:p14="http://schemas.microsoft.com/office/powerpoint/2010/main" val="181478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Bilanční, majetkové a pracovněprávní postavení </a:t>
            </a:r>
            <a:r>
              <a:rPr lang="cs-CZ" dirty="0" err="1" smtClean="0"/>
              <a:t>ofs</a:t>
            </a:r>
            <a:endParaRPr lang="cs-CZ" dirty="0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4113" y="2276873"/>
            <a:ext cx="7772400" cy="3854053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FÚ, SFÚ, OFŘ mají postavení organizačních jednotek GFŘ</a:t>
            </a:r>
          </a:p>
          <a:p>
            <a:pPr>
              <a:defRPr/>
            </a:pPr>
            <a:r>
              <a:rPr lang="cs-CZ" dirty="0" smtClean="0"/>
              <a:t>Nejsou: účetní jednotkou, nejsou správci majetku, nejsou zaměstnavatelem</a:t>
            </a:r>
          </a:p>
          <a:p>
            <a:pPr>
              <a:defRPr/>
            </a:pPr>
            <a:endParaRPr lang="cs-CZ" dirty="0"/>
          </a:p>
          <a:p>
            <a:pPr marL="0" indent="0">
              <a:buNone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3420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69558" y="418011"/>
            <a:ext cx="9498442" cy="1098078"/>
          </a:xfrm>
        </p:spPr>
        <p:txBody>
          <a:bodyPr>
            <a:normAutofit/>
          </a:bodyPr>
          <a:lstStyle/>
          <a:p>
            <a:pPr algn="ctr"/>
            <a:r>
              <a:rPr lang="pl-PL" b="1" dirty="0" smtClean="0"/>
              <a:t>Z</a:t>
            </a:r>
            <a:r>
              <a:rPr lang="cs-CZ" b="1" dirty="0" err="1" smtClean="0"/>
              <a:t>ákladní</a:t>
            </a:r>
            <a:r>
              <a:rPr lang="cs-CZ" b="1" dirty="0" smtClean="0"/>
              <a:t> pilíře současné právní úpravy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24113" y="1628801"/>
            <a:ext cx="7772400" cy="4502125"/>
          </a:xfrm>
        </p:spPr>
        <p:txBody>
          <a:bodyPr>
            <a:normAutofit lnSpcReduction="10000"/>
          </a:bodyPr>
          <a:lstStyle/>
          <a:p>
            <a:r>
              <a:rPr lang="cs-CZ" i="1" dirty="0"/>
              <a:t>Nahrazení </a:t>
            </a:r>
            <a:r>
              <a:rPr lang="cs-CZ" i="1" dirty="0" smtClean="0"/>
              <a:t>zákona </a:t>
            </a:r>
            <a:r>
              <a:rPr lang="cs-CZ" i="1" dirty="0"/>
              <a:t>o ÚFO novým zákonem reflektujícím aktuální legislativní standardy, včetně eliminace možných rizik vyplývajících z legislativního procesu komplexní novely zákona o ÚFO provedené zákonem č. 199/2010 </a:t>
            </a:r>
            <a:r>
              <a:rPr lang="cs-CZ" i="1" dirty="0" smtClean="0"/>
              <a:t>Sb.</a:t>
            </a:r>
          </a:p>
          <a:p>
            <a:r>
              <a:rPr lang="cs-CZ" i="1" dirty="0" smtClean="0"/>
              <a:t>Vytvoření </a:t>
            </a:r>
            <a:r>
              <a:rPr lang="cs-CZ" i="1" dirty="0"/>
              <a:t>Finanční správy České republiky jako jednotné centrálně řízené soustavy orgánů podřízené MF v čele s ředitelstvím s celostátní působností – tato soustava nahradí současnou soustavu </a:t>
            </a:r>
            <a:r>
              <a:rPr lang="cs-CZ" i="1" dirty="0" smtClean="0"/>
              <a:t>ÚFO.</a:t>
            </a:r>
          </a:p>
          <a:p>
            <a:r>
              <a:rPr lang="cs-CZ" i="1" dirty="0" smtClean="0"/>
              <a:t>Zachování </a:t>
            </a:r>
            <a:r>
              <a:rPr lang="cs-CZ" i="1" dirty="0"/>
              <a:t>GFŘ a jeho 14 územních pracovišť umístěných v sídlech finančních úřadů (viz dále).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723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24113" y="1124745"/>
            <a:ext cx="7772400" cy="5006181"/>
          </a:xfrm>
        </p:spPr>
        <p:txBody>
          <a:bodyPr>
            <a:noAutofit/>
          </a:bodyPr>
          <a:lstStyle/>
          <a:p>
            <a:r>
              <a:rPr lang="cs-CZ" sz="2400" i="1" dirty="0"/>
              <a:t>K</a:t>
            </a:r>
            <a:r>
              <a:rPr lang="cs-CZ" sz="2400" i="1" dirty="0" smtClean="0"/>
              <a:t>oncepce </a:t>
            </a:r>
            <a:r>
              <a:rPr lang="cs-CZ" sz="2400" i="1" dirty="0"/>
              <a:t>jediné účetní jednotky pro celou integrovanou soustavu daňové správy (GFŘ).</a:t>
            </a:r>
          </a:p>
          <a:p>
            <a:r>
              <a:rPr lang="cs-CZ" sz="2400" i="1" dirty="0"/>
              <a:t>Reorganizace orgánů daňové správy na regionální a lokální úrovni v podobě </a:t>
            </a:r>
            <a:r>
              <a:rPr lang="cs-CZ" sz="2400" i="1" dirty="0" smtClean="0"/>
              <a:t>transformace </a:t>
            </a:r>
            <a:r>
              <a:rPr lang="cs-CZ" sz="2400" i="1" dirty="0"/>
              <a:t>8 FŘ a 199 FÚ na Odvolací finanční ředitelství a 14 finančních úřadů (FÚ) se sídly totožnými se sídly současných samosprávných krajů a</a:t>
            </a:r>
            <a:br>
              <a:rPr lang="cs-CZ" sz="2400" i="1" dirty="0"/>
            </a:br>
            <a:r>
              <a:rPr lang="cs-CZ" sz="2400" i="1" dirty="0"/>
              <a:t>na jejich 199 územních pracovišť. Tímto krokem došlo k vytvoření třístupňové soustavy orgánů pro výkon správy daní.</a:t>
            </a:r>
          </a:p>
          <a:p>
            <a:r>
              <a:rPr lang="cs-CZ" sz="2400" i="1" dirty="0"/>
              <a:t>Zavedení principu výkonu práva daňového subjektu nahlížet do spisu tam, kde je spis umístěn.</a:t>
            </a:r>
          </a:p>
          <a:p>
            <a:r>
              <a:rPr lang="cs-CZ" sz="2400" i="1" dirty="0"/>
              <a:t>Vytvoření Specializovaného finančního úřadu pro velké a specifické daňové subjekty na obdobném principu jako aktuálně upravený, avšak dosud nerealizovaný SFÚ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658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24113" y="1124745"/>
            <a:ext cx="7772400" cy="5006181"/>
          </a:xfrm>
        </p:spPr>
        <p:txBody>
          <a:bodyPr/>
          <a:lstStyle/>
          <a:p>
            <a:r>
              <a:rPr lang="cs-CZ" i="1" dirty="0"/>
              <a:t>Ponechání souhrnné věcné působnosti současných ÚFO beze změny též v rámci Finanční správy ČR, úzká návaznost na ta řešení současného zákona o ÚFO, která se osvědčila a odpovídají současným legislativním požadavkům</a:t>
            </a:r>
            <a:r>
              <a:rPr lang="cs-CZ" i="1" dirty="0" smtClean="0"/>
              <a:t>.</a:t>
            </a:r>
          </a:p>
          <a:p>
            <a:r>
              <a:rPr lang="cs-CZ" i="1" dirty="0" smtClean="0"/>
              <a:t>Očekávaná institucionální </a:t>
            </a:r>
            <a:r>
              <a:rPr lang="cs-CZ" i="1" dirty="0"/>
              <a:t>kompatibilita s Projektem JIM, kdy navržená soustava Finanční správy ČR </a:t>
            </a:r>
            <a:r>
              <a:rPr lang="cs-CZ" i="1" dirty="0" smtClean="0"/>
              <a:t>měla být schopna </a:t>
            </a:r>
            <a:r>
              <a:rPr lang="cs-CZ" i="1" dirty="0"/>
              <a:t>k 1. lednu 2014 převzít správu pojistného na veřejnoprávní </a:t>
            </a:r>
            <a:r>
              <a:rPr lang="cs-CZ" i="1" dirty="0" smtClean="0"/>
              <a:t>pojištění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98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orgány </a:t>
            </a:r>
            <a:r>
              <a:rPr lang="cs-CZ" dirty="0" smtClean="0">
                <a:solidFill>
                  <a:srgbClr val="FF0000"/>
                </a:solidFill>
              </a:rPr>
              <a:t>do 31.12.2012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cs-CZ" b="1" u="sng" dirty="0"/>
              <a:t>Ústřední orgán</a:t>
            </a:r>
          </a:p>
          <a:p>
            <a:pPr lvl="1">
              <a:lnSpc>
                <a:spcPct val="90000"/>
              </a:lnSpc>
            </a:pPr>
            <a:r>
              <a:rPr lang="cs-CZ" sz="2000" dirty="0"/>
              <a:t>Ministerstvo financí</a:t>
            </a:r>
          </a:p>
          <a:p>
            <a:pPr lvl="1"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  <a:buNone/>
            </a:pPr>
            <a:r>
              <a:rPr lang="cs-CZ" b="1" u="sng" dirty="0" smtClean="0"/>
              <a:t>Územní </a:t>
            </a:r>
            <a:r>
              <a:rPr lang="cs-CZ" b="1" u="sng" dirty="0"/>
              <a:t>finanční orgány (ÚFO)</a:t>
            </a:r>
          </a:p>
          <a:p>
            <a:pPr lvl="2">
              <a:lnSpc>
                <a:spcPct val="90000"/>
              </a:lnSpc>
            </a:pPr>
            <a:r>
              <a:rPr lang="en-US" sz="2400" dirty="0" err="1"/>
              <a:t>Gener</a:t>
            </a:r>
            <a:r>
              <a:rPr lang="cs-CZ" sz="2400" dirty="0" err="1"/>
              <a:t>ální</a:t>
            </a:r>
            <a:r>
              <a:rPr lang="cs-CZ" sz="2400" dirty="0"/>
              <a:t> finanční ředitelství (1, Praha)</a:t>
            </a:r>
          </a:p>
          <a:p>
            <a:pPr lvl="2">
              <a:lnSpc>
                <a:spcPct val="90000"/>
              </a:lnSpc>
            </a:pPr>
            <a:endParaRPr lang="cs-CZ" sz="2400" dirty="0"/>
          </a:p>
          <a:p>
            <a:pPr lvl="2">
              <a:lnSpc>
                <a:spcPct val="90000"/>
              </a:lnSpc>
            </a:pPr>
            <a:r>
              <a:rPr lang="cs-CZ" sz="2400" dirty="0"/>
              <a:t>Finanční ředitelství (8) </a:t>
            </a:r>
            <a:r>
              <a:rPr lang="cs-CZ" sz="2400" dirty="0" smtClean="0"/>
              <a:t> - teritoriální princip (1960)</a:t>
            </a:r>
            <a:endParaRPr lang="cs-CZ" sz="2400" dirty="0"/>
          </a:p>
          <a:p>
            <a:pPr lvl="2">
              <a:lnSpc>
                <a:spcPct val="90000"/>
              </a:lnSpc>
            </a:pPr>
            <a:endParaRPr lang="cs-CZ" sz="2400" dirty="0"/>
          </a:p>
          <a:p>
            <a:pPr lvl="2">
              <a:lnSpc>
                <a:spcPct val="90000"/>
              </a:lnSpc>
            </a:pPr>
            <a:r>
              <a:rPr lang="cs-CZ" sz="2400" dirty="0"/>
              <a:t>Finanční úřady (199) a </a:t>
            </a:r>
            <a:r>
              <a:rPr lang="cs-CZ" sz="2400" dirty="0" smtClean="0"/>
              <a:t>SFÚ </a:t>
            </a:r>
            <a:endParaRPr lang="cs-CZ" sz="2400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223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správa ČR </a:t>
            </a:r>
            <a:r>
              <a:rPr lang="cs-CZ" dirty="0" smtClean="0">
                <a:solidFill>
                  <a:srgbClr val="FF0000"/>
                </a:solidFill>
              </a:rPr>
              <a:t>od 1.1.2013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Zákon č. 456/2011 Sb. </a:t>
            </a:r>
            <a:r>
              <a:rPr lang="cs-CZ" dirty="0" smtClean="0"/>
              <a:t>(ZFS)</a:t>
            </a:r>
          </a:p>
          <a:p>
            <a:r>
              <a:rPr lang="cs-CZ" dirty="0" smtClean="0"/>
              <a:t>Charakteristika:</a:t>
            </a:r>
          </a:p>
          <a:p>
            <a:r>
              <a:rPr lang="cs-CZ" dirty="0" smtClean="0"/>
              <a:t>FSČR nahrazuje ÚFO</a:t>
            </a:r>
          </a:p>
          <a:p>
            <a:r>
              <a:rPr lang="cs-CZ" dirty="0" smtClean="0"/>
              <a:t>FSČR = soustava správních orgánů pro výkon správy daní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938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Soustava</a:t>
            </a: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8</a:t>
            </a:fld>
            <a:endParaRPr lang="cs-CZ"/>
          </a:p>
        </p:txBody>
      </p:sp>
      <p:grpSp>
        <p:nvGrpSpPr>
          <p:cNvPr id="7" name="Zástupný symbol pro obsah 5"/>
          <p:cNvGrpSpPr>
            <a:grpSpLocks/>
          </p:cNvGrpSpPr>
          <p:nvPr/>
        </p:nvGrpSpPr>
        <p:grpSpPr bwMode="auto">
          <a:xfrm>
            <a:off x="2424113" y="1773239"/>
            <a:ext cx="7772400" cy="4357687"/>
            <a:chOff x="363" y="988"/>
            <a:chExt cx="1872" cy="1152"/>
          </a:xfrm>
        </p:grpSpPr>
        <p:cxnSp>
          <p:nvCxnSpPr>
            <p:cNvPr id="402436" name="_s402436"/>
            <p:cNvCxnSpPr>
              <a:cxnSpLocks noChangeShapeType="1"/>
              <a:stCxn id="11" idx="0"/>
              <a:endCxn id="9" idx="2"/>
            </p:cNvCxnSpPr>
            <p:nvPr/>
          </p:nvCxnSpPr>
          <p:spPr bwMode="auto">
            <a:xfrm rot="5400000" flipH="1">
              <a:off x="1479" y="1528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2437" name="_s402437"/>
            <p:cNvCxnSpPr>
              <a:cxnSpLocks noChangeShapeType="1"/>
              <a:stCxn id="10" idx="0"/>
              <a:endCxn id="9" idx="2"/>
            </p:cNvCxnSpPr>
            <p:nvPr/>
          </p:nvCxnSpPr>
          <p:spPr bwMode="auto">
            <a:xfrm rot="16200000">
              <a:off x="975" y="1528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2438" name="_s402438"/>
            <p:cNvCxnSpPr>
              <a:cxnSpLocks noChangeShapeType="1"/>
              <a:stCxn id="9" idx="0"/>
              <a:endCxn id="8" idx="2"/>
            </p:cNvCxnSpPr>
            <p:nvPr/>
          </p:nvCxnSpPr>
          <p:spPr bwMode="auto">
            <a:xfrm rot="16200000">
              <a:off x="1228" y="1347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" name="_s402439"/>
            <p:cNvSpPr>
              <a:spLocks noChangeArrowheads="1"/>
            </p:cNvSpPr>
            <p:nvPr/>
          </p:nvSpPr>
          <p:spPr bwMode="auto">
            <a:xfrm>
              <a:off x="867" y="988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2800" dirty="0">
                  <a:solidFill>
                    <a:schemeClr val="tx1"/>
                  </a:solidFill>
                  <a:latin typeface="Arial" charset="0"/>
                  <a:cs typeface="Arial" charset="0"/>
                </a:rPr>
                <a:t>Generální finanční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2800" dirty="0">
                  <a:solidFill>
                    <a:schemeClr val="tx1"/>
                  </a:solidFill>
                  <a:latin typeface="Arial" charset="0"/>
                  <a:cs typeface="Arial" charset="0"/>
                </a:rPr>
                <a:t>ředitelství  </a:t>
              </a:r>
            </a:p>
          </p:txBody>
        </p:sp>
        <p:sp>
          <p:nvSpPr>
            <p:cNvPr id="9" name="_s402440"/>
            <p:cNvSpPr>
              <a:spLocks noChangeArrowheads="1"/>
            </p:cNvSpPr>
            <p:nvPr/>
          </p:nvSpPr>
          <p:spPr bwMode="auto">
            <a:xfrm>
              <a:off x="867" y="1420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2800" dirty="0">
                  <a:solidFill>
                    <a:schemeClr val="tx1"/>
                  </a:solidFill>
                  <a:latin typeface="Arial" charset="0"/>
                  <a:cs typeface="Arial" charset="0"/>
                </a:rPr>
                <a:t>Odvolací finanční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2800" dirty="0">
                  <a:solidFill>
                    <a:schemeClr val="tx1"/>
                  </a:solidFill>
                  <a:latin typeface="Arial" charset="0"/>
                  <a:cs typeface="Arial" charset="0"/>
                </a:rPr>
                <a:t>ředitelství</a:t>
              </a:r>
            </a:p>
          </p:txBody>
        </p:sp>
        <p:sp>
          <p:nvSpPr>
            <p:cNvPr id="10" name="_s402441"/>
            <p:cNvSpPr>
              <a:spLocks noChangeArrowheads="1"/>
            </p:cNvSpPr>
            <p:nvPr/>
          </p:nvSpPr>
          <p:spPr bwMode="auto">
            <a:xfrm>
              <a:off x="363" y="1852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2800" dirty="0">
                  <a:solidFill>
                    <a:schemeClr val="tx1"/>
                  </a:solidFill>
                  <a:latin typeface="Arial" charset="0"/>
                  <a:cs typeface="Arial" charset="0"/>
                </a:rPr>
                <a:t>Finanční úřad pro …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2800" dirty="0">
                  <a:solidFill>
                    <a:schemeClr val="tx1"/>
                  </a:solidFill>
                  <a:latin typeface="Arial" charset="0"/>
                  <a:cs typeface="Arial" charset="0"/>
                </a:rPr>
                <a:t>(14) </a:t>
              </a:r>
            </a:p>
          </p:txBody>
        </p:sp>
        <p:sp>
          <p:nvSpPr>
            <p:cNvPr id="11" name="_s402442"/>
            <p:cNvSpPr>
              <a:spLocks noChangeArrowheads="1"/>
            </p:cNvSpPr>
            <p:nvPr/>
          </p:nvSpPr>
          <p:spPr bwMode="auto">
            <a:xfrm>
              <a:off x="1371" y="1852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2800" dirty="0">
                  <a:solidFill>
                    <a:schemeClr val="tx1"/>
                  </a:solidFill>
                  <a:latin typeface="Arial" charset="0"/>
                  <a:cs typeface="Arial" charset="0"/>
                </a:rPr>
                <a:t>Specializovaný FÚ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2800" dirty="0">
                  <a:solidFill>
                    <a:schemeClr val="tx1"/>
                  </a:solidFill>
                  <a:latin typeface="Arial" charset="0"/>
                  <a:cs typeface="Arial" charset="0"/>
                </a:rPr>
                <a:t>(1 pro ČR)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3465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GFŘ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Oddělení bezpečnosti</a:t>
            </a:r>
          </a:p>
          <a:p>
            <a:r>
              <a:rPr lang="cs-CZ" dirty="0"/>
              <a:t>Odbor interního auditu a vnitřní kontroly</a:t>
            </a:r>
          </a:p>
          <a:p>
            <a:r>
              <a:rPr lang="cs-CZ" dirty="0"/>
              <a:t>Sekce metodiky a výkonu daní</a:t>
            </a:r>
          </a:p>
          <a:p>
            <a:r>
              <a:rPr lang="cs-CZ" dirty="0"/>
              <a:t>Sekce informatiky</a:t>
            </a:r>
          </a:p>
          <a:p>
            <a:r>
              <a:rPr lang="cs-CZ" dirty="0"/>
              <a:t>Sekce ekonomiky</a:t>
            </a:r>
          </a:p>
          <a:p>
            <a:r>
              <a:rPr lang="cs-CZ" dirty="0"/>
              <a:t>Sekce personální</a:t>
            </a:r>
          </a:p>
          <a:p>
            <a:r>
              <a:rPr lang="cs-CZ" dirty="0"/>
              <a:t>Sekce řízení úřadu</a:t>
            </a:r>
          </a:p>
          <a:p>
            <a:r>
              <a:rPr lang="cs-CZ" dirty="0"/>
              <a:t>Sekce řízení rizik při správě daní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126547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883</Words>
  <Application>Microsoft Office PowerPoint</Application>
  <PresentationFormat>Širokoúhlá obrazovka</PresentationFormat>
  <Paragraphs>150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Wingdings</vt:lpstr>
      <vt:lpstr>Motiv Office</vt:lpstr>
      <vt:lpstr>DAŇOVÁ SPRÁVA</vt:lpstr>
      <vt:lpstr>Prezentace aplikace PowerPoint</vt:lpstr>
      <vt:lpstr>Základní pilíře současné právní úpravy</vt:lpstr>
      <vt:lpstr>Prezentace aplikace PowerPoint</vt:lpstr>
      <vt:lpstr>Prezentace aplikace PowerPoint</vt:lpstr>
      <vt:lpstr>Finanční orgány do 31.12.2012</vt:lpstr>
      <vt:lpstr>Finanční správa ČR od 1.1.2013</vt:lpstr>
      <vt:lpstr>Soustava</vt:lpstr>
      <vt:lpstr>Organizace GFŘ</vt:lpstr>
      <vt:lpstr>Působnost</vt:lpstr>
      <vt:lpstr>Grafy</vt:lpstr>
      <vt:lpstr>GFŘ – rozpočtové a bilanční postavení</vt:lpstr>
      <vt:lpstr>GFŘ - působnost</vt:lpstr>
      <vt:lpstr>GFŘ – působnost z pověření MF</vt:lpstr>
      <vt:lpstr>GFŘ – audit a dozor</vt:lpstr>
      <vt:lpstr>Odvolací finanční ředitelství - působnost</vt:lpstr>
      <vt:lpstr>Finanční úřady</vt:lpstr>
      <vt:lpstr>Obecná věcná působnost I</vt:lpstr>
      <vt:lpstr>+ Specializovaný finanční úřad </vt:lpstr>
      <vt:lpstr>Negativní výčet působnosti SFÚ</vt:lpstr>
      <vt:lpstr>Územní pracoviště FÚ</vt:lpstr>
      <vt:lpstr>Bilanční, majetkové a pracovněprávní postavení ofs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DAŇOVÁ SPRÁVA</dc:title>
  <dc:creator>Hewlett-Packard Company</dc:creator>
  <cp:lastModifiedBy>Hewlett-Packard Company</cp:lastModifiedBy>
  <cp:revision>3</cp:revision>
  <dcterms:created xsi:type="dcterms:W3CDTF">2017-11-19T22:43:06Z</dcterms:created>
  <dcterms:modified xsi:type="dcterms:W3CDTF">2017-11-19T22:57:43Z</dcterms:modified>
</cp:coreProperties>
</file>