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4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7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8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8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14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6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92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83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10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57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657-2748-4B99-A1AD-B926864F2EBD}" type="datetimeFigureOut">
              <a:rPr lang="cs-CZ" smtClean="0"/>
              <a:t>19.11.2017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C621-098A-4681-8457-CACFDB3B7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9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DAŇOVÁ SPRÁVA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23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/>
              <a:t>GFŘ se podílí na přípravě návrhů právních předpisů v oboru své působnosti,</a:t>
            </a:r>
          </a:p>
          <a:p>
            <a:r>
              <a:rPr lang="cs-CZ" sz="1400" dirty="0"/>
              <a:t>vykonává působnost správního orgánu nejblíže nadřízeného Odvolacímu finančnímu ředitelství, </a:t>
            </a:r>
          </a:p>
          <a:p>
            <a:r>
              <a:rPr lang="cs-CZ" sz="1400" dirty="0"/>
              <a:t>provádí řízení o správních deliktech, </a:t>
            </a:r>
          </a:p>
          <a:p>
            <a:r>
              <a:rPr lang="cs-CZ" sz="1400" dirty="0"/>
              <a:t>vede centrální evidence a registry nezbytné pro výkon působnosti orgánů finanční správy, </a:t>
            </a:r>
          </a:p>
          <a:p>
            <a:r>
              <a:rPr lang="cs-CZ" sz="1400" dirty="0"/>
              <a:t>podílí se na přípravě návrhů právních předpisů, </a:t>
            </a:r>
          </a:p>
          <a:p>
            <a:r>
              <a:rPr lang="cs-CZ" sz="1400" dirty="0"/>
              <a:t>podílí se na zabezpečování analytických a koncepčních úkolů, </a:t>
            </a:r>
          </a:p>
          <a:p>
            <a:r>
              <a:rPr lang="cs-CZ" sz="1400" dirty="0"/>
              <a:t>podílí se na zajišťování úkolů souvisejících se sjednáváním mezinárodních smluv, s rozvojem mezistátních styků a mezinárodní spolupráce, jakož i úkolů, které vyplývají pro Českou republiku z mezinárodních smluv a z členství v mezinárodních organizacích, </a:t>
            </a:r>
          </a:p>
          <a:p>
            <a:r>
              <a:rPr lang="cs-CZ" sz="1400" dirty="0"/>
              <a:t>z pověření ministerstva vykonává působnost ústředního kontaktního orgánu pro vzájemnou mezinárodní administrativní spolupráci se státními orgány jiných států a mezinárodními organizacemi, </a:t>
            </a:r>
          </a:p>
          <a:p>
            <a:r>
              <a:rPr lang="cs-CZ" sz="1400" dirty="0"/>
              <a:t>z pověření ministerstva vykonává působnost kontaktního orgánu při vymáhání některých finančních pohledávek a provádí mezinárodní pomoc při správě daní, </a:t>
            </a:r>
          </a:p>
          <a:p>
            <a:r>
              <a:rPr lang="cs-CZ" sz="1400" dirty="0"/>
              <a:t>z pověření ministerstva přezkoumává hospodaření krajů, hlavního města Prahy a regionálních rad regionů soudržnosti a vykonává dozor nad přezkoumáváním hospodaření obcí, dobrovolných svazků obcí a městských částí hlavního města Prahy.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4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http://www.financnisprava.cz/cs/financni-sprava/financni-sprava-cr/organizacni-rad-fs-cr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6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/>
              <a:t>sídlo Praha 1, Lazarská 7</a:t>
            </a:r>
          </a:p>
          <a:p>
            <a:pPr eaLnBrk="1" hangingPunct="1"/>
            <a:r>
              <a:rPr lang="cs-CZ" sz="320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95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Správní delikty = přestupky !!!</a:t>
            </a:r>
          </a:p>
          <a:p>
            <a:r>
              <a:rPr lang="cs-CZ" dirty="0" smtClean="0"/>
              <a:t>Centrální evidence a registry nezbytné pro FSČR</a:t>
            </a:r>
          </a:p>
          <a:p>
            <a:r>
              <a:rPr lang="cs-CZ" dirty="0" smtClean="0"/>
              <a:t>Podíl na přípravě návrhů NP(S)A</a:t>
            </a:r>
          </a:p>
          <a:p>
            <a:r>
              <a:rPr lang="cs-CZ" dirty="0" smtClean="0"/>
              <a:t>Analytické a koncepční úkoly</a:t>
            </a:r>
          </a:p>
          <a:p>
            <a:r>
              <a:rPr lang="cs-CZ" dirty="0" smtClean="0"/>
              <a:t>Mezinárodní agenda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60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081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Z pověření MF – </a:t>
            </a:r>
            <a:r>
              <a:rPr lang="cs-CZ" b="1" dirty="0"/>
              <a:t>přezkoumání hospodaření</a:t>
            </a:r>
          </a:p>
          <a:p>
            <a:r>
              <a:rPr lang="cs-CZ" dirty="0"/>
              <a:t>krajů</a:t>
            </a:r>
          </a:p>
          <a:p>
            <a:r>
              <a:rPr lang="cs-CZ" dirty="0" err="1"/>
              <a:t>Hl.m.Praha</a:t>
            </a:r>
            <a:endParaRPr lang="cs-CZ" dirty="0"/>
          </a:p>
          <a:p>
            <a:r>
              <a:rPr lang="cs-CZ" dirty="0"/>
              <a:t>Regionální rada regionů soudržnosti</a:t>
            </a:r>
          </a:p>
          <a:p>
            <a:r>
              <a:rPr lang="cs-CZ" b="1" dirty="0"/>
              <a:t>Dozor nad přezkoumáváním</a:t>
            </a:r>
            <a:r>
              <a:rPr lang="cs-CZ" dirty="0"/>
              <a:t> hospodaření: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Dobrovolné svazky obcí a DSMČ </a:t>
            </a:r>
            <a:r>
              <a:rPr lang="cs-CZ" dirty="0" err="1"/>
              <a:t>hl.m.Prahy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4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„</a:t>
            </a:r>
            <a:r>
              <a:rPr lang="cs-CZ" sz="1400" dirty="0"/>
              <a:t>Nově vzniklé </a:t>
            </a:r>
            <a:r>
              <a:rPr lang="cs-CZ" sz="1400" b="1" dirty="0"/>
              <a:t>Odvolací finanční ředitelství</a:t>
            </a:r>
            <a:r>
              <a:rPr lang="cs-CZ" sz="1400" dirty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1844676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4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1494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Správa daní</a:t>
            </a:r>
          </a:p>
          <a:p>
            <a:r>
              <a:rPr lang="cs-CZ"/>
              <a:t>Správní delikty</a:t>
            </a:r>
          </a:p>
          <a:p>
            <a:r>
              <a:rPr lang="cs-CZ"/>
              <a:t>Převod výnosů daní</a:t>
            </a:r>
          </a:p>
          <a:p>
            <a:r>
              <a:rPr lang="cs-CZ"/>
              <a:t>Správa splátek MZ (1991-1995)</a:t>
            </a:r>
          </a:p>
          <a:p>
            <a:r>
              <a:rPr lang="cs-CZ"/>
              <a:t>Dozor nad loteriemi a jinými podobnými hrami</a:t>
            </a:r>
          </a:p>
          <a:p>
            <a:r>
              <a:rPr lang="cs-CZ"/>
              <a:t>Inkasní správa v rámci FSČR</a:t>
            </a:r>
          </a:p>
          <a:p>
            <a:r>
              <a:rPr lang="cs-CZ"/>
              <a:t>Registry a evidence</a:t>
            </a:r>
          </a:p>
          <a:p>
            <a:r>
              <a:rPr lang="cs-CZ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128924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None/>
              <a:defRPr/>
            </a:pPr>
            <a:r>
              <a:rPr lang="cs-CZ" sz="2000" dirty="0"/>
              <a:t>Kontakt: Praha 7, Nábřeží kpt. Jaroše 1000/7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4931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Daňová správa =</a:t>
            </a:r>
          </a:p>
          <a:p>
            <a:pPr marL="0" indent="0">
              <a:buNone/>
            </a:pPr>
            <a:r>
              <a:rPr lang="cs-CZ" dirty="0" smtClean="0"/>
              <a:t>= finanční správa v organizačním smyslu podle zákona o Finanční správě České republiky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pPr marL="0" indent="0">
              <a:buNone/>
            </a:pPr>
            <a:r>
              <a:rPr lang="cs-CZ" dirty="0" smtClean="0"/>
              <a:t>Správa daní =</a:t>
            </a:r>
          </a:p>
          <a:p>
            <a:pPr marL="0" indent="0">
              <a:buNone/>
            </a:pPr>
            <a:r>
              <a:rPr lang="cs-CZ" dirty="0" smtClean="0"/>
              <a:t>= finanční správa ve funkčním smyslu podle Daňového řádu a předpisů souvisejících</a:t>
            </a:r>
          </a:p>
        </p:txBody>
      </p:sp>
    </p:spTree>
    <p:extLst>
      <p:ext uri="{BB962C8B-B14F-4D97-AF65-F5344CB8AC3E}">
        <p14:creationId xmlns:p14="http://schemas.microsoft.com/office/powerpoint/2010/main" val="3418379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348881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37674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Zřizují se a ruší vyhláškou MF č. 48/2012 Sb.</a:t>
            </a:r>
          </a:p>
          <a:p>
            <a:endParaRPr lang="cs-CZ" dirty="0" smtClean="0"/>
          </a:p>
          <a:p>
            <a:r>
              <a:rPr lang="cs-CZ" dirty="0" smtClean="0"/>
              <a:t> Staré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18147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276873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42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9558" y="418011"/>
            <a:ext cx="9498442" cy="109807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Z</a:t>
            </a:r>
            <a:r>
              <a:rPr lang="cs-CZ" b="1" dirty="0" err="1" smtClean="0"/>
              <a:t>ákladní</a:t>
            </a:r>
            <a:r>
              <a:rPr lang="cs-CZ" b="1" dirty="0" smtClean="0"/>
              <a:t> pilíře současné právní úpravy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4113" y="1628801"/>
            <a:ext cx="7772400" cy="4502125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Nahrazení </a:t>
            </a:r>
            <a:r>
              <a:rPr lang="cs-CZ" i="1" dirty="0" smtClean="0"/>
              <a:t>zákona </a:t>
            </a:r>
            <a:r>
              <a:rPr lang="cs-CZ" i="1" dirty="0"/>
              <a:t>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4113" y="1124745"/>
            <a:ext cx="7772400" cy="5006181"/>
          </a:xfrm>
        </p:spPr>
        <p:txBody>
          <a:bodyPr>
            <a:noAutofit/>
          </a:bodyPr>
          <a:lstStyle/>
          <a:p>
            <a:r>
              <a:rPr lang="cs-CZ" sz="2400" i="1" dirty="0"/>
              <a:t>K</a:t>
            </a:r>
            <a:r>
              <a:rPr lang="cs-CZ" sz="2400" i="1" dirty="0" smtClean="0"/>
              <a:t>oncepce </a:t>
            </a:r>
            <a:r>
              <a:rPr lang="cs-CZ" sz="2400" i="1" dirty="0"/>
              <a:t>jediné účetní jednotky pro celou integrovanou soustavu daňové správy (GFŘ).</a:t>
            </a:r>
          </a:p>
          <a:p>
            <a:r>
              <a:rPr lang="cs-CZ" sz="2400" i="1" dirty="0"/>
              <a:t>Reorganizace orgánů daňové správy na regionální a lokální úrovni v podobě </a:t>
            </a:r>
            <a:r>
              <a:rPr lang="cs-CZ" sz="2400" i="1" dirty="0" smtClean="0"/>
              <a:t>transformace </a:t>
            </a:r>
            <a:r>
              <a:rPr lang="cs-CZ" sz="2400" i="1" dirty="0"/>
              <a:t>8 FŘ a 199 FÚ na Odvolací finanční ředitelství a 14 finančních úřadů (FÚ) se sídly totožnými se sídly současných samosprávných krajů a</a:t>
            </a:r>
            <a:br>
              <a:rPr lang="cs-CZ" sz="2400" i="1" dirty="0"/>
            </a:br>
            <a:r>
              <a:rPr lang="cs-CZ" sz="2400" i="1" dirty="0"/>
              <a:t>na jejich 199 územních pracovišť. Tímto krokem došlo k vytvoření třístupňové soustavy orgánů pro výkon správy daní.</a:t>
            </a:r>
          </a:p>
          <a:p>
            <a:r>
              <a:rPr lang="cs-CZ" sz="2400" i="1" dirty="0"/>
              <a:t>Zavedení principu výkonu práva daňového subjektu nahlížet do spisu tam, kde je spis umístěn.</a:t>
            </a:r>
          </a:p>
          <a:p>
            <a:r>
              <a:rPr lang="cs-CZ" sz="2400" i="1" dirty="0"/>
              <a:t>Vytvoření Specializovaného finančního úřadu pro velké a specifické daňové subjekty na obdobném principu jako aktuálně upravený, avšak dosud nerealizovaný SFÚ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5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4113" y="1124745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Očekávaná institucionální </a:t>
            </a:r>
            <a:r>
              <a:rPr lang="cs-CZ" i="1" dirty="0"/>
              <a:t>kompatibilita s Projektem JIM, kdy navržená soustava Finanční správy ČR </a:t>
            </a:r>
            <a:r>
              <a:rPr lang="cs-CZ" i="1" dirty="0" smtClean="0"/>
              <a:t>měla být schopna </a:t>
            </a:r>
            <a:r>
              <a:rPr lang="cs-CZ" i="1" dirty="0"/>
              <a:t>k 1. lednu 2014 převzít správu pojistného na veřejnoprávní </a:t>
            </a:r>
            <a:r>
              <a:rPr lang="cs-CZ" i="1" dirty="0" smtClean="0"/>
              <a:t>pojištění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9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Gener</a:t>
            </a:r>
            <a:r>
              <a:rPr lang="cs-CZ" sz="2400" dirty="0" err="1"/>
              <a:t>ální</a:t>
            </a:r>
            <a:r>
              <a:rPr lang="cs-CZ" sz="2400" dirty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/>
          </a:p>
          <a:p>
            <a:pPr lvl="2">
              <a:lnSpc>
                <a:spcPct val="90000"/>
              </a:lnSpc>
            </a:pPr>
            <a:r>
              <a:rPr lang="cs-CZ" sz="2400" dirty="0"/>
              <a:t>Finanční ředitelství (8) </a:t>
            </a:r>
            <a:r>
              <a:rPr lang="cs-CZ" sz="2400" dirty="0" smtClean="0"/>
              <a:t> - teritoriální princip (1960)</a:t>
            </a:r>
            <a:endParaRPr lang="cs-CZ" sz="2400" dirty="0"/>
          </a:p>
          <a:p>
            <a:pPr lvl="2">
              <a:lnSpc>
                <a:spcPct val="90000"/>
              </a:lnSpc>
            </a:pPr>
            <a:endParaRPr lang="cs-CZ" sz="2400" dirty="0"/>
          </a:p>
          <a:p>
            <a:pPr lvl="2">
              <a:lnSpc>
                <a:spcPct val="90000"/>
              </a:lnSpc>
            </a:pPr>
            <a:r>
              <a:rPr lang="cs-CZ" sz="2400" dirty="0"/>
              <a:t>Finanční úřady (199) a </a:t>
            </a:r>
            <a:r>
              <a:rPr lang="cs-CZ" sz="2400" dirty="0" smtClean="0"/>
              <a:t>SFÚ 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 č. 456/2011 Sb. </a:t>
            </a:r>
            <a:r>
              <a:rPr lang="cs-CZ" dirty="0" smtClean="0"/>
              <a:t>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3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2424113" y="1773239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Generální finanční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Odvolací finanční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Finanční úřad pro …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Specializovaný FÚ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8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6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GFŘ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bezpečnosti</a:t>
            </a:r>
          </a:p>
          <a:p>
            <a:r>
              <a:rPr lang="cs-CZ" dirty="0"/>
              <a:t>Odbor interního auditu a vnitřní kontroly</a:t>
            </a:r>
          </a:p>
          <a:p>
            <a:r>
              <a:rPr lang="cs-CZ" dirty="0"/>
              <a:t>Sekce metodiky a výkonu daní</a:t>
            </a:r>
          </a:p>
          <a:p>
            <a:r>
              <a:rPr lang="cs-CZ" dirty="0"/>
              <a:t>Sekce informatiky</a:t>
            </a:r>
          </a:p>
          <a:p>
            <a:r>
              <a:rPr lang="cs-CZ" dirty="0"/>
              <a:t>Sekce ekonomiky</a:t>
            </a:r>
          </a:p>
          <a:p>
            <a:r>
              <a:rPr lang="cs-CZ" dirty="0"/>
              <a:t>Sekce personální</a:t>
            </a:r>
          </a:p>
          <a:p>
            <a:r>
              <a:rPr lang="cs-CZ" dirty="0"/>
              <a:t>Sekce řízení úřadu</a:t>
            </a:r>
          </a:p>
          <a:p>
            <a:r>
              <a:rPr lang="cs-CZ" dirty="0"/>
              <a:t>Sekce řízení rizik při správě daní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2654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883</Words>
  <Application>Microsoft Office PowerPoint</Application>
  <PresentationFormat>Širokoúhlá obrazovka</PresentationFormat>
  <Paragraphs>150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Motiv Office</vt:lpstr>
      <vt:lpstr>DAŇOVÁ SPRÁVA</vt:lpstr>
      <vt:lpstr>Prezentace aplikace PowerPoint</vt:lpstr>
      <vt:lpstr>Základní pilíře současné právní úpravy</vt:lpstr>
      <vt:lpstr>Prezentace aplikace PowerPoint</vt:lpstr>
      <vt:lpstr>Prezentace aplikace PowerPoint</vt:lpstr>
      <vt:lpstr>Finanční orgány do 31.12.2012</vt:lpstr>
      <vt:lpstr>Finanční správa ČR od 1.1.2013</vt:lpstr>
      <vt:lpstr>Soustava</vt:lpstr>
      <vt:lpstr>Organizace GFŘ</vt:lpstr>
      <vt:lpstr>Působnost</vt:lpstr>
      <vt:lpstr>Grafy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SPRÁVA</dc:title>
  <dc:creator>Hewlett-Packard Company</dc:creator>
  <cp:lastModifiedBy>Hewlett-Packard Company</cp:lastModifiedBy>
  <cp:revision>3</cp:revision>
  <dcterms:created xsi:type="dcterms:W3CDTF">2017-11-19T22:43:06Z</dcterms:created>
  <dcterms:modified xsi:type="dcterms:W3CDTF">2017-11-19T22:57:43Z</dcterms:modified>
</cp:coreProperties>
</file>