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sldIdLst>
    <p:sldId id="374" r:id="rId2"/>
    <p:sldId id="649" r:id="rId3"/>
    <p:sldId id="662" r:id="rId4"/>
    <p:sldId id="597" r:id="rId5"/>
    <p:sldId id="651" r:id="rId6"/>
    <p:sldId id="648" r:id="rId7"/>
    <p:sldId id="653" r:id="rId8"/>
    <p:sldId id="654" r:id="rId9"/>
    <p:sldId id="621" r:id="rId10"/>
    <p:sldId id="650" r:id="rId11"/>
    <p:sldId id="549" r:id="rId12"/>
    <p:sldId id="601" r:id="rId13"/>
    <p:sldId id="655" r:id="rId14"/>
    <p:sldId id="663" r:id="rId15"/>
    <p:sldId id="602" r:id="rId16"/>
    <p:sldId id="552" r:id="rId17"/>
    <p:sldId id="656" r:id="rId18"/>
    <p:sldId id="657" r:id="rId19"/>
    <p:sldId id="658" r:id="rId20"/>
    <p:sldId id="598" r:id="rId21"/>
    <p:sldId id="599" r:id="rId22"/>
    <p:sldId id="600" r:id="rId23"/>
    <p:sldId id="632" r:id="rId24"/>
    <p:sldId id="633" r:id="rId25"/>
    <p:sldId id="631" r:id="rId26"/>
    <p:sldId id="563" r:id="rId27"/>
    <p:sldId id="604" r:id="rId28"/>
    <p:sldId id="605" r:id="rId29"/>
    <p:sldId id="606" r:id="rId30"/>
    <p:sldId id="607" r:id="rId31"/>
    <p:sldId id="659" r:id="rId32"/>
    <p:sldId id="660" r:id="rId33"/>
    <p:sldId id="608" r:id="rId34"/>
    <p:sldId id="556" r:id="rId35"/>
    <p:sldId id="555" r:id="rId36"/>
    <p:sldId id="668" r:id="rId37"/>
    <p:sldId id="669" r:id="rId38"/>
    <p:sldId id="610" r:id="rId39"/>
    <p:sldId id="609" r:id="rId40"/>
    <p:sldId id="620" r:id="rId41"/>
    <p:sldId id="512" r:id="rId42"/>
    <p:sldId id="611" r:id="rId43"/>
    <p:sldId id="612" r:id="rId44"/>
    <p:sldId id="687" r:id="rId45"/>
    <p:sldId id="622" r:id="rId46"/>
    <p:sldId id="614" r:id="rId47"/>
    <p:sldId id="637" r:id="rId48"/>
    <p:sldId id="661" r:id="rId49"/>
    <p:sldId id="616" r:id="rId50"/>
    <p:sldId id="615" r:id="rId51"/>
    <p:sldId id="664" r:id="rId52"/>
    <p:sldId id="619" r:id="rId53"/>
    <p:sldId id="617" r:id="rId54"/>
    <p:sldId id="639" r:id="rId55"/>
    <p:sldId id="666" r:id="rId56"/>
    <p:sldId id="665" r:id="rId57"/>
    <p:sldId id="667" r:id="rId58"/>
    <p:sldId id="640" r:id="rId59"/>
    <p:sldId id="671" r:id="rId60"/>
    <p:sldId id="670" r:id="rId61"/>
    <p:sldId id="559" r:id="rId62"/>
    <p:sldId id="672" r:id="rId63"/>
    <p:sldId id="673" r:id="rId64"/>
    <p:sldId id="613" r:id="rId65"/>
    <p:sldId id="627" r:id="rId66"/>
    <p:sldId id="628" r:id="rId67"/>
    <p:sldId id="517" r:id="rId68"/>
    <p:sldId id="635" r:id="rId69"/>
    <p:sldId id="641" r:id="rId70"/>
    <p:sldId id="678" r:id="rId71"/>
    <p:sldId id="675" r:id="rId72"/>
    <p:sldId id="676" r:id="rId73"/>
    <p:sldId id="679" r:id="rId74"/>
    <p:sldId id="677" r:id="rId75"/>
    <p:sldId id="685" r:id="rId76"/>
    <p:sldId id="686" r:id="rId77"/>
    <p:sldId id="680" r:id="rId78"/>
    <p:sldId id="681" r:id="rId79"/>
    <p:sldId id="682" r:id="rId80"/>
    <p:sldId id="683" r:id="rId81"/>
    <p:sldId id="684" r:id="rId82"/>
    <p:sldId id="574" r:id="rId83"/>
    <p:sldId id="624" r:id="rId84"/>
    <p:sldId id="579" r:id="rId85"/>
    <p:sldId id="580" r:id="rId86"/>
    <p:sldId id="577" r:id="rId87"/>
    <p:sldId id="576" r:id="rId88"/>
    <p:sldId id="547" r:id="rId89"/>
    <p:sldId id="625" r:id="rId90"/>
    <p:sldId id="575" r:id="rId91"/>
    <p:sldId id="581" r:id="rId92"/>
    <p:sldId id="256" r:id="rId9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4494" autoAdjust="0"/>
  </p:normalViewPr>
  <p:slideViewPr>
    <p:cSldViewPr>
      <p:cViewPr varScale="1">
        <p:scale>
          <a:sx n="67" d="100"/>
          <a:sy n="67" d="100"/>
        </p:scale>
        <p:origin x="55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E1957C-DC7A-43DA-B6A9-B99579EDB4BC}" type="datetimeFigureOut">
              <a:rPr lang="cs-CZ" smtClean="0"/>
              <a:pPr/>
              <a:t>02.11.2017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CFA38D-A500-4CF7-A902-5919CCD69A91}" type="slidenum">
              <a:rPr lang="cs-CZ" smtClean="0"/>
              <a:pPr/>
              <a:t>‹#›</a:t>
            </a:fld>
            <a:endParaRPr lang="cs-CZ"/>
          </a:p>
        </p:txBody>
      </p:sp>
    </p:spTree>
    <p:extLst>
      <p:ext uri="{BB962C8B-B14F-4D97-AF65-F5344CB8AC3E}">
        <p14:creationId xmlns:p14="http://schemas.microsoft.com/office/powerpoint/2010/main" val="3075885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noChangeArrowheads="1"/>
          </p:cNvSpPr>
          <p:nvPr>
            <p:ph type="body" idx="1"/>
          </p:nvPr>
        </p:nvSpPr>
        <p:spPr bwMode="auto">
          <a:xfrm>
            <a:off x="914400" y="4346575"/>
            <a:ext cx="5029200" cy="3849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10" tIns="46205" rIns="92410" bIns="46205" numCol="1" anchor="t" anchorCtr="0" compatLnSpc="1">
            <a:prstTxWarp prst="textNoShape">
              <a:avLst/>
            </a:prstTxWarp>
          </a:bodyPr>
          <a:lstStyle/>
          <a:p>
            <a:pPr defTabSz="762000" eaLnBrk="1" hangingPunct="1">
              <a:spcBef>
                <a:spcPct val="0"/>
              </a:spcBef>
            </a:pPr>
            <a:endParaRPr lang="en-GB" altLang="cs-CZ" smtClean="0"/>
          </a:p>
        </p:txBody>
      </p:sp>
    </p:spTree>
    <p:extLst>
      <p:ext uri="{BB962C8B-B14F-4D97-AF65-F5344CB8AC3E}">
        <p14:creationId xmlns:p14="http://schemas.microsoft.com/office/powerpoint/2010/main" val="3085287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xfrm>
            <a:off x="1143000" y="685800"/>
            <a:ext cx="4572000" cy="3429000"/>
          </a:xfrm>
          <a:ln/>
        </p:spPr>
      </p:sp>
      <p:sp>
        <p:nvSpPr>
          <p:cNvPr id="226307"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2659542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xfrm>
            <a:off x="914508" y="4346069"/>
            <a:ext cx="5028986" cy="3850336"/>
          </a:xfrm>
        </p:spPr>
        <p:txBody>
          <a:bodyPr lIns="92410" tIns="46205" rIns="92410" bIns="46205"/>
          <a:lstStyle/>
          <a:p>
            <a:pPr defTabSz="762000"/>
            <a:endParaRPr lang="en-GB"/>
          </a:p>
        </p:txBody>
      </p:sp>
    </p:spTree>
    <p:extLst>
      <p:ext uri="{BB962C8B-B14F-4D97-AF65-F5344CB8AC3E}">
        <p14:creationId xmlns:p14="http://schemas.microsoft.com/office/powerpoint/2010/main" val="714010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xfrm>
            <a:off x="914508" y="4346069"/>
            <a:ext cx="5028986" cy="3850336"/>
          </a:xfrm>
        </p:spPr>
        <p:txBody>
          <a:bodyPr lIns="92410" tIns="46205" rIns="92410" bIns="46205"/>
          <a:lstStyle/>
          <a:p>
            <a:pPr defTabSz="762000"/>
            <a:endParaRPr lang="en-GB"/>
          </a:p>
        </p:txBody>
      </p:sp>
    </p:spTree>
    <p:extLst>
      <p:ext uri="{BB962C8B-B14F-4D97-AF65-F5344CB8AC3E}">
        <p14:creationId xmlns:p14="http://schemas.microsoft.com/office/powerpoint/2010/main" val="41979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xfrm>
            <a:off x="914508" y="4346069"/>
            <a:ext cx="5028986" cy="3850336"/>
          </a:xfrm>
        </p:spPr>
        <p:txBody>
          <a:bodyPr lIns="92410" tIns="46205" rIns="92410" bIns="46205"/>
          <a:lstStyle/>
          <a:p>
            <a:pPr defTabSz="762000"/>
            <a:endParaRPr lang="en-GB"/>
          </a:p>
        </p:txBody>
      </p:sp>
    </p:spTree>
    <p:extLst>
      <p:ext uri="{BB962C8B-B14F-4D97-AF65-F5344CB8AC3E}">
        <p14:creationId xmlns:p14="http://schemas.microsoft.com/office/powerpoint/2010/main" val="148547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xfrm>
            <a:off x="1143000" y="685800"/>
            <a:ext cx="4572000" cy="3429000"/>
          </a:xfrm>
          <a:ln/>
        </p:spPr>
      </p:sp>
      <p:sp>
        <p:nvSpPr>
          <p:cNvPr id="222211"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2023067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1143000" y="685800"/>
            <a:ext cx="4572000" cy="3429000"/>
          </a:xfrm>
          <a:ln/>
        </p:spPr>
      </p:sp>
      <p:sp>
        <p:nvSpPr>
          <p:cNvPr id="218115"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1846710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1143000" y="685800"/>
            <a:ext cx="4572000" cy="3429000"/>
          </a:xfrm>
          <a:ln/>
        </p:spPr>
      </p:sp>
      <p:sp>
        <p:nvSpPr>
          <p:cNvPr id="224259"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2790376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1143000" y="685800"/>
            <a:ext cx="4572000" cy="3429000"/>
          </a:xfrm>
          <a:ln/>
        </p:spPr>
      </p:sp>
      <p:sp>
        <p:nvSpPr>
          <p:cNvPr id="224259"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798962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1143000" y="685800"/>
            <a:ext cx="4572000" cy="3429000"/>
          </a:xfrm>
          <a:ln/>
        </p:spPr>
      </p:sp>
      <p:sp>
        <p:nvSpPr>
          <p:cNvPr id="224259"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950714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02.11.2017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71018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02.11.2017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08629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02.11.2017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395800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02.11.2017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125860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02.11.2017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404782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C4DA6A9-9E08-4458-8F66-37D58F05BFB3}" type="datetimeFigureOut">
              <a:rPr lang="cs-CZ" smtClean="0"/>
              <a:pPr/>
              <a:t>02.11.2017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9361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C4DA6A9-9E08-4458-8F66-37D58F05BFB3}" type="datetimeFigureOut">
              <a:rPr lang="cs-CZ" smtClean="0"/>
              <a:pPr/>
              <a:t>02.11.2017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53605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C4DA6A9-9E08-4458-8F66-37D58F05BFB3}" type="datetimeFigureOut">
              <a:rPr lang="cs-CZ" smtClean="0"/>
              <a:pPr/>
              <a:t>02.11.2017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6172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C4DA6A9-9E08-4458-8F66-37D58F05BFB3}" type="datetimeFigureOut">
              <a:rPr lang="cs-CZ" smtClean="0"/>
              <a:pPr/>
              <a:t>02.11.2017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83296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02.11.2017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402649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02.11.2017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0095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DA6A9-9E08-4458-8F66-37D58F05BFB3}" type="datetimeFigureOut">
              <a:rPr lang="cs-CZ" smtClean="0"/>
              <a:pPr/>
              <a:t>02.11.2017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FF7BF-90D5-4328-A7D3-83853A676C7B}" type="slidenum">
              <a:rPr lang="cs-CZ" smtClean="0"/>
              <a:pPr/>
              <a:t>‹#›</a:t>
            </a:fld>
            <a:endParaRPr lang="cs-CZ"/>
          </a:p>
        </p:txBody>
      </p:sp>
    </p:spTree>
    <p:extLst>
      <p:ext uri="{BB962C8B-B14F-4D97-AF65-F5344CB8AC3E}">
        <p14:creationId xmlns:p14="http://schemas.microsoft.com/office/powerpoint/2010/main" val="3827183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brno.idnes.cz/avion-pristavba-brno-ikea-zvetseni-dum-/brno-zpravy.aspx?c=A161003_145845_brno-zpravy_ma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www.google.cz/url?sa=i&amp;rct=j&amp;q=&amp;esrc=s&amp;frm=1&amp;source=images&amp;cd=&amp;cad=rja&amp;uact=8&amp;ved=0CAcQjRw&amp;url=http://news.bbc.co.uk/2/hi/europe/1009318.stm&amp;ei=4-wPVY7vFY2CPdCygKgG&amp;bvm=bv.88528373,d.d24&amp;psig=AFQjCNGTDpDnALrxv_KSJ4WnskXyl0FycA&amp;ust=1427193342342213" TargetMode="External"/><Relationship Id="rId3" Type="http://schemas.openxmlformats.org/officeDocument/2006/relationships/image" Target="../media/image4.gif"/><Relationship Id="rId7" Type="http://schemas.openxmlformats.org/officeDocument/2006/relationships/image" Target="../media/image17.jpe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hyperlink" Target="http://www.google.cz/url?sa=i&amp;rct=j&amp;q=&amp;esrc=s&amp;frm=1&amp;source=images&amp;cd=&amp;cad=rja&amp;uact=8&amp;ved=0CAcQjRw&amp;url=http://article.wn.com/view/2001/04/04/Czech_Rep_Local_Press_Digest_April_4/&amp;ei=yuwPVdPLOcW7PfTFgYgL&amp;bvm=bv.88528373,d.d24&amp;psig=AFQjCNGTDpDnALrxv_KSJ4WnskXyl0FycA&amp;ust=1427193342342213" TargetMode="External"/><Relationship Id="rId11" Type="http://schemas.openxmlformats.org/officeDocument/2006/relationships/image" Target="../media/image19.jpeg"/><Relationship Id="rId5" Type="http://schemas.openxmlformats.org/officeDocument/2006/relationships/image" Target="../media/image16.jpeg"/><Relationship Id="rId10" Type="http://schemas.openxmlformats.org/officeDocument/2006/relationships/hyperlink" Target="http://www.google.cz/url?sa=i&amp;rct=j&amp;q=&amp;esrc=s&amp;frm=1&amp;source=images&amp;cd=&amp;cad=rja&amp;uact=8&amp;ved=0CAcQjRw&amp;url=http://zpravy.idnes.cz/odpurci-temelina-budou-blokovat-hranice-az-do-pondeli-pd6-/domaci.aspx?c=A001031_081710_domaci_jpl&amp;ei=De0PVcDUNsOdPa-9gZgE&amp;bvm=bv.88528373,d.d24&amp;psig=AFQjCNG_x8R0w29Qrjqh_cwM8aVA1cJu3Q&amp;ust=1427193478469639" TargetMode="External"/><Relationship Id="rId4" Type="http://schemas.openxmlformats.org/officeDocument/2006/relationships/hyperlink" Target="http://www.google.cz/url?sa=i&amp;rct=j&amp;q=&amp;esrc=s&amp;frm=1&amp;source=images&amp;cd=&amp;cad=rja&amp;uact=8&amp;ved=0CAcQjRw&amp;url=http://news.bbc.co.uk/2/hi/europe/1003618.stm&amp;ei=r-wPVeuFN4WwPPftgHA&amp;bvm=bv.88528373,d.d24&amp;psig=AFQjCNGTDpDnALrxv_KSJ4WnskXyl0FycA&amp;ust=1427193342342213" TargetMode="External"/><Relationship Id="rId9" Type="http://schemas.openxmlformats.org/officeDocument/2006/relationships/image" Target="../media/image18.gif"/></Relationships>
</file>

<file path=ppt/slides/_rels/slide35.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21.jpe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hyperlink" Target="http://www.google.cz/url?sa=i&amp;rct=j&amp;q=&amp;esrc=s&amp;frm=1&amp;source=images&amp;cd=&amp;cad=rja&amp;uact=8&amp;ved=0CAcQjRw&amp;url=http://blogs.wsj.com/emergingeurope/2010/01/15/micronesia-wants-czechs-scrap-coal-fired-plant-czechs-may-want-more-warmth/&amp;ei=QewPVYqSI8O3OPiegQg&amp;bvm=bv.88528373,d.d24&amp;psig=AFQjCNGj49Sz6EJ12swrXNjPS3Td3kkUdA&amp;ust=1427193270171395" TargetMode="External"/><Relationship Id="rId5" Type="http://schemas.openxmlformats.org/officeDocument/2006/relationships/image" Target="../media/image20.jpeg"/><Relationship Id="rId4" Type="http://schemas.openxmlformats.org/officeDocument/2006/relationships/hyperlink" Target="http://www.google.cz/url?sa=i&amp;rct=j&amp;q=&amp;esrc=s&amp;frm=1&amp;source=images&amp;cd=&amp;cad=rja&amp;uact=8&amp;ved=0CAcQjRw&amp;url=http://www.lizasreef.com/HOPE%20FOR%20THE%20OCEANS/micronesian_region.htm&amp;ei=GOwPVcHILcjtO86vgJgH&amp;bvm=bv.88528373,d.d24&amp;psig=AFQjCNFCrGqGx05aSIDJ2OtRe4Ubrfz0RA&amp;ust=1427193226493061"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hyperlink" Target="http://portal.cenia.cz/eiasea/view/SEA100_koncepce" TargetMode="Externa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6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6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hyperlink" Target="http://portal.cenia.cz/eiasea/view/eia100_cr" TargetMode="External"/><Relationship Id="rId4" Type="http://schemas.openxmlformats.org/officeDocument/2006/relationships/image" Target="../media/image23.png"/></Relationships>
</file>

<file path=ppt/slides/_rels/slide6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www.google.cz/url?sa=i&amp;rct=j&amp;q=&amp;esrc=s&amp;frm=1&amp;source=images&amp;cd=&amp;cad=rja&amp;uact=8&amp;ved=0CAcQjRw&amp;url=http://praha.idnes.cz/soud-zamitl-kasacni-stiznost-na-obchvat-prahy-f4o-/praha-zpravy.aspx?c=A140416_183701_praha-zpravy_neh&amp;ei=olcaVZixG4e4OI2vgOAM&amp;bvm=bv.89381419,d.ZWU&amp;psig=AFQjCNH30X2Notp2O1GHOyPXXIlrBQvpYg&amp;ust=142787610672604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26.jpeg"/></Relationships>
</file>

<file path=ppt/slides/_rels/slide8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hyperlink" Target="http://www.google.cz/url?sa=i&amp;rct=j&amp;q=&amp;esrc=s&amp;frm=1&amp;source=images&amp;cd=&amp;cad=rja&amp;uact=8&amp;ved=0CAcQjRw&amp;url=http://www.krahulik.cz/sortiment/mekke-uzeniny/sunkovy-salam/&amp;ei=eFMaVeL5FMrWPM6kgIAK&amp;bvm=bv.89381419,d.ZWU&amp;psig=AFQjCNGx0LGfT38d-Do0n8gklwiHW1PKtQ&amp;ust=1427875029856605"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www.google.cz/url?sa=i&amp;rct=j&amp;q=&amp;esrc=s&amp;frm=1&amp;source=images&amp;cd=&amp;cad=rja&amp;uact=8&amp;ved=0CAcQjRw&amp;url=http://www.r52.cz/?page_id=16&amp;ei=28AjVdi5OMzePf_6gIAC&amp;bvm=bv.89947451,d.bGg&amp;psig=AFQjCNH3Ba_KQRvz4yZ-smAWKEIfD9OYZg&amp;ust=1428492848502549"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30.jpeg"/><Relationship Id="rId4" Type="http://schemas.openxmlformats.org/officeDocument/2006/relationships/hyperlink" Target="http://www.google.cz/url?sa=i&amp;rct=j&amp;q=&amp;esrc=s&amp;frm=1&amp;source=images&amp;cd=&amp;cad=rja&amp;uact=8&amp;ved=0CAcQjRw&amp;url=http://commons.wikimedia.org/wiki/File:Euromed_Barcelona-Alicante_entrando_en_la_estaci%C3%B3n_de_Tarragona.jpg&amp;ei=pO8PVfz2CMftO8rYgMAF&amp;bvm=bv.88528373,d.d24&amp;psig=AFQjCNGEWiDKiLGPAbx19xRGAM1ZDA6pfg&amp;ust=1427194121804114"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hyperlink" Target="http://www.google.cz/url?sa=i&amp;rct=j&amp;q=&amp;esrc=s&amp;frm=1&amp;source=images&amp;cd=&amp;cad=rja&amp;uact=8&amp;ved=0CAcQjRw&amp;url=http://www.portisheadweb.org.uk/wcpr/Conygar%20Quarry%20map.html&amp;ei=LfYPVeKPCc7KOamJgPAC&amp;bvm=bv.88528373,d.d24&amp;psig=AFQjCNGmNqgTtymHf4895pJ3WksNDmDChA&amp;ust=1427195792673060" TargetMode="External"/><Relationship Id="rId4" Type="http://schemas.openxmlformats.org/officeDocument/2006/relationships/image" Target="../media/image4.gif"/></Relationships>
</file>

<file path=ppt/slides/_rels/slide9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51520" y="3068960"/>
            <a:ext cx="8280920" cy="1706705"/>
          </a:xfrm>
        </p:spPr>
        <p:txBody>
          <a:bodyPr>
            <a:normAutofit lnSpcReduction="10000"/>
          </a:bodyPr>
          <a:lstStyle/>
          <a:p>
            <a:r>
              <a:rPr lang="cs-CZ" sz="3600" dirty="0"/>
              <a:t>Posuzování vlivů koncepcí a záměrů na životní prostředí (SEA, EIA</a:t>
            </a:r>
            <a:r>
              <a:rPr lang="cs-CZ" sz="3600" dirty="0" smtClean="0"/>
              <a:t>)</a:t>
            </a:r>
            <a:endParaRPr lang="cs-CZ" sz="3600" dirty="0"/>
          </a:p>
          <a:p>
            <a:pPr algn="l"/>
            <a:r>
              <a:rPr lang="cs-CZ" dirty="0" smtClean="0"/>
              <a:t>					</a:t>
            </a:r>
            <a:endParaRPr lang="cs-CZ" dirty="0"/>
          </a:p>
        </p:txBody>
      </p:sp>
      <p:pic>
        <p:nvPicPr>
          <p:cNvPr id="1027" name="Picture 3" descr="F:\vojtech\Pictures\Obrázky\logo katedry\logoCZ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301207"/>
            <a:ext cx="2975077" cy="131052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DATA\grafika\pruh 4.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576" y="190111"/>
            <a:ext cx="12212093" cy="164863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ctrTitle"/>
          </p:nvPr>
        </p:nvSpPr>
        <p:spPr>
          <a:xfrm>
            <a:off x="755576" y="1838742"/>
            <a:ext cx="7772400" cy="1470025"/>
          </a:xfrm>
        </p:spPr>
        <p:txBody>
          <a:bodyPr>
            <a:normAutofit/>
          </a:bodyPr>
          <a:lstStyle/>
          <a:p>
            <a:r>
              <a:rPr lang="cs-CZ" sz="2400" b="1" dirty="0"/>
              <a:t>Právo životního prostředí pro veřejnou správu – navazující magisterské studium</a:t>
            </a:r>
          </a:p>
        </p:txBody>
      </p:sp>
      <p:sp>
        <p:nvSpPr>
          <p:cNvPr id="4" name="TextovéPole 3"/>
          <p:cNvSpPr txBox="1"/>
          <p:nvPr/>
        </p:nvSpPr>
        <p:spPr>
          <a:xfrm>
            <a:off x="5384580" y="5938666"/>
            <a:ext cx="3672408" cy="646331"/>
          </a:xfrm>
          <a:prstGeom prst="rect">
            <a:avLst/>
          </a:prstGeom>
          <a:noFill/>
        </p:spPr>
        <p:txBody>
          <a:bodyPr wrap="square" rtlCol="0">
            <a:spAutoFit/>
          </a:bodyPr>
          <a:lstStyle/>
          <a:p>
            <a:r>
              <a:rPr lang="cs-CZ" b="1" dirty="0" smtClean="0"/>
              <a:t>Podzim 2017</a:t>
            </a:r>
          </a:p>
          <a:p>
            <a:r>
              <a:rPr lang="cs-CZ" b="1" dirty="0" smtClean="0"/>
              <a:t>Mgr. Vojtěch Vomáčka, Ph.D., LL.M.</a:t>
            </a:r>
            <a:endParaRPr lang="cs-CZ" b="1" dirty="0"/>
          </a:p>
        </p:txBody>
      </p:sp>
    </p:spTree>
    <p:extLst>
      <p:ext uri="{BB962C8B-B14F-4D97-AF65-F5344CB8AC3E}">
        <p14:creationId xmlns:p14="http://schemas.microsoft.com/office/powerpoint/2010/main" val="1090234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165375" y="429156"/>
            <a:ext cx="7992888" cy="584775"/>
          </a:xfrm>
          <a:prstGeom prst="rect">
            <a:avLst/>
          </a:prstGeom>
          <a:noFill/>
        </p:spPr>
        <p:txBody>
          <a:bodyPr wrap="square" rtlCol="0">
            <a:spAutoFit/>
          </a:bodyPr>
          <a:lstStyle/>
          <a:p>
            <a:r>
              <a:rPr lang="cs-CZ" sz="3200" b="1" dirty="0"/>
              <a:t>Principy posuzování vlivů na životní prostředí</a:t>
            </a:r>
          </a:p>
        </p:txBody>
      </p:sp>
      <p:sp>
        <p:nvSpPr>
          <p:cNvPr id="8" name="Rectangle 1030"/>
          <p:cNvSpPr>
            <a:spLocks noChangeArrowheads="1"/>
          </p:cNvSpPr>
          <p:nvPr/>
        </p:nvSpPr>
        <p:spPr bwMode="auto">
          <a:xfrm>
            <a:off x="359532" y="1361404"/>
            <a:ext cx="842493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Font typeface="Arial" panose="020B0604020202020204" pitchFamily="34" charset="0"/>
              <a:buChar char="•"/>
            </a:pPr>
            <a:r>
              <a:rPr lang="cs-CZ" sz="2800" b="1" dirty="0"/>
              <a:t>Zásada výběru aktivit podléhajících posuzování </a:t>
            </a:r>
            <a:r>
              <a:rPr lang="cs-CZ" sz="2800" b="1" dirty="0" smtClean="0"/>
              <a:t>vlivů</a:t>
            </a:r>
          </a:p>
          <a:p>
            <a:pPr marL="914400" lvl="1" indent="-457200">
              <a:buFont typeface="Arial" panose="020B0604020202020204" pitchFamily="34" charset="0"/>
              <a:buChar char="•"/>
            </a:pPr>
            <a:r>
              <a:rPr lang="cs-CZ" sz="2800" dirty="0"/>
              <a:t>taxativní vyjmenování předmětných aktivit podléhajících </a:t>
            </a:r>
            <a:r>
              <a:rPr lang="cs-CZ" sz="2800" dirty="0" smtClean="0"/>
              <a:t>posouzení,</a:t>
            </a:r>
          </a:p>
          <a:p>
            <a:pPr marL="914400" lvl="1" indent="-457200">
              <a:buFont typeface="Arial" panose="020B0604020202020204" pitchFamily="34" charset="0"/>
              <a:buChar char="•"/>
            </a:pPr>
            <a:r>
              <a:rPr lang="cs-CZ" sz="2800" dirty="0" smtClean="0"/>
              <a:t>předběžné </a:t>
            </a:r>
            <a:r>
              <a:rPr lang="cs-CZ" sz="2800" dirty="0"/>
              <a:t>hodnocení jednotlivých záměrů či koncepcí.</a:t>
            </a:r>
            <a:endParaRPr lang="cs-CZ" altLang="cs-CZ" sz="2800" i="1" dirty="0"/>
          </a:p>
          <a:p>
            <a:pPr marL="457200" indent="-457200">
              <a:buFont typeface="Arial" panose="020B0604020202020204" pitchFamily="34" charset="0"/>
              <a:buChar char="•"/>
            </a:pPr>
            <a:r>
              <a:rPr lang="cs-CZ" sz="2800" b="1" dirty="0"/>
              <a:t>Zásada </a:t>
            </a:r>
            <a:r>
              <a:rPr lang="cs-CZ" sz="2800" b="1" dirty="0" smtClean="0"/>
              <a:t>komplexnosti</a:t>
            </a:r>
          </a:p>
          <a:p>
            <a:pPr marL="457200" indent="-457200">
              <a:buFont typeface="Arial" panose="020B0604020202020204" pitchFamily="34" charset="0"/>
              <a:buChar char="•"/>
            </a:pPr>
            <a:r>
              <a:rPr lang="cs-CZ" sz="2800" b="1" dirty="0"/>
              <a:t>Zásada alternativního </a:t>
            </a:r>
            <a:r>
              <a:rPr lang="cs-CZ" sz="2800" b="1" dirty="0" smtClean="0"/>
              <a:t>řešení</a:t>
            </a:r>
          </a:p>
          <a:p>
            <a:pPr marL="457200" indent="-457200">
              <a:buFont typeface="Arial" panose="020B0604020202020204" pitchFamily="34" charset="0"/>
              <a:buChar char="•"/>
            </a:pPr>
            <a:r>
              <a:rPr lang="cs-CZ" sz="2800" b="1" dirty="0"/>
              <a:t>Zásada </a:t>
            </a:r>
            <a:r>
              <a:rPr lang="cs-CZ" sz="2800" b="1" dirty="0" smtClean="0"/>
              <a:t>včasnosti</a:t>
            </a:r>
          </a:p>
          <a:p>
            <a:pPr marL="457200" indent="-457200">
              <a:buFont typeface="Arial" panose="020B0604020202020204" pitchFamily="34" charset="0"/>
              <a:buChar char="•"/>
            </a:pPr>
            <a:r>
              <a:rPr lang="cs-CZ" sz="2800" b="1" dirty="0"/>
              <a:t>Zásada účasti </a:t>
            </a:r>
            <a:r>
              <a:rPr lang="cs-CZ" sz="2800" b="1" dirty="0" smtClean="0"/>
              <a:t>odborníků</a:t>
            </a:r>
          </a:p>
          <a:p>
            <a:pPr marL="457200" indent="-457200">
              <a:buFont typeface="Arial" panose="020B0604020202020204" pitchFamily="34" charset="0"/>
              <a:buChar char="•"/>
            </a:pPr>
            <a:r>
              <a:rPr lang="cs-CZ" sz="2800" b="1" dirty="0"/>
              <a:t>Zásada účasti </a:t>
            </a:r>
            <a:r>
              <a:rPr lang="cs-CZ" sz="2800" b="1" dirty="0" smtClean="0"/>
              <a:t>veřejnosti</a:t>
            </a:r>
          </a:p>
          <a:p>
            <a:pPr marL="457200" indent="-457200">
              <a:buFont typeface="Arial" panose="020B0604020202020204" pitchFamily="34" charset="0"/>
              <a:buChar char="•"/>
            </a:pPr>
            <a:r>
              <a:rPr lang="cs-CZ" sz="2800" b="1" dirty="0"/>
              <a:t>Zásada odborné kontroly neboli </a:t>
            </a:r>
            <a:r>
              <a:rPr lang="cs-CZ" sz="2800" b="1" dirty="0" err="1" smtClean="0"/>
              <a:t>dvoustupňovitosti</a:t>
            </a:r>
            <a:endParaRPr lang="cs-CZ" sz="2800" b="1" dirty="0" smtClean="0"/>
          </a:p>
          <a:p>
            <a:pPr marL="457200" indent="-457200">
              <a:buFont typeface="Arial" panose="020B0604020202020204" pitchFamily="34" charset="0"/>
              <a:buChar char="•"/>
            </a:pPr>
            <a:r>
              <a:rPr lang="cs-CZ" sz="2800" b="1" dirty="0"/>
              <a:t>Zásada transparentnosti a spolupráce</a:t>
            </a:r>
            <a:endParaRPr lang="en-US" altLang="cs-CZ" sz="2800" b="1" i="1" dirty="0"/>
          </a:p>
        </p:txBody>
      </p:sp>
    </p:spTree>
    <p:extLst>
      <p:ext uri="{BB962C8B-B14F-4D97-AF65-F5344CB8AC3E}">
        <p14:creationId xmlns:p14="http://schemas.microsoft.com/office/powerpoint/2010/main" val="2883006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EIA\SEA</a:t>
            </a:r>
            <a:endParaRPr lang="cs-CZ" sz="4000" b="1" dirty="0"/>
          </a:p>
        </p:txBody>
      </p:sp>
      <p:sp>
        <p:nvSpPr>
          <p:cNvPr id="8" name="Rectangle 1030"/>
          <p:cNvSpPr>
            <a:spLocks noChangeArrowheads="1"/>
          </p:cNvSpPr>
          <p:nvPr/>
        </p:nvSpPr>
        <p:spPr bwMode="auto">
          <a:xfrm>
            <a:off x="323528" y="1700808"/>
            <a:ext cx="842493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800" b="1" u="sng" dirty="0" smtClean="0"/>
              <a:t>EIA</a:t>
            </a:r>
            <a:r>
              <a:rPr lang="cs-CZ" altLang="cs-CZ" sz="2800" dirty="0" smtClean="0"/>
              <a:t> (</a:t>
            </a:r>
            <a:r>
              <a:rPr lang="cs-CZ" sz="2800" i="1" dirty="0" err="1" smtClean="0"/>
              <a:t>Environmental</a:t>
            </a:r>
            <a:r>
              <a:rPr lang="cs-CZ" sz="2800" i="1" dirty="0" smtClean="0"/>
              <a:t> </a:t>
            </a:r>
            <a:r>
              <a:rPr lang="cs-CZ" sz="2800" i="1" dirty="0" err="1"/>
              <a:t>Impact</a:t>
            </a:r>
            <a:r>
              <a:rPr lang="cs-CZ" sz="2800" i="1" dirty="0"/>
              <a:t> </a:t>
            </a:r>
            <a:r>
              <a:rPr lang="cs-CZ" sz="2800" i="1" dirty="0" err="1" smtClean="0"/>
              <a:t>Assessment</a:t>
            </a:r>
            <a:r>
              <a:rPr lang="cs-CZ" sz="2800" dirty="0" smtClean="0"/>
              <a:t>)</a:t>
            </a:r>
            <a:r>
              <a:rPr lang="cs-CZ" sz="2800" i="1" dirty="0" smtClean="0"/>
              <a:t> </a:t>
            </a:r>
            <a:r>
              <a:rPr lang="cs-CZ" altLang="cs-CZ" sz="2800" dirty="0" smtClean="0"/>
              <a:t>je </a:t>
            </a:r>
            <a:r>
              <a:rPr lang="cs-CZ" sz="2800" dirty="0" smtClean="0"/>
              <a:t>proces, </a:t>
            </a:r>
            <a:r>
              <a:rPr lang="cs-CZ" sz="2800" dirty="0"/>
              <a:t>jehož cílem je získat představu o výsledném </a:t>
            </a:r>
            <a:r>
              <a:rPr lang="cs-CZ" sz="2800" b="1" dirty="0">
                <a:solidFill>
                  <a:srgbClr val="FF0000"/>
                </a:solidFill>
              </a:rPr>
              <a:t>vlivu </a:t>
            </a:r>
            <a:r>
              <a:rPr lang="cs-CZ" sz="2800" b="1" dirty="0" smtClean="0">
                <a:solidFill>
                  <a:srgbClr val="FF0000"/>
                </a:solidFill>
              </a:rPr>
              <a:t>záměru </a:t>
            </a:r>
            <a:r>
              <a:rPr lang="cs-CZ" sz="2800" dirty="0"/>
              <a:t>na životní prostředí a vyhodnocení, zda je z tohoto ohledu vhodné </a:t>
            </a:r>
            <a:r>
              <a:rPr lang="cs-CZ" sz="2800" dirty="0" smtClean="0"/>
              <a:t>jej </a:t>
            </a:r>
            <a:r>
              <a:rPr lang="cs-CZ" sz="2800" dirty="0"/>
              <a:t>realizovat, resp. za jakých podmínek je </a:t>
            </a:r>
            <a:r>
              <a:rPr lang="cs-CZ" sz="2800" dirty="0" smtClean="0"/>
              <a:t>jeho realizace </a:t>
            </a:r>
            <a:r>
              <a:rPr lang="cs-CZ" sz="2800" dirty="0"/>
              <a:t>akceptovatelná</a:t>
            </a:r>
            <a:endParaRPr lang="en-US" altLang="cs-CZ" sz="2800" i="1" dirty="0"/>
          </a:p>
        </p:txBody>
      </p:sp>
      <p:sp>
        <p:nvSpPr>
          <p:cNvPr id="10" name="Rectangle 3"/>
          <p:cNvSpPr txBox="1">
            <a:spLocks noChangeArrowheads="1"/>
          </p:cNvSpPr>
          <p:nvPr/>
        </p:nvSpPr>
        <p:spPr>
          <a:xfrm>
            <a:off x="323528" y="4121524"/>
            <a:ext cx="8424936" cy="22170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tLang="cs-CZ" b="1" u="sng" dirty="0" smtClean="0"/>
              <a:t>SEA</a:t>
            </a:r>
            <a:r>
              <a:rPr lang="en-GB" altLang="cs-CZ" dirty="0" smtClean="0"/>
              <a:t> </a:t>
            </a:r>
            <a:r>
              <a:rPr lang="cs-CZ" altLang="cs-CZ" dirty="0" smtClean="0"/>
              <a:t>(</a:t>
            </a:r>
            <a:r>
              <a:rPr lang="cs-CZ" altLang="cs-CZ" dirty="0" err="1" smtClean="0"/>
              <a:t>S</a:t>
            </a:r>
            <a:r>
              <a:rPr lang="cs-CZ" i="1" dirty="0" err="1" smtClean="0"/>
              <a:t>trategic</a:t>
            </a:r>
            <a:r>
              <a:rPr lang="cs-CZ" i="1" dirty="0" smtClean="0"/>
              <a:t> </a:t>
            </a:r>
            <a:r>
              <a:rPr lang="cs-CZ" i="1" dirty="0" err="1" smtClean="0"/>
              <a:t>Environmental</a:t>
            </a:r>
            <a:r>
              <a:rPr lang="cs-CZ" i="1" dirty="0" smtClean="0"/>
              <a:t> </a:t>
            </a:r>
            <a:r>
              <a:rPr lang="cs-CZ" i="1" dirty="0" err="1" smtClean="0"/>
              <a:t>Assessment</a:t>
            </a:r>
            <a:r>
              <a:rPr lang="cs-CZ" dirty="0" smtClean="0"/>
              <a:t>) je </a:t>
            </a:r>
            <a:r>
              <a:rPr lang="en-GB" altLang="cs-CZ" dirty="0" smtClean="0"/>
              <a:t> </a:t>
            </a:r>
            <a:r>
              <a:rPr lang="cs-CZ" dirty="0"/>
              <a:t>proces posuzování </a:t>
            </a:r>
            <a:r>
              <a:rPr lang="cs-CZ" b="1" dirty="0">
                <a:solidFill>
                  <a:srgbClr val="FF0000"/>
                </a:solidFill>
              </a:rPr>
              <a:t>vlivu </a:t>
            </a:r>
            <a:r>
              <a:rPr lang="cs-CZ" b="1" dirty="0" smtClean="0">
                <a:solidFill>
                  <a:srgbClr val="FF0000"/>
                </a:solidFill>
              </a:rPr>
              <a:t>koncepcí </a:t>
            </a:r>
            <a:r>
              <a:rPr lang="cs-CZ" dirty="0" smtClean="0"/>
              <a:t>(střednědobých </a:t>
            </a:r>
            <a:r>
              <a:rPr lang="cs-CZ" dirty="0"/>
              <a:t>a dlouhodobých politických, hospodářských a dalších </a:t>
            </a:r>
            <a:r>
              <a:rPr lang="cs-CZ" dirty="0" smtClean="0"/>
              <a:t>plánů a programů) </a:t>
            </a:r>
            <a:r>
              <a:rPr lang="cs-CZ" dirty="0"/>
              <a:t>na životní </a:t>
            </a:r>
            <a:r>
              <a:rPr lang="cs-CZ" dirty="0" smtClean="0"/>
              <a:t>prostředí.</a:t>
            </a:r>
            <a:endParaRPr lang="en-GB" altLang="cs-CZ" i="1" dirty="0" smtClean="0"/>
          </a:p>
          <a:p>
            <a:endParaRPr lang="en-GB" altLang="cs-CZ" i="1" dirty="0" smtClean="0"/>
          </a:p>
        </p:txBody>
      </p:sp>
    </p:spTree>
    <p:extLst>
      <p:ext uri="{BB962C8B-B14F-4D97-AF65-F5344CB8AC3E}">
        <p14:creationId xmlns:p14="http://schemas.microsoft.com/office/powerpoint/2010/main" val="3143101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EIA\SEA</a:t>
            </a:r>
            <a:endParaRPr lang="cs-CZ" sz="4000" b="1" dirty="0"/>
          </a:p>
        </p:txBody>
      </p:sp>
      <p:sp>
        <p:nvSpPr>
          <p:cNvPr id="8" name="Rectangle 1030"/>
          <p:cNvSpPr>
            <a:spLocks noChangeArrowheads="1"/>
          </p:cNvSpPr>
          <p:nvPr/>
        </p:nvSpPr>
        <p:spPr bwMode="auto">
          <a:xfrm>
            <a:off x="323528" y="1700808"/>
            <a:ext cx="842493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800" b="1" u="sng" dirty="0" smtClean="0"/>
              <a:t>EIA</a:t>
            </a:r>
            <a:r>
              <a:rPr lang="cs-CZ" altLang="cs-CZ" sz="2800" dirty="0" smtClean="0"/>
              <a:t> se vztahuje na záměry, které mohou mít vliv na životní </a:t>
            </a:r>
            <a:r>
              <a:rPr lang="cs-CZ" altLang="cs-CZ" sz="2800" dirty="0"/>
              <a:t>prostředí </a:t>
            </a:r>
            <a:r>
              <a:rPr lang="cs-CZ" altLang="cs-CZ" sz="2800" dirty="0" smtClean="0"/>
              <a:t>(i</a:t>
            </a:r>
            <a:r>
              <a:rPr lang="cs-CZ" sz="2800" dirty="0" smtClean="0"/>
              <a:t> </a:t>
            </a:r>
            <a:r>
              <a:rPr lang="cs-CZ" sz="2800" dirty="0"/>
              <a:t>příprava záměru, provádění, zkušební provoz, ukončení provozu a případná sanace či rekultivace</a:t>
            </a:r>
            <a:r>
              <a:rPr lang="cs-CZ" sz="2800" dirty="0" smtClean="0"/>
              <a:t>!). </a:t>
            </a:r>
            <a:r>
              <a:rPr lang="cs-CZ" sz="2800" dirty="0" smtClean="0">
                <a:solidFill>
                  <a:srgbClr val="00B050"/>
                </a:solidFill>
              </a:rPr>
              <a:t>V ČR cca 17.000 záměrů</a:t>
            </a:r>
            <a:r>
              <a:rPr lang="cs-CZ" sz="2800" dirty="0" smtClean="0"/>
              <a:t>.</a:t>
            </a:r>
            <a:endParaRPr lang="cs-CZ" altLang="cs-CZ" sz="2800" b="1" i="1" dirty="0">
              <a:solidFill>
                <a:srgbClr val="FF0000"/>
              </a:solidFill>
            </a:endParaRPr>
          </a:p>
          <a:p>
            <a:endParaRPr lang="en-US" altLang="cs-CZ" sz="2800" i="1" dirty="0"/>
          </a:p>
        </p:txBody>
      </p:sp>
      <p:sp>
        <p:nvSpPr>
          <p:cNvPr id="10" name="Rectangle 3"/>
          <p:cNvSpPr txBox="1">
            <a:spLocks noChangeArrowheads="1"/>
          </p:cNvSpPr>
          <p:nvPr/>
        </p:nvSpPr>
        <p:spPr>
          <a:xfrm>
            <a:off x="323528" y="4121524"/>
            <a:ext cx="8424936" cy="22170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tLang="cs-CZ" b="1" u="sng" dirty="0" smtClean="0"/>
              <a:t>SEA</a:t>
            </a:r>
            <a:r>
              <a:rPr lang="en-GB" altLang="cs-CZ" dirty="0" smtClean="0"/>
              <a:t> </a:t>
            </a:r>
            <a:r>
              <a:rPr lang="cs-CZ" altLang="cs-CZ" dirty="0" smtClean="0"/>
              <a:t>se vztahuje na koncepce, které vytvářejí rámec pro budoucí realizaci záměrů</a:t>
            </a:r>
            <a:r>
              <a:rPr lang="cs-CZ" dirty="0" smtClean="0"/>
              <a:t>. </a:t>
            </a:r>
            <a:r>
              <a:rPr lang="cs-CZ" dirty="0" smtClean="0">
                <a:solidFill>
                  <a:srgbClr val="00B050"/>
                </a:solidFill>
              </a:rPr>
              <a:t>V ČR cca 500 koncepcí</a:t>
            </a:r>
            <a:r>
              <a:rPr lang="cs-CZ" dirty="0" smtClean="0"/>
              <a:t>.</a:t>
            </a:r>
            <a:endParaRPr lang="en-GB" altLang="cs-CZ" i="1" dirty="0" smtClean="0"/>
          </a:p>
          <a:p>
            <a:endParaRPr lang="en-GB" altLang="cs-CZ" i="1" dirty="0" smtClean="0"/>
          </a:p>
        </p:txBody>
      </p:sp>
    </p:spTree>
    <p:extLst>
      <p:ext uri="{BB962C8B-B14F-4D97-AF65-F5344CB8AC3E}">
        <p14:creationId xmlns:p14="http://schemas.microsoft.com/office/powerpoint/2010/main" val="1412243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1619672" y="538435"/>
            <a:ext cx="7239072" cy="415498"/>
          </a:xfrm>
          <a:prstGeom prst="rect">
            <a:avLst/>
          </a:prstGeom>
          <a:noFill/>
        </p:spPr>
        <p:txBody>
          <a:bodyPr wrap="square" rtlCol="0">
            <a:spAutoFit/>
          </a:bodyPr>
          <a:lstStyle/>
          <a:p>
            <a:r>
              <a:rPr lang="cs-CZ" sz="2100" b="1" dirty="0" smtClean="0">
                <a:solidFill>
                  <a:schemeClr val="accent2"/>
                </a:solidFill>
              </a:rPr>
              <a:t>Zákon č. 100/2001 Sb., o posuzování vlivů na životní prostředí</a:t>
            </a:r>
            <a:endParaRPr lang="cs-CZ" sz="2100" b="1" dirty="0">
              <a:solidFill>
                <a:schemeClr val="accent2"/>
              </a:solidFill>
            </a:endParaRPr>
          </a:p>
        </p:txBody>
      </p:sp>
      <p:sp>
        <p:nvSpPr>
          <p:cNvPr id="7" name="Zaoblený obdélník 6"/>
          <p:cNvSpPr/>
          <p:nvPr/>
        </p:nvSpPr>
        <p:spPr>
          <a:xfrm>
            <a:off x="1460093" y="1116090"/>
            <a:ext cx="6395758" cy="472244"/>
          </a:xfrm>
          <a:prstGeom prst="roundRect">
            <a:avLst/>
          </a:prstGeom>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Úvodní ustanovení (§ 1 – 3)</a:t>
            </a:r>
            <a:endParaRPr lang="cs-CZ" b="1" dirty="0"/>
          </a:p>
        </p:txBody>
      </p:sp>
      <p:sp>
        <p:nvSpPr>
          <p:cNvPr id="8" name="Zaoblený obdélník 7"/>
          <p:cNvSpPr/>
          <p:nvPr/>
        </p:nvSpPr>
        <p:spPr>
          <a:xfrm>
            <a:off x="1460093" y="1713015"/>
            <a:ext cx="6395758" cy="472244"/>
          </a:xfrm>
          <a:prstGeom prst="roundRect">
            <a:avLst/>
          </a:prstGeom>
          <a:solidFill>
            <a:schemeClr val="accent4">
              <a:lumMod val="20000"/>
              <a:lumOff val="80000"/>
            </a:schemeClr>
          </a:solidFill>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Posuzování vlivů záměru na životní </a:t>
            </a:r>
            <a:r>
              <a:rPr lang="cs-CZ" b="1" dirty="0" smtClean="0"/>
              <a:t>prostředí (§ 4 – 10)</a:t>
            </a:r>
            <a:endParaRPr lang="cs-CZ" b="1" dirty="0"/>
          </a:p>
        </p:txBody>
      </p:sp>
      <p:sp>
        <p:nvSpPr>
          <p:cNvPr id="10" name="Zaoblený obdélník 9"/>
          <p:cNvSpPr/>
          <p:nvPr/>
        </p:nvSpPr>
        <p:spPr>
          <a:xfrm>
            <a:off x="1460093" y="2299283"/>
            <a:ext cx="6395758" cy="472244"/>
          </a:xfrm>
          <a:prstGeom prst="roundRect">
            <a:avLst/>
          </a:prstGeom>
          <a:solidFill>
            <a:schemeClr val="accent6">
              <a:lumMod val="40000"/>
              <a:lumOff val="60000"/>
            </a:schemeClr>
          </a:solidFill>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Posuzování vlivů </a:t>
            </a:r>
            <a:r>
              <a:rPr lang="cs-CZ" b="1" dirty="0" smtClean="0"/>
              <a:t>koncepce </a:t>
            </a:r>
            <a:r>
              <a:rPr lang="cs-CZ" b="1" dirty="0"/>
              <a:t>na životní </a:t>
            </a:r>
            <a:r>
              <a:rPr lang="cs-CZ" b="1" dirty="0" smtClean="0"/>
              <a:t>prostředí (§ 10a – 10i)</a:t>
            </a:r>
            <a:endParaRPr lang="cs-CZ" b="1" dirty="0"/>
          </a:p>
        </p:txBody>
      </p:sp>
      <p:sp>
        <p:nvSpPr>
          <p:cNvPr id="11" name="Zaoblený obdélník 10"/>
          <p:cNvSpPr/>
          <p:nvPr/>
        </p:nvSpPr>
        <p:spPr>
          <a:xfrm>
            <a:off x="1452111" y="2900727"/>
            <a:ext cx="6395549" cy="575131"/>
          </a:xfrm>
          <a:prstGeom prst="roundRect">
            <a:avLst/>
          </a:prstGeom>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Posuzování vlivů na životní prostředí přesahujících hranice české republiky (§ 11 – 14b)</a:t>
            </a:r>
            <a:endParaRPr lang="cs-CZ" b="1" dirty="0"/>
          </a:p>
        </p:txBody>
      </p:sp>
      <p:sp>
        <p:nvSpPr>
          <p:cNvPr id="12" name="Zaoblený obdélník 11"/>
          <p:cNvSpPr/>
          <p:nvPr/>
        </p:nvSpPr>
        <p:spPr>
          <a:xfrm>
            <a:off x="1481817" y="3577173"/>
            <a:ext cx="6395758" cy="472244"/>
          </a:xfrm>
          <a:prstGeom prst="roundRect">
            <a:avLst/>
          </a:prstGeom>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Ustanovení společná a přechodná (§ 15 – 24)</a:t>
            </a:r>
            <a:endParaRPr lang="cs-CZ" b="1" dirty="0"/>
          </a:p>
        </p:txBody>
      </p:sp>
      <p:sp>
        <p:nvSpPr>
          <p:cNvPr id="13" name="Zaoblený obdélník 12"/>
          <p:cNvSpPr/>
          <p:nvPr/>
        </p:nvSpPr>
        <p:spPr>
          <a:xfrm>
            <a:off x="340698" y="4128990"/>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Příloha č. 1 – seznam záměrů</a:t>
            </a:r>
            <a:endParaRPr lang="cs-CZ" b="1" dirty="0"/>
          </a:p>
        </p:txBody>
      </p:sp>
      <p:sp>
        <p:nvSpPr>
          <p:cNvPr id="14" name="Zaoblený obdélník 13"/>
          <p:cNvSpPr/>
          <p:nvPr/>
        </p:nvSpPr>
        <p:spPr>
          <a:xfrm>
            <a:off x="340698" y="4674196"/>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Příloha č. 2 – kritéria pro zjišťovací řízení</a:t>
            </a:r>
            <a:endParaRPr lang="cs-CZ" b="1" dirty="0"/>
          </a:p>
        </p:txBody>
      </p:sp>
      <p:sp>
        <p:nvSpPr>
          <p:cNvPr id="15" name="Zaoblený obdélník 14"/>
          <p:cNvSpPr/>
          <p:nvPr/>
        </p:nvSpPr>
        <p:spPr>
          <a:xfrm>
            <a:off x="340698" y="5213192"/>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Příloha č. 3 – náležitosti oznámení</a:t>
            </a:r>
            <a:endParaRPr lang="cs-CZ" b="1" dirty="0"/>
          </a:p>
        </p:txBody>
      </p:sp>
      <p:sp>
        <p:nvSpPr>
          <p:cNvPr id="16" name="Zaoblený obdélník 15"/>
          <p:cNvSpPr/>
          <p:nvPr/>
        </p:nvSpPr>
        <p:spPr>
          <a:xfrm>
            <a:off x="347594" y="5764293"/>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Příloha č. 3a – oznámení podlimitního záměru</a:t>
            </a:r>
            <a:endParaRPr lang="cs-CZ" b="1" dirty="0"/>
          </a:p>
        </p:txBody>
      </p:sp>
      <p:sp>
        <p:nvSpPr>
          <p:cNvPr id="17" name="Zaoblený obdélník 16"/>
          <p:cNvSpPr/>
          <p:nvPr/>
        </p:nvSpPr>
        <p:spPr>
          <a:xfrm>
            <a:off x="340698" y="6303751"/>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Příloha č. 4 – náležitosti dokumentace</a:t>
            </a:r>
            <a:endParaRPr lang="cs-CZ" b="1" dirty="0"/>
          </a:p>
        </p:txBody>
      </p:sp>
      <p:sp>
        <p:nvSpPr>
          <p:cNvPr id="18" name="Zaoblený obdélník 17"/>
          <p:cNvSpPr/>
          <p:nvPr/>
        </p:nvSpPr>
        <p:spPr>
          <a:xfrm>
            <a:off x="4566320" y="4131333"/>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Příloha č. 5 – náležitosti posudku</a:t>
            </a:r>
            <a:endParaRPr lang="cs-CZ" b="1" dirty="0"/>
          </a:p>
        </p:txBody>
      </p:sp>
      <p:sp>
        <p:nvSpPr>
          <p:cNvPr id="19" name="Zaoblený obdélník 18"/>
          <p:cNvSpPr/>
          <p:nvPr/>
        </p:nvSpPr>
        <p:spPr>
          <a:xfrm>
            <a:off x="4570894" y="4684707"/>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Příloha č. 6 – náležitosti stanoviska</a:t>
            </a:r>
            <a:endParaRPr lang="cs-CZ" b="1" dirty="0"/>
          </a:p>
        </p:txBody>
      </p:sp>
      <p:sp>
        <p:nvSpPr>
          <p:cNvPr id="20" name="Zaoblený obdélník 19"/>
          <p:cNvSpPr/>
          <p:nvPr/>
        </p:nvSpPr>
        <p:spPr>
          <a:xfrm>
            <a:off x="4566320" y="5225090"/>
            <a:ext cx="4104456" cy="472244"/>
          </a:xfrm>
          <a:prstGeom prst="roundRect">
            <a:avLst/>
          </a:prstGeom>
          <a:solidFill>
            <a:schemeClr val="accent6">
              <a:lumMod val="40000"/>
              <a:lumOff val="6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Příloha č. 7 – náležitosti oznámení</a:t>
            </a:r>
            <a:endParaRPr lang="cs-CZ" b="1" dirty="0"/>
          </a:p>
        </p:txBody>
      </p:sp>
      <p:sp>
        <p:nvSpPr>
          <p:cNvPr id="21" name="Zaoblený obdélník 20"/>
          <p:cNvSpPr/>
          <p:nvPr/>
        </p:nvSpPr>
        <p:spPr>
          <a:xfrm>
            <a:off x="4582344" y="5769936"/>
            <a:ext cx="4104456" cy="472244"/>
          </a:xfrm>
          <a:prstGeom prst="roundRect">
            <a:avLst/>
          </a:prstGeom>
          <a:solidFill>
            <a:schemeClr val="accent6">
              <a:lumMod val="40000"/>
              <a:lumOff val="6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Příloha č. 8 kritéria pro zjišťovací řízení</a:t>
            </a:r>
            <a:endParaRPr lang="cs-CZ" b="1" dirty="0"/>
          </a:p>
        </p:txBody>
      </p:sp>
      <p:sp>
        <p:nvSpPr>
          <p:cNvPr id="22" name="Zaoblený obdélník 21"/>
          <p:cNvSpPr/>
          <p:nvPr/>
        </p:nvSpPr>
        <p:spPr>
          <a:xfrm>
            <a:off x="4582324" y="6327868"/>
            <a:ext cx="4104456" cy="472244"/>
          </a:xfrm>
          <a:prstGeom prst="roundRect">
            <a:avLst/>
          </a:prstGeom>
          <a:solidFill>
            <a:schemeClr val="accent6">
              <a:lumMod val="40000"/>
              <a:lumOff val="6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Příloha č. 9 – náležitosti vyhodnocení koncepce</a:t>
            </a:r>
            <a:endParaRPr lang="cs-CZ" b="1" dirty="0"/>
          </a:p>
        </p:txBody>
      </p:sp>
    </p:spTree>
    <p:extLst>
      <p:ext uri="{BB962C8B-B14F-4D97-AF65-F5344CB8AC3E}">
        <p14:creationId xmlns:p14="http://schemas.microsoft.com/office/powerpoint/2010/main" val="2283858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Zjišťovací řízení x EIA/SEA</a:t>
            </a:r>
            <a:endParaRPr lang="cs-CZ" sz="4000" b="1" dirty="0"/>
          </a:p>
        </p:txBody>
      </p:sp>
      <p:sp>
        <p:nvSpPr>
          <p:cNvPr id="8" name="Rectangle 1030"/>
          <p:cNvSpPr>
            <a:spLocks noChangeArrowheads="1"/>
          </p:cNvSpPr>
          <p:nvPr/>
        </p:nvSpPr>
        <p:spPr bwMode="auto">
          <a:xfrm>
            <a:off x="289792" y="1526547"/>
            <a:ext cx="873636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400" b="1" dirty="0"/>
              <a:t>Účel zjišťovacího řízení, </a:t>
            </a:r>
            <a:r>
              <a:rPr lang="cs-CZ" altLang="cs-CZ" sz="2400" b="1" dirty="0" smtClean="0"/>
              <a:t>které se někdy označuje jako tzv</a:t>
            </a:r>
            <a:r>
              <a:rPr lang="cs-CZ" altLang="cs-CZ" sz="2400" b="1" dirty="0"/>
              <a:t>. „malá EIA</a:t>
            </a:r>
            <a:r>
              <a:rPr lang="cs-CZ" altLang="cs-CZ" sz="2400" b="1" dirty="0" smtClean="0"/>
              <a:t>“ nebo „malá SEA“, </a:t>
            </a:r>
            <a:r>
              <a:rPr lang="cs-CZ" altLang="cs-CZ" sz="2400" b="1" dirty="0"/>
              <a:t>je dvojí</a:t>
            </a:r>
            <a:r>
              <a:rPr lang="cs-CZ" altLang="cs-CZ" sz="2400" b="1" dirty="0" smtClean="0"/>
              <a:t>:</a:t>
            </a:r>
          </a:p>
          <a:p>
            <a:r>
              <a:rPr lang="cs-CZ" altLang="cs-CZ" sz="2400" b="1" i="1" dirty="0" smtClean="0"/>
              <a:t> </a:t>
            </a:r>
          </a:p>
          <a:p>
            <a:r>
              <a:rPr lang="cs-CZ" altLang="cs-CZ" sz="2400" i="1" dirty="0" smtClean="0"/>
              <a:t>• </a:t>
            </a:r>
            <a:r>
              <a:rPr lang="cs-CZ" altLang="cs-CZ" sz="2400" i="1" dirty="0"/>
              <a:t>určit, </a:t>
            </a:r>
            <a:r>
              <a:rPr lang="cs-CZ" altLang="cs-CZ" sz="2400" b="1" i="1" dirty="0"/>
              <a:t>zda</a:t>
            </a:r>
            <a:r>
              <a:rPr lang="cs-CZ" altLang="cs-CZ" sz="2400" i="1" dirty="0"/>
              <a:t> záměr bude nebo nebude předmětem posuzování, </a:t>
            </a:r>
            <a:endParaRPr lang="cs-CZ" altLang="cs-CZ" sz="2400" i="1" dirty="0" smtClean="0"/>
          </a:p>
          <a:p>
            <a:pPr algn="just"/>
            <a:r>
              <a:rPr lang="cs-CZ" altLang="cs-CZ" sz="2400" i="1" dirty="0" smtClean="0"/>
              <a:t>• </a:t>
            </a:r>
            <a:r>
              <a:rPr lang="cs-CZ" altLang="cs-CZ" sz="2400" i="1" dirty="0"/>
              <a:t>určit </a:t>
            </a:r>
            <a:r>
              <a:rPr lang="cs-CZ" altLang="cs-CZ" sz="2400" b="1" i="1" dirty="0"/>
              <a:t>rozsah</a:t>
            </a:r>
            <a:r>
              <a:rPr lang="cs-CZ" altLang="cs-CZ" sz="2400" i="1" dirty="0"/>
              <a:t> posouzení vlivů záměru s ohledem na jeho povahu či specifické faktory životního prostředí </a:t>
            </a:r>
            <a:r>
              <a:rPr lang="cs-CZ" altLang="cs-CZ" sz="2400" i="1" dirty="0" smtClean="0"/>
              <a:t>apod.</a:t>
            </a:r>
          </a:p>
          <a:p>
            <a:pPr algn="just"/>
            <a:endParaRPr lang="cs-CZ" altLang="cs-CZ" sz="2400" i="1" dirty="0"/>
          </a:p>
          <a:p>
            <a:pPr algn="just"/>
            <a:r>
              <a:rPr lang="cs-CZ" altLang="cs-CZ" sz="2400" i="1" dirty="0" smtClean="0"/>
              <a:t>Ve </a:t>
            </a:r>
            <a:r>
              <a:rPr lang="cs-CZ" altLang="cs-CZ" sz="2400" i="1" dirty="0"/>
              <a:t>zjišťovacím řízení tak dochází k upřesnění informací, které je vhodné uvést do dokumentace vlivů záměru. Vyhodnocení, zda záměr bude posuzovány v procesu EIA, bývá také označován anglickým termínem </a:t>
            </a:r>
            <a:r>
              <a:rPr lang="cs-CZ" altLang="cs-CZ" sz="2400" b="1" i="1" dirty="0" err="1">
                <a:solidFill>
                  <a:schemeClr val="accent5"/>
                </a:solidFill>
              </a:rPr>
              <a:t>screening</a:t>
            </a:r>
            <a:r>
              <a:rPr lang="cs-CZ" altLang="cs-CZ" sz="2400" i="1" dirty="0"/>
              <a:t> . V případě, že je v rámci </a:t>
            </a:r>
            <a:r>
              <a:rPr lang="cs-CZ" altLang="cs-CZ" sz="2400" i="1" dirty="0" err="1"/>
              <a:t>screeningu</a:t>
            </a:r>
            <a:r>
              <a:rPr lang="cs-CZ" altLang="cs-CZ" sz="2400" i="1" dirty="0"/>
              <a:t> zjištěno, že záměr má být posouzen, přistoupí se k tzv. </a:t>
            </a:r>
            <a:r>
              <a:rPr lang="cs-CZ" altLang="cs-CZ" sz="2400" b="1" i="1" dirty="0" err="1">
                <a:solidFill>
                  <a:schemeClr val="accent5"/>
                </a:solidFill>
              </a:rPr>
              <a:t>scopingu</a:t>
            </a:r>
            <a:r>
              <a:rPr lang="cs-CZ" altLang="cs-CZ" sz="2400" i="1" dirty="0"/>
              <a:t> , tedy ke stanovení rozsahu informací k doplnění.</a:t>
            </a:r>
            <a:endParaRPr lang="cs-CZ" altLang="cs-CZ" sz="2400" i="1" dirty="0">
              <a:solidFill>
                <a:srgbClr val="FF0000"/>
              </a:solidFill>
            </a:endParaRPr>
          </a:p>
        </p:txBody>
      </p:sp>
    </p:spTree>
    <p:extLst>
      <p:ext uri="{BB962C8B-B14F-4D97-AF65-F5344CB8AC3E}">
        <p14:creationId xmlns:p14="http://schemas.microsoft.com/office/powerpoint/2010/main" val="31637394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EIA\SEA</a:t>
            </a:r>
            <a:endParaRPr lang="cs-CZ" sz="4000" b="1" dirty="0"/>
          </a:p>
        </p:txBody>
      </p:sp>
      <p:sp>
        <p:nvSpPr>
          <p:cNvPr id="8" name="Rectangle 1030"/>
          <p:cNvSpPr>
            <a:spLocks noChangeArrowheads="1"/>
          </p:cNvSpPr>
          <p:nvPr/>
        </p:nvSpPr>
        <p:spPr bwMode="auto">
          <a:xfrm>
            <a:off x="359532" y="1361404"/>
            <a:ext cx="8424936"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000" b="1" dirty="0" smtClean="0"/>
              <a:t>§ 3 a), b) zákona č. 100/2001 Sb. (ZEIA):</a:t>
            </a:r>
          </a:p>
          <a:p>
            <a:endParaRPr lang="cs-CZ" altLang="cs-CZ" sz="2000" b="1" dirty="0"/>
          </a:p>
          <a:p>
            <a:r>
              <a:rPr lang="cs-CZ" altLang="cs-CZ" sz="2000" b="1" dirty="0" smtClean="0"/>
              <a:t>Pro </a:t>
            </a:r>
            <a:r>
              <a:rPr lang="cs-CZ" altLang="cs-CZ" sz="2000" b="1" dirty="0"/>
              <a:t>účely tohoto zákona se rozumí</a:t>
            </a:r>
          </a:p>
          <a:p>
            <a:r>
              <a:rPr lang="cs-CZ" altLang="cs-CZ" sz="2000" b="1" dirty="0"/>
              <a:t> </a:t>
            </a:r>
          </a:p>
          <a:p>
            <a:r>
              <a:rPr lang="cs-CZ" altLang="cs-CZ" sz="2000" b="1" dirty="0"/>
              <a:t>a) </a:t>
            </a:r>
            <a:r>
              <a:rPr lang="cs-CZ" altLang="cs-CZ" sz="2000" b="1" dirty="0" smtClean="0">
                <a:solidFill>
                  <a:srgbClr val="FF0000"/>
                </a:solidFill>
              </a:rPr>
              <a:t>záměrem</a:t>
            </a:r>
            <a:endParaRPr lang="cs-CZ" altLang="cs-CZ" sz="2000" b="1" i="1" dirty="0"/>
          </a:p>
          <a:p>
            <a:r>
              <a:rPr lang="cs-CZ" altLang="cs-CZ" sz="2000" b="1" i="1" dirty="0"/>
              <a:t>1. stavby, zařízení, činnosti a technologie uvedené v příloze č. 1 k tomuto zákonu,</a:t>
            </a:r>
          </a:p>
          <a:p>
            <a:pPr algn="just"/>
            <a:r>
              <a:rPr lang="cs-CZ" altLang="cs-CZ" sz="2000" b="1" i="1" dirty="0"/>
              <a:t>2. stavby, zařízení, činnosti a technologie, které podle stanoviska orgánu ochrany přírody vydaného podle zákona o ochraně přírody a krajiny mohou samostatně nebo ve spojení s jinými významně ovlivnit předmět ochrany nebo celistvost evropsky významné lokality nebo ptačí oblasti,</a:t>
            </a:r>
            <a:r>
              <a:rPr lang="cs-CZ" altLang="cs-CZ" sz="2000" b="1" dirty="0" smtClean="0"/>
              <a:t>,</a:t>
            </a:r>
            <a:endParaRPr lang="cs-CZ" altLang="cs-CZ" sz="2000" b="1" dirty="0"/>
          </a:p>
          <a:p>
            <a:r>
              <a:rPr lang="cs-CZ" altLang="cs-CZ" sz="2000" b="1" dirty="0"/>
              <a:t> </a:t>
            </a:r>
          </a:p>
          <a:p>
            <a:pPr algn="just"/>
            <a:r>
              <a:rPr lang="cs-CZ" altLang="cs-CZ" sz="2000" b="1" dirty="0"/>
              <a:t>b) </a:t>
            </a:r>
            <a:r>
              <a:rPr lang="cs-CZ" altLang="cs-CZ" sz="2000" b="1" dirty="0">
                <a:solidFill>
                  <a:srgbClr val="FF0000"/>
                </a:solidFill>
              </a:rPr>
              <a:t>koncepcí</a:t>
            </a:r>
            <a:r>
              <a:rPr lang="cs-CZ" altLang="cs-CZ" sz="2000" b="1" dirty="0"/>
              <a:t> </a:t>
            </a:r>
            <a:r>
              <a:rPr lang="cs-CZ" altLang="cs-CZ" sz="2000" b="1" i="1" dirty="0"/>
              <a:t>strategie, politiky, plány nebo programy včetně těch, které jsou spolufinancované z prostředků fondů Evropské unie, zpracované nebo zadané orgánem veřejné správy a následně orgánem veřejné správy schvalované nebo ke schválení předkládané</a:t>
            </a:r>
            <a:r>
              <a:rPr lang="cs-CZ" altLang="cs-CZ" sz="2000" b="1" i="1" dirty="0" smtClean="0"/>
              <a:t>,</a:t>
            </a:r>
            <a:endParaRPr lang="en-US" altLang="cs-CZ" sz="2000" i="1" dirty="0"/>
          </a:p>
        </p:txBody>
      </p:sp>
    </p:spTree>
    <p:extLst>
      <p:ext uri="{BB962C8B-B14F-4D97-AF65-F5344CB8AC3E}">
        <p14:creationId xmlns:p14="http://schemas.microsoft.com/office/powerpoint/2010/main" val="1787305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EIA/SEA</a:t>
            </a:r>
            <a:endParaRPr lang="cs-CZ" sz="4000" b="1" dirty="0"/>
          </a:p>
        </p:txBody>
      </p:sp>
      <p:sp>
        <p:nvSpPr>
          <p:cNvPr id="8" name="AutoShape 6"/>
          <p:cNvSpPr>
            <a:spLocks noChangeArrowheads="1"/>
          </p:cNvSpPr>
          <p:nvPr/>
        </p:nvSpPr>
        <p:spPr bwMode="auto">
          <a:xfrm>
            <a:off x="1078160" y="3129208"/>
            <a:ext cx="7200900" cy="1655762"/>
          </a:xfrm>
          <a:prstGeom prst="roundRect">
            <a:avLst>
              <a:gd name="adj" fmla="val 16667"/>
            </a:avLst>
          </a:prstGeom>
          <a:gradFill rotWithShape="1">
            <a:gsLst>
              <a:gs pos="0">
                <a:srgbClr val="16BA6C">
                  <a:alpha val="82001"/>
                </a:srgbClr>
              </a:gs>
              <a:gs pos="100000">
                <a:schemeClr val="folHlink">
                  <a:alpha val="67998"/>
                </a:schemeClr>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cs-CZ"/>
          </a:p>
        </p:txBody>
      </p:sp>
      <p:sp>
        <p:nvSpPr>
          <p:cNvPr id="9" name="AutoShape 9"/>
          <p:cNvSpPr>
            <a:spLocks noChangeArrowheads="1"/>
          </p:cNvSpPr>
          <p:nvPr/>
        </p:nvSpPr>
        <p:spPr bwMode="auto">
          <a:xfrm>
            <a:off x="3741985" y="5432670"/>
            <a:ext cx="4535487" cy="144463"/>
          </a:xfrm>
          <a:prstGeom prst="leftRightArrow">
            <a:avLst>
              <a:gd name="adj1" fmla="val 50000"/>
              <a:gd name="adj2" fmla="val 627910"/>
            </a:avLst>
          </a:prstGeom>
          <a:gradFill rotWithShape="1">
            <a:gsLst>
              <a:gs pos="0">
                <a:srgbClr val="16BA6C">
                  <a:alpha val="29999"/>
                </a:srgbClr>
              </a:gs>
              <a:gs pos="100000">
                <a:schemeClr val="folHlink">
                  <a:alpha val="65999"/>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 name="AutoShape 10"/>
          <p:cNvSpPr>
            <a:spLocks noChangeArrowheads="1"/>
          </p:cNvSpPr>
          <p:nvPr/>
        </p:nvSpPr>
        <p:spPr bwMode="auto">
          <a:xfrm>
            <a:off x="1005135" y="5073895"/>
            <a:ext cx="4535487" cy="144463"/>
          </a:xfrm>
          <a:prstGeom prst="leftRightArrow">
            <a:avLst>
              <a:gd name="adj1" fmla="val 50000"/>
              <a:gd name="adj2" fmla="val 627910"/>
            </a:avLst>
          </a:prstGeom>
          <a:gradFill rotWithShape="1">
            <a:gsLst>
              <a:gs pos="0">
                <a:srgbClr val="16BA6C">
                  <a:alpha val="82001"/>
                </a:srgbClr>
              </a:gs>
              <a:gs pos="100000">
                <a:schemeClr val="folHlink">
                  <a:alpha val="25998"/>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 name="Text Box 12"/>
          <p:cNvSpPr txBox="1">
            <a:spLocks noChangeArrowheads="1"/>
          </p:cNvSpPr>
          <p:nvPr/>
        </p:nvSpPr>
        <p:spPr bwMode="auto">
          <a:xfrm>
            <a:off x="1581397" y="3345108"/>
            <a:ext cx="610936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dirty="0"/>
              <a:t>						</a:t>
            </a:r>
            <a:r>
              <a:rPr lang="cs-CZ" altLang="cs-CZ" dirty="0" smtClean="0"/>
              <a:t>Jak</a:t>
            </a:r>
            <a:endParaRPr lang="en-US" altLang="cs-CZ" dirty="0"/>
          </a:p>
          <a:p>
            <a:r>
              <a:rPr lang="en-US" altLang="cs-CZ" dirty="0"/>
              <a:t>				</a:t>
            </a:r>
            <a:r>
              <a:rPr lang="cs-CZ" altLang="cs-CZ" dirty="0" smtClean="0"/>
              <a:t>Kde</a:t>
            </a:r>
            <a:endParaRPr lang="en-US" altLang="cs-CZ" dirty="0"/>
          </a:p>
          <a:p>
            <a:r>
              <a:rPr lang="en-US" altLang="cs-CZ" dirty="0"/>
              <a:t>		</a:t>
            </a:r>
            <a:r>
              <a:rPr lang="cs-CZ" altLang="cs-CZ" dirty="0" smtClean="0"/>
              <a:t>Zda</a:t>
            </a:r>
            <a:endParaRPr lang="en-US" altLang="cs-CZ" dirty="0"/>
          </a:p>
          <a:p>
            <a:r>
              <a:rPr lang="cs-CZ" altLang="cs-CZ" dirty="0" smtClean="0"/>
              <a:t>Proč</a:t>
            </a:r>
            <a:endParaRPr lang="en-US" altLang="cs-CZ" dirty="0"/>
          </a:p>
        </p:txBody>
      </p:sp>
      <p:sp>
        <p:nvSpPr>
          <p:cNvPr id="12" name="Line 13"/>
          <p:cNvSpPr>
            <a:spLocks noChangeShapeType="1"/>
          </p:cNvSpPr>
          <p:nvPr/>
        </p:nvSpPr>
        <p:spPr bwMode="auto">
          <a:xfrm>
            <a:off x="6118472" y="3129208"/>
            <a:ext cx="1223963"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 name="Line 14"/>
          <p:cNvSpPr>
            <a:spLocks noChangeShapeType="1"/>
          </p:cNvSpPr>
          <p:nvPr/>
        </p:nvSpPr>
        <p:spPr bwMode="auto">
          <a:xfrm>
            <a:off x="2157660" y="3129208"/>
            <a:ext cx="1223962"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 name="Line 15"/>
          <p:cNvSpPr>
            <a:spLocks noChangeShapeType="1"/>
          </p:cNvSpPr>
          <p:nvPr/>
        </p:nvSpPr>
        <p:spPr bwMode="auto">
          <a:xfrm>
            <a:off x="4318247" y="3129208"/>
            <a:ext cx="1223963"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 name="Text Box 16"/>
          <p:cNvSpPr txBox="1">
            <a:spLocks noChangeArrowheads="1"/>
          </p:cNvSpPr>
          <p:nvPr/>
        </p:nvSpPr>
        <p:spPr bwMode="auto">
          <a:xfrm>
            <a:off x="2013197" y="2192583"/>
            <a:ext cx="31598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dirty="0" smtClean="0"/>
              <a:t>Politiky – Plány - Programy</a:t>
            </a:r>
            <a:endParaRPr lang="en-US" altLang="cs-CZ" dirty="0"/>
          </a:p>
        </p:txBody>
      </p:sp>
      <p:sp>
        <p:nvSpPr>
          <p:cNvPr id="16" name="Text Box 17"/>
          <p:cNvSpPr txBox="1">
            <a:spLocks noChangeArrowheads="1"/>
          </p:cNvSpPr>
          <p:nvPr/>
        </p:nvSpPr>
        <p:spPr bwMode="auto">
          <a:xfrm>
            <a:off x="5686672" y="2697408"/>
            <a:ext cx="10054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dirty="0" smtClean="0"/>
              <a:t>Záměry</a:t>
            </a:r>
            <a:endParaRPr lang="en-US" altLang="cs-CZ" dirty="0"/>
          </a:p>
        </p:txBody>
      </p:sp>
      <p:sp>
        <p:nvSpPr>
          <p:cNvPr id="17" name="Text Box 18"/>
          <p:cNvSpPr txBox="1">
            <a:spLocks noChangeArrowheads="1"/>
          </p:cNvSpPr>
          <p:nvPr/>
        </p:nvSpPr>
        <p:spPr bwMode="auto">
          <a:xfrm>
            <a:off x="2518022" y="5289795"/>
            <a:ext cx="811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a:solidFill>
                  <a:srgbClr val="006600"/>
                </a:solidFill>
              </a:rPr>
              <a:t>SEA</a:t>
            </a:r>
          </a:p>
        </p:txBody>
      </p:sp>
      <p:sp>
        <p:nvSpPr>
          <p:cNvPr id="18" name="Text Box 19"/>
          <p:cNvSpPr txBox="1">
            <a:spLocks noChangeArrowheads="1"/>
          </p:cNvSpPr>
          <p:nvPr/>
        </p:nvSpPr>
        <p:spPr bwMode="auto">
          <a:xfrm>
            <a:off x="5613647" y="5721595"/>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a:solidFill>
                  <a:srgbClr val="16BA6C"/>
                </a:solidFill>
              </a:rPr>
              <a:t>EIA</a:t>
            </a:r>
          </a:p>
        </p:txBody>
      </p:sp>
      <p:cxnSp>
        <p:nvCxnSpPr>
          <p:cNvPr id="19" name="AutoShape 20"/>
          <p:cNvCxnSpPr>
            <a:cxnSpLocks noChangeShapeType="1"/>
            <a:stCxn id="13" idx="0"/>
            <a:endCxn id="13" idx="1"/>
          </p:cNvCxnSpPr>
          <p:nvPr/>
        </p:nvCxnSpPr>
        <p:spPr bwMode="auto">
          <a:xfrm>
            <a:off x="2157660" y="3129208"/>
            <a:ext cx="1223962" cy="1655762"/>
          </a:xfrm>
          <a:prstGeom prst="straightConnector1">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AutoShape 21"/>
          <p:cNvSpPr>
            <a:spLocks noChangeArrowheads="1"/>
          </p:cNvSpPr>
          <p:nvPr/>
        </p:nvSpPr>
        <p:spPr bwMode="auto">
          <a:xfrm>
            <a:off x="1005135" y="1976683"/>
            <a:ext cx="4535487" cy="144462"/>
          </a:xfrm>
          <a:prstGeom prst="leftRightArrow">
            <a:avLst>
              <a:gd name="adj1" fmla="val 50000"/>
              <a:gd name="adj2" fmla="val 627914"/>
            </a:avLst>
          </a:prstGeom>
          <a:gradFill rotWithShape="1">
            <a:gsLst>
              <a:gs pos="0">
                <a:srgbClr val="16BA6C">
                  <a:alpha val="82001"/>
                </a:srgbClr>
              </a:gs>
              <a:gs pos="100000">
                <a:schemeClr val="folHlink">
                  <a:alpha val="25998"/>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 name="AutoShape 23"/>
          <p:cNvSpPr>
            <a:spLocks noChangeArrowheads="1"/>
          </p:cNvSpPr>
          <p:nvPr/>
        </p:nvSpPr>
        <p:spPr bwMode="auto">
          <a:xfrm>
            <a:off x="3813422" y="2552945"/>
            <a:ext cx="4535488" cy="144463"/>
          </a:xfrm>
          <a:prstGeom prst="leftRightArrow">
            <a:avLst>
              <a:gd name="adj1" fmla="val 50000"/>
              <a:gd name="adj2" fmla="val 627910"/>
            </a:avLst>
          </a:prstGeom>
          <a:gradFill rotWithShape="1">
            <a:gsLst>
              <a:gs pos="0">
                <a:srgbClr val="16BA6C">
                  <a:alpha val="29999"/>
                </a:srgbClr>
              </a:gs>
              <a:gs pos="100000">
                <a:schemeClr val="folHlink">
                  <a:alpha val="65999"/>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Tree>
    <p:extLst>
      <p:ext uri="{BB962C8B-B14F-4D97-AF65-F5344CB8AC3E}">
        <p14:creationId xmlns:p14="http://schemas.microsoft.com/office/powerpoint/2010/main" val="2137892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Co se posuzuje?</a:t>
            </a:r>
            <a:endParaRPr lang="cs-CZ" sz="4000" b="1" dirty="0"/>
          </a:p>
        </p:txBody>
      </p:sp>
      <p:sp>
        <p:nvSpPr>
          <p:cNvPr id="8" name="Rectangle 1030"/>
          <p:cNvSpPr>
            <a:spLocks noChangeArrowheads="1"/>
          </p:cNvSpPr>
          <p:nvPr/>
        </p:nvSpPr>
        <p:spPr bwMode="auto">
          <a:xfrm>
            <a:off x="289792" y="1526547"/>
            <a:ext cx="8736360"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400" b="1" i="1" dirty="0" smtClean="0"/>
              <a:t>§ 2:</a:t>
            </a:r>
          </a:p>
          <a:p>
            <a:pPr algn="just"/>
            <a:r>
              <a:rPr lang="cs-CZ" altLang="cs-CZ" sz="2400" b="1" i="1" dirty="0" smtClean="0"/>
              <a:t>Posuzují </a:t>
            </a:r>
            <a:r>
              <a:rPr lang="cs-CZ" altLang="cs-CZ" sz="2400" b="1" i="1" dirty="0"/>
              <a:t>se vlivy na obyvatelstvo a veřejné zdraví a vlivy na životní prostředí, zahrnující vlivy na </a:t>
            </a:r>
            <a:r>
              <a:rPr lang="cs-CZ" altLang="cs-CZ" sz="2400" b="1" i="1" dirty="0">
                <a:solidFill>
                  <a:schemeClr val="accent3"/>
                </a:solidFill>
              </a:rPr>
              <a:t>živočichy a rostliny, ekosystémy, biologickou rozmanitost, půdu, vodu, ovzduší, klima a krajinu, přírodní zdroje</a:t>
            </a:r>
            <a:r>
              <a:rPr lang="cs-CZ" altLang="cs-CZ" sz="2400" b="1" i="1" dirty="0"/>
              <a:t>, </a:t>
            </a:r>
            <a:r>
              <a:rPr lang="cs-CZ" altLang="cs-CZ" sz="2400" b="1" i="1" dirty="0">
                <a:solidFill>
                  <a:schemeClr val="accent6"/>
                </a:solidFill>
              </a:rPr>
              <a:t>hmotný majetek a kulturní dědictví</a:t>
            </a:r>
            <a:r>
              <a:rPr lang="cs-CZ" altLang="cs-CZ" sz="2400" b="1" i="1" dirty="0"/>
              <a:t>, vymezené zvláštními právními </a:t>
            </a:r>
            <a:r>
              <a:rPr lang="cs-CZ" altLang="cs-CZ" sz="2400" b="1" i="1" dirty="0" smtClean="0"/>
              <a:t>předpisy </a:t>
            </a:r>
            <a:r>
              <a:rPr lang="cs-CZ" altLang="cs-CZ" sz="2400" b="1" i="1" dirty="0"/>
              <a:t>a na </a:t>
            </a:r>
            <a:r>
              <a:rPr lang="cs-CZ" altLang="cs-CZ" sz="2400" b="1" i="1" dirty="0">
                <a:solidFill>
                  <a:schemeClr val="accent5"/>
                </a:solidFill>
              </a:rPr>
              <a:t>jejich vzájemné působení a souvislosti</a:t>
            </a:r>
            <a:r>
              <a:rPr lang="cs-CZ" altLang="cs-CZ" sz="2400" b="1" i="1" dirty="0"/>
              <a:t>. Vlivy na biologickou rozmanitost se posuzují se zvláštním zřetelem na evropsky významné druhy, ptáky a evropská </a:t>
            </a:r>
            <a:r>
              <a:rPr lang="cs-CZ" altLang="cs-CZ" sz="2400" b="1" i="1" dirty="0" smtClean="0"/>
              <a:t>stanoviště</a:t>
            </a:r>
          </a:p>
          <a:p>
            <a:pPr algn="just"/>
            <a:endParaRPr lang="cs-CZ" altLang="cs-CZ" sz="2400" b="1" i="1" dirty="0">
              <a:solidFill>
                <a:srgbClr val="FF0000"/>
              </a:solidFill>
            </a:endParaRPr>
          </a:p>
          <a:p>
            <a:pPr algn="just"/>
            <a:r>
              <a:rPr lang="cs-CZ" altLang="cs-CZ" sz="2400" b="1" i="1" dirty="0" smtClean="0">
                <a:solidFill>
                  <a:srgbClr val="FF0000"/>
                </a:solidFill>
              </a:rPr>
              <a:t>§ 5 odst. 3 (EIA):</a:t>
            </a:r>
          </a:p>
          <a:p>
            <a:pPr algn="just"/>
            <a:r>
              <a:rPr lang="cs-CZ" altLang="cs-CZ" sz="1600" b="1" i="1" dirty="0" smtClean="0"/>
              <a:t>Při </a:t>
            </a:r>
            <a:r>
              <a:rPr lang="cs-CZ" altLang="cs-CZ" sz="1600" b="1" i="1" dirty="0"/>
              <a:t>posuzování záměru se hodnotí vlivy na životní prostředí </a:t>
            </a:r>
            <a:r>
              <a:rPr lang="cs-CZ" altLang="cs-CZ" sz="1600" b="1" i="1" dirty="0">
                <a:solidFill>
                  <a:schemeClr val="accent6"/>
                </a:solidFill>
              </a:rPr>
              <a:t>při jeho přípravě, provádění, provozování i jeho případné ukončení, popřípadě důsledky jeho likvidace a dále sanace nebo rekultivace území</a:t>
            </a:r>
            <a:r>
              <a:rPr lang="cs-CZ" altLang="cs-CZ" sz="1600" b="1" i="1" dirty="0"/>
              <a:t>, pokud povinnost sanace nebo rekultivace stanoví zvláštní právní předpis. Posuzují se vlivy související s běžným provozováním záměru i vlivy vyplývající ze zranitelnosti záměru vůči závažným nehodám nebo katastrofám, které jsou pro daný záměr relevantní.</a:t>
            </a:r>
          </a:p>
        </p:txBody>
      </p:sp>
    </p:spTree>
    <p:extLst>
      <p:ext uri="{BB962C8B-B14F-4D97-AF65-F5344CB8AC3E}">
        <p14:creationId xmlns:p14="http://schemas.microsoft.com/office/powerpoint/2010/main" val="259563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Vlivy na životní prostředí</a:t>
            </a:r>
            <a:endParaRPr lang="cs-CZ" sz="4000" b="1" dirty="0"/>
          </a:p>
        </p:txBody>
      </p:sp>
      <p:sp>
        <p:nvSpPr>
          <p:cNvPr id="8" name="Rectangle 1030"/>
          <p:cNvSpPr>
            <a:spLocks noChangeArrowheads="1"/>
          </p:cNvSpPr>
          <p:nvPr/>
        </p:nvSpPr>
        <p:spPr bwMode="auto">
          <a:xfrm>
            <a:off x="457200" y="1360032"/>
            <a:ext cx="873636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400" b="1" i="1" dirty="0" smtClean="0"/>
              <a:t>Charakteristika předpokládaných vlivů záměru na obyvatelstvo a životní prostředí a hodnocení jejich velikosti a významnosti</a:t>
            </a:r>
          </a:p>
          <a:p>
            <a:endParaRPr lang="en-US" altLang="cs-CZ" sz="2400" i="1" dirty="0"/>
          </a:p>
          <a:p>
            <a:pPr marL="285750" indent="-285750">
              <a:buFont typeface="Arial" panose="020B0604020202020204" pitchFamily="34" charset="0"/>
              <a:buChar char="•"/>
            </a:pPr>
            <a:r>
              <a:rPr lang="cs-CZ" altLang="cs-CZ" sz="2400" i="1" dirty="0" smtClean="0"/>
              <a:t>Vlivy na </a:t>
            </a:r>
            <a:r>
              <a:rPr lang="cs-CZ" altLang="cs-CZ" sz="2400" b="1" i="1" dirty="0" smtClean="0">
                <a:solidFill>
                  <a:srgbClr val="FF0000"/>
                </a:solidFill>
              </a:rPr>
              <a:t>obyvatelstvo a veřejné zdraví</a:t>
            </a:r>
          </a:p>
          <a:p>
            <a:pPr marL="285750" indent="-285750">
              <a:buFont typeface="Arial" panose="020B0604020202020204" pitchFamily="34" charset="0"/>
              <a:buChar char="•"/>
            </a:pPr>
            <a:r>
              <a:rPr lang="cs-CZ" altLang="cs-CZ" sz="2400" i="1" dirty="0" smtClean="0"/>
              <a:t>Vlivy na </a:t>
            </a:r>
            <a:r>
              <a:rPr lang="cs-CZ" altLang="cs-CZ" sz="2400" b="1" i="1" dirty="0" smtClean="0">
                <a:solidFill>
                  <a:srgbClr val="FF0000"/>
                </a:solidFill>
              </a:rPr>
              <a:t>ovzduší a klima </a:t>
            </a:r>
          </a:p>
          <a:p>
            <a:pPr marL="285750" indent="-285750">
              <a:buFont typeface="Arial" panose="020B0604020202020204" pitchFamily="34" charset="0"/>
              <a:buChar char="•"/>
            </a:pPr>
            <a:r>
              <a:rPr lang="cs-CZ" altLang="cs-CZ" sz="2400" i="1" dirty="0" smtClean="0"/>
              <a:t>Vlivy na </a:t>
            </a:r>
            <a:r>
              <a:rPr lang="cs-CZ" altLang="cs-CZ" sz="2400" b="1" i="1" dirty="0" smtClean="0">
                <a:solidFill>
                  <a:srgbClr val="FF0000"/>
                </a:solidFill>
              </a:rPr>
              <a:t>hlukovou situaci </a:t>
            </a:r>
            <a:r>
              <a:rPr lang="cs-CZ" altLang="cs-CZ" sz="2400" i="1" dirty="0" smtClean="0"/>
              <a:t>a event. další fyzikální a biologické charakteristiky</a:t>
            </a:r>
          </a:p>
          <a:p>
            <a:pPr marL="285750" indent="-285750">
              <a:buFont typeface="Arial" panose="020B0604020202020204" pitchFamily="34" charset="0"/>
              <a:buChar char="•"/>
            </a:pPr>
            <a:r>
              <a:rPr lang="cs-CZ" altLang="cs-CZ" sz="2400" i="1" dirty="0" smtClean="0"/>
              <a:t>Vlivy na </a:t>
            </a:r>
            <a:r>
              <a:rPr lang="cs-CZ" altLang="cs-CZ" sz="2400" b="1" i="1" dirty="0" smtClean="0">
                <a:solidFill>
                  <a:srgbClr val="FF0000"/>
                </a:solidFill>
              </a:rPr>
              <a:t>povrchové a podzemní vody</a:t>
            </a:r>
          </a:p>
          <a:p>
            <a:pPr marL="285750" indent="-285750">
              <a:buFont typeface="Arial" panose="020B0604020202020204" pitchFamily="34" charset="0"/>
              <a:buChar char="•"/>
            </a:pPr>
            <a:r>
              <a:rPr lang="cs-CZ" altLang="cs-CZ" sz="2400" i="1" dirty="0" smtClean="0"/>
              <a:t>Vlivy na </a:t>
            </a:r>
            <a:r>
              <a:rPr lang="cs-CZ" altLang="cs-CZ" sz="2400" b="1" i="1" dirty="0" smtClean="0">
                <a:solidFill>
                  <a:srgbClr val="FF0000"/>
                </a:solidFill>
              </a:rPr>
              <a:t>půdu</a:t>
            </a:r>
          </a:p>
          <a:p>
            <a:pPr marL="285750" indent="-285750">
              <a:buFont typeface="Arial" panose="020B0604020202020204" pitchFamily="34" charset="0"/>
              <a:buChar char="•"/>
            </a:pPr>
            <a:r>
              <a:rPr lang="cs-CZ" altLang="cs-CZ" sz="2400" i="1" dirty="0" smtClean="0"/>
              <a:t>Vlivy na </a:t>
            </a:r>
            <a:r>
              <a:rPr lang="cs-CZ" altLang="cs-CZ" sz="2400" b="1" i="1" dirty="0" smtClean="0">
                <a:solidFill>
                  <a:srgbClr val="FF0000"/>
                </a:solidFill>
              </a:rPr>
              <a:t>horninové prostředí a přírodní zdroje</a:t>
            </a:r>
          </a:p>
          <a:p>
            <a:pPr marL="285750" indent="-285750">
              <a:buFont typeface="Arial" panose="020B0604020202020204" pitchFamily="34" charset="0"/>
              <a:buChar char="•"/>
            </a:pPr>
            <a:r>
              <a:rPr lang="cs-CZ" altLang="cs-CZ" sz="2400" i="1" dirty="0" smtClean="0"/>
              <a:t>Vlivy na </a:t>
            </a:r>
            <a:r>
              <a:rPr lang="cs-CZ" altLang="cs-CZ" sz="2400" b="1" i="1" dirty="0" smtClean="0">
                <a:solidFill>
                  <a:srgbClr val="FF0000"/>
                </a:solidFill>
              </a:rPr>
              <a:t>biologickou rozmanitost</a:t>
            </a:r>
          </a:p>
          <a:p>
            <a:pPr marL="285750" indent="-285750">
              <a:buFont typeface="Arial" panose="020B0604020202020204" pitchFamily="34" charset="0"/>
              <a:buChar char="•"/>
            </a:pPr>
            <a:r>
              <a:rPr lang="cs-CZ" altLang="cs-CZ" sz="2400" i="1" dirty="0" smtClean="0"/>
              <a:t>Vlivy na </a:t>
            </a:r>
            <a:r>
              <a:rPr lang="cs-CZ" altLang="cs-CZ" sz="2400" b="1" i="1" dirty="0" smtClean="0">
                <a:solidFill>
                  <a:srgbClr val="FF0000"/>
                </a:solidFill>
              </a:rPr>
              <a:t>krajinu a její ekologické funkce</a:t>
            </a:r>
          </a:p>
          <a:p>
            <a:pPr marL="285750" indent="-285750">
              <a:buFont typeface="Arial" panose="020B0604020202020204" pitchFamily="34" charset="0"/>
              <a:buChar char="•"/>
            </a:pPr>
            <a:r>
              <a:rPr lang="cs-CZ" altLang="cs-CZ" sz="2400" i="1" dirty="0" smtClean="0"/>
              <a:t>Vlivy na </a:t>
            </a:r>
            <a:r>
              <a:rPr lang="cs-CZ" altLang="cs-CZ" sz="2400" b="1" i="1" dirty="0" smtClean="0">
                <a:solidFill>
                  <a:srgbClr val="FF0000"/>
                </a:solidFill>
              </a:rPr>
              <a:t>hmotný majetek a kulturní </a:t>
            </a:r>
            <a:r>
              <a:rPr lang="cs-CZ" altLang="cs-CZ" sz="2400" b="1" i="1" dirty="0">
                <a:solidFill>
                  <a:srgbClr val="FF0000"/>
                </a:solidFill>
              </a:rPr>
              <a:t>dědictví včetně architektonických a archeologických aspektů</a:t>
            </a:r>
          </a:p>
        </p:txBody>
      </p:sp>
    </p:spTree>
    <p:extLst>
      <p:ext uri="{BB962C8B-B14F-4D97-AF65-F5344CB8AC3E}">
        <p14:creationId xmlns:p14="http://schemas.microsoft.com/office/powerpoint/2010/main" val="3683087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Které záměry (EIA)?</a:t>
            </a:r>
            <a:endParaRPr lang="cs-CZ" sz="4000" b="1" dirty="0"/>
          </a:p>
        </p:txBody>
      </p:sp>
      <p:sp>
        <p:nvSpPr>
          <p:cNvPr id="4" name="TextovéPole 3"/>
          <p:cNvSpPr txBox="1"/>
          <p:nvPr/>
        </p:nvSpPr>
        <p:spPr>
          <a:xfrm>
            <a:off x="611560" y="6137263"/>
            <a:ext cx="7776864" cy="276999"/>
          </a:xfrm>
          <a:prstGeom prst="rect">
            <a:avLst/>
          </a:prstGeom>
          <a:noFill/>
        </p:spPr>
        <p:txBody>
          <a:bodyPr wrap="square" rtlCol="0">
            <a:spAutoFit/>
          </a:bodyPr>
          <a:lstStyle/>
          <a:p>
            <a:r>
              <a:rPr lang="cs-CZ" sz="1200" dirty="0">
                <a:hlinkClick r:id="rId4"/>
              </a:rPr>
              <a:t>http://brno.idnes.cz/avion-pristavba-brno-ikea-zvetseni-dum-/</a:t>
            </a:r>
            <a:r>
              <a:rPr lang="cs-CZ" sz="1200" dirty="0" smtClean="0">
                <a:hlinkClick r:id="rId4"/>
              </a:rPr>
              <a:t>brno-zpravy.aspx?c=A161003_145845_brno-zpravy_mav</a:t>
            </a:r>
            <a:r>
              <a:rPr lang="cs-CZ" sz="1200" dirty="0" smtClean="0"/>
              <a:t> </a:t>
            </a:r>
            <a:endParaRPr lang="cs-CZ" sz="1200" dirty="0"/>
          </a:p>
        </p:txBody>
      </p:sp>
      <p:pic>
        <p:nvPicPr>
          <p:cNvPr id="5" name="Obrázek 4"/>
          <p:cNvPicPr>
            <a:picLocks noChangeAspect="1"/>
          </p:cNvPicPr>
          <p:nvPr/>
        </p:nvPicPr>
        <p:blipFill>
          <a:blip r:embed="rId5"/>
          <a:stretch>
            <a:fillRect/>
          </a:stretch>
        </p:blipFill>
        <p:spPr>
          <a:xfrm>
            <a:off x="611560" y="1618943"/>
            <a:ext cx="7353300" cy="3905250"/>
          </a:xfrm>
          <a:prstGeom prst="rect">
            <a:avLst/>
          </a:prstGeom>
        </p:spPr>
      </p:pic>
    </p:spTree>
    <p:extLst>
      <p:ext uri="{BB962C8B-B14F-4D97-AF65-F5344CB8AC3E}">
        <p14:creationId xmlns:p14="http://schemas.microsoft.com/office/powerpoint/2010/main" val="829181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3142184" y="404664"/>
            <a:ext cx="5544616" cy="523220"/>
          </a:xfrm>
          <a:prstGeom prst="rect">
            <a:avLst/>
          </a:prstGeom>
          <a:noFill/>
        </p:spPr>
        <p:txBody>
          <a:bodyPr wrap="square" rtlCol="0">
            <a:spAutoFit/>
          </a:bodyPr>
          <a:lstStyle/>
          <a:p>
            <a:r>
              <a:rPr lang="cs-CZ" sz="2800" b="1" dirty="0" smtClean="0"/>
              <a:t>OBSAH PŘEDNÁŠKY</a:t>
            </a:r>
            <a:endParaRPr lang="cs-CZ" sz="2800" b="1" dirty="0"/>
          </a:p>
        </p:txBody>
      </p:sp>
      <p:sp>
        <p:nvSpPr>
          <p:cNvPr id="9" name="TextovéPole 8"/>
          <p:cNvSpPr txBox="1"/>
          <p:nvPr/>
        </p:nvSpPr>
        <p:spPr>
          <a:xfrm>
            <a:off x="683568" y="2204864"/>
            <a:ext cx="8090556" cy="2677656"/>
          </a:xfrm>
          <a:prstGeom prst="rect">
            <a:avLst/>
          </a:prstGeom>
          <a:noFill/>
        </p:spPr>
        <p:txBody>
          <a:bodyPr wrap="square" rtlCol="0">
            <a:spAutoFit/>
          </a:bodyPr>
          <a:lstStyle/>
          <a:p>
            <a:pPr marL="457200" indent="-457200">
              <a:buFont typeface="Arial" panose="020B0604020202020204" pitchFamily="34" charset="0"/>
              <a:buChar char="•"/>
            </a:pPr>
            <a:r>
              <a:rPr lang="cs-CZ" sz="2800" b="1" dirty="0" smtClean="0"/>
              <a:t>Vymezení pojmů, účel a cíle EIA\SEA</a:t>
            </a:r>
          </a:p>
          <a:p>
            <a:pPr marL="457200" indent="-457200">
              <a:buFont typeface="Arial" panose="020B0604020202020204" pitchFamily="34" charset="0"/>
              <a:buChar char="•"/>
            </a:pPr>
            <a:r>
              <a:rPr lang="cs-CZ" sz="2800" b="1" dirty="0" smtClean="0"/>
              <a:t>Prameny právní úpravy</a:t>
            </a:r>
            <a:endParaRPr lang="cs-CZ" sz="2800" b="1" dirty="0"/>
          </a:p>
          <a:p>
            <a:pPr marL="457200" indent="-457200">
              <a:buFont typeface="Arial" panose="020B0604020202020204" pitchFamily="34" charset="0"/>
              <a:buChar char="•"/>
            </a:pPr>
            <a:r>
              <a:rPr lang="cs-CZ" sz="2800" b="1" dirty="0" smtClean="0"/>
              <a:t>Předmět a průběh posuzování (SEA)</a:t>
            </a:r>
          </a:p>
          <a:p>
            <a:pPr marL="457200" indent="-457200">
              <a:buFont typeface="Arial" panose="020B0604020202020204" pitchFamily="34" charset="0"/>
              <a:buChar char="•"/>
            </a:pPr>
            <a:r>
              <a:rPr lang="cs-CZ" sz="2800" b="1" dirty="0" smtClean="0"/>
              <a:t>Předmět a průběh posuzování (EIA)</a:t>
            </a:r>
          </a:p>
          <a:p>
            <a:pPr marL="457200" indent="-457200">
              <a:buFont typeface="Arial" panose="020B0604020202020204" pitchFamily="34" charset="0"/>
              <a:buChar char="•"/>
            </a:pPr>
            <a:r>
              <a:rPr lang="cs-CZ" sz="2800" b="1" dirty="0" smtClean="0"/>
              <a:t>Důsledky provedení EIA – navazující řízení a zvláštní režim včetně účasti veřejnosti</a:t>
            </a:r>
            <a:endParaRPr lang="cs-CZ" sz="2800" b="1" dirty="0"/>
          </a:p>
        </p:txBody>
      </p:sp>
    </p:spTree>
    <p:extLst>
      <p:ext uri="{BB962C8B-B14F-4D97-AF65-F5344CB8AC3E}">
        <p14:creationId xmlns:p14="http://schemas.microsoft.com/office/powerpoint/2010/main" val="290003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32" name="Obdélník 31"/>
          <p:cNvSpPr/>
          <p:nvPr/>
        </p:nvSpPr>
        <p:spPr>
          <a:xfrm>
            <a:off x="1259633" y="4072672"/>
            <a:ext cx="7670380" cy="259668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cs-CZ"/>
          </a:p>
        </p:txBody>
      </p:sp>
      <p:sp>
        <p:nvSpPr>
          <p:cNvPr id="45" name="Obdélník 44"/>
          <p:cNvSpPr/>
          <p:nvPr/>
        </p:nvSpPr>
        <p:spPr>
          <a:xfrm>
            <a:off x="6481265" y="4535055"/>
            <a:ext cx="2304256" cy="198625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cs-CZ"/>
          </a:p>
        </p:txBody>
      </p:sp>
      <p:sp>
        <p:nvSpPr>
          <p:cNvPr id="44" name="Obdélník 43"/>
          <p:cNvSpPr/>
          <p:nvPr/>
        </p:nvSpPr>
        <p:spPr>
          <a:xfrm>
            <a:off x="4123516" y="4526869"/>
            <a:ext cx="2304256" cy="198625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cs-CZ"/>
          </a:p>
        </p:txBody>
      </p:sp>
      <p:sp>
        <p:nvSpPr>
          <p:cNvPr id="31" name="Obdélník 30"/>
          <p:cNvSpPr/>
          <p:nvPr/>
        </p:nvSpPr>
        <p:spPr>
          <a:xfrm>
            <a:off x="1771480" y="4529347"/>
            <a:ext cx="2304256" cy="198625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cs-CZ"/>
          </a:p>
        </p:txBody>
      </p:sp>
      <p:sp>
        <p:nvSpPr>
          <p:cNvPr id="6" name="Obdélník 5"/>
          <p:cNvSpPr/>
          <p:nvPr/>
        </p:nvSpPr>
        <p:spPr>
          <a:xfrm>
            <a:off x="1259632" y="1174019"/>
            <a:ext cx="7670381" cy="270289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cs-CZ"/>
          </a:p>
        </p:txBody>
      </p:sp>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EIA/SEA</a:t>
            </a:r>
            <a:endParaRPr lang="cs-CZ" sz="4000" b="1" dirty="0"/>
          </a:p>
        </p:txBody>
      </p:sp>
      <p:sp>
        <p:nvSpPr>
          <p:cNvPr id="15" name="Text Box 16"/>
          <p:cNvSpPr txBox="1">
            <a:spLocks noChangeArrowheads="1"/>
          </p:cNvSpPr>
          <p:nvPr/>
        </p:nvSpPr>
        <p:spPr bwMode="auto">
          <a:xfrm>
            <a:off x="3394028" y="2836339"/>
            <a:ext cx="37240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dirty="0" smtClean="0"/>
              <a:t>Koncepce (plán nebo program)</a:t>
            </a:r>
            <a:endParaRPr lang="en-US" altLang="cs-CZ" dirty="0"/>
          </a:p>
        </p:txBody>
      </p:sp>
      <p:sp>
        <p:nvSpPr>
          <p:cNvPr id="16" name="Text Box 17"/>
          <p:cNvSpPr txBox="1">
            <a:spLocks noChangeArrowheads="1"/>
          </p:cNvSpPr>
          <p:nvPr/>
        </p:nvSpPr>
        <p:spPr bwMode="auto">
          <a:xfrm>
            <a:off x="2072707" y="5180188"/>
            <a:ext cx="23042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sz="1200" dirty="0" smtClean="0"/>
              <a:t>Záměr (stavba, činnost)</a:t>
            </a:r>
            <a:endParaRPr lang="en-US" altLang="cs-CZ" sz="1200" dirty="0"/>
          </a:p>
        </p:txBody>
      </p:sp>
      <p:sp>
        <p:nvSpPr>
          <p:cNvPr id="17" name="Text Box 18"/>
          <p:cNvSpPr txBox="1">
            <a:spLocks noChangeArrowheads="1"/>
          </p:cNvSpPr>
          <p:nvPr/>
        </p:nvSpPr>
        <p:spPr bwMode="auto">
          <a:xfrm>
            <a:off x="2878758" y="2160239"/>
            <a:ext cx="47546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dirty="0" smtClean="0">
                <a:solidFill>
                  <a:srgbClr val="006600"/>
                </a:solidFill>
              </a:rPr>
              <a:t>SEA</a:t>
            </a:r>
            <a:r>
              <a:rPr lang="cs-CZ" altLang="cs-CZ" sz="2400" dirty="0" smtClean="0">
                <a:solidFill>
                  <a:srgbClr val="006600"/>
                </a:solidFill>
              </a:rPr>
              <a:t> – stanovisko pro koncepci</a:t>
            </a:r>
            <a:endParaRPr lang="en-US" altLang="cs-CZ" sz="2400" dirty="0">
              <a:solidFill>
                <a:srgbClr val="006600"/>
              </a:solidFill>
            </a:endParaRPr>
          </a:p>
        </p:txBody>
      </p:sp>
      <p:sp>
        <p:nvSpPr>
          <p:cNvPr id="18" name="Text Box 19"/>
          <p:cNvSpPr txBox="1">
            <a:spLocks noChangeArrowheads="1"/>
          </p:cNvSpPr>
          <p:nvPr/>
        </p:nvSpPr>
        <p:spPr bwMode="auto">
          <a:xfrm>
            <a:off x="1553540" y="4048831"/>
            <a:ext cx="69251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dirty="0" smtClean="0">
                <a:solidFill>
                  <a:srgbClr val="16BA6C"/>
                </a:solidFill>
              </a:rPr>
              <a:t>EIA</a:t>
            </a:r>
            <a:r>
              <a:rPr lang="cs-CZ" altLang="cs-CZ" sz="2400" dirty="0" smtClean="0">
                <a:solidFill>
                  <a:srgbClr val="16BA6C"/>
                </a:solidFill>
              </a:rPr>
              <a:t> – závazné stanovisko pro navazující řízení</a:t>
            </a:r>
            <a:endParaRPr lang="en-US" altLang="cs-CZ" sz="2400" dirty="0">
              <a:solidFill>
                <a:srgbClr val="16BA6C"/>
              </a:solidFill>
            </a:endParaRPr>
          </a:p>
        </p:txBody>
      </p:sp>
      <p:sp>
        <p:nvSpPr>
          <p:cNvPr id="3" name="TextovéPole 2"/>
          <p:cNvSpPr txBox="1"/>
          <p:nvPr/>
        </p:nvSpPr>
        <p:spPr>
          <a:xfrm>
            <a:off x="-19385" y="2313799"/>
            <a:ext cx="1872208" cy="338554"/>
          </a:xfrm>
          <a:prstGeom prst="rect">
            <a:avLst/>
          </a:prstGeom>
          <a:noFill/>
        </p:spPr>
        <p:txBody>
          <a:bodyPr wrap="square" rtlCol="0">
            <a:spAutoFit/>
          </a:bodyPr>
          <a:lstStyle/>
          <a:p>
            <a:r>
              <a:rPr lang="cs-CZ" sz="1600" b="1" dirty="0" smtClean="0"/>
              <a:t>PLÁNOVÁNÍ</a:t>
            </a:r>
            <a:endParaRPr lang="cs-CZ" sz="1600" b="1" dirty="0"/>
          </a:p>
        </p:txBody>
      </p:sp>
      <p:sp>
        <p:nvSpPr>
          <p:cNvPr id="22" name="TextovéPole 21"/>
          <p:cNvSpPr txBox="1"/>
          <p:nvPr/>
        </p:nvSpPr>
        <p:spPr>
          <a:xfrm>
            <a:off x="9661" y="5236907"/>
            <a:ext cx="1872208" cy="307777"/>
          </a:xfrm>
          <a:prstGeom prst="rect">
            <a:avLst/>
          </a:prstGeom>
          <a:noFill/>
        </p:spPr>
        <p:txBody>
          <a:bodyPr wrap="square" rtlCol="0">
            <a:spAutoFit/>
          </a:bodyPr>
          <a:lstStyle/>
          <a:p>
            <a:r>
              <a:rPr lang="cs-CZ" sz="1400" b="1" dirty="0" smtClean="0"/>
              <a:t>POVOLOVÁNÍ</a:t>
            </a:r>
            <a:endParaRPr lang="cs-CZ" sz="1400" b="1" dirty="0"/>
          </a:p>
        </p:txBody>
      </p:sp>
      <p:sp>
        <p:nvSpPr>
          <p:cNvPr id="5" name="Oblouk 4"/>
          <p:cNvSpPr/>
          <p:nvPr/>
        </p:nvSpPr>
        <p:spPr>
          <a:xfrm>
            <a:off x="1907704" y="2647075"/>
            <a:ext cx="6480720" cy="1396831"/>
          </a:xfrm>
          <a:prstGeom prst="arc">
            <a:avLst>
              <a:gd name="adj1" fmla="val 10766267"/>
              <a:gd name="adj2" fmla="val 0"/>
            </a:avLst>
          </a:prstGeom>
          <a:ln w="76200">
            <a:solidFill>
              <a:srgbClr val="00B05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3" name="Oblouk 22"/>
          <p:cNvSpPr/>
          <p:nvPr/>
        </p:nvSpPr>
        <p:spPr>
          <a:xfrm>
            <a:off x="1917873" y="4845405"/>
            <a:ext cx="2088232" cy="1161583"/>
          </a:xfrm>
          <a:prstGeom prst="arc">
            <a:avLst>
              <a:gd name="adj1" fmla="val 10766267"/>
              <a:gd name="adj2" fmla="val 0"/>
            </a:avLst>
          </a:prstGeom>
          <a:ln w="76200">
            <a:solidFill>
              <a:srgbClr val="00B050"/>
            </a:solidFill>
            <a:prstDash val="lg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4" name="Oblouk 23"/>
          <p:cNvSpPr/>
          <p:nvPr/>
        </p:nvSpPr>
        <p:spPr>
          <a:xfrm>
            <a:off x="4211960" y="4845405"/>
            <a:ext cx="2088232" cy="1161583"/>
          </a:xfrm>
          <a:prstGeom prst="arc">
            <a:avLst>
              <a:gd name="adj1" fmla="val 10766267"/>
              <a:gd name="adj2" fmla="val 0"/>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5" name="Oblouk 24"/>
          <p:cNvSpPr/>
          <p:nvPr/>
        </p:nvSpPr>
        <p:spPr>
          <a:xfrm>
            <a:off x="6510774" y="4848455"/>
            <a:ext cx="2088232" cy="1161583"/>
          </a:xfrm>
          <a:prstGeom prst="arc">
            <a:avLst>
              <a:gd name="adj1" fmla="val 10766267"/>
              <a:gd name="adj2" fmla="val 0"/>
            </a:avLst>
          </a:prstGeom>
          <a:ln w="76200">
            <a:solidFill>
              <a:srgbClr val="00B050"/>
            </a:solidFill>
            <a:prstDash val="lg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6" name="Text Box 17"/>
          <p:cNvSpPr txBox="1">
            <a:spLocks noChangeArrowheads="1"/>
          </p:cNvSpPr>
          <p:nvPr/>
        </p:nvSpPr>
        <p:spPr bwMode="auto">
          <a:xfrm>
            <a:off x="4283968" y="5194567"/>
            <a:ext cx="23042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sz="1200" dirty="0" smtClean="0"/>
              <a:t>Záměr (stavba, činnost)</a:t>
            </a:r>
            <a:endParaRPr lang="en-US" altLang="cs-CZ" sz="1200" dirty="0"/>
          </a:p>
        </p:txBody>
      </p:sp>
      <p:sp>
        <p:nvSpPr>
          <p:cNvPr id="27" name="Text Box 17"/>
          <p:cNvSpPr txBox="1">
            <a:spLocks noChangeArrowheads="1"/>
          </p:cNvSpPr>
          <p:nvPr/>
        </p:nvSpPr>
        <p:spPr bwMode="auto">
          <a:xfrm>
            <a:off x="6625758" y="5230171"/>
            <a:ext cx="23042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sz="1200" dirty="0" smtClean="0"/>
              <a:t>Záměr (stavba, činnost)</a:t>
            </a:r>
            <a:endParaRPr lang="en-US" altLang="cs-CZ" sz="1200" dirty="0"/>
          </a:p>
        </p:txBody>
      </p:sp>
      <p:sp>
        <p:nvSpPr>
          <p:cNvPr id="28" name="Text Box 19"/>
          <p:cNvSpPr txBox="1">
            <a:spLocks noChangeArrowheads="1"/>
          </p:cNvSpPr>
          <p:nvPr/>
        </p:nvSpPr>
        <p:spPr bwMode="auto">
          <a:xfrm>
            <a:off x="5031708" y="4513442"/>
            <a:ext cx="5693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dirty="0">
                <a:solidFill>
                  <a:srgbClr val="16BA6C"/>
                </a:solidFill>
              </a:rPr>
              <a:t>EIA</a:t>
            </a:r>
          </a:p>
        </p:txBody>
      </p:sp>
      <p:sp>
        <p:nvSpPr>
          <p:cNvPr id="29" name="Text Box 19"/>
          <p:cNvSpPr txBox="1">
            <a:spLocks noChangeArrowheads="1"/>
          </p:cNvSpPr>
          <p:nvPr/>
        </p:nvSpPr>
        <p:spPr bwMode="auto">
          <a:xfrm>
            <a:off x="7291837" y="4513388"/>
            <a:ext cx="52610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1600" dirty="0">
                <a:solidFill>
                  <a:srgbClr val="16BA6C"/>
                </a:solidFill>
              </a:rPr>
              <a:t>EIA</a:t>
            </a:r>
          </a:p>
        </p:txBody>
      </p:sp>
      <p:sp>
        <p:nvSpPr>
          <p:cNvPr id="33" name="Text Box 19"/>
          <p:cNvSpPr txBox="1">
            <a:spLocks noChangeArrowheads="1"/>
          </p:cNvSpPr>
          <p:nvPr/>
        </p:nvSpPr>
        <p:spPr bwMode="auto">
          <a:xfrm>
            <a:off x="2660154" y="4526869"/>
            <a:ext cx="52610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1600" dirty="0">
                <a:solidFill>
                  <a:srgbClr val="16BA6C"/>
                </a:solidFill>
              </a:rPr>
              <a:t>EIA</a:t>
            </a:r>
          </a:p>
        </p:txBody>
      </p:sp>
      <p:sp>
        <p:nvSpPr>
          <p:cNvPr id="7" name="Obdélník 6"/>
          <p:cNvSpPr/>
          <p:nvPr/>
        </p:nvSpPr>
        <p:spPr>
          <a:xfrm>
            <a:off x="1880696" y="5788767"/>
            <a:ext cx="637903" cy="4665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a:p>
        </p:txBody>
      </p:sp>
      <p:sp>
        <p:nvSpPr>
          <p:cNvPr id="35" name="Obdélník 34"/>
          <p:cNvSpPr/>
          <p:nvPr/>
        </p:nvSpPr>
        <p:spPr>
          <a:xfrm>
            <a:off x="2604255" y="5792874"/>
            <a:ext cx="637903" cy="4665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a:p>
        </p:txBody>
      </p:sp>
      <p:sp>
        <p:nvSpPr>
          <p:cNvPr id="36" name="Obdélník 35"/>
          <p:cNvSpPr/>
          <p:nvPr/>
        </p:nvSpPr>
        <p:spPr>
          <a:xfrm>
            <a:off x="3355469" y="5786758"/>
            <a:ext cx="637903" cy="4665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a:p>
        </p:txBody>
      </p:sp>
      <p:sp>
        <p:nvSpPr>
          <p:cNvPr id="39" name="Obdélník 38"/>
          <p:cNvSpPr/>
          <p:nvPr/>
        </p:nvSpPr>
        <p:spPr>
          <a:xfrm>
            <a:off x="4966159" y="5755764"/>
            <a:ext cx="637903" cy="4665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a:p>
        </p:txBody>
      </p:sp>
      <p:sp>
        <p:nvSpPr>
          <p:cNvPr id="34" name="TextovéPole 33"/>
          <p:cNvSpPr txBox="1"/>
          <p:nvPr/>
        </p:nvSpPr>
        <p:spPr>
          <a:xfrm>
            <a:off x="1917873" y="5785980"/>
            <a:ext cx="7098997" cy="369332"/>
          </a:xfrm>
          <a:prstGeom prst="rect">
            <a:avLst/>
          </a:prstGeom>
          <a:noFill/>
        </p:spPr>
        <p:txBody>
          <a:bodyPr wrap="square" rtlCol="0">
            <a:spAutoFit/>
          </a:bodyPr>
          <a:lstStyle/>
          <a:p>
            <a:r>
              <a:rPr lang="cs-CZ" b="1" dirty="0" smtClean="0"/>
              <a:t>ÚŘ        IPPC       SŘ                           </a:t>
            </a:r>
            <a:r>
              <a:rPr lang="cs-CZ" b="1" dirty="0" err="1" smtClean="0"/>
              <a:t>SŘ</a:t>
            </a:r>
            <a:endParaRPr lang="cs-CZ" b="1" dirty="0"/>
          </a:p>
        </p:txBody>
      </p:sp>
      <p:cxnSp>
        <p:nvCxnSpPr>
          <p:cNvPr id="9" name="Přímá spojnice se šipkou 8"/>
          <p:cNvCxnSpPr/>
          <p:nvPr/>
        </p:nvCxnSpPr>
        <p:spPr>
          <a:xfrm>
            <a:off x="2604255" y="3876917"/>
            <a:ext cx="0" cy="1669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Přímá spojnice se šipkou 36"/>
          <p:cNvCxnSpPr/>
          <p:nvPr/>
        </p:nvCxnSpPr>
        <p:spPr>
          <a:xfrm>
            <a:off x="4989041" y="3905683"/>
            <a:ext cx="0" cy="1669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Přímá spojnice se šipkou 37"/>
          <p:cNvCxnSpPr/>
          <p:nvPr/>
        </p:nvCxnSpPr>
        <p:spPr>
          <a:xfrm>
            <a:off x="7524328" y="3905683"/>
            <a:ext cx="0" cy="1669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26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500" fill="hold"/>
                                        <p:tgtEl>
                                          <p:spTgt spid="45"/>
                                        </p:tgtEl>
                                        <p:attrNameLst>
                                          <p:attrName>ppt_x</p:attrName>
                                        </p:attrNameLst>
                                      </p:cBhvr>
                                      <p:tavLst>
                                        <p:tav tm="0">
                                          <p:val>
                                            <p:strVal val="#ppt_x"/>
                                          </p:val>
                                        </p:tav>
                                        <p:tav tm="100000">
                                          <p:val>
                                            <p:strVal val="#ppt_x"/>
                                          </p:val>
                                        </p:tav>
                                      </p:tavLst>
                                    </p:anim>
                                    <p:anim calcmode="lin" valueType="num">
                                      <p:cBhvr additive="base">
                                        <p:cTn id="44" dur="500" fill="hold"/>
                                        <p:tgtEl>
                                          <p:spTgt spid="4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500" fill="hold"/>
                                        <p:tgtEl>
                                          <p:spTgt spid="44"/>
                                        </p:tgtEl>
                                        <p:attrNameLst>
                                          <p:attrName>ppt_x</p:attrName>
                                        </p:attrNameLst>
                                      </p:cBhvr>
                                      <p:tavLst>
                                        <p:tav tm="0">
                                          <p:val>
                                            <p:strVal val="#ppt_x"/>
                                          </p:val>
                                        </p:tav>
                                        <p:tav tm="100000">
                                          <p:val>
                                            <p:strVal val="#ppt_x"/>
                                          </p:val>
                                        </p:tav>
                                      </p:tavLst>
                                    </p:anim>
                                    <p:anim calcmode="lin" valueType="num">
                                      <p:cBhvr additive="base">
                                        <p:cTn id="48" dur="500" fill="hold"/>
                                        <p:tgtEl>
                                          <p:spTgt spid="4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ppt_x"/>
                                          </p:val>
                                        </p:tav>
                                        <p:tav tm="100000">
                                          <p:val>
                                            <p:strVal val="#ppt_x"/>
                                          </p:val>
                                        </p:tav>
                                      </p:tavLst>
                                    </p:anim>
                                    <p:anim calcmode="lin" valueType="num">
                                      <p:cBhvr additive="base">
                                        <p:cTn id="72" dur="500" fill="hold"/>
                                        <p:tgtEl>
                                          <p:spTgt spid="2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500" fill="hold"/>
                                        <p:tgtEl>
                                          <p:spTgt spid="27"/>
                                        </p:tgtEl>
                                        <p:attrNameLst>
                                          <p:attrName>ppt_x</p:attrName>
                                        </p:attrNameLst>
                                      </p:cBhvr>
                                      <p:tavLst>
                                        <p:tav tm="0">
                                          <p:val>
                                            <p:strVal val="#ppt_x"/>
                                          </p:val>
                                        </p:tav>
                                        <p:tav tm="100000">
                                          <p:val>
                                            <p:strVal val="#ppt_x"/>
                                          </p:val>
                                        </p:tav>
                                      </p:tavLst>
                                    </p:anim>
                                    <p:anim calcmode="lin" valueType="num">
                                      <p:cBhvr additive="base">
                                        <p:cTn id="76" dur="500" fill="hold"/>
                                        <p:tgtEl>
                                          <p:spTgt spid="2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500" fill="hold"/>
                                        <p:tgtEl>
                                          <p:spTgt spid="29"/>
                                        </p:tgtEl>
                                        <p:attrNameLst>
                                          <p:attrName>ppt_x</p:attrName>
                                        </p:attrNameLst>
                                      </p:cBhvr>
                                      <p:tavLst>
                                        <p:tav tm="0">
                                          <p:val>
                                            <p:strVal val="#ppt_x"/>
                                          </p:val>
                                        </p:tav>
                                        <p:tav tm="100000">
                                          <p:val>
                                            <p:strVal val="#ppt_x"/>
                                          </p:val>
                                        </p:tav>
                                      </p:tavLst>
                                    </p:anim>
                                    <p:anim calcmode="lin" valueType="num">
                                      <p:cBhvr additive="base">
                                        <p:cTn id="84" dur="5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additive="base">
                                        <p:cTn id="87" dur="500" fill="hold"/>
                                        <p:tgtEl>
                                          <p:spTgt spid="33"/>
                                        </p:tgtEl>
                                        <p:attrNameLst>
                                          <p:attrName>ppt_x</p:attrName>
                                        </p:attrNameLst>
                                      </p:cBhvr>
                                      <p:tavLst>
                                        <p:tav tm="0">
                                          <p:val>
                                            <p:strVal val="#ppt_x"/>
                                          </p:val>
                                        </p:tav>
                                        <p:tav tm="100000">
                                          <p:val>
                                            <p:strVal val="#ppt_x"/>
                                          </p:val>
                                        </p:tav>
                                      </p:tavLst>
                                    </p:anim>
                                    <p:anim calcmode="lin" valueType="num">
                                      <p:cBhvr additive="base">
                                        <p:cTn id="88" dur="500" fill="hold"/>
                                        <p:tgtEl>
                                          <p:spTgt spid="33"/>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additive="base">
                                        <p:cTn id="91" dur="500" fill="hold"/>
                                        <p:tgtEl>
                                          <p:spTgt spid="7"/>
                                        </p:tgtEl>
                                        <p:attrNameLst>
                                          <p:attrName>ppt_x</p:attrName>
                                        </p:attrNameLst>
                                      </p:cBhvr>
                                      <p:tavLst>
                                        <p:tav tm="0">
                                          <p:val>
                                            <p:strVal val="#ppt_x"/>
                                          </p:val>
                                        </p:tav>
                                        <p:tav tm="100000">
                                          <p:val>
                                            <p:strVal val="#ppt_x"/>
                                          </p:val>
                                        </p:tav>
                                      </p:tavLst>
                                    </p:anim>
                                    <p:anim calcmode="lin" valueType="num">
                                      <p:cBhvr additive="base">
                                        <p:cTn id="92" dur="500" fill="hold"/>
                                        <p:tgtEl>
                                          <p:spTgt spid="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5"/>
                                        </p:tgtEl>
                                        <p:attrNameLst>
                                          <p:attrName>style.visibility</p:attrName>
                                        </p:attrNameLst>
                                      </p:cBhvr>
                                      <p:to>
                                        <p:strVal val="visible"/>
                                      </p:to>
                                    </p:set>
                                    <p:anim calcmode="lin" valueType="num">
                                      <p:cBhvr additive="base">
                                        <p:cTn id="95" dur="500" fill="hold"/>
                                        <p:tgtEl>
                                          <p:spTgt spid="35"/>
                                        </p:tgtEl>
                                        <p:attrNameLst>
                                          <p:attrName>ppt_x</p:attrName>
                                        </p:attrNameLst>
                                      </p:cBhvr>
                                      <p:tavLst>
                                        <p:tav tm="0">
                                          <p:val>
                                            <p:strVal val="#ppt_x"/>
                                          </p:val>
                                        </p:tav>
                                        <p:tav tm="100000">
                                          <p:val>
                                            <p:strVal val="#ppt_x"/>
                                          </p:val>
                                        </p:tav>
                                      </p:tavLst>
                                    </p:anim>
                                    <p:anim calcmode="lin" valueType="num">
                                      <p:cBhvr additive="base">
                                        <p:cTn id="96" dur="500" fill="hold"/>
                                        <p:tgtEl>
                                          <p:spTgt spid="35"/>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6"/>
                                        </p:tgtEl>
                                        <p:attrNameLst>
                                          <p:attrName>style.visibility</p:attrName>
                                        </p:attrNameLst>
                                      </p:cBhvr>
                                      <p:to>
                                        <p:strVal val="visible"/>
                                      </p:to>
                                    </p:set>
                                    <p:anim calcmode="lin" valueType="num">
                                      <p:cBhvr additive="base">
                                        <p:cTn id="99" dur="500" fill="hold"/>
                                        <p:tgtEl>
                                          <p:spTgt spid="36"/>
                                        </p:tgtEl>
                                        <p:attrNameLst>
                                          <p:attrName>ppt_x</p:attrName>
                                        </p:attrNameLst>
                                      </p:cBhvr>
                                      <p:tavLst>
                                        <p:tav tm="0">
                                          <p:val>
                                            <p:strVal val="#ppt_x"/>
                                          </p:val>
                                        </p:tav>
                                        <p:tav tm="100000">
                                          <p:val>
                                            <p:strVal val="#ppt_x"/>
                                          </p:val>
                                        </p:tav>
                                      </p:tavLst>
                                    </p:anim>
                                    <p:anim calcmode="lin" valueType="num">
                                      <p:cBhvr additive="base">
                                        <p:cTn id="100" dur="500" fill="hold"/>
                                        <p:tgtEl>
                                          <p:spTgt spid="36"/>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additive="base">
                                        <p:cTn id="103" dur="500" fill="hold"/>
                                        <p:tgtEl>
                                          <p:spTgt spid="39"/>
                                        </p:tgtEl>
                                        <p:attrNameLst>
                                          <p:attrName>ppt_x</p:attrName>
                                        </p:attrNameLst>
                                      </p:cBhvr>
                                      <p:tavLst>
                                        <p:tav tm="0">
                                          <p:val>
                                            <p:strVal val="#ppt_x"/>
                                          </p:val>
                                        </p:tav>
                                        <p:tav tm="100000">
                                          <p:val>
                                            <p:strVal val="#ppt_x"/>
                                          </p:val>
                                        </p:tav>
                                      </p:tavLst>
                                    </p:anim>
                                    <p:anim calcmode="lin" valueType="num">
                                      <p:cBhvr additive="base">
                                        <p:cTn id="104" dur="500" fill="hold"/>
                                        <p:tgtEl>
                                          <p:spTgt spid="3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4"/>
                                        </p:tgtEl>
                                        <p:attrNameLst>
                                          <p:attrName>style.visibility</p:attrName>
                                        </p:attrNameLst>
                                      </p:cBhvr>
                                      <p:to>
                                        <p:strVal val="visible"/>
                                      </p:to>
                                    </p:set>
                                    <p:anim calcmode="lin" valueType="num">
                                      <p:cBhvr additive="base">
                                        <p:cTn id="107" dur="500" fill="hold"/>
                                        <p:tgtEl>
                                          <p:spTgt spid="34"/>
                                        </p:tgtEl>
                                        <p:attrNameLst>
                                          <p:attrName>ppt_x</p:attrName>
                                        </p:attrNameLst>
                                      </p:cBhvr>
                                      <p:tavLst>
                                        <p:tav tm="0">
                                          <p:val>
                                            <p:strVal val="#ppt_x"/>
                                          </p:val>
                                        </p:tav>
                                        <p:tav tm="100000">
                                          <p:val>
                                            <p:strVal val="#ppt_x"/>
                                          </p:val>
                                        </p:tav>
                                      </p:tavLst>
                                    </p:anim>
                                    <p:anim calcmode="lin" valueType="num">
                                      <p:cBhvr additive="base">
                                        <p:cTn id="10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additive="base">
                                        <p:cTn id="113" dur="500" fill="hold"/>
                                        <p:tgtEl>
                                          <p:spTgt spid="18"/>
                                        </p:tgtEl>
                                        <p:attrNameLst>
                                          <p:attrName>ppt_x</p:attrName>
                                        </p:attrNameLst>
                                      </p:cBhvr>
                                      <p:tavLst>
                                        <p:tav tm="0">
                                          <p:val>
                                            <p:strVal val="#ppt_x"/>
                                          </p:val>
                                        </p:tav>
                                        <p:tav tm="100000">
                                          <p:val>
                                            <p:strVal val="#ppt_x"/>
                                          </p:val>
                                        </p:tav>
                                      </p:tavLst>
                                    </p:anim>
                                    <p:anim calcmode="lin" valueType="num">
                                      <p:cBhvr additive="base">
                                        <p:cTn id="1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5" grpId="0" animBg="1"/>
      <p:bldP spid="44" grpId="0" animBg="1"/>
      <p:bldP spid="31" grpId="0" animBg="1"/>
      <p:bldP spid="6" grpId="0" animBg="1"/>
      <p:bldP spid="15" grpId="0"/>
      <p:bldP spid="16" grpId="0"/>
      <p:bldP spid="17" grpId="0"/>
      <p:bldP spid="18" grpId="0"/>
      <p:bldP spid="5" grpId="0" animBg="1"/>
      <p:bldP spid="23" grpId="0" animBg="1"/>
      <p:bldP spid="24" grpId="0" animBg="1"/>
      <p:bldP spid="25" grpId="0" animBg="1"/>
      <p:bldP spid="26" grpId="0"/>
      <p:bldP spid="27" grpId="0"/>
      <p:bldP spid="28" grpId="0"/>
      <p:bldP spid="29" grpId="0"/>
      <p:bldP spid="33" grpId="0"/>
      <p:bldP spid="7" grpId="0" animBg="1"/>
      <p:bldP spid="35" grpId="0" animBg="1"/>
      <p:bldP spid="36" grpId="0" animBg="1"/>
      <p:bldP spid="39" grpId="0" animBg="1"/>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1259632" y="1174019"/>
            <a:ext cx="7670381" cy="270289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cs-CZ"/>
          </a:p>
        </p:txBody>
      </p:sp>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EIA/SEA</a:t>
            </a:r>
            <a:endParaRPr lang="cs-CZ" sz="4000" b="1" dirty="0"/>
          </a:p>
        </p:txBody>
      </p:sp>
      <p:sp>
        <p:nvSpPr>
          <p:cNvPr id="15" name="Text Box 16"/>
          <p:cNvSpPr txBox="1">
            <a:spLocks noChangeArrowheads="1"/>
          </p:cNvSpPr>
          <p:nvPr/>
        </p:nvSpPr>
        <p:spPr bwMode="auto">
          <a:xfrm>
            <a:off x="3394028" y="2836339"/>
            <a:ext cx="37240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dirty="0" smtClean="0"/>
              <a:t>Koncepce (plán nebo program)</a:t>
            </a:r>
            <a:endParaRPr lang="en-US" altLang="cs-CZ" dirty="0"/>
          </a:p>
        </p:txBody>
      </p:sp>
      <p:sp>
        <p:nvSpPr>
          <p:cNvPr id="17" name="Text Box 18"/>
          <p:cNvSpPr txBox="1">
            <a:spLocks noChangeArrowheads="1"/>
          </p:cNvSpPr>
          <p:nvPr/>
        </p:nvSpPr>
        <p:spPr bwMode="auto">
          <a:xfrm>
            <a:off x="2878758" y="2160239"/>
            <a:ext cx="47546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dirty="0" smtClean="0">
                <a:solidFill>
                  <a:srgbClr val="006600"/>
                </a:solidFill>
              </a:rPr>
              <a:t>SEA</a:t>
            </a:r>
            <a:r>
              <a:rPr lang="cs-CZ" altLang="cs-CZ" sz="2400" dirty="0" smtClean="0">
                <a:solidFill>
                  <a:srgbClr val="006600"/>
                </a:solidFill>
              </a:rPr>
              <a:t> – stanovisko pro koncepci</a:t>
            </a:r>
            <a:endParaRPr lang="en-US" altLang="cs-CZ" sz="2400" dirty="0">
              <a:solidFill>
                <a:srgbClr val="006600"/>
              </a:solidFill>
            </a:endParaRPr>
          </a:p>
        </p:txBody>
      </p:sp>
      <p:sp>
        <p:nvSpPr>
          <p:cNvPr id="3" name="TextovéPole 2"/>
          <p:cNvSpPr txBox="1"/>
          <p:nvPr/>
        </p:nvSpPr>
        <p:spPr>
          <a:xfrm>
            <a:off x="-19385" y="2313799"/>
            <a:ext cx="1872208" cy="338554"/>
          </a:xfrm>
          <a:prstGeom prst="rect">
            <a:avLst/>
          </a:prstGeom>
          <a:noFill/>
        </p:spPr>
        <p:txBody>
          <a:bodyPr wrap="square" rtlCol="0">
            <a:spAutoFit/>
          </a:bodyPr>
          <a:lstStyle/>
          <a:p>
            <a:r>
              <a:rPr lang="cs-CZ" sz="1600" b="1" dirty="0" smtClean="0"/>
              <a:t>PLÁNOVÁNÍ</a:t>
            </a:r>
            <a:endParaRPr lang="cs-CZ" sz="1600" b="1" dirty="0"/>
          </a:p>
        </p:txBody>
      </p:sp>
      <p:sp>
        <p:nvSpPr>
          <p:cNvPr id="5" name="Oblouk 4"/>
          <p:cNvSpPr/>
          <p:nvPr/>
        </p:nvSpPr>
        <p:spPr>
          <a:xfrm>
            <a:off x="1907704" y="2647075"/>
            <a:ext cx="6480720" cy="1396831"/>
          </a:xfrm>
          <a:prstGeom prst="arc">
            <a:avLst>
              <a:gd name="adj1" fmla="val 10766267"/>
              <a:gd name="adj2" fmla="val 0"/>
            </a:avLst>
          </a:prstGeom>
          <a:ln w="76200">
            <a:solidFill>
              <a:srgbClr val="00B05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Tree>
    <p:extLst>
      <p:ext uri="{BB962C8B-B14F-4D97-AF65-F5344CB8AC3E}">
        <p14:creationId xmlns:p14="http://schemas.microsoft.com/office/powerpoint/2010/main" val="36377036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32" name="Obdélník 31"/>
          <p:cNvSpPr/>
          <p:nvPr/>
        </p:nvSpPr>
        <p:spPr>
          <a:xfrm>
            <a:off x="1259633" y="4072672"/>
            <a:ext cx="7670380" cy="259668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cs-CZ"/>
          </a:p>
        </p:txBody>
      </p:sp>
      <p:sp>
        <p:nvSpPr>
          <p:cNvPr id="45" name="Obdélník 44"/>
          <p:cNvSpPr/>
          <p:nvPr/>
        </p:nvSpPr>
        <p:spPr>
          <a:xfrm>
            <a:off x="6481265" y="4535055"/>
            <a:ext cx="2304256" cy="198625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cs-CZ"/>
          </a:p>
        </p:txBody>
      </p:sp>
      <p:sp>
        <p:nvSpPr>
          <p:cNvPr id="44" name="Obdélník 43"/>
          <p:cNvSpPr/>
          <p:nvPr/>
        </p:nvSpPr>
        <p:spPr>
          <a:xfrm>
            <a:off x="4123516" y="4526869"/>
            <a:ext cx="2304256" cy="198625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cs-CZ"/>
          </a:p>
        </p:txBody>
      </p:sp>
      <p:sp>
        <p:nvSpPr>
          <p:cNvPr id="31" name="Obdélník 30"/>
          <p:cNvSpPr/>
          <p:nvPr/>
        </p:nvSpPr>
        <p:spPr>
          <a:xfrm>
            <a:off x="1771480" y="4529347"/>
            <a:ext cx="2304256" cy="198625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cs-CZ"/>
          </a:p>
        </p:txBody>
      </p:sp>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EIA/SEA</a:t>
            </a:r>
            <a:endParaRPr lang="cs-CZ" sz="4000" b="1" dirty="0"/>
          </a:p>
        </p:txBody>
      </p:sp>
      <p:sp>
        <p:nvSpPr>
          <p:cNvPr id="16" name="Text Box 17"/>
          <p:cNvSpPr txBox="1">
            <a:spLocks noChangeArrowheads="1"/>
          </p:cNvSpPr>
          <p:nvPr/>
        </p:nvSpPr>
        <p:spPr bwMode="auto">
          <a:xfrm>
            <a:off x="2072707" y="5180188"/>
            <a:ext cx="23042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sz="1200" dirty="0" smtClean="0"/>
              <a:t>Záměr (stavba, činnost)</a:t>
            </a:r>
            <a:endParaRPr lang="en-US" altLang="cs-CZ" sz="1200" dirty="0"/>
          </a:p>
        </p:txBody>
      </p:sp>
      <p:sp>
        <p:nvSpPr>
          <p:cNvPr id="18" name="Text Box 19"/>
          <p:cNvSpPr txBox="1">
            <a:spLocks noChangeArrowheads="1"/>
          </p:cNvSpPr>
          <p:nvPr/>
        </p:nvSpPr>
        <p:spPr bwMode="auto">
          <a:xfrm>
            <a:off x="1553540" y="4048831"/>
            <a:ext cx="69251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dirty="0" smtClean="0">
                <a:solidFill>
                  <a:srgbClr val="16BA6C"/>
                </a:solidFill>
              </a:rPr>
              <a:t>EIA</a:t>
            </a:r>
            <a:r>
              <a:rPr lang="cs-CZ" altLang="cs-CZ" sz="2400" dirty="0" smtClean="0">
                <a:solidFill>
                  <a:srgbClr val="16BA6C"/>
                </a:solidFill>
              </a:rPr>
              <a:t> – závazné stanovisko pro navazující řízení</a:t>
            </a:r>
            <a:endParaRPr lang="en-US" altLang="cs-CZ" sz="2400" dirty="0">
              <a:solidFill>
                <a:srgbClr val="16BA6C"/>
              </a:solidFill>
            </a:endParaRPr>
          </a:p>
        </p:txBody>
      </p:sp>
      <p:sp>
        <p:nvSpPr>
          <p:cNvPr id="22" name="TextovéPole 21"/>
          <p:cNvSpPr txBox="1"/>
          <p:nvPr/>
        </p:nvSpPr>
        <p:spPr>
          <a:xfrm>
            <a:off x="9661" y="5236907"/>
            <a:ext cx="1872208" cy="307777"/>
          </a:xfrm>
          <a:prstGeom prst="rect">
            <a:avLst/>
          </a:prstGeom>
          <a:noFill/>
        </p:spPr>
        <p:txBody>
          <a:bodyPr wrap="square" rtlCol="0">
            <a:spAutoFit/>
          </a:bodyPr>
          <a:lstStyle/>
          <a:p>
            <a:r>
              <a:rPr lang="cs-CZ" sz="1400" b="1" dirty="0" smtClean="0"/>
              <a:t>POVOLOVÁNÍ</a:t>
            </a:r>
            <a:endParaRPr lang="cs-CZ" sz="1400" b="1" dirty="0"/>
          </a:p>
        </p:txBody>
      </p:sp>
      <p:sp>
        <p:nvSpPr>
          <p:cNvPr id="23" name="Oblouk 22"/>
          <p:cNvSpPr/>
          <p:nvPr/>
        </p:nvSpPr>
        <p:spPr>
          <a:xfrm>
            <a:off x="1917873" y="4845405"/>
            <a:ext cx="2088232" cy="1161583"/>
          </a:xfrm>
          <a:prstGeom prst="arc">
            <a:avLst>
              <a:gd name="adj1" fmla="val 10766267"/>
              <a:gd name="adj2" fmla="val 0"/>
            </a:avLst>
          </a:prstGeom>
          <a:ln w="76200">
            <a:solidFill>
              <a:srgbClr val="00B050"/>
            </a:solidFill>
            <a:prstDash val="lg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4" name="Oblouk 23"/>
          <p:cNvSpPr/>
          <p:nvPr/>
        </p:nvSpPr>
        <p:spPr>
          <a:xfrm>
            <a:off x="4211960" y="4845405"/>
            <a:ext cx="2088232" cy="1161583"/>
          </a:xfrm>
          <a:prstGeom prst="arc">
            <a:avLst>
              <a:gd name="adj1" fmla="val 10766267"/>
              <a:gd name="adj2" fmla="val 0"/>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5" name="Oblouk 24"/>
          <p:cNvSpPr/>
          <p:nvPr/>
        </p:nvSpPr>
        <p:spPr>
          <a:xfrm>
            <a:off x="6510774" y="4848455"/>
            <a:ext cx="2088232" cy="1161583"/>
          </a:xfrm>
          <a:prstGeom prst="arc">
            <a:avLst>
              <a:gd name="adj1" fmla="val 10766267"/>
              <a:gd name="adj2" fmla="val 0"/>
            </a:avLst>
          </a:prstGeom>
          <a:ln w="76200">
            <a:solidFill>
              <a:srgbClr val="00B050"/>
            </a:solidFill>
            <a:prstDash val="lg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6" name="Text Box 17"/>
          <p:cNvSpPr txBox="1">
            <a:spLocks noChangeArrowheads="1"/>
          </p:cNvSpPr>
          <p:nvPr/>
        </p:nvSpPr>
        <p:spPr bwMode="auto">
          <a:xfrm>
            <a:off x="4283968" y="5194567"/>
            <a:ext cx="23042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sz="1200" dirty="0" smtClean="0"/>
              <a:t>Záměr (stavba, činnost)</a:t>
            </a:r>
            <a:endParaRPr lang="en-US" altLang="cs-CZ" sz="1200" dirty="0"/>
          </a:p>
        </p:txBody>
      </p:sp>
      <p:sp>
        <p:nvSpPr>
          <p:cNvPr id="27" name="Text Box 17"/>
          <p:cNvSpPr txBox="1">
            <a:spLocks noChangeArrowheads="1"/>
          </p:cNvSpPr>
          <p:nvPr/>
        </p:nvSpPr>
        <p:spPr bwMode="auto">
          <a:xfrm>
            <a:off x="6625758" y="5230171"/>
            <a:ext cx="23042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sz="1200" dirty="0" smtClean="0"/>
              <a:t>Záměr (stavba, činnost)</a:t>
            </a:r>
            <a:endParaRPr lang="en-US" altLang="cs-CZ" sz="1200" dirty="0"/>
          </a:p>
        </p:txBody>
      </p:sp>
      <p:sp>
        <p:nvSpPr>
          <p:cNvPr id="28" name="Text Box 19"/>
          <p:cNvSpPr txBox="1">
            <a:spLocks noChangeArrowheads="1"/>
          </p:cNvSpPr>
          <p:nvPr/>
        </p:nvSpPr>
        <p:spPr bwMode="auto">
          <a:xfrm>
            <a:off x="5031708" y="4513442"/>
            <a:ext cx="5693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dirty="0">
                <a:solidFill>
                  <a:srgbClr val="16BA6C"/>
                </a:solidFill>
              </a:rPr>
              <a:t>EIA</a:t>
            </a:r>
          </a:p>
        </p:txBody>
      </p:sp>
      <p:sp>
        <p:nvSpPr>
          <p:cNvPr id="29" name="Text Box 19"/>
          <p:cNvSpPr txBox="1">
            <a:spLocks noChangeArrowheads="1"/>
          </p:cNvSpPr>
          <p:nvPr/>
        </p:nvSpPr>
        <p:spPr bwMode="auto">
          <a:xfrm>
            <a:off x="7291837" y="4513388"/>
            <a:ext cx="52610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1600" dirty="0">
                <a:solidFill>
                  <a:srgbClr val="16BA6C"/>
                </a:solidFill>
              </a:rPr>
              <a:t>EIA</a:t>
            </a:r>
          </a:p>
        </p:txBody>
      </p:sp>
      <p:sp>
        <p:nvSpPr>
          <p:cNvPr id="33" name="Text Box 19"/>
          <p:cNvSpPr txBox="1">
            <a:spLocks noChangeArrowheads="1"/>
          </p:cNvSpPr>
          <p:nvPr/>
        </p:nvSpPr>
        <p:spPr bwMode="auto">
          <a:xfrm>
            <a:off x="2660154" y="4526869"/>
            <a:ext cx="52610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1600" dirty="0">
                <a:solidFill>
                  <a:srgbClr val="16BA6C"/>
                </a:solidFill>
              </a:rPr>
              <a:t>EIA</a:t>
            </a:r>
          </a:p>
        </p:txBody>
      </p:sp>
      <p:sp>
        <p:nvSpPr>
          <p:cNvPr id="7" name="Obdélník 6"/>
          <p:cNvSpPr/>
          <p:nvPr/>
        </p:nvSpPr>
        <p:spPr>
          <a:xfrm>
            <a:off x="1880696" y="5788767"/>
            <a:ext cx="637903" cy="4665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a:p>
        </p:txBody>
      </p:sp>
      <p:sp>
        <p:nvSpPr>
          <p:cNvPr id="35" name="Obdélník 34"/>
          <p:cNvSpPr/>
          <p:nvPr/>
        </p:nvSpPr>
        <p:spPr>
          <a:xfrm>
            <a:off x="2604255" y="5792874"/>
            <a:ext cx="637903" cy="4665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a:p>
        </p:txBody>
      </p:sp>
      <p:sp>
        <p:nvSpPr>
          <p:cNvPr id="36" name="Obdélník 35"/>
          <p:cNvSpPr/>
          <p:nvPr/>
        </p:nvSpPr>
        <p:spPr>
          <a:xfrm>
            <a:off x="3355469" y="5786758"/>
            <a:ext cx="637903" cy="4665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a:p>
        </p:txBody>
      </p:sp>
      <p:sp>
        <p:nvSpPr>
          <p:cNvPr id="39" name="Obdélník 38"/>
          <p:cNvSpPr/>
          <p:nvPr/>
        </p:nvSpPr>
        <p:spPr>
          <a:xfrm>
            <a:off x="4966159" y="5755764"/>
            <a:ext cx="637903" cy="4665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a:p>
        </p:txBody>
      </p:sp>
      <p:sp>
        <p:nvSpPr>
          <p:cNvPr id="34" name="TextovéPole 33"/>
          <p:cNvSpPr txBox="1"/>
          <p:nvPr/>
        </p:nvSpPr>
        <p:spPr>
          <a:xfrm>
            <a:off x="1917873" y="5785980"/>
            <a:ext cx="7098997" cy="369332"/>
          </a:xfrm>
          <a:prstGeom prst="rect">
            <a:avLst/>
          </a:prstGeom>
          <a:noFill/>
        </p:spPr>
        <p:txBody>
          <a:bodyPr wrap="square" rtlCol="0">
            <a:spAutoFit/>
          </a:bodyPr>
          <a:lstStyle/>
          <a:p>
            <a:r>
              <a:rPr lang="cs-CZ" b="1" dirty="0" smtClean="0"/>
              <a:t>ÚŘ        IPPC       SŘ                           </a:t>
            </a:r>
            <a:r>
              <a:rPr lang="cs-CZ" b="1" dirty="0" err="1" smtClean="0"/>
              <a:t>SŘ</a:t>
            </a:r>
            <a:endParaRPr lang="cs-CZ" b="1" dirty="0"/>
          </a:p>
        </p:txBody>
      </p:sp>
    </p:spTree>
    <p:extLst>
      <p:ext uri="{BB962C8B-B14F-4D97-AF65-F5344CB8AC3E}">
        <p14:creationId xmlns:p14="http://schemas.microsoft.com/office/powerpoint/2010/main" val="6775562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23</a:t>
            </a:fld>
            <a:endParaRPr lang="en-GB"/>
          </a:p>
        </p:txBody>
      </p:sp>
      <p:sp>
        <p:nvSpPr>
          <p:cNvPr id="11" name="Text Box 3"/>
          <p:cNvSpPr txBox="1">
            <a:spLocks noChangeArrowheads="1"/>
          </p:cNvSpPr>
          <p:nvPr/>
        </p:nvSpPr>
        <p:spPr bwMode="auto">
          <a:xfrm>
            <a:off x="825812" y="146318"/>
            <a:ext cx="2101906" cy="537217"/>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smtClean="0">
                <a:latin typeface="Verdana" pitchFamily="34" charset="0"/>
              </a:rPr>
              <a:t>ZÚR</a:t>
            </a:r>
            <a:endParaRPr lang="en-US" sz="2400" dirty="0">
              <a:latin typeface="Verdana" pitchFamily="34" charset="0"/>
            </a:endParaRPr>
          </a:p>
        </p:txBody>
      </p:sp>
      <p:sp>
        <p:nvSpPr>
          <p:cNvPr id="12" name="Text Box 4"/>
          <p:cNvSpPr txBox="1">
            <a:spLocks noChangeArrowheads="1"/>
          </p:cNvSpPr>
          <p:nvPr/>
        </p:nvSpPr>
        <p:spPr bwMode="auto">
          <a:xfrm>
            <a:off x="837758" y="853765"/>
            <a:ext cx="2104246" cy="505008"/>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smtClean="0">
                <a:latin typeface="Verdana" pitchFamily="34" charset="0"/>
              </a:rPr>
              <a:t>ÚP</a:t>
            </a:r>
            <a:endParaRPr lang="en-US" sz="2400" dirty="0">
              <a:latin typeface="Verdana" pitchFamily="34" charset="0"/>
            </a:endParaRPr>
          </a:p>
        </p:txBody>
      </p:sp>
      <p:cxnSp>
        <p:nvCxnSpPr>
          <p:cNvPr id="27" name="AutoShape 18"/>
          <p:cNvCxnSpPr>
            <a:cxnSpLocks noChangeShapeType="1"/>
            <a:stCxn id="11" idx="2"/>
            <a:endCxn id="12" idx="0"/>
          </p:cNvCxnSpPr>
          <p:nvPr/>
        </p:nvCxnSpPr>
        <p:spPr bwMode="auto">
          <a:xfrm>
            <a:off x="1876765" y="683535"/>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Přímá spojnice se šipkou 78"/>
          <p:cNvCxnSpPr/>
          <p:nvPr/>
        </p:nvCxnSpPr>
        <p:spPr>
          <a:xfrm>
            <a:off x="3104552" y="524143"/>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Přímá spojnice se šipkou 79"/>
          <p:cNvCxnSpPr/>
          <p:nvPr/>
        </p:nvCxnSpPr>
        <p:spPr>
          <a:xfrm>
            <a:off x="3059097" y="1117846"/>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TextovéPole 41"/>
          <p:cNvSpPr txBox="1"/>
          <p:nvPr/>
        </p:nvSpPr>
        <p:spPr>
          <a:xfrm>
            <a:off x="3670262" y="331126"/>
            <a:ext cx="2448272" cy="369332"/>
          </a:xfrm>
          <a:prstGeom prst="rect">
            <a:avLst/>
          </a:prstGeom>
          <a:noFill/>
        </p:spPr>
        <p:txBody>
          <a:bodyPr wrap="square" rtlCol="0">
            <a:spAutoFit/>
          </a:bodyPr>
          <a:lstStyle/>
          <a:p>
            <a:r>
              <a:rPr lang="cs-CZ" b="1" dirty="0" smtClean="0"/>
              <a:t>OOP</a:t>
            </a:r>
            <a:endParaRPr lang="cs-CZ" b="1" dirty="0"/>
          </a:p>
        </p:txBody>
      </p:sp>
      <p:sp>
        <p:nvSpPr>
          <p:cNvPr id="51" name="TextovéPole 50"/>
          <p:cNvSpPr txBox="1"/>
          <p:nvPr/>
        </p:nvSpPr>
        <p:spPr>
          <a:xfrm>
            <a:off x="3670262" y="916293"/>
            <a:ext cx="2448272" cy="338554"/>
          </a:xfrm>
          <a:prstGeom prst="rect">
            <a:avLst/>
          </a:prstGeom>
          <a:noFill/>
        </p:spPr>
        <p:txBody>
          <a:bodyPr wrap="square" rtlCol="0">
            <a:spAutoFit/>
          </a:bodyPr>
          <a:lstStyle/>
          <a:p>
            <a:r>
              <a:rPr lang="cs-CZ" sz="1600" b="1" dirty="0" smtClean="0"/>
              <a:t>OOP</a:t>
            </a:r>
            <a:endParaRPr lang="cs-CZ" sz="1600" b="1" dirty="0"/>
          </a:p>
        </p:txBody>
      </p:sp>
      <p:sp>
        <p:nvSpPr>
          <p:cNvPr id="54" name="Text Box 5"/>
          <p:cNvSpPr txBox="1">
            <a:spLocks noChangeArrowheads="1"/>
          </p:cNvSpPr>
          <p:nvPr/>
        </p:nvSpPr>
        <p:spPr bwMode="auto">
          <a:xfrm>
            <a:off x="2324547" y="121654"/>
            <a:ext cx="617457" cy="545465"/>
          </a:xfrm>
          <a:prstGeom prst="rect">
            <a:avLst/>
          </a:prstGeom>
          <a:ln>
            <a:prstDash val="solid"/>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600" dirty="0" smtClean="0">
                <a:latin typeface="Verdana" pitchFamily="34" charset="0"/>
              </a:rPr>
              <a:t>SEA</a:t>
            </a:r>
            <a:endParaRPr lang="en-US" sz="1600" dirty="0">
              <a:latin typeface="Verdana" pitchFamily="34" charset="0"/>
            </a:endParaRPr>
          </a:p>
        </p:txBody>
      </p:sp>
      <p:sp>
        <p:nvSpPr>
          <p:cNvPr id="55" name="Text Box 5"/>
          <p:cNvSpPr txBox="1">
            <a:spLocks noChangeArrowheads="1"/>
          </p:cNvSpPr>
          <p:nvPr/>
        </p:nvSpPr>
        <p:spPr bwMode="auto">
          <a:xfrm>
            <a:off x="2328577" y="823182"/>
            <a:ext cx="587309" cy="535592"/>
          </a:xfrm>
          <a:prstGeom prst="rect">
            <a:avLst/>
          </a:prstGeom>
          <a:ln>
            <a:prstDash val="sysDash"/>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400" dirty="0" smtClean="0">
                <a:latin typeface="Verdana" pitchFamily="34" charset="0"/>
              </a:rPr>
              <a:t>SEA</a:t>
            </a:r>
            <a:endParaRPr lang="en-US" sz="1400" dirty="0">
              <a:latin typeface="Verdana" pitchFamily="34" charset="0"/>
            </a:endParaRPr>
          </a:p>
        </p:txBody>
      </p:sp>
    </p:spTree>
    <p:extLst>
      <p:ext uri="{BB962C8B-B14F-4D97-AF65-F5344CB8AC3E}">
        <p14:creationId xmlns:p14="http://schemas.microsoft.com/office/powerpoint/2010/main" val="41213277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24</a:t>
            </a:fld>
            <a:endParaRPr lang="en-GB"/>
          </a:p>
        </p:txBody>
      </p:sp>
      <p:sp>
        <p:nvSpPr>
          <p:cNvPr id="14" name="Text Box 5"/>
          <p:cNvSpPr txBox="1">
            <a:spLocks noChangeArrowheads="1"/>
          </p:cNvSpPr>
          <p:nvPr/>
        </p:nvSpPr>
        <p:spPr bwMode="auto">
          <a:xfrm>
            <a:off x="2173948" y="2861453"/>
            <a:ext cx="1853749" cy="48587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smtClean="0">
                <a:latin typeface="Verdana" pitchFamily="34" charset="0"/>
              </a:rPr>
              <a:t>Územní řízení</a:t>
            </a:r>
            <a:endParaRPr lang="en-US" dirty="0">
              <a:latin typeface="Verdana" pitchFamily="34" charset="0"/>
            </a:endParaRPr>
          </a:p>
        </p:txBody>
      </p:sp>
      <p:sp>
        <p:nvSpPr>
          <p:cNvPr id="15" name="Text Box 6"/>
          <p:cNvSpPr txBox="1">
            <a:spLocks noChangeArrowheads="1"/>
          </p:cNvSpPr>
          <p:nvPr/>
        </p:nvSpPr>
        <p:spPr bwMode="auto">
          <a:xfrm>
            <a:off x="2145801" y="3693675"/>
            <a:ext cx="2075188" cy="458981"/>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smtClean="0">
                <a:latin typeface="Verdana" pitchFamily="34" charset="0"/>
              </a:rPr>
              <a:t>Stavební řízení</a:t>
            </a:r>
            <a:endParaRPr lang="en-US" dirty="0">
              <a:latin typeface="Verdana" pitchFamily="34" charset="0"/>
            </a:endParaRPr>
          </a:p>
        </p:txBody>
      </p:sp>
      <p:sp>
        <p:nvSpPr>
          <p:cNvPr id="16" name="Text Box 7"/>
          <p:cNvSpPr txBox="1">
            <a:spLocks noChangeArrowheads="1"/>
          </p:cNvSpPr>
          <p:nvPr/>
        </p:nvSpPr>
        <p:spPr bwMode="auto">
          <a:xfrm>
            <a:off x="2137799" y="4417133"/>
            <a:ext cx="2403307" cy="1828091"/>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200" dirty="0">
                <a:latin typeface="Verdana" pitchFamily="34" charset="0"/>
              </a:rPr>
              <a:t>Řízení o zkušebním provozu </a:t>
            </a:r>
          </a:p>
          <a:p>
            <a:pPr eaLnBrk="0" hangingPunct="0">
              <a:spcBef>
                <a:spcPct val="50000"/>
              </a:spcBef>
              <a:buFontTx/>
              <a:buNone/>
            </a:pPr>
            <a:r>
              <a:rPr lang="cs-CZ" sz="1200" dirty="0">
                <a:latin typeface="Verdana" pitchFamily="34" charset="0"/>
              </a:rPr>
              <a:t>Řízení o změně stavby před jejím dokončením</a:t>
            </a:r>
          </a:p>
          <a:p>
            <a:pPr eaLnBrk="0" hangingPunct="0">
              <a:spcBef>
                <a:spcPct val="50000"/>
              </a:spcBef>
              <a:buFontTx/>
              <a:buNone/>
            </a:pPr>
            <a:r>
              <a:rPr lang="cs-CZ" sz="1200" dirty="0">
                <a:latin typeface="Verdana" pitchFamily="34" charset="0"/>
              </a:rPr>
              <a:t>Kolaudační souhlas </a:t>
            </a:r>
          </a:p>
          <a:p>
            <a:pPr eaLnBrk="0" hangingPunct="0">
              <a:spcBef>
                <a:spcPct val="50000"/>
              </a:spcBef>
              <a:buFontTx/>
              <a:buNone/>
            </a:pPr>
            <a:r>
              <a:rPr lang="cs-CZ" sz="1200" dirty="0">
                <a:latin typeface="Verdana" pitchFamily="34" charset="0"/>
              </a:rPr>
              <a:t>Řízení o odstranění stavby </a:t>
            </a:r>
          </a:p>
          <a:p>
            <a:pPr eaLnBrk="0" hangingPunct="0">
              <a:spcBef>
                <a:spcPct val="50000"/>
              </a:spcBef>
              <a:buFontTx/>
              <a:buNone/>
            </a:pPr>
            <a:r>
              <a:rPr lang="cs-CZ" sz="1200" dirty="0">
                <a:latin typeface="Verdana" pitchFamily="34" charset="0"/>
              </a:rPr>
              <a:t>Řízení o dodatečném povolení stavby</a:t>
            </a:r>
            <a:endParaRPr lang="en-US" sz="1200" dirty="0">
              <a:latin typeface="Verdana" pitchFamily="34" charset="0"/>
            </a:endParaRPr>
          </a:p>
        </p:txBody>
      </p: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9" name="Text Box 5"/>
          <p:cNvSpPr txBox="1">
            <a:spLocks noChangeArrowheads="1"/>
          </p:cNvSpPr>
          <p:nvPr/>
        </p:nvSpPr>
        <p:spPr bwMode="auto">
          <a:xfrm>
            <a:off x="208760" y="3271319"/>
            <a:ext cx="1186019" cy="545465"/>
          </a:xfrm>
          <a:prstGeom prst="rect">
            <a:avLst/>
          </a:prstGeom>
          <a:solidFill>
            <a:schemeClr val="accent3">
              <a:lumMod val="40000"/>
              <a:lumOff val="60000"/>
            </a:schemeClr>
          </a:solidFill>
          <a:ln w="22225">
            <a:solidFill>
              <a:schemeClr val="tx1"/>
            </a:solidFill>
            <a:prstDash val="dash"/>
            <a:miter lim="800000"/>
            <a:headEnd/>
            <a:tailEnd/>
          </a:ln>
          <a:effectLst/>
          <a:extLst/>
        </p:spPr>
        <p:txBody>
          <a:bodyPr anchor="ctr"/>
          <a:lstStyle/>
          <a:p>
            <a:pPr eaLnBrk="0" hangingPunct="0">
              <a:spcBef>
                <a:spcPct val="50000"/>
              </a:spcBef>
              <a:buFontTx/>
              <a:buNone/>
            </a:pPr>
            <a:r>
              <a:rPr lang="cs-CZ" dirty="0" smtClean="0">
                <a:latin typeface="Verdana" pitchFamily="34" charset="0"/>
              </a:rPr>
              <a:t>IPPC</a:t>
            </a:r>
            <a:endParaRPr lang="en-US" dirty="0">
              <a:latin typeface="Verdana" pitchFamily="34" charset="0"/>
            </a:endParaRPr>
          </a:p>
        </p:txBody>
      </p:sp>
      <p:sp>
        <p:nvSpPr>
          <p:cNvPr id="66" name="Text Box 5"/>
          <p:cNvSpPr txBox="1">
            <a:spLocks noChangeArrowheads="1"/>
          </p:cNvSpPr>
          <p:nvPr/>
        </p:nvSpPr>
        <p:spPr bwMode="auto">
          <a:xfrm>
            <a:off x="2137799" y="2151724"/>
            <a:ext cx="1842595" cy="545465"/>
          </a:xfrm>
          <a:prstGeom prst="rect">
            <a:avLst/>
          </a:prstGeom>
          <a:ln>
            <a:prstDash val="dashDot"/>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dirty="0" smtClean="0">
                <a:latin typeface="Verdana" pitchFamily="34" charset="0"/>
              </a:rPr>
              <a:t>EIA</a:t>
            </a:r>
            <a:endParaRPr lang="en-US" dirty="0">
              <a:latin typeface="Verdana" pitchFamily="34" charset="0"/>
            </a:endParaRPr>
          </a:p>
        </p:txBody>
      </p:sp>
      <p:cxnSp>
        <p:nvCxnSpPr>
          <p:cNvPr id="77" name="Přímá spojnice se šipkou 76"/>
          <p:cNvCxnSpPr/>
          <p:nvPr/>
        </p:nvCxnSpPr>
        <p:spPr>
          <a:xfrm flipH="1">
            <a:off x="1350100" y="2388728"/>
            <a:ext cx="722975" cy="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Přímá spojnice se šipkou 77"/>
          <p:cNvCxnSpPr/>
          <p:nvPr/>
        </p:nvCxnSpPr>
        <p:spPr>
          <a:xfrm>
            <a:off x="4073152" y="305905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2" name="Přímá spojnice se šipkou 81"/>
          <p:cNvCxnSpPr/>
          <p:nvPr/>
        </p:nvCxnSpPr>
        <p:spPr>
          <a:xfrm>
            <a:off x="4261674" y="378251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7" name="TextovéPole 96"/>
          <p:cNvSpPr txBox="1"/>
          <p:nvPr/>
        </p:nvSpPr>
        <p:spPr>
          <a:xfrm>
            <a:off x="4586561" y="2888772"/>
            <a:ext cx="2448272" cy="369332"/>
          </a:xfrm>
          <a:prstGeom prst="rect">
            <a:avLst/>
          </a:prstGeom>
          <a:noFill/>
        </p:spPr>
        <p:txBody>
          <a:bodyPr wrap="square" rtlCol="0">
            <a:spAutoFit/>
          </a:bodyPr>
          <a:lstStyle/>
          <a:p>
            <a:r>
              <a:rPr lang="cs-CZ" b="1" dirty="0" smtClean="0"/>
              <a:t>R</a:t>
            </a:r>
            <a:endParaRPr lang="cs-CZ" b="1" dirty="0"/>
          </a:p>
        </p:txBody>
      </p:sp>
      <p:cxnSp>
        <p:nvCxnSpPr>
          <p:cNvPr id="56" name="AutoShape 18"/>
          <p:cNvCxnSpPr>
            <a:cxnSpLocks noChangeShapeType="1"/>
          </p:cNvCxnSpPr>
          <p:nvPr/>
        </p:nvCxnSpPr>
        <p:spPr bwMode="auto">
          <a:xfrm>
            <a:off x="3043828" y="2733578"/>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18"/>
          <p:cNvCxnSpPr>
            <a:cxnSpLocks noChangeShapeType="1"/>
          </p:cNvCxnSpPr>
          <p:nvPr/>
        </p:nvCxnSpPr>
        <p:spPr bwMode="auto">
          <a:xfrm>
            <a:off x="3050386" y="3354526"/>
            <a:ext cx="0" cy="33914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18"/>
          <p:cNvCxnSpPr>
            <a:cxnSpLocks noChangeShapeType="1"/>
          </p:cNvCxnSpPr>
          <p:nvPr/>
        </p:nvCxnSpPr>
        <p:spPr bwMode="auto">
          <a:xfrm flipH="1">
            <a:off x="3043828" y="4152656"/>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ovéPole 64"/>
          <p:cNvSpPr txBox="1"/>
          <p:nvPr/>
        </p:nvSpPr>
        <p:spPr>
          <a:xfrm>
            <a:off x="4729628" y="3570662"/>
            <a:ext cx="2448272" cy="369332"/>
          </a:xfrm>
          <a:prstGeom prst="rect">
            <a:avLst/>
          </a:prstGeom>
          <a:noFill/>
        </p:spPr>
        <p:txBody>
          <a:bodyPr wrap="square" rtlCol="0">
            <a:spAutoFit/>
          </a:bodyPr>
          <a:lstStyle/>
          <a:p>
            <a:r>
              <a:rPr lang="cs-CZ" b="1" dirty="0" smtClean="0"/>
              <a:t>R</a:t>
            </a:r>
            <a:endParaRPr lang="cs-CZ" b="1" dirty="0"/>
          </a:p>
        </p:txBody>
      </p:sp>
      <p:cxnSp>
        <p:nvCxnSpPr>
          <p:cNvPr id="67" name="Přímá spojnice se šipkou 66"/>
          <p:cNvCxnSpPr/>
          <p:nvPr/>
        </p:nvCxnSpPr>
        <p:spPr>
          <a:xfrm>
            <a:off x="4643784" y="5314389"/>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8" name="TextovéPole 67"/>
          <p:cNvSpPr txBox="1"/>
          <p:nvPr/>
        </p:nvSpPr>
        <p:spPr>
          <a:xfrm>
            <a:off x="5111738" y="5102536"/>
            <a:ext cx="2448272" cy="369332"/>
          </a:xfrm>
          <a:prstGeom prst="rect">
            <a:avLst/>
          </a:prstGeom>
          <a:noFill/>
        </p:spPr>
        <p:txBody>
          <a:bodyPr wrap="square" rtlCol="0">
            <a:spAutoFit/>
          </a:bodyPr>
          <a:lstStyle/>
          <a:p>
            <a:r>
              <a:rPr lang="cs-CZ" b="1" dirty="0" smtClean="0"/>
              <a:t>JÚ</a:t>
            </a:r>
            <a:endParaRPr lang="cs-CZ" b="1" dirty="0"/>
          </a:p>
        </p:txBody>
      </p:sp>
      <p:cxnSp>
        <p:nvCxnSpPr>
          <p:cNvPr id="69" name="Přímá spojnice se šipkou 68"/>
          <p:cNvCxnSpPr/>
          <p:nvPr/>
        </p:nvCxnSpPr>
        <p:spPr>
          <a:xfrm>
            <a:off x="4464086" y="4632498"/>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0" name="TextovéPole 69"/>
          <p:cNvSpPr txBox="1"/>
          <p:nvPr/>
        </p:nvSpPr>
        <p:spPr>
          <a:xfrm>
            <a:off x="4932040" y="4420645"/>
            <a:ext cx="2448272" cy="369332"/>
          </a:xfrm>
          <a:prstGeom prst="rect">
            <a:avLst/>
          </a:prstGeom>
          <a:noFill/>
        </p:spPr>
        <p:txBody>
          <a:bodyPr wrap="square" rtlCol="0">
            <a:spAutoFit/>
          </a:bodyPr>
          <a:lstStyle/>
          <a:p>
            <a:r>
              <a:rPr lang="cs-CZ" b="1" dirty="0" smtClean="0"/>
              <a:t>R</a:t>
            </a:r>
            <a:endParaRPr lang="cs-CZ" b="1" dirty="0"/>
          </a:p>
        </p:txBody>
      </p:sp>
      <p:cxnSp>
        <p:nvCxnSpPr>
          <p:cNvPr id="71" name="Přímá spojnice se šipkou 70"/>
          <p:cNvCxnSpPr/>
          <p:nvPr/>
        </p:nvCxnSpPr>
        <p:spPr>
          <a:xfrm>
            <a:off x="4482173" y="495164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2" name="TextovéPole 71"/>
          <p:cNvSpPr txBox="1"/>
          <p:nvPr/>
        </p:nvSpPr>
        <p:spPr>
          <a:xfrm>
            <a:off x="4950127" y="4739791"/>
            <a:ext cx="2448272" cy="369332"/>
          </a:xfrm>
          <a:prstGeom prst="rect">
            <a:avLst/>
          </a:prstGeom>
          <a:noFill/>
        </p:spPr>
        <p:txBody>
          <a:bodyPr wrap="square" rtlCol="0">
            <a:spAutoFit/>
          </a:bodyPr>
          <a:lstStyle/>
          <a:p>
            <a:r>
              <a:rPr lang="cs-CZ" b="1" dirty="0" smtClean="0"/>
              <a:t>R</a:t>
            </a:r>
            <a:endParaRPr lang="cs-CZ" b="1" dirty="0"/>
          </a:p>
        </p:txBody>
      </p:sp>
      <p:cxnSp>
        <p:nvCxnSpPr>
          <p:cNvPr id="73" name="Přímá spojnice se šipkou 72"/>
          <p:cNvCxnSpPr/>
          <p:nvPr/>
        </p:nvCxnSpPr>
        <p:spPr>
          <a:xfrm>
            <a:off x="4426444" y="5656676"/>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4" name="TextovéPole 73"/>
          <p:cNvSpPr txBox="1"/>
          <p:nvPr/>
        </p:nvSpPr>
        <p:spPr>
          <a:xfrm>
            <a:off x="4894398" y="5444823"/>
            <a:ext cx="2448272" cy="369332"/>
          </a:xfrm>
          <a:prstGeom prst="rect">
            <a:avLst/>
          </a:prstGeom>
          <a:noFill/>
        </p:spPr>
        <p:txBody>
          <a:bodyPr wrap="square" rtlCol="0">
            <a:spAutoFit/>
          </a:bodyPr>
          <a:lstStyle/>
          <a:p>
            <a:r>
              <a:rPr lang="cs-CZ" b="1" dirty="0" smtClean="0"/>
              <a:t>R</a:t>
            </a:r>
            <a:endParaRPr lang="cs-CZ" b="1" dirty="0"/>
          </a:p>
        </p:txBody>
      </p:sp>
      <p:cxnSp>
        <p:nvCxnSpPr>
          <p:cNvPr id="75" name="Přímá spojnice se šipkou 74"/>
          <p:cNvCxnSpPr/>
          <p:nvPr/>
        </p:nvCxnSpPr>
        <p:spPr>
          <a:xfrm>
            <a:off x="4219764" y="606386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6" name="TextovéPole 75"/>
          <p:cNvSpPr txBox="1"/>
          <p:nvPr/>
        </p:nvSpPr>
        <p:spPr>
          <a:xfrm>
            <a:off x="4687718" y="5852014"/>
            <a:ext cx="2448272" cy="369332"/>
          </a:xfrm>
          <a:prstGeom prst="rect">
            <a:avLst/>
          </a:prstGeom>
          <a:noFill/>
        </p:spPr>
        <p:txBody>
          <a:bodyPr wrap="square" rtlCol="0">
            <a:spAutoFit/>
          </a:bodyPr>
          <a:lstStyle/>
          <a:p>
            <a:r>
              <a:rPr lang="cs-CZ" b="1" dirty="0" smtClean="0"/>
              <a:t>R</a:t>
            </a:r>
            <a:endParaRPr lang="cs-CZ" b="1" dirty="0"/>
          </a:p>
        </p:txBody>
      </p:sp>
      <p:cxnSp>
        <p:nvCxnSpPr>
          <p:cNvPr id="18" name="Přímá spojnice se šipkou 17"/>
          <p:cNvCxnSpPr/>
          <p:nvPr/>
        </p:nvCxnSpPr>
        <p:spPr>
          <a:xfrm>
            <a:off x="1485283" y="3782515"/>
            <a:ext cx="587792" cy="0"/>
          </a:xfrm>
          <a:prstGeom prst="straightConnector1">
            <a:avLst/>
          </a:prstGeom>
          <a:ln w="28575">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20" name="Zakřivená spojnice 19"/>
          <p:cNvCxnSpPr/>
          <p:nvPr/>
        </p:nvCxnSpPr>
        <p:spPr>
          <a:xfrm rot="10800000" flipV="1">
            <a:off x="425500" y="2388728"/>
            <a:ext cx="767714" cy="836506"/>
          </a:xfrm>
          <a:prstGeom prst="curvedConnector2">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Zakřivená spojnice 86"/>
          <p:cNvCxnSpPr/>
          <p:nvPr/>
        </p:nvCxnSpPr>
        <p:spPr>
          <a:xfrm>
            <a:off x="1414823" y="2573998"/>
            <a:ext cx="658252" cy="642685"/>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Zakřivená spojnice 87"/>
          <p:cNvCxnSpPr/>
          <p:nvPr/>
        </p:nvCxnSpPr>
        <p:spPr>
          <a:xfrm rot="16200000" flipH="1">
            <a:off x="1101398" y="2847073"/>
            <a:ext cx="1247491" cy="750089"/>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90" name="TextovéPole 89"/>
          <p:cNvSpPr txBox="1"/>
          <p:nvPr/>
        </p:nvSpPr>
        <p:spPr>
          <a:xfrm>
            <a:off x="1551026" y="3440675"/>
            <a:ext cx="2448272" cy="369332"/>
          </a:xfrm>
          <a:prstGeom prst="rect">
            <a:avLst/>
          </a:prstGeom>
          <a:noFill/>
        </p:spPr>
        <p:txBody>
          <a:bodyPr wrap="square" rtlCol="0">
            <a:spAutoFit/>
          </a:bodyPr>
          <a:lstStyle/>
          <a:p>
            <a:r>
              <a:rPr lang="cs-CZ" b="1" dirty="0" smtClean="0"/>
              <a:t>R</a:t>
            </a:r>
            <a:endParaRPr lang="cs-CZ" b="1" dirty="0"/>
          </a:p>
        </p:txBody>
      </p:sp>
      <p:sp>
        <p:nvSpPr>
          <p:cNvPr id="58" name="Text Box 7"/>
          <p:cNvSpPr txBox="1">
            <a:spLocks noChangeArrowheads="1"/>
          </p:cNvSpPr>
          <p:nvPr/>
        </p:nvSpPr>
        <p:spPr bwMode="auto">
          <a:xfrm>
            <a:off x="52513" y="3717430"/>
            <a:ext cx="1343295" cy="2230639"/>
          </a:xfrm>
          <a:prstGeom prst="rect">
            <a:avLst/>
          </a:prstGeom>
          <a:noFill/>
          <a:ln w="22225">
            <a:solidFill>
              <a:schemeClr val="tx1"/>
            </a:solidFill>
            <a:prstDash val="lgDashDotDot"/>
            <a:miter lim="800000"/>
            <a:headEnd/>
            <a:tailEnd/>
          </a:ln>
          <a:effectLst/>
          <a:extLst/>
        </p:spPr>
        <p:txBody>
          <a:bodyPr anchor="ctr"/>
          <a:lstStyle/>
          <a:p>
            <a:pPr eaLnBrk="0" hangingPunct="0">
              <a:spcBef>
                <a:spcPct val="50000"/>
              </a:spcBef>
              <a:buFontTx/>
              <a:buNone/>
            </a:pPr>
            <a:endParaRPr lang="cs-CZ" sz="1200" dirty="0" smtClean="0">
              <a:latin typeface="Verdana" pitchFamily="34" charset="0"/>
            </a:endParaRPr>
          </a:p>
          <a:p>
            <a:pPr eaLnBrk="0" hangingPunct="0">
              <a:spcBef>
                <a:spcPct val="50000"/>
              </a:spcBef>
              <a:buFontTx/>
              <a:buNone/>
            </a:pPr>
            <a:r>
              <a:rPr lang="cs-CZ" sz="1200" dirty="0" smtClean="0">
                <a:latin typeface="Verdana" pitchFamily="34" charset="0"/>
              </a:rPr>
              <a:t>Povolení, závazná stanoviska a stanoviska podle zvláštních předpisů (ZOPK, </a:t>
            </a:r>
            <a:r>
              <a:rPr lang="cs-CZ" sz="1200" dirty="0" err="1" smtClean="0">
                <a:latin typeface="Verdana" pitchFamily="34" charset="0"/>
              </a:rPr>
              <a:t>OvzdZ</a:t>
            </a:r>
            <a:r>
              <a:rPr lang="cs-CZ" sz="1200" dirty="0" smtClean="0">
                <a:latin typeface="Verdana" pitchFamily="34" charset="0"/>
              </a:rPr>
              <a:t>, </a:t>
            </a:r>
            <a:r>
              <a:rPr lang="cs-CZ" sz="1200" dirty="0" err="1" smtClean="0">
                <a:latin typeface="Verdana" pitchFamily="34" charset="0"/>
              </a:rPr>
              <a:t>OdpZ</a:t>
            </a:r>
            <a:r>
              <a:rPr lang="cs-CZ" sz="1200" dirty="0" smtClean="0">
                <a:latin typeface="Verdana" pitchFamily="34" charset="0"/>
              </a:rPr>
              <a:t>, </a:t>
            </a:r>
            <a:r>
              <a:rPr lang="cs-CZ" sz="1200" dirty="0" err="1" smtClean="0">
                <a:latin typeface="Verdana" pitchFamily="34" charset="0"/>
              </a:rPr>
              <a:t>Vodz</a:t>
            </a:r>
            <a:r>
              <a:rPr lang="cs-CZ" sz="1200" dirty="0" smtClean="0">
                <a:latin typeface="Verdana" pitchFamily="34" charset="0"/>
              </a:rPr>
              <a:t>, ZPF, </a:t>
            </a:r>
            <a:r>
              <a:rPr lang="cs-CZ" sz="1200" dirty="0" err="1" smtClean="0">
                <a:latin typeface="Verdana" pitchFamily="34" charset="0"/>
              </a:rPr>
              <a:t>LesZ</a:t>
            </a:r>
            <a:r>
              <a:rPr lang="cs-CZ" sz="1200" dirty="0" smtClean="0">
                <a:latin typeface="Verdana" pitchFamily="34" charset="0"/>
              </a:rPr>
              <a:t>)</a:t>
            </a:r>
            <a:endParaRPr lang="en-US" sz="1200" dirty="0">
              <a:latin typeface="Verdana" pitchFamily="34" charset="0"/>
            </a:endParaRPr>
          </a:p>
        </p:txBody>
      </p:sp>
      <p:cxnSp>
        <p:nvCxnSpPr>
          <p:cNvPr id="62" name="Zakřivená spojnice 61"/>
          <p:cNvCxnSpPr/>
          <p:nvPr/>
        </p:nvCxnSpPr>
        <p:spPr>
          <a:xfrm rot="5400000" flipH="1" flipV="1">
            <a:off x="1178241" y="4164115"/>
            <a:ext cx="947915" cy="360162"/>
          </a:xfrm>
          <a:prstGeom prst="curvedConnector3">
            <a:avLst>
              <a:gd name="adj1" fmla="val 50000"/>
            </a:avLst>
          </a:prstGeom>
          <a:ln w="28575">
            <a:solidFill>
              <a:srgbClr val="92D050"/>
            </a:solidFill>
            <a:prstDash val="lg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67568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25</a:t>
            </a:fld>
            <a:endParaRPr lang="en-GB"/>
          </a:p>
        </p:txBody>
      </p:sp>
      <p:sp>
        <p:nvSpPr>
          <p:cNvPr id="11" name="Text Box 3"/>
          <p:cNvSpPr txBox="1">
            <a:spLocks noChangeArrowheads="1"/>
          </p:cNvSpPr>
          <p:nvPr/>
        </p:nvSpPr>
        <p:spPr bwMode="auto">
          <a:xfrm>
            <a:off x="825812" y="146318"/>
            <a:ext cx="2101906" cy="537217"/>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smtClean="0">
                <a:latin typeface="Verdana" pitchFamily="34" charset="0"/>
              </a:rPr>
              <a:t>ZÚR</a:t>
            </a:r>
            <a:endParaRPr lang="en-US" sz="2400" dirty="0">
              <a:latin typeface="Verdana" pitchFamily="34" charset="0"/>
            </a:endParaRPr>
          </a:p>
        </p:txBody>
      </p:sp>
      <p:sp>
        <p:nvSpPr>
          <p:cNvPr id="12" name="Text Box 4"/>
          <p:cNvSpPr txBox="1">
            <a:spLocks noChangeArrowheads="1"/>
          </p:cNvSpPr>
          <p:nvPr/>
        </p:nvSpPr>
        <p:spPr bwMode="auto">
          <a:xfrm>
            <a:off x="837758" y="853765"/>
            <a:ext cx="2104246" cy="505008"/>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smtClean="0">
                <a:latin typeface="Verdana" pitchFamily="34" charset="0"/>
              </a:rPr>
              <a:t>ÚP</a:t>
            </a:r>
            <a:endParaRPr lang="en-US" sz="2400" dirty="0">
              <a:latin typeface="Verdana" pitchFamily="34" charset="0"/>
            </a:endParaRPr>
          </a:p>
        </p:txBody>
      </p:sp>
      <p:sp>
        <p:nvSpPr>
          <p:cNvPr id="14" name="Text Box 5"/>
          <p:cNvSpPr txBox="1">
            <a:spLocks noChangeArrowheads="1"/>
          </p:cNvSpPr>
          <p:nvPr/>
        </p:nvSpPr>
        <p:spPr bwMode="auto">
          <a:xfrm>
            <a:off x="2173948" y="2861453"/>
            <a:ext cx="1853749" cy="48587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smtClean="0">
                <a:latin typeface="Verdana" pitchFamily="34" charset="0"/>
              </a:rPr>
              <a:t>Územní řízení</a:t>
            </a:r>
            <a:endParaRPr lang="en-US" dirty="0">
              <a:latin typeface="Verdana" pitchFamily="34" charset="0"/>
            </a:endParaRPr>
          </a:p>
        </p:txBody>
      </p:sp>
      <p:sp>
        <p:nvSpPr>
          <p:cNvPr id="15" name="Text Box 6"/>
          <p:cNvSpPr txBox="1">
            <a:spLocks noChangeArrowheads="1"/>
          </p:cNvSpPr>
          <p:nvPr/>
        </p:nvSpPr>
        <p:spPr bwMode="auto">
          <a:xfrm>
            <a:off x="2145801" y="3693675"/>
            <a:ext cx="2075188" cy="458981"/>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smtClean="0">
                <a:latin typeface="Verdana" pitchFamily="34" charset="0"/>
              </a:rPr>
              <a:t>Stavební řízení</a:t>
            </a:r>
            <a:endParaRPr lang="en-US" dirty="0">
              <a:latin typeface="Verdana" pitchFamily="34" charset="0"/>
            </a:endParaRPr>
          </a:p>
        </p:txBody>
      </p:sp>
      <p:sp>
        <p:nvSpPr>
          <p:cNvPr id="16" name="Text Box 7"/>
          <p:cNvSpPr txBox="1">
            <a:spLocks noChangeArrowheads="1"/>
          </p:cNvSpPr>
          <p:nvPr/>
        </p:nvSpPr>
        <p:spPr bwMode="auto">
          <a:xfrm>
            <a:off x="2137799" y="4417133"/>
            <a:ext cx="2403307" cy="1828091"/>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200" dirty="0">
                <a:latin typeface="Verdana" pitchFamily="34" charset="0"/>
              </a:rPr>
              <a:t>Řízení o zkušebním provozu </a:t>
            </a:r>
          </a:p>
          <a:p>
            <a:pPr eaLnBrk="0" hangingPunct="0">
              <a:spcBef>
                <a:spcPct val="50000"/>
              </a:spcBef>
              <a:buFontTx/>
              <a:buNone/>
            </a:pPr>
            <a:r>
              <a:rPr lang="cs-CZ" sz="1200" dirty="0">
                <a:latin typeface="Verdana" pitchFamily="34" charset="0"/>
              </a:rPr>
              <a:t>Řízení o změně stavby před jejím dokončením</a:t>
            </a:r>
          </a:p>
          <a:p>
            <a:pPr eaLnBrk="0" hangingPunct="0">
              <a:spcBef>
                <a:spcPct val="50000"/>
              </a:spcBef>
              <a:buFontTx/>
              <a:buNone/>
            </a:pPr>
            <a:r>
              <a:rPr lang="cs-CZ" sz="1200" dirty="0">
                <a:latin typeface="Verdana" pitchFamily="34" charset="0"/>
              </a:rPr>
              <a:t>Kolaudační souhlas </a:t>
            </a:r>
          </a:p>
          <a:p>
            <a:pPr eaLnBrk="0" hangingPunct="0">
              <a:spcBef>
                <a:spcPct val="50000"/>
              </a:spcBef>
              <a:buFontTx/>
              <a:buNone/>
            </a:pPr>
            <a:r>
              <a:rPr lang="cs-CZ" sz="1200" dirty="0">
                <a:latin typeface="Verdana" pitchFamily="34" charset="0"/>
              </a:rPr>
              <a:t>Řízení o odstranění stavby </a:t>
            </a:r>
          </a:p>
          <a:p>
            <a:pPr eaLnBrk="0" hangingPunct="0">
              <a:spcBef>
                <a:spcPct val="50000"/>
              </a:spcBef>
              <a:buFontTx/>
              <a:buNone/>
            </a:pPr>
            <a:r>
              <a:rPr lang="cs-CZ" sz="1200" dirty="0">
                <a:latin typeface="Verdana" pitchFamily="34" charset="0"/>
              </a:rPr>
              <a:t>Řízení o dodatečném povolení stavby</a:t>
            </a:r>
            <a:endParaRPr lang="en-US" sz="1200" dirty="0">
              <a:latin typeface="Verdana" pitchFamily="34" charset="0"/>
            </a:endParaRPr>
          </a:p>
        </p:txBody>
      </p:sp>
      <p:cxnSp>
        <p:nvCxnSpPr>
          <p:cNvPr id="27" name="AutoShape 18"/>
          <p:cNvCxnSpPr>
            <a:cxnSpLocks noChangeShapeType="1"/>
            <a:stCxn id="11" idx="2"/>
            <a:endCxn id="12" idx="0"/>
          </p:cNvCxnSpPr>
          <p:nvPr/>
        </p:nvCxnSpPr>
        <p:spPr bwMode="auto">
          <a:xfrm>
            <a:off x="1876765" y="683535"/>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9" name="Text Box 5"/>
          <p:cNvSpPr txBox="1">
            <a:spLocks noChangeArrowheads="1"/>
          </p:cNvSpPr>
          <p:nvPr/>
        </p:nvSpPr>
        <p:spPr bwMode="auto">
          <a:xfrm>
            <a:off x="208760" y="3271319"/>
            <a:ext cx="1186019" cy="545465"/>
          </a:xfrm>
          <a:prstGeom prst="rect">
            <a:avLst/>
          </a:prstGeom>
          <a:solidFill>
            <a:schemeClr val="accent3">
              <a:lumMod val="40000"/>
              <a:lumOff val="60000"/>
            </a:schemeClr>
          </a:solidFill>
          <a:ln w="22225">
            <a:solidFill>
              <a:schemeClr val="tx1"/>
            </a:solidFill>
            <a:prstDash val="dash"/>
            <a:miter lim="800000"/>
            <a:headEnd/>
            <a:tailEnd/>
          </a:ln>
          <a:effectLst/>
          <a:extLst/>
        </p:spPr>
        <p:txBody>
          <a:bodyPr anchor="ctr"/>
          <a:lstStyle/>
          <a:p>
            <a:pPr eaLnBrk="0" hangingPunct="0">
              <a:spcBef>
                <a:spcPct val="50000"/>
              </a:spcBef>
              <a:buFontTx/>
              <a:buNone/>
            </a:pPr>
            <a:r>
              <a:rPr lang="cs-CZ" dirty="0" smtClean="0">
                <a:latin typeface="Verdana" pitchFamily="34" charset="0"/>
              </a:rPr>
              <a:t>IPPC</a:t>
            </a:r>
            <a:endParaRPr lang="en-US" dirty="0">
              <a:latin typeface="Verdana" pitchFamily="34" charset="0"/>
            </a:endParaRPr>
          </a:p>
        </p:txBody>
      </p:sp>
      <p:sp>
        <p:nvSpPr>
          <p:cNvPr id="66" name="Text Box 5"/>
          <p:cNvSpPr txBox="1">
            <a:spLocks noChangeArrowheads="1"/>
          </p:cNvSpPr>
          <p:nvPr/>
        </p:nvSpPr>
        <p:spPr bwMode="auto">
          <a:xfrm>
            <a:off x="2137799" y="2151724"/>
            <a:ext cx="1842595" cy="545465"/>
          </a:xfrm>
          <a:prstGeom prst="rect">
            <a:avLst/>
          </a:prstGeom>
          <a:ln>
            <a:prstDash val="dashDot"/>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dirty="0" smtClean="0">
                <a:latin typeface="Verdana" pitchFamily="34" charset="0"/>
              </a:rPr>
              <a:t>EIA</a:t>
            </a:r>
            <a:endParaRPr lang="en-US" dirty="0">
              <a:latin typeface="Verdana" pitchFamily="34" charset="0"/>
            </a:endParaRPr>
          </a:p>
        </p:txBody>
      </p:sp>
      <p:cxnSp>
        <p:nvCxnSpPr>
          <p:cNvPr id="34" name="Přímá spojnice se šipkou 33"/>
          <p:cNvCxnSpPr/>
          <p:nvPr/>
        </p:nvCxnSpPr>
        <p:spPr>
          <a:xfrm>
            <a:off x="4027697" y="176706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7" name="Přímá spojnice se šipkou 76"/>
          <p:cNvCxnSpPr/>
          <p:nvPr/>
        </p:nvCxnSpPr>
        <p:spPr>
          <a:xfrm rot="10800000">
            <a:off x="1641072" y="2424456"/>
            <a:ext cx="467954" cy="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Přímá spojnice se šipkou 77"/>
          <p:cNvCxnSpPr/>
          <p:nvPr/>
        </p:nvCxnSpPr>
        <p:spPr>
          <a:xfrm>
            <a:off x="4073152" y="305905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9" name="Přímá spojnice se šipkou 78"/>
          <p:cNvCxnSpPr/>
          <p:nvPr/>
        </p:nvCxnSpPr>
        <p:spPr>
          <a:xfrm>
            <a:off x="3104552" y="524143"/>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Přímá spojnice se šipkou 79"/>
          <p:cNvCxnSpPr/>
          <p:nvPr/>
        </p:nvCxnSpPr>
        <p:spPr>
          <a:xfrm>
            <a:off x="3059097" y="1117846"/>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2" name="Přímá spojnice se šipkou 81"/>
          <p:cNvCxnSpPr/>
          <p:nvPr/>
        </p:nvCxnSpPr>
        <p:spPr>
          <a:xfrm>
            <a:off x="4261674" y="378251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TextovéPole 41"/>
          <p:cNvSpPr txBox="1"/>
          <p:nvPr/>
        </p:nvSpPr>
        <p:spPr>
          <a:xfrm>
            <a:off x="3670262" y="331126"/>
            <a:ext cx="2448272" cy="369332"/>
          </a:xfrm>
          <a:prstGeom prst="rect">
            <a:avLst/>
          </a:prstGeom>
          <a:noFill/>
        </p:spPr>
        <p:txBody>
          <a:bodyPr wrap="square" rtlCol="0">
            <a:spAutoFit/>
          </a:bodyPr>
          <a:lstStyle/>
          <a:p>
            <a:r>
              <a:rPr lang="cs-CZ" b="1" dirty="0" smtClean="0"/>
              <a:t>OOP</a:t>
            </a:r>
            <a:endParaRPr lang="cs-CZ" b="1" dirty="0"/>
          </a:p>
        </p:txBody>
      </p:sp>
      <p:sp>
        <p:nvSpPr>
          <p:cNvPr id="91" name="TextovéPole 90"/>
          <p:cNvSpPr txBox="1"/>
          <p:nvPr/>
        </p:nvSpPr>
        <p:spPr>
          <a:xfrm>
            <a:off x="4483178" y="1617591"/>
            <a:ext cx="3136822" cy="338554"/>
          </a:xfrm>
          <a:prstGeom prst="rect">
            <a:avLst/>
          </a:prstGeom>
          <a:noFill/>
        </p:spPr>
        <p:txBody>
          <a:bodyPr wrap="square" rtlCol="0">
            <a:spAutoFit/>
          </a:bodyPr>
          <a:lstStyle/>
          <a:p>
            <a:r>
              <a:rPr lang="cs-CZ" sz="1600" b="1" dirty="0" smtClean="0"/>
              <a:t>(R - neposuzuje se)</a:t>
            </a:r>
            <a:endParaRPr lang="cs-CZ" sz="1600" b="1" dirty="0"/>
          </a:p>
        </p:txBody>
      </p:sp>
      <p:sp>
        <p:nvSpPr>
          <p:cNvPr id="97" name="TextovéPole 96"/>
          <p:cNvSpPr txBox="1"/>
          <p:nvPr/>
        </p:nvSpPr>
        <p:spPr>
          <a:xfrm>
            <a:off x="4586561" y="2888772"/>
            <a:ext cx="2448272" cy="369332"/>
          </a:xfrm>
          <a:prstGeom prst="rect">
            <a:avLst/>
          </a:prstGeom>
          <a:noFill/>
        </p:spPr>
        <p:txBody>
          <a:bodyPr wrap="square" rtlCol="0">
            <a:spAutoFit/>
          </a:bodyPr>
          <a:lstStyle/>
          <a:p>
            <a:r>
              <a:rPr lang="cs-CZ" b="1" dirty="0" smtClean="0"/>
              <a:t>R</a:t>
            </a:r>
            <a:endParaRPr lang="cs-CZ" b="1" dirty="0"/>
          </a:p>
        </p:txBody>
      </p:sp>
      <p:sp>
        <p:nvSpPr>
          <p:cNvPr id="51" name="TextovéPole 50"/>
          <p:cNvSpPr txBox="1"/>
          <p:nvPr/>
        </p:nvSpPr>
        <p:spPr>
          <a:xfrm>
            <a:off x="3670262" y="916293"/>
            <a:ext cx="2448272" cy="338554"/>
          </a:xfrm>
          <a:prstGeom prst="rect">
            <a:avLst/>
          </a:prstGeom>
          <a:noFill/>
        </p:spPr>
        <p:txBody>
          <a:bodyPr wrap="square" rtlCol="0">
            <a:spAutoFit/>
          </a:bodyPr>
          <a:lstStyle/>
          <a:p>
            <a:r>
              <a:rPr lang="cs-CZ" sz="1600" b="1" dirty="0" smtClean="0"/>
              <a:t>OOP</a:t>
            </a:r>
            <a:endParaRPr lang="cs-CZ" sz="1600" b="1" dirty="0"/>
          </a:p>
        </p:txBody>
      </p:sp>
      <p:cxnSp>
        <p:nvCxnSpPr>
          <p:cNvPr id="56" name="AutoShape 18"/>
          <p:cNvCxnSpPr>
            <a:cxnSpLocks noChangeShapeType="1"/>
          </p:cNvCxnSpPr>
          <p:nvPr/>
        </p:nvCxnSpPr>
        <p:spPr bwMode="auto">
          <a:xfrm>
            <a:off x="3043828" y="2733578"/>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18"/>
          <p:cNvCxnSpPr>
            <a:cxnSpLocks noChangeShapeType="1"/>
          </p:cNvCxnSpPr>
          <p:nvPr/>
        </p:nvCxnSpPr>
        <p:spPr bwMode="auto">
          <a:xfrm>
            <a:off x="3050386" y="3354526"/>
            <a:ext cx="0" cy="33914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18"/>
          <p:cNvCxnSpPr>
            <a:cxnSpLocks noChangeShapeType="1"/>
          </p:cNvCxnSpPr>
          <p:nvPr/>
        </p:nvCxnSpPr>
        <p:spPr bwMode="auto">
          <a:xfrm flipH="1">
            <a:off x="3043828" y="4152656"/>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ovéPole 64"/>
          <p:cNvSpPr txBox="1"/>
          <p:nvPr/>
        </p:nvSpPr>
        <p:spPr>
          <a:xfrm>
            <a:off x="4729628" y="3570662"/>
            <a:ext cx="2448272" cy="369332"/>
          </a:xfrm>
          <a:prstGeom prst="rect">
            <a:avLst/>
          </a:prstGeom>
          <a:noFill/>
        </p:spPr>
        <p:txBody>
          <a:bodyPr wrap="square" rtlCol="0">
            <a:spAutoFit/>
          </a:bodyPr>
          <a:lstStyle/>
          <a:p>
            <a:r>
              <a:rPr lang="cs-CZ" b="1" dirty="0" smtClean="0"/>
              <a:t>R</a:t>
            </a:r>
            <a:endParaRPr lang="cs-CZ" b="1" dirty="0"/>
          </a:p>
        </p:txBody>
      </p:sp>
      <p:cxnSp>
        <p:nvCxnSpPr>
          <p:cNvPr id="67" name="Přímá spojnice se šipkou 66"/>
          <p:cNvCxnSpPr/>
          <p:nvPr/>
        </p:nvCxnSpPr>
        <p:spPr>
          <a:xfrm>
            <a:off x="4643784" y="5314389"/>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8" name="TextovéPole 67"/>
          <p:cNvSpPr txBox="1"/>
          <p:nvPr/>
        </p:nvSpPr>
        <p:spPr>
          <a:xfrm>
            <a:off x="5111738" y="5102536"/>
            <a:ext cx="2448272" cy="369332"/>
          </a:xfrm>
          <a:prstGeom prst="rect">
            <a:avLst/>
          </a:prstGeom>
          <a:noFill/>
        </p:spPr>
        <p:txBody>
          <a:bodyPr wrap="square" rtlCol="0">
            <a:spAutoFit/>
          </a:bodyPr>
          <a:lstStyle/>
          <a:p>
            <a:r>
              <a:rPr lang="cs-CZ" b="1" dirty="0" smtClean="0"/>
              <a:t>JÚ</a:t>
            </a:r>
            <a:endParaRPr lang="cs-CZ" b="1" dirty="0"/>
          </a:p>
        </p:txBody>
      </p:sp>
      <p:cxnSp>
        <p:nvCxnSpPr>
          <p:cNvPr id="69" name="Přímá spojnice se šipkou 68"/>
          <p:cNvCxnSpPr/>
          <p:nvPr/>
        </p:nvCxnSpPr>
        <p:spPr>
          <a:xfrm>
            <a:off x="4464086" y="4632498"/>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0" name="TextovéPole 69"/>
          <p:cNvSpPr txBox="1"/>
          <p:nvPr/>
        </p:nvSpPr>
        <p:spPr>
          <a:xfrm>
            <a:off x="4932040" y="4420645"/>
            <a:ext cx="2448272" cy="369332"/>
          </a:xfrm>
          <a:prstGeom prst="rect">
            <a:avLst/>
          </a:prstGeom>
          <a:noFill/>
        </p:spPr>
        <p:txBody>
          <a:bodyPr wrap="square" rtlCol="0">
            <a:spAutoFit/>
          </a:bodyPr>
          <a:lstStyle/>
          <a:p>
            <a:r>
              <a:rPr lang="cs-CZ" b="1" dirty="0" smtClean="0"/>
              <a:t>R</a:t>
            </a:r>
            <a:endParaRPr lang="cs-CZ" b="1" dirty="0"/>
          </a:p>
        </p:txBody>
      </p:sp>
      <p:cxnSp>
        <p:nvCxnSpPr>
          <p:cNvPr id="71" name="Přímá spojnice se šipkou 70"/>
          <p:cNvCxnSpPr/>
          <p:nvPr/>
        </p:nvCxnSpPr>
        <p:spPr>
          <a:xfrm>
            <a:off x="4482173" y="495164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2" name="TextovéPole 71"/>
          <p:cNvSpPr txBox="1"/>
          <p:nvPr/>
        </p:nvSpPr>
        <p:spPr>
          <a:xfrm>
            <a:off x="4950127" y="4739791"/>
            <a:ext cx="2448272" cy="369332"/>
          </a:xfrm>
          <a:prstGeom prst="rect">
            <a:avLst/>
          </a:prstGeom>
          <a:noFill/>
        </p:spPr>
        <p:txBody>
          <a:bodyPr wrap="square" rtlCol="0">
            <a:spAutoFit/>
          </a:bodyPr>
          <a:lstStyle/>
          <a:p>
            <a:r>
              <a:rPr lang="cs-CZ" b="1" dirty="0" smtClean="0"/>
              <a:t>R</a:t>
            </a:r>
            <a:endParaRPr lang="cs-CZ" b="1" dirty="0"/>
          </a:p>
        </p:txBody>
      </p:sp>
      <p:cxnSp>
        <p:nvCxnSpPr>
          <p:cNvPr id="73" name="Přímá spojnice se šipkou 72"/>
          <p:cNvCxnSpPr/>
          <p:nvPr/>
        </p:nvCxnSpPr>
        <p:spPr>
          <a:xfrm>
            <a:off x="4426444" y="5656676"/>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4" name="TextovéPole 73"/>
          <p:cNvSpPr txBox="1"/>
          <p:nvPr/>
        </p:nvSpPr>
        <p:spPr>
          <a:xfrm>
            <a:off x="4894398" y="5444823"/>
            <a:ext cx="2448272" cy="369332"/>
          </a:xfrm>
          <a:prstGeom prst="rect">
            <a:avLst/>
          </a:prstGeom>
          <a:noFill/>
        </p:spPr>
        <p:txBody>
          <a:bodyPr wrap="square" rtlCol="0">
            <a:spAutoFit/>
          </a:bodyPr>
          <a:lstStyle/>
          <a:p>
            <a:r>
              <a:rPr lang="cs-CZ" b="1" dirty="0" smtClean="0"/>
              <a:t>R</a:t>
            </a:r>
            <a:endParaRPr lang="cs-CZ" b="1" dirty="0"/>
          </a:p>
        </p:txBody>
      </p:sp>
      <p:cxnSp>
        <p:nvCxnSpPr>
          <p:cNvPr id="75" name="Přímá spojnice se šipkou 74"/>
          <p:cNvCxnSpPr/>
          <p:nvPr/>
        </p:nvCxnSpPr>
        <p:spPr>
          <a:xfrm>
            <a:off x="4219764" y="606386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6" name="TextovéPole 75"/>
          <p:cNvSpPr txBox="1"/>
          <p:nvPr/>
        </p:nvSpPr>
        <p:spPr>
          <a:xfrm>
            <a:off x="4687718" y="5852014"/>
            <a:ext cx="2448272" cy="369332"/>
          </a:xfrm>
          <a:prstGeom prst="rect">
            <a:avLst/>
          </a:prstGeom>
          <a:noFill/>
        </p:spPr>
        <p:txBody>
          <a:bodyPr wrap="square" rtlCol="0">
            <a:spAutoFit/>
          </a:bodyPr>
          <a:lstStyle/>
          <a:p>
            <a:r>
              <a:rPr lang="cs-CZ" b="1" dirty="0" smtClean="0"/>
              <a:t>R</a:t>
            </a:r>
            <a:endParaRPr lang="cs-CZ" b="1" dirty="0"/>
          </a:p>
        </p:txBody>
      </p:sp>
      <p:cxnSp>
        <p:nvCxnSpPr>
          <p:cNvPr id="18" name="Přímá spojnice se šipkou 17"/>
          <p:cNvCxnSpPr/>
          <p:nvPr/>
        </p:nvCxnSpPr>
        <p:spPr>
          <a:xfrm>
            <a:off x="1485283" y="3782515"/>
            <a:ext cx="587792" cy="0"/>
          </a:xfrm>
          <a:prstGeom prst="straightConnector1">
            <a:avLst/>
          </a:prstGeom>
          <a:ln w="28575">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20" name="Zakřivená spojnice 19"/>
          <p:cNvCxnSpPr/>
          <p:nvPr/>
        </p:nvCxnSpPr>
        <p:spPr>
          <a:xfrm rot="10800000" flipV="1">
            <a:off x="837631" y="2388990"/>
            <a:ext cx="767714" cy="836506"/>
          </a:xfrm>
          <a:prstGeom prst="curvedConnector2">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Zakřivená spojnice 86"/>
          <p:cNvCxnSpPr/>
          <p:nvPr/>
        </p:nvCxnSpPr>
        <p:spPr>
          <a:xfrm rot="16200000" flipH="1">
            <a:off x="1715508" y="2859115"/>
            <a:ext cx="661071" cy="54064"/>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Zakřivená spojnice 87"/>
          <p:cNvCxnSpPr/>
          <p:nvPr/>
        </p:nvCxnSpPr>
        <p:spPr>
          <a:xfrm rot="16200000" flipH="1">
            <a:off x="1224983" y="2698276"/>
            <a:ext cx="1247491" cy="750089"/>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90" name="TextovéPole 89"/>
          <p:cNvSpPr txBox="1"/>
          <p:nvPr/>
        </p:nvSpPr>
        <p:spPr>
          <a:xfrm>
            <a:off x="1551026" y="3440675"/>
            <a:ext cx="2448272" cy="369332"/>
          </a:xfrm>
          <a:prstGeom prst="rect">
            <a:avLst/>
          </a:prstGeom>
          <a:noFill/>
        </p:spPr>
        <p:txBody>
          <a:bodyPr wrap="square" rtlCol="0">
            <a:spAutoFit/>
          </a:bodyPr>
          <a:lstStyle/>
          <a:p>
            <a:r>
              <a:rPr lang="cs-CZ" b="1" dirty="0" smtClean="0"/>
              <a:t>R</a:t>
            </a:r>
            <a:endParaRPr lang="cs-CZ" b="1" dirty="0"/>
          </a:p>
        </p:txBody>
      </p:sp>
      <p:sp>
        <p:nvSpPr>
          <p:cNvPr id="54" name="Text Box 5"/>
          <p:cNvSpPr txBox="1">
            <a:spLocks noChangeArrowheads="1"/>
          </p:cNvSpPr>
          <p:nvPr/>
        </p:nvSpPr>
        <p:spPr bwMode="auto">
          <a:xfrm>
            <a:off x="2324547" y="121654"/>
            <a:ext cx="617457" cy="545465"/>
          </a:xfrm>
          <a:prstGeom prst="rect">
            <a:avLst/>
          </a:prstGeom>
          <a:ln>
            <a:prstDash val="solid"/>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600" dirty="0" smtClean="0">
                <a:latin typeface="Verdana" pitchFamily="34" charset="0"/>
              </a:rPr>
              <a:t>SEA</a:t>
            </a:r>
            <a:endParaRPr lang="en-US" sz="1600" dirty="0">
              <a:latin typeface="Verdana" pitchFamily="34" charset="0"/>
            </a:endParaRPr>
          </a:p>
        </p:txBody>
      </p:sp>
      <p:sp>
        <p:nvSpPr>
          <p:cNvPr id="55" name="Text Box 5"/>
          <p:cNvSpPr txBox="1">
            <a:spLocks noChangeArrowheads="1"/>
          </p:cNvSpPr>
          <p:nvPr/>
        </p:nvSpPr>
        <p:spPr bwMode="auto">
          <a:xfrm>
            <a:off x="2328577" y="823182"/>
            <a:ext cx="587309" cy="535592"/>
          </a:xfrm>
          <a:prstGeom prst="rect">
            <a:avLst/>
          </a:prstGeom>
          <a:ln>
            <a:prstDash val="sysDash"/>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400" dirty="0" smtClean="0">
                <a:latin typeface="Verdana" pitchFamily="34" charset="0"/>
              </a:rPr>
              <a:t>SEA</a:t>
            </a:r>
            <a:endParaRPr lang="en-US" sz="1400" dirty="0">
              <a:latin typeface="Verdana" pitchFamily="34" charset="0"/>
            </a:endParaRPr>
          </a:p>
        </p:txBody>
      </p:sp>
      <p:sp>
        <p:nvSpPr>
          <p:cNvPr id="58" name="Text Box 7"/>
          <p:cNvSpPr txBox="1">
            <a:spLocks noChangeArrowheads="1"/>
          </p:cNvSpPr>
          <p:nvPr/>
        </p:nvSpPr>
        <p:spPr bwMode="auto">
          <a:xfrm>
            <a:off x="52513" y="3717430"/>
            <a:ext cx="1343295" cy="2230639"/>
          </a:xfrm>
          <a:prstGeom prst="rect">
            <a:avLst/>
          </a:prstGeom>
          <a:noFill/>
          <a:ln w="22225">
            <a:solidFill>
              <a:schemeClr val="tx1"/>
            </a:solidFill>
            <a:prstDash val="lgDashDotDot"/>
            <a:miter lim="800000"/>
            <a:headEnd/>
            <a:tailEnd/>
          </a:ln>
          <a:effectLst/>
          <a:extLst/>
        </p:spPr>
        <p:txBody>
          <a:bodyPr anchor="ctr"/>
          <a:lstStyle/>
          <a:p>
            <a:pPr eaLnBrk="0" hangingPunct="0">
              <a:spcBef>
                <a:spcPct val="50000"/>
              </a:spcBef>
              <a:buFontTx/>
              <a:buNone/>
            </a:pPr>
            <a:endParaRPr lang="cs-CZ" sz="1200" dirty="0" smtClean="0">
              <a:latin typeface="Verdana" pitchFamily="34" charset="0"/>
            </a:endParaRPr>
          </a:p>
          <a:p>
            <a:pPr eaLnBrk="0" hangingPunct="0">
              <a:spcBef>
                <a:spcPct val="50000"/>
              </a:spcBef>
              <a:buFontTx/>
              <a:buNone/>
            </a:pPr>
            <a:r>
              <a:rPr lang="cs-CZ" sz="1200" dirty="0" smtClean="0">
                <a:latin typeface="Verdana" pitchFamily="34" charset="0"/>
              </a:rPr>
              <a:t>Povolení, závazná stanoviska a stanoviska podle zvláštních předpisů (ZOPK, </a:t>
            </a:r>
            <a:r>
              <a:rPr lang="cs-CZ" sz="1200" dirty="0" err="1" smtClean="0">
                <a:latin typeface="Verdana" pitchFamily="34" charset="0"/>
              </a:rPr>
              <a:t>OvzdZ</a:t>
            </a:r>
            <a:r>
              <a:rPr lang="cs-CZ" sz="1200" dirty="0" smtClean="0">
                <a:latin typeface="Verdana" pitchFamily="34" charset="0"/>
              </a:rPr>
              <a:t>, </a:t>
            </a:r>
            <a:r>
              <a:rPr lang="cs-CZ" sz="1200" dirty="0" err="1" smtClean="0">
                <a:latin typeface="Verdana" pitchFamily="34" charset="0"/>
              </a:rPr>
              <a:t>OdpZ</a:t>
            </a:r>
            <a:r>
              <a:rPr lang="cs-CZ" sz="1200" dirty="0" smtClean="0">
                <a:latin typeface="Verdana" pitchFamily="34" charset="0"/>
              </a:rPr>
              <a:t>, </a:t>
            </a:r>
            <a:r>
              <a:rPr lang="cs-CZ" sz="1200" dirty="0" err="1" smtClean="0">
                <a:latin typeface="Verdana" pitchFamily="34" charset="0"/>
              </a:rPr>
              <a:t>Vodz</a:t>
            </a:r>
            <a:r>
              <a:rPr lang="cs-CZ" sz="1200" dirty="0" smtClean="0">
                <a:latin typeface="Verdana" pitchFamily="34" charset="0"/>
              </a:rPr>
              <a:t>, ZPF, </a:t>
            </a:r>
            <a:r>
              <a:rPr lang="cs-CZ" sz="1200" dirty="0" err="1" smtClean="0">
                <a:latin typeface="Verdana" pitchFamily="34" charset="0"/>
              </a:rPr>
              <a:t>LesZ</a:t>
            </a:r>
            <a:r>
              <a:rPr lang="cs-CZ" sz="1200" dirty="0" smtClean="0">
                <a:latin typeface="Verdana" pitchFamily="34" charset="0"/>
              </a:rPr>
              <a:t>)</a:t>
            </a:r>
            <a:endParaRPr lang="en-US" sz="1200" dirty="0">
              <a:latin typeface="Verdana" pitchFamily="34" charset="0"/>
            </a:endParaRPr>
          </a:p>
        </p:txBody>
      </p:sp>
      <p:sp>
        <p:nvSpPr>
          <p:cNvPr id="48" name="Text Box 5"/>
          <p:cNvSpPr txBox="1">
            <a:spLocks noChangeArrowheads="1"/>
          </p:cNvSpPr>
          <p:nvPr/>
        </p:nvSpPr>
        <p:spPr bwMode="auto">
          <a:xfrm>
            <a:off x="2207156" y="1620069"/>
            <a:ext cx="1773238" cy="293992"/>
          </a:xfrm>
          <a:prstGeom prst="rect">
            <a:avLst/>
          </a:prstGeom>
          <a:ln>
            <a:prstDash val="dashDot"/>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400" dirty="0" smtClean="0">
                <a:latin typeface="Verdana" pitchFamily="34" charset="0"/>
              </a:rPr>
              <a:t>Zjišťovací řízení?</a:t>
            </a:r>
            <a:endParaRPr lang="en-US" sz="1400" dirty="0">
              <a:latin typeface="Verdana" pitchFamily="34" charset="0"/>
            </a:endParaRPr>
          </a:p>
        </p:txBody>
      </p:sp>
      <p:sp>
        <p:nvSpPr>
          <p:cNvPr id="52" name="TextovéPole 51"/>
          <p:cNvSpPr txBox="1"/>
          <p:nvPr/>
        </p:nvSpPr>
        <p:spPr>
          <a:xfrm>
            <a:off x="1432584" y="2205390"/>
            <a:ext cx="2787180" cy="369332"/>
          </a:xfrm>
          <a:prstGeom prst="rect">
            <a:avLst/>
          </a:prstGeom>
          <a:noFill/>
        </p:spPr>
        <p:txBody>
          <a:bodyPr wrap="square" rtlCol="0">
            <a:spAutoFit/>
          </a:bodyPr>
          <a:lstStyle/>
          <a:p>
            <a:r>
              <a:rPr lang="cs-CZ" b="1" dirty="0" smtClean="0"/>
              <a:t>ZS</a:t>
            </a:r>
            <a:endParaRPr lang="cs-CZ" sz="1400" b="1" dirty="0"/>
          </a:p>
        </p:txBody>
      </p:sp>
      <p:cxnSp>
        <p:nvCxnSpPr>
          <p:cNvPr id="53" name="AutoShape 18"/>
          <p:cNvCxnSpPr>
            <a:cxnSpLocks noChangeShapeType="1"/>
          </p:cNvCxnSpPr>
          <p:nvPr/>
        </p:nvCxnSpPr>
        <p:spPr bwMode="auto">
          <a:xfrm flipH="1">
            <a:off x="2909328" y="1916815"/>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ovéPole 59"/>
          <p:cNvSpPr txBox="1"/>
          <p:nvPr/>
        </p:nvSpPr>
        <p:spPr>
          <a:xfrm>
            <a:off x="2922540" y="1878141"/>
            <a:ext cx="2787180" cy="307777"/>
          </a:xfrm>
          <a:prstGeom prst="rect">
            <a:avLst/>
          </a:prstGeom>
          <a:noFill/>
        </p:spPr>
        <p:txBody>
          <a:bodyPr wrap="square" rtlCol="0">
            <a:spAutoFit/>
          </a:bodyPr>
          <a:lstStyle/>
          <a:p>
            <a:r>
              <a:rPr lang="cs-CZ" sz="1400" b="1" dirty="0" smtClean="0"/>
              <a:t>(JÚ)</a:t>
            </a:r>
            <a:endParaRPr lang="cs-CZ" sz="1100" b="1" dirty="0"/>
          </a:p>
        </p:txBody>
      </p:sp>
      <p:sp>
        <p:nvSpPr>
          <p:cNvPr id="63" name="Text Box 5"/>
          <p:cNvSpPr txBox="1">
            <a:spLocks noChangeArrowheads="1"/>
          </p:cNvSpPr>
          <p:nvPr/>
        </p:nvSpPr>
        <p:spPr bwMode="auto">
          <a:xfrm>
            <a:off x="1793215" y="822784"/>
            <a:ext cx="631622" cy="568198"/>
          </a:xfrm>
          <a:prstGeom prst="rect">
            <a:avLst/>
          </a:prstGeom>
          <a:ln>
            <a:prstDash val="dashDot"/>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100" dirty="0" smtClean="0">
                <a:latin typeface="Verdana" pitchFamily="34" charset="0"/>
              </a:rPr>
              <a:t>Stanovisko </a:t>
            </a:r>
            <a:endParaRPr lang="en-US" sz="1100" dirty="0">
              <a:latin typeface="Verdana" pitchFamily="34" charset="0"/>
            </a:endParaRPr>
          </a:p>
        </p:txBody>
      </p:sp>
      <p:sp>
        <p:nvSpPr>
          <p:cNvPr id="64" name="Text Box 5"/>
          <p:cNvSpPr txBox="1">
            <a:spLocks noChangeArrowheads="1"/>
          </p:cNvSpPr>
          <p:nvPr/>
        </p:nvSpPr>
        <p:spPr bwMode="auto">
          <a:xfrm>
            <a:off x="1757264" y="95061"/>
            <a:ext cx="631622" cy="568198"/>
          </a:xfrm>
          <a:prstGeom prst="rect">
            <a:avLst/>
          </a:prstGeom>
          <a:ln>
            <a:prstDash val="dashDot"/>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100" dirty="0" smtClean="0">
                <a:latin typeface="Verdana" pitchFamily="34" charset="0"/>
              </a:rPr>
              <a:t>Stanovisko </a:t>
            </a:r>
            <a:endParaRPr lang="en-US" sz="1100" dirty="0">
              <a:latin typeface="Verdana" pitchFamily="34" charset="0"/>
            </a:endParaRPr>
          </a:p>
        </p:txBody>
      </p:sp>
    </p:spTree>
    <p:extLst>
      <p:ext uri="{BB962C8B-B14F-4D97-AF65-F5344CB8AC3E}">
        <p14:creationId xmlns:p14="http://schemas.microsoft.com/office/powerpoint/2010/main" val="10356888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číslo snímku 5"/>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53335BB-9206-42F4-BCB4-540D14CAFDA0}" type="slidenum">
              <a:rPr lang="en-GB">
                <a:solidFill>
                  <a:srgbClr val="898989"/>
                </a:solidFill>
              </a:rPr>
              <a:pPr eaLnBrk="1" hangingPunct="1"/>
              <a:t>26</a:t>
            </a:fld>
            <a:endParaRPr lang="en-GB">
              <a:solidFill>
                <a:srgbClr val="898989"/>
              </a:solidFill>
            </a:endParaRPr>
          </a:p>
        </p:txBody>
      </p:sp>
      <p:sp>
        <p:nvSpPr>
          <p:cNvPr id="230404" name="Freeform 4"/>
          <p:cNvSpPr>
            <a:spLocks/>
          </p:cNvSpPr>
          <p:nvPr/>
        </p:nvSpPr>
        <p:spPr bwMode="auto">
          <a:xfrm>
            <a:off x="1663700" y="1989138"/>
            <a:ext cx="7339013" cy="3956050"/>
          </a:xfrm>
          <a:custGeom>
            <a:avLst/>
            <a:gdLst>
              <a:gd name="T0" fmla="*/ 2167 w 4623"/>
              <a:gd name="T1" fmla="*/ 0 h 2492"/>
              <a:gd name="T2" fmla="*/ 1353 w 4623"/>
              <a:gd name="T3" fmla="*/ 932 h 2492"/>
              <a:gd name="T4" fmla="*/ 0 w 4623"/>
              <a:gd name="T5" fmla="*/ 2492 h 2492"/>
              <a:gd name="T6" fmla="*/ 4623 w 4623"/>
              <a:gd name="T7" fmla="*/ 2492 h 2492"/>
              <a:gd name="T8" fmla="*/ 2178 w 4623"/>
              <a:gd name="T9" fmla="*/ 14 h 2492"/>
            </a:gdLst>
            <a:ahLst/>
            <a:cxnLst>
              <a:cxn ang="0">
                <a:pos x="T0" y="T1"/>
              </a:cxn>
              <a:cxn ang="0">
                <a:pos x="T2" y="T3"/>
              </a:cxn>
              <a:cxn ang="0">
                <a:pos x="T4" y="T5"/>
              </a:cxn>
              <a:cxn ang="0">
                <a:pos x="T6" y="T7"/>
              </a:cxn>
              <a:cxn ang="0">
                <a:pos x="T8" y="T9"/>
              </a:cxn>
            </a:cxnLst>
            <a:rect l="0" t="0" r="r" b="b"/>
            <a:pathLst>
              <a:path w="4623" h="2492">
                <a:moveTo>
                  <a:pt x="2167" y="0"/>
                </a:moveTo>
                <a:lnTo>
                  <a:pt x="1353" y="932"/>
                </a:lnTo>
                <a:lnTo>
                  <a:pt x="0" y="2492"/>
                </a:lnTo>
                <a:lnTo>
                  <a:pt x="4623" y="2492"/>
                </a:lnTo>
                <a:lnTo>
                  <a:pt x="2178" y="14"/>
                </a:lnTo>
              </a:path>
            </a:pathLst>
          </a:custGeom>
          <a:noFill/>
          <a:ln w="19050" cap="flat" cmpd="sng">
            <a:solidFill>
              <a:schemeClr val="bg1">
                <a:lumMod val="75000"/>
              </a:schemeClr>
            </a:solidFill>
            <a:prstDash val="solid"/>
            <a:round/>
            <a:headEnd type="none" w="med" len="med"/>
            <a:tailEnd type="none" w="med" len="med"/>
          </a:ln>
          <a:effectLst/>
          <a:extLst/>
        </p:spPr>
        <p:txBody>
          <a:bodyPr wrap="none" anchor="ctr"/>
          <a:lstStyle/>
          <a:p>
            <a:pPr fontAlgn="auto">
              <a:spcBef>
                <a:spcPts val="0"/>
              </a:spcBef>
              <a:spcAft>
                <a:spcPts val="0"/>
              </a:spcAft>
              <a:defRPr/>
            </a:pPr>
            <a:endParaRPr lang="cs-CZ">
              <a:latin typeface="+mn-lt"/>
              <a:cs typeface="+mn-cs"/>
            </a:endParaRPr>
          </a:p>
        </p:txBody>
      </p:sp>
      <p:sp>
        <p:nvSpPr>
          <p:cNvPr id="4100" name="Line 5"/>
          <p:cNvSpPr>
            <a:spLocks noChangeShapeType="1"/>
          </p:cNvSpPr>
          <p:nvPr/>
        </p:nvSpPr>
        <p:spPr bwMode="auto">
          <a:xfrm>
            <a:off x="2124075" y="4797425"/>
            <a:ext cx="5184775"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4101" name="Line 6"/>
          <p:cNvSpPr>
            <a:spLocks noChangeShapeType="1"/>
          </p:cNvSpPr>
          <p:nvPr/>
        </p:nvSpPr>
        <p:spPr bwMode="auto">
          <a:xfrm>
            <a:off x="3276600" y="3500438"/>
            <a:ext cx="280828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4102" name="Rectangle 7"/>
          <p:cNvSpPr>
            <a:spLocks noChangeArrowheads="1"/>
          </p:cNvSpPr>
          <p:nvPr/>
        </p:nvSpPr>
        <p:spPr bwMode="auto">
          <a:xfrm>
            <a:off x="2981325" y="3789363"/>
            <a:ext cx="510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defTabSz="762000" eaLnBrk="0" hangingPunct="0">
              <a:defRPr>
                <a:solidFill>
                  <a:schemeClr val="tx1"/>
                </a:solidFill>
                <a:latin typeface="Calibri" panose="020F0502020204030204" pitchFamily="34" charset="0"/>
                <a:cs typeface="Arial" panose="020B0604020202020204" pitchFamily="34" charset="0"/>
              </a:defRPr>
            </a:lvl1pPr>
            <a:lvl2pPr marL="742950" indent="-285750" defTabSz="762000" eaLnBrk="0" hangingPunct="0">
              <a:defRPr>
                <a:solidFill>
                  <a:schemeClr val="tx1"/>
                </a:solidFill>
                <a:latin typeface="Calibri" panose="020F0502020204030204" pitchFamily="34" charset="0"/>
                <a:cs typeface="Arial" panose="020B0604020202020204" pitchFamily="34" charset="0"/>
              </a:defRPr>
            </a:lvl2pPr>
            <a:lvl3pPr marL="1143000" indent="-228600" defTabSz="762000" eaLnBrk="0" hangingPunct="0">
              <a:defRPr>
                <a:solidFill>
                  <a:schemeClr val="tx1"/>
                </a:solidFill>
                <a:latin typeface="Calibri" panose="020F0502020204030204" pitchFamily="34" charset="0"/>
                <a:cs typeface="Arial" panose="020B0604020202020204" pitchFamily="34" charset="0"/>
              </a:defRPr>
            </a:lvl3pPr>
            <a:lvl4pPr marL="1600200" indent="-228600" defTabSz="762000" eaLnBrk="0" hangingPunct="0">
              <a:defRPr>
                <a:solidFill>
                  <a:schemeClr val="tx1"/>
                </a:solidFill>
                <a:latin typeface="Calibri" panose="020F0502020204030204" pitchFamily="34" charset="0"/>
                <a:cs typeface="Arial" panose="020B0604020202020204" pitchFamily="34" charset="0"/>
              </a:defRPr>
            </a:lvl4pPr>
            <a:lvl5pPr marL="2057400" indent="-228600" defTabSz="762000" eaLnBrk="0" hangingPunct="0">
              <a:defRPr>
                <a:solidFill>
                  <a:schemeClr val="tx1"/>
                </a:solidFill>
                <a:latin typeface="Calibri" panose="020F050202020403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cs-CZ" altLang="cs-CZ" sz="2800"/>
              <a:t>Směrnice EIA, Směrnice SEA, naturové směrnice</a:t>
            </a:r>
            <a:endParaRPr lang="nl-BE" altLang="cs-CZ" sz="4400"/>
          </a:p>
        </p:txBody>
      </p:sp>
      <p:sp>
        <p:nvSpPr>
          <p:cNvPr id="4103" name="Rectangle 8"/>
          <p:cNvSpPr>
            <a:spLocks noChangeArrowheads="1"/>
          </p:cNvSpPr>
          <p:nvPr/>
        </p:nvSpPr>
        <p:spPr bwMode="auto">
          <a:xfrm>
            <a:off x="3302000" y="5078413"/>
            <a:ext cx="58674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defTabSz="762000" eaLnBrk="0" hangingPunct="0">
              <a:defRPr>
                <a:solidFill>
                  <a:schemeClr val="tx1"/>
                </a:solidFill>
                <a:latin typeface="Calibri" panose="020F0502020204030204" pitchFamily="34" charset="0"/>
                <a:cs typeface="Arial" panose="020B0604020202020204" pitchFamily="34" charset="0"/>
              </a:defRPr>
            </a:lvl1pPr>
            <a:lvl2pPr marL="742950" indent="-285750" defTabSz="762000" eaLnBrk="0" hangingPunct="0">
              <a:defRPr>
                <a:solidFill>
                  <a:schemeClr val="tx1"/>
                </a:solidFill>
                <a:latin typeface="Calibri" panose="020F0502020204030204" pitchFamily="34" charset="0"/>
                <a:cs typeface="Arial" panose="020B0604020202020204" pitchFamily="34" charset="0"/>
              </a:defRPr>
            </a:lvl2pPr>
            <a:lvl3pPr marL="1143000" indent="-228600" defTabSz="762000" eaLnBrk="0" hangingPunct="0">
              <a:defRPr>
                <a:solidFill>
                  <a:schemeClr val="tx1"/>
                </a:solidFill>
                <a:latin typeface="Calibri" panose="020F0502020204030204" pitchFamily="34" charset="0"/>
                <a:cs typeface="Arial" panose="020B0604020202020204" pitchFamily="34" charset="0"/>
              </a:defRPr>
            </a:lvl3pPr>
            <a:lvl4pPr marL="1600200" indent="-228600" defTabSz="762000" eaLnBrk="0" hangingPunct="0">
              <a:defRPr>
                <a:solidFill>
                  <a:schemeClr val="tx1"/>
                </a:solidFill>
                <a:latin typeface="Calibri" panose="020F0502020204030204" pitchFamily="34" charset="0"/>
                <a:cs typeface="Arial" panose="020B0604020202020204" pitchFamily="34" charset="0"/>
              </a:defRPr>
            </a:lvl4pPr>
            <a:lvl5pPr marL="2057400" indent="-228600" defTabSz="762000" eaLnBrk="0" hangingPunct="0">
              <a:defRPr>
                <a:solidFill>
                  <a:schemeClr val="tx1"/>
                </a:solidFill>
                <a:latin typeface="Calibri" panose="020F050202020403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cs-CZ" altLang="cs-CZ" sz="3200"/>
              <a:t>Vnitrostátní právo</a:t>
            </a:r>
            <a:endParaRPr lang="nl-BE" altLang="cs-CZ" sz="4800"/>
          </a:p>
        </p:txBody>
      </p:sp>
      <p:sp>
        <p:nvSpPr>
          <p:cNvPr id="230409" name="Line 9"/>
          <p:cNvSpPr>
            <a:spLocks noChangeShapeType="1"/>
          </p:cNvSpPr>
          <p:nvPr/>
        </p:nvSpPr>
        <p:spPr bwMode="auto">
          <a:xfrm>
            <a:off x="3824288" y="3500438"/>
            <a:ext cx="2747962" cy="0"/>
          </a:xfrm>
          <a:prstGeom prst="line">
            <a:avLst/>
          </a:prstGeom>
          <a:noFill/>
          <a:ln w="19050">
            <a:solidFill>
              <a:schemeClr val="bg1">
                <a:lumMod val="85000"/>
              </a:schemeClr>
            </a:solidFill>
            <a:round/>
            <a:headEnd/>
            <a:tailEnd/>
          </a:ln>
          <a:effectLst/>
          <a:extLst/>
        </p:spPr>
        <p:txBody>
          <a:bodyPr wrap="none" anchor="ctr"/>
          <a:lstStyle/>
          <a:p>
            <a:pPr fontAlgn="auto">
              <a:spcBef>
                <a:spcPts val="0"/>
              </a:spcBef>
              <a:spcAft>
                <a:spcPts val="0"/>
              </a:spcAft>
              <a:defRPr/>
            </a:pPr>
            <a:endParaRPr lang="cs-CZ">
              <a:latin typeface="+mn-lt"/>
              <a:cs typeface="+mn-cs"/>
            </a:endParaRPr>
          </a:p>
        </p:txBody>
      </p:sp>
      <p:sp>
        <p:nvSpPr>
          <p:cNvPr id="230410" name="Line 10"/>
          <p:cNvSpPr>
            <a:spLocks noChangeShapeType="1"/>
          </p:cNvSpPr>
          <p:nvPr/>
        </p:nvSpPr>
        <p:spPr bwMode="auto">
          <a:xfrm>
            <a:off x="2671763" y="4797425"/>
            <a:ext cx="5184775" cy="0"/>
          </a:xfrm>
          <a:prstGeom prst="line">
            <a:avLst/>
          </a:prstGeom>
          <a:noFill/>
          <a:ln w="19050">
            <a:solidFill>
              <a:schemeClr val="bg1">
                <a:lumMod val="85000"/>
              </a:schemeClr>
            </a:solidFill>
            <a:round/>
            <a:headEnd/>
            <a:tailEnd/>
          </a:ln>
          <a:effectLst/>
          <a:extLst/>
        </p:spPr>
        <p:txBody>
          <a:bodyPr wrap="none" anchor="ctr"/>
          <a:lstStyle/>
          <a:p>
            <a:pPr fontAlgn="auto">
              <a:spcBef>
                <a:spcPts val="0"/>
              </a:spcBef>
              <a:spcAft>
                <a:spcPts val="0"/>
              </a:spcAft>
              <a:defRPr/>
            </a:pPr>
            <a:endParaRPr lang="cs-CZ">
              <a:latin typeface="+mn-lt"/>
              <a:cs typeface="+mn-cs"/>
            </a:endParaRPr>
          </a:p>
        </p:txBody>
      </p:sp>
      <p:pic>
        <p:nvPicPr>
          <p:cNvPr id="4106" name="Picture 2" descr="F:\DATA\grafika\pruh 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260350"/>
            <a:ext cx="9344026"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3" descr="F:\DATA\grafika\spodek.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38" y="6338888"/>
            <a:ext cx="9147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TextovéPole 15"/>
          <p:cNvSpPr txBox="1">
            <a:spLocks noChangeArrowheads="1"/>
          </p:cNvSpPr>
          <p:nvPr/>
        </p:nvSpPr>
        <p:spPr bwMode="auto">
          <a:xfrm>
            <a:off x="1547813" y="404813"/>
            <a:ext cx="7127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cs-CZ" altLang="cs-CZ" sz="4000" b="1"/>
              <a:t>Právní systém posuzování vlivů</a:t>
            </a:r>
            <a:endParaRPr lang="en-US" altLang="cs-CZ" sz="4000" b="1"/>
          </a:p>
        </p:txBody>
      </p:sp>
      <p:sp>
        <p:nvSpPr>
          <p:cNvPr id="17" name="Rectangle 3"/>
          <p:cNvSpPr txBox="1">
            <a:spLocks noChangeArrowheads="1"/>
          </p:cNvSpPr>
          <p:nvPr/>
        </p:nvSpPr>
        <p:spPr>
          <a:xfrm>
            <a:off x="2981325" y="2143125"/>
            <a:ext cx="4548188" cy="1262063"/>
          </a:xfrm>
          <a:prstGeom prst="rect">
            <a:avLst/>
          </a:prstGeom>
        </p:spPr>
        <p:txBody>
          <a:bodyPr>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762000" fontAlgn="auto">
              <a:spcAft>
                <a:spcPts val="0"/>
              </a:spcAft>
              <a:buFontTx/>
              <a:buNone/>
              <a:defRPr/>
            </a:pPr>
            <a:r>
              <a:rPr lang="cs-CZ" sz="5000" dirty="0" smtClean="0"/>
              <a:t>Zvykové právo, mezinárodní smlouvy – Úmluva z </a:t>
            </a:r>
            <a:r>
              <a:rPr lang="cs-CZ" sz="5000" dirty="0" err="1" smtClean="0"/>
              <a:t>Espoo</a:t>
            </a:r>
            <a:r>
              <a:rPr lang="cs-CZ" sz="5000" dirty="0" smtClean="0"/>
              <a:t>, </a:t>
            </a:r>
            <a:r>
              <a:rPr lang="cs-CZ" sz="5000" dirty="0" err="1" smtClean="0"/>
              <a:t>Aarhuská</a:t>
            </a:r>
            <a:r>
              <a:rPr lang="cs-CZ" sz="5000" dirty="0" smtClean="0"/>
              <a:t> úmluva, různé bilaterální smlouvy</a:t>
            </a:r>
            <a:endParaRPr lang="nl-BE" sz="5000" dirty="0" smtClean="0"/>
          </a:p>
          <a:p>
            <a:pPr algn="ctr" defTabSz="762000" fontAlgn="auto">
              <a:spcAft>
                <a:spcPts val="0"/>
              </a:spcAft>
              <a:buFontTx/>
              <a:buNone/>
              <a:defRPr/>
            </a:pPr>
            <a:endParaRPr lang="nl-BE" dirty="0"/>
          </a:p>
        </p:txBody>
      </p:sp>
      <p:sp>
        <p:nvSpPr>
          <p:cNvPr id="18" name="Rectangle 3"/>
          <p:cNvSpPr txBox="1">
            <a:spLocks noChangeArrowheads="1"/>
          </p:cNvSpPr>
          <p:nvPr/>
        </p:nvSpPr>
        <p:spPr>
          <a:xfrm>
            <a:off x="163512" y="3926682"/>
            <a:ext cx="1960563" cy="5635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762000" fontAlgn="auto">
              <a:spcAft>
                <a:spcPts val="0"/>
              </a:spcAft>
              <a:buFontTx/>
              <a:buNone/>
              <a:defRPr/>
            </a:pPr>
            <a:r>
              <a:rPr lang="cs-CZ" sz="2400" dirty="0" smtClean="0"/>
              <a:t>Právo EU</a:t>
            </a:r>
            <a:endParaRPr lang="nl-BE" sz="2800" dirty="0" smtClean="0"/>
          </a:p>
          <a:p>
            <a:pPr algn="ctr" defTabSz="762000" fontAlgn="auto">
              <a:spcAft>
                <a:spcPts val="0"/>
              </a:spcAft>
              <a:buFontTx/>
              <a:buNone/>
              <a:defRPr/>
            </a:pPr>
            <a:endParaRPr lang="nl-BE" dirty="0"/>
          </a:p>
        </p:txBody>
      </p:sp>
      <p:sp>
        <p:nvSpPr>
          <p:cNvPr id="19" name="Rectangle 3"/>
          <p:cNvSpPr txBox="1">
            <a:spLocks noChangeArrowheads="1"/>
          </p:cNvSpPr>
          <p:nvPr/>
        </p:nvSpPr>
        <p:spPr>
          <a:xfrm>
            <a:off x="20938" y="5132784"/>
            <a:ext cx="1960563" cy="5635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762000" fontAlgn="auto">
              <a:spcAft>
                <a:spcPts val="0"/>
              </a:spcAft>
              <a:buFontTx/>
              <a:buNone/>
              <a:defRPr/>
            </a:pPr>
            <a:r>
              <a:rPr lang="cs-CZ" sz="2400" dirty="0" smtClean="0"/>
              <a:t>České právo</a:t>
            </a:r>
            <a:endParaRPr lang="nl-BE" dirty="0" smtClean="0"/>
          </a:p>
          <a:p>
            <a:pPr algn="ctr" defTabSz="762000" fontAlgn="auto">
              <a:spcAft>
                <a:spcPts val="0"/>
              </a:spcAft>
              <a:buFontTx/>
              <a:buNone/>
              <a:defRPr/>
            </a:pPr>
            <a:endParaRPr lang="nl-BE" dirty="0"/>
          </a:p>
        </p:txBody>
      </p:sp>
      <p:sp>
        <p:nvSpPr>
          <p:cNvPr id="20" name="Rectangle 3"/>
          <p:cNvSpPr txBox="1">
            <a:spLocks noChangeArrowheads="1"/>
          </p:cNvSpPr>
          <p:nvPr/>
        </p:nvSpPr>
        <p:spPr>
          <a:xfrm>
            <a:off x="249238" y="2492375"/>
            <a:ext cx="2306538" cy="563563"/>
          </a:xfrm>
          <a:prstGeom prst="rect">
            <a:avLst/>
          </a:prstGeom>
        </p:spPr>
        <p:txBody>
          <a:bodyPr>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762000" fontAlgn="auto">
              <a:spcAft>
                <a:spcPts val="0"/>
              </a:spcAft>
              <a:buFontTx/>
              <a:buNone/>
              <a:defRPr/>
            </a:pPr>
            <a:r>
              <a:rPr lang="cs-CZ" sz="3500" dirty="0" smtClean="0"/>
              <a:t>Mezinárodní právo</a:t>
            </a:r>
            <a:endParaRPr lang="nl-BE" dirty="0"/>
          </a:p>
        </p:txBody>
      </p:sp>
      <p:sp>
        <p:nvSpPr>
          <p:cNvPr id="2" name="TextovéPole 1"/>
          <p:cNvSpPr txBox="1"/>
          <p:nvPr/>
        </p:nvSpPr>
        <p:spPr>
          <a:xfrm>
            <a:off x="7620000" y="2455774"/>
            <a:ext cx="1550393" cy="600164"/>
          </a:xfrm>
          <a:prstGeom prst="rect">
            <a:avLst/>
          </a:prstGeom>
          <a:noFill/>
        </p:spPr>
        <p:txBody>
          <a:bodyPr wrap="square" rtlCol="0">
            <a:spAutoFit/>
          </a:bodyPr>
          <a:lstStyle/>
          <a:p>
            <a:r>
              <a:rPr lang="cs-CZ" sz="1100" b="1" dirty="0" smtClean="0"/>
              <a:t>Základní povinnosti a některé aspekty, především EIA</a:t>
            </a:r>
            <a:endParaRPr lang="cs-CZ" sz="1100" b="1" dirty="0"/>
          </a:p>
        </p:txBody>
      </p:sp>
      <p:sp>
        <p:nvSpPr>
          <p:cNvPr id="21" name="TextovéPole 20"/>
          <p:cNvSpPr txBox="1"/>
          <p:nvPr/>
        </p:nvSpPr>
        <p:spPr>
          <a:xfrm>
            <a:off x="7643532" y="3810721"/>
            <a:ext cx="1550393" cy="769441"/>
          </a:xfrm>
          <a:prstGeom prst="rect">
            <a:avLst/>
          </a:prstGeom>
          <a:noFill/>
        </p:spPr>
        <p:txBody>
          <a:bodyPr wrap="square" rtlCol="0">
            <a:spAutoFit/>
          </a:bodyPr>
          <a:lstStyle/>
          <a:p>
            <a:r>
              <a:rPr lang="cs-CZ" sz="1100" b="1" dirty="0" smtClean="0"/>
              <a:t>EIA, SEA, NATURA 2000, konkrétní nároky, postup, judikatura SDEU</a:t>
            </a:r>
            <a:endParaRPr lang="cs-CZ" sz="1100" b="1" dirty="0"/>
          </a:p>
        </p:txBody>
      </p:sp>
      <p:sp>
        <p:nvSpPr>
          <p:cNvPr id="22" name="TextovéPole 21"/>
          <p:cNvSpPr txBox="1"/>
          <p:nvPr/>
        </p:nvSpPr>
        <p:spPr>
          <a:xfrm>
            <a:off x="7680920" y="5084630"/>
            <a:ext cx="1550393" cy="600164"/>
          </a:xfrm>
          <a:prstGeom prst="rect">
            <a:avLst/>
          </a:prstGeom>
          <a:noFill/>
        </p:spPr>
        <p:txBody>
          <a:bodyPr wrap="square" rtlCol="0">
            <a:spAutoFit/>
          </a:bodyPr>
          <a:lstStyle/>
          <a:p>
            <a:r>
              <a:rPr lang="cs-CZ" sz="1100" b="1" dirty="0" smtClean="0"/>
              <a:t>Prováděcí povaha, vlastní úprava především procesu</a:t>
            </a:r>
            <a:endParaRPr lang="cs-CZ" sz="1100" b="1" dirty="0"/>
          </a:p>
        </p:txBody>
      </p:sp>
    </p:spTree>
    <p:extLst>
      <p:ext uri="{BB962C8B-B14F-4D97-AF65-F5344CB8AC3E}">
        <p14:creationId xmlns:p14="http://schemas.microsoft.com/office/powerpoint/2010/main" val="35561260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995120" cy="646331"/>
          </a:xfrm>
          <a:prstGeom prst="rect">
            <a:avLst/>
          </a:prstGeom>
          <a:noFill/>
        </p:spPr>
        <p:txBody>
          <a:bodyPr wrap="square" rtlCol="0">
            <a:spAutoFit/>
          </a:bodyPr>
          <a:lstStyle/>
          <a:p>
            <a:r>
              <a:rPr lang="cs-CZ" sz="3600" b="1" dirty="0" smtClean="0"/>
              <a:t>Historický vývoj EIA – globalizace</a:t>
            </a:r>
            <a:endParaRPr lang="cs-CZ" sz="3600" b="1" dirty="0"/>
          </a:p>
        </p:txBody>
      </p:sp>
      <p:sp>
        <p:nvSpPr>
          <p:cNvPr id="7" name="Zástupný symbol pro obsah 6"/>
          <p:cNvSpPr>
            <a:spLocks noGrp="1"/>
          </p:cNvSpPr>
          <p:nvPr>
            <p:ph idx="1"/>
          </p:nvPr>
        </p:nvSpPr>
        <p:spPr>
          <a:xfrm>
            <a:off x="457200" y="1812605"/>
            <a:ext cx="8229600" cy="4525963"/>
          </a:xfrm>
        </p:spPr>
        <p:txBody>
          <a:bodyPr/>
          <a:lstStyle/>
          <a:p>
            <a:r>
              <a:rPr lang="en-US" dirty="0"/>
              <a:t>NEPA (National Environmental Policy Act) – USA </a:t>
            </a:r>
            <a:r>
              <a:rPr lang="en-US" dirty="0" smtClean="0"/>
              <a:t>1969</a:t>
            </a:r>
            <a:endParaRPr lang="cs-CZ" dirty="0" smtClean="0"/>
          </a:p>
          <a:p>
            <a:r>
              <a:rPr lang="cs-CZ" dirty="0" smtClean="0"/>
              <a:t>Západoevropské státy – základ unijní úpravy</a:t>
            </a:r>
          </a:p>
          <a:p>
            <a:r>
              <a:rPr lang="cs-CZ" dirty="0" smtClean="0"/>
              <a:t>V současnosti okolo 150 dílčích úprav včetně např. Světové banky</a:t>
            </a:r>
          </a:p>
          <a:p>
            <a:r>
              <a:rPr lang="cs-CZ" dirty="0" smtClean="0"/>
              <a:t>V Česku od roku 1992</a:t>
            </a:r>
          </a:p>
          <a:p>
            <a:r>
              <a:rPr lang="cs-CZ" dirty="0" smtClean="0"/>
              <a:t>Různé úpravy, podobný obsah, totožný cíl </a:t>
            </a:r>
          </a:p>
        </p:txBody>
      </p:sp>
    </p:spTree>
    <p:extLst>
      <p:ext uri="{BB962C8B-B14F-4D97-AF65-F5344CB8AC3E}">
        <p14:creationId xmlns:p14="http://schemas.microsoft.com/office/powerpoint/2010/main" val="2055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995120" cy="646331"/>
          </a:xfrm>
          <a:prstGeom prst="rect">
            <a:avLst/>
          </a:prstGeom>
          <a:noFill/>
        </p:spPr>
        <p:txBody>
          <a:bodyPr wrap="square" rtlCol="0">
            <a:spAutoFit/>
          </a:bodyPr>
          <a:lstStyle/>
          <a:p>
            <a:r>
              <a:rPr lang="cs-CZ" sz="3600" b="1" dirty="0" smtClean="0"/>
              <a:t>MEZINÁRODNÍ PRÁVO</a:t>
            </a:r>
            <a:endParaRPr lang="cs-CZ" sz="3600" b="1" dirty="0"/>
          </a:p>
        </p:txBody>
      </p:sp>
      <p:sp>
        <p:nvSpPr>
          <p:cNvPr id="7" name="Zástupný symbol pro obsah 6"/>
          <p:cNvSpPr>
            <a:spLocks noGrp="1"/>
          </p:cNvSpPr>
          <p:nvPr>
            <p:ph idx="1"/>
          </p:nvPr>
        </p:nvSpPr>
        <p:spPr>
          <a:xfrm>
            <a:off x="457200" y="1106872"/>
            <a:ext cx="8229600" cy="4525963"/>
          </a:xfrm>
        </p:spPr>
        <p:txBody>
          <a:bodyPr>
            <a:normAutofit fontScale="77500" lnSpcReduction="20000"/>
          </a:bodyPr>
          <a:lstStyle/>
          <a:p>
            <a:pPr marL="0" indent="0">
              <a:buNone/>
            </a:pPr>
            <a:r>
              <a:rPr lang="cs-CZ" b="1" dirty="0" smtClean="0"/>
              <a:t>MSD: </a:t>
            </a:r>
          </a:p>
          <a:p>
            <a:pPr marL="0" indent="0">
              <a:buNone/>
            </a:pPr>
            <a:endParaRPr lang="cs-CZ" dirty="0" smtClean="0"/>
          </a:p>
          <a:p>
            <a:r>
              <a:rPr lang="cs-CZ" dirty="0"/>
              <a:t>Státy mají </a:t>
            </a:r>
            <a:r>
              <a:rPr lang="cs-CZ" b="1" dirty="0">
                <a:solidFill>
                  <a:srgbClr val="FF0000"/>
                </a:solidFill>
              </a:rPr>
              <a:t>povinnost neumožnit vědomě použití svého území k aktům rozporným s právy ostatních států </a:t>
            </a:r>
            <a:r>
              <a:rPr lang="cs-CZ" dirty="0"/>
              <a:t>(</a:t>
            </a:r>
            <a:r>
              <a:rPr lang="cs-CZ" i="1" dirty="0"/>
              <a:t>1949, </a:t>
            </a:r>
            <a:r>
              <a:rPr lang="cs-CZ" i="1" dirty="0" err="1"/>
              <a:t>Corfu</a:t>
            </a:r>
            <a:r>
              <a:rPr lang="cs-CZ" i="1" dirty="0"/>
              <a:t> </a:t>
            </a:r>
            <a:r>
              <a:rPr lang="cs-CZ" i="1" dirty="0" err="1"/>
              <a:t>Channel</a:t>
            </a:r>
            <a:r>
              <a:rPr lang="cs-CZ" i="1" dirty="0"/>
              <a:t>: Spojené království proti Albánii</a:t>
            </a:r>
            <a:r>
              <a:rPr lang="cs-CZ" dirty="0"/>
              <a:t>). </a:t>
            </a:r>
          </a:p>
          <a:p>
            <a:r>
              <a:rPr lang="cs-CZ" dirty="0" smtClean="0"/>
              <a:t>Státy </a:t>
            </a:r>
            <a:r>
              <a:rPr lang="cs-CZ" dirty="0"/>
              <a:t>jsou </a:t>
            </a:r>
            <a:r>
              <a:rPr lang="cs-CZ" b="1" dirty="0">
                <a:solidFill>
                  <a:srgbClr val="00B050"/>
                </a:solidFill>
              </a:rPr>
              <a:t>povinny respektovat a chránit životní </a:t>
            </a:r>
            <a:r>
              <a:rPr lang="cs-CZ" b="1" dirty="0" smtClean="0">
                <a:solidFill>
                  <a:srgbClr val="00B050"/>
                </a:solidFill>
              </a:rPr>
              <a:t>prostředí </a:t>
            </a:r>
            <a:r>
              <a:rPr lang="cs-CZ" dirty="0" smtClean="0"/>
              <a:t>(</a:t>
            </a:r>
            <a:r>
              <a:rPr lang="cs-CZ" i="1" dirty="0" smtClean="0"/>
              <a:t>1974, </a:t>
            </a:r>
            <a:r>
              <a:rPr lang="en-US" i="1" dirty="0"/>
              <a:t>Nuclear </a:t>
            </a:r>
            <a:r>
              <a:rPr lang="en-US" i="1" dirty="0" smtClean="0"/>
              <a:t>Tests</a:t>
            </a:r>
            <a:r>
              <a:rPr lang="cs-CZ" i="1" dirty="0" smtClean="0"/>
              <a:t>:</a:t>
            </a:r>
            <a:r>
              <a:rPr lang="en-US" i="1" dirty="0" smtClean="0"/>
              <a:t> </a:t>
            </a:r>
            <a:r>
              <a:rPr lang="en-US" i="1" dirty="0" err="1" smtClean="0"/>
              <a:t>Nový</a:t>
            </a:r>
            <a:r>
              <a:rPr lang="en-US" i="1" dirty="0" smtClean="0"/>
              <a:t> </a:t>
            </a:r>
            <a:r>
              <a:rPr lang="en-US" i="1" dirty="0" err="1"/>
              <a:t>Zéland</a:t>
            </a:r>
            <a:r>
              <a:rPr lang="en-US" i="1" dirty="0"/>
              <a:t> </a:t>
            </a:r>
            <a:r>
              <a:rPr lang="en-US" i="1" dirty="0" err="1"/>
              <a:t>proti</a:t>
            </a:r>
            <a:r>
              <a:rPr lang="en-US" i="1" dirty="0"/>
              <a:t> </a:t>
            </a:r>
            <a:r>
              <a:rPr lang="en-US" i="1" dirty="0" err="1" smtClean="0"/>
              <a:t>Franci</a:t>
            </a:r>
            <a:r>
              <a:rPr lang="cs-CZ" i="1" dirty="0" smtClean="0"/>
              <a:t>i</a:t>
            </a:r>
            <a:r>
              <a:rPr lang="cs-CZ" dirty="0" smtClean="0"/>
              <a:t>). </a:t>
            </a:r>
          </a:p>
          <a:p>
            <a:r>
              <a:rPr lang="cs-CZ" dirty="0" smtClean="0"/>
              <a:t>Existuje </a:t>
            </a:r>
            <a:r>
              <a:rPr lang="cs-CZ" b="1" dirty="0" smtClean="0">
                <a:solidFill>
                  <a:srgbClr val="00B050"/>
                </a:solidFill>
              </a:rPr>
              <a:t>obecná povinnost </a:t>
            </a:r>
            <a:r>
              <a:rPr lang="cs-CZ" b="1" dirty="0">
                <a:solidFill>
                  <a:srgbClr val="00B050"/>
                </a:solidFill>
              </a:rPr>
              <a:t>států zajistit, že veškeré aktivity v rámci </a:t>
            </a:r>
            <a:r>
              <a:rPr lang="cs-CZ" b="1" dirty="0" smtClean="0">
                <a:solidFill>
                  <a:srgbClr val="00B050"/>
                </a:solidFill>
              </a:rPr>
              <a:t>jejich jurisdikce </a:t>
            </a:r>
            <a:r>
              <a:rPr lang="cs-CZ" b="1" dirty="0">
                <a:solidFill>
                  <a:srgbClr val="00B050"/>
                </a:solidFill>
              </a:rPr>
              <a:t>a kontroly budou činěny za respektování životního prostředí ostatních států či území mimo jejich národní </a:t>
            </a:r>
            <a:r>
              <a:rPr lang="cs-CZ" b="1" dirty="0" smtClean="0">
                <a:solidFill>
                  <a:srgbClr val="00B050"/>
                </a:solidFill>
              </a:rPr>
              <a:t>kontrolu</a:t>
            </a:r>
            <a:r>
              <a:rPr lang="cs-CZ" dirty="0"/>
              <a:t> </a:t>
            </a:r>
            <a:r>
              <a:rPr lang="cs-CZ" dirty="0" smtClean="0"/>
              <a:t>(</a:t>
            </a:r>
            <a:r>
              <a:rPr lang="cs-CZ" i="1" dirty="0" smtClean="0"/>
              <a:t>1996</a:t>
            </a:r>
            <a:r>
              <a:rPr lang="cs-CZ" i="1" dirty="0"/>
              <a:t>, Poradní stanovisko Mezinárodního soudního dvora o legalitě jaderných </a:t>
            </a:r>
            <a:r>
              <a:rPr lang="cs-CZ" i="1" dirty="0" smtClean="0"/>
              <a:t>zbraní</a:t>
            </a:r>
            <a:r>
              <a:rPr lang="cs-CZ" dirty="0" smtClean="0"/>
              <a:t>). </a:t>
            </a:r>
          </a:p>
        </p:txBody>
      </p:sp>
    </p:spTree>
    <p:extLst>
      <p:ext uri="{BB962C8B-B14F-4D97-AF65-F5344CB8AC3E}">
        <p14:creationId xmlns:p14="http://schemas.microsoft.com/office/powerpoint/2010/main" val="60529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995120" cy="646331"/>
          </a:xfrm>
          <a:prstGeom prst="rect">
            <a:avLst/>
          </a:prstGeom>
          <a:noFill/>
        </p:spPr>
        <p:txBody>
          <a:bodyPr wrap="square" rtlCol="0">
            <a:spAutoFit/>
          </a:bodyPr>
          <a:lstStyle/>
          <a:p>
            <a:r>
              <a:rPr lang="cs-CZ" sz="3600" b="1" dirty="0"/>
              <a:t>MEZINÁRODNÍ PRÁVO</a:t>
            </a:r>
          </a:p>
        </p:txBody>
      </p:sp>
      <p:sp>
        <p:nvSpPr>
          <p:cNvPr id="7" name="Zástupný symbol pro obsah 6"/>
          <p:cNvSpPr>
            <a:spLocks noGrp="1"/>
          </p:cNvSpPr>
          <p:nvPr>
            <p:ph idx="1"/>
          </p:nvPr>
        </p:nvSpPr>
        <p:spPr>
          <a:xfrm>
            <a:off x="457200" y="1106873"/>
            <a:ext cx="8229600" cy="4194336"/>
          </a:xfrm>
        </p:spPr>
        <p:txBody>
          <a:bodyPr>
            <a:normAutofit fontScale="70000" lnSpcReduction="20000"/>
          </a:bodyPr>
          <a:lstStyle/>
          <a:p>
            <a:pPr marL="0" indent="0">
              <a:buNone/>
            </a:pPr>
            <a:r>
              <a:rPr lang="cs-CZ" b="1" dirty="0" smtClean="0"/>
              <a:t>MSD:</a:t>
            </a:r>
          </a:p>
          <a:p>
            <a:pPr marL="0" indent="0">
              <a:buNone/>
            </a:pPr>
            <a:endParaRPr lang="cs-CZ" b="1" dirty="0" smtClean="0"/>
          </a:p>
          <a:p>
            <a:pPr algn="just"/>
            <a:r>
              <a:rPr lang="cs-CZ" dirty="0" smtClean="0"/>
              <a:t>Z </a:t>
            </a:r>
            <a:r>
              <a:rPr lang="cs-CZ" dirty="0"/>
              <a:t>této obecné povinnosti lze dovodit i </a:t>
            </a:r>
            <a:r>
              <a:rPr lang="cs-CZ" b="1" dirty="0">
                <a:solidFill>
                  <a:srgbClr val="00B050"/>
                </a:solidFill>
              </a:rPr>
              <a:t>požadavek obecného mezinárodního práva provést posouzení vlivů na životní prostředí v případě rizika, že zamýšlená průmyslová činnost by mohla mít značný negativní dopad přesahujících hranice států</a:t>
            </a:r>
            <a:r>
              <a:rPr lang="cs-CZ" dirty="0"/>
              <a:t>, zejména na sdíleném přírodním zdroji </a:t>
            </a:r>
            <a:r>
              <a:rPr lang="cs-CZ" i="1" dirty="0"/>
              <a:t>(</a:t>
            </a:r>
            <a:r>
              <a:rPr lang="it-IT" i="1" dirty="0"/>
              <a:t>2010</a:t>
            </a:r>
            <a:r>
              <a:rPr lang="cs-CZ" i="1" dirty="0"/>
              <a:t>, </a:t>
            </a:r>
            <a:r>
              <a:rPr lang="it-IT" i="1" dirty="0"/>
              <a:t>Pulp Mills</a:t>
            </a:r>
            <a:r>
              <a:rPr lang="cs-CZ" i="1" dirty="0"/>
              <a:t>:</a:t>
            </a:r>
            <a:r>
              <a:rPr lang="it-IT" i="1" dirty="0"/>
              <a:t> Argentina proti Uruguayi</a:t>
            </a:r>
            <a:r>
              <a:rPr lang="it-IT" i="1" dirty="0" smtClean="0"/>
              <a:t>)</a:t>
            </a:r>
            <a:r>
              <a:rPr lang="it-IT" dirty="0" smtClean="0"/>
              <a:t>.</a:t>
            </a:r>
            <a:endParaRPr lang="cs-CZ" dirty="0" smtClean="0"/>
          </a:p>
          <a:p>
            <a:pPr algn="just"/>
            <a:r>
              <a:rPr lang="cs-CZ" dirty="0"/>
              <a:t>Takové </a:t>
            </a:r>
            <a:r>
              <a:rPr lang="cs-CZ" b="1" dirty="0">
                <a:solidFill>
                  <a:srgbClr val="00B050"/>
                </a:solidFill>
              </a:rPr>
              <a:t>posouzení nemusí být pouze </a:t>
            </a:r>
            <a:r>
              <a:rPr lang="cs-CZ" b="1" dirty="0" smtClean="0">
                <a:solidFill>
                  <a:srgbClr val="00B050"/>
                </a:solidFill>
              </a:rPr>
              <a:t>jednorázové, ale i průběžné</a:t>
            </a:r>
            <a:r>
              <a:rPr lang="cs-CZ" dirty="0" smtClean="0"/>
              <a:t> s ohledem na vývoj </a:t>
            </a:r>
            <a:r>
              <a:rPr lang="cs-CZ" dirty="0"/>
              <a:t>konkrétního případu (</a:t>
            </a:r>
            <a:r>
              <a:rPr lang="cs-CZ" i="1" dirty="0" smtClean="0"/>
              <a:t>1997, Gabčíkovo-</a:t>
            </a:r>
            <a:r>
              <a:rPr lang="cs-CZ" i="1" dirty="0" err="1" smtClean="0"/>
              <a:t>Nagymaros</a:t>
            </a:r>
            <a:r>
              <a:rPr lang="cs-CZ" i="1" dirty="0" smtClean="0"/>
              <a:t>: Maďarsko </a:t>
            </a:r>
            <a:r>
              <a:rPr lang="cs-CZ" i="1" dirty="0"/>
              <a:t>proti </a:t>
            </a:r>
            <a:r>
              <a:rPr lang="cs-CZ" i="1" dirty="0" smtClean="0"/>
              <a:t>Slovensku</a:t>
            </a:r>
            <a:r>
              <a:rPr lang="cs-CZ" dirty="0" smtClean="0"/>
              <a:t>).</a:t>
            </a:r>
          </a:p>
          <a:p>
            <a:pPr algn="just"/>
            <a:endParaRPr lang="cs-CZ" dirty="0" smtClean="0"/>
          </a:p>
          <a:p>
            <a:pPr algn="just"/>
            <a:r>
              <a:rPr lang="cs-CZ" b="1" dirty="0" smtClean="0"/>
              <a:t>Vedle toho obecné zásady MPV: informovat dotčený stát o hrozícím riziku atd.</a:t>
            </a:r>
            <a:endParaRPr lang="cs-CZ" b="1" dirty="0"/>
          </a:p>
          <a:p>
            <a:pPr algn="just"/>
            <a:endParaRPr lang="cs-CZ" dirty="0"/>
          </a:p>
        </p:txBody>
      </p:sp>
    </p:spTree>
    <p:extLst>
      <p:ext uri="{BB962C8B-B14F-4D97-AF65-F5344CB8AC3E}">
        <p14:creationId xmlns:p14="http://schemas.microsoft.com/office/powerpoint/2010/main" val="381055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additive="base">
                                        <p:cTn id="2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07704" y="409685"/>
            <a:ext cx="6408712" cy="584775"/>
          </a:xfrm>
          <a:prstGeom prst="rect">
            <a:avLst/>
          </a:prstGeom>
          <a:noFill/>
        </p:spPr>
        <p:txBody>
          <a:bodyPr wrap="square" rtlCol="0">
            <a:spAutoFit/>
          </a:bodyPr>
          <a:lstStyle/>
          <a:p>
            <a:r>
              <a:rPr lang="cs-CZ" sz="3200" b="1" dirty="0" smtClean="0"/>
              <a:t>Novelizace zákona č. 100/2001 Sb.</a:t>
            </a:r>
            <a:endParaRPr lang="cs-CZ" sz="3200" b="1" dirty="0"/>
          </a:p>
        </p:txBody>
      </p:sp>
      <p:sp>
        <p:nvSpPr>
          <p:cNvPr id="3" name="TextovéPole 2"/>
          <p:cNvSpPr txBox="1"/>
          <p:nvPr/>
        </p:nvSpPr>
        <p:spPr>
          <a:xfrm>
            <a:off x="457200" y="908720"/>
            <a:ext cx="8346404" cy="6032421"/>
          </a:xfrm>
          <a:prstGeom prst="rect">
            <a:avLst/>
          </a:prstGeom>
          <a:noFill/>
        </p:spPr>
        <p:txBody>
          <a:bodyPr wrap="square" rtlCol="0">
            <a:spAutoFit/>
          </a:bodyPr>
          <a:lstStyle/>
          <a:p>
            <a:r>
              <a:rPr lang="cs-CZ" sz="1600" b="1" dirty="0"/>
              <a:t>326/2017 Sb. (od </a:t>
            </a:r>
            <a:r>
              <a:rPr lang="cs-CZ" sz="1600" b="1" dirty="0" smtClean="0"/>
              <a:t>1</a:t>
            </a:r>
            <a:r>
              <a:rPr lang="cs-CZ" sz="1600" b="1" dirty="0"/>
              <a:t>. </a:t>
            </a:r>
            <a:r>
              <a:rPr lang="cs-CZ" sz="1600" b="1" dirty="0" smtClean="0"/>
              <a:t>11. </a:t>
            </a:r>
            <a:r>
              <a:rPr lang="cs-CZ" sz="1600" b="1" dirty="0"/>
              <a:t>2017)</a:t>
            </a:r>
          </a:p>
          <a:p>
            <a:endParaRPr lang="cs-CZ" sz="1400" dirty="0"/>
          </a:p>
          <a:p>
            <a:r>
              <a:rPr lang="cs-CZ" sz="1400" b="1" dirty="0" smtClean="0"/>
              <a:t>EIA</a:t>
            </a:r>
            <a:r>
              <a:rPr lang="cs-CZ" sz="1400" b="1" dirty="0"/>
              <a:t>:</a:t>
            </a:r>
          </a:p>
          <a:p>
            <a:pPr marL="171450" indent="-171450">
              <a:buFont typeface="Arial" panose="020B0604020202020204" pitchFamily="34" charset="0"/>
              <a:buChar char="•"/>
            </a:pPr>
            <a:r>
              <a:rPr lang="cs-CZ" sz="1400" dirty="0" smtClean="0"/>
              <a:t>odlišná </a:t>
            </a:r>
            <a:r>
              <a:rPr lang="cs-CZ" sz="1400" dirty="0"/>
              <a:t>definice navazujícího řízení,</a:t>
            </a:r>
          </a:p>
          <a:p>
            <a:pPr marL="171450" indent="-171450">
              <a:buFont typeface="Arial" panose="020B0604020202020204" pitchFamily="34" charset="0"/>
              <a:buChar char="•"/>
            </a:pPr>
            <a:r>
              <a:rPr lang="cs-CZ" sz="1400" dirty="0"/>
              <a:t>odlišné vymezení podlimitních </a:t>
            </a:r>
            <a:r>
              <a:rPr lang="cs-CZ" sz="1400" dirty="0" smtClean="0"/>
              <a:t>záměrů,</a:t>
            </a:r>
            <a:endParaRPr lang="cs-CZ" sz="1400" dirty="0"/>
          </a:p>
          <a:p>
            <a:pPr marL="171450" indent="-171450">
              <a:buFont typeface="Arial" panose="020B0604020202020204" pitchFamily="34" charset="0"/>
              <a:buChar char="•"/>
            </a:pPr>
            <a:r>
              <a:rPr lang="cs-CZ" sz="1400" dirty="0"/>
              <a:t>uvážení vlády vyjmout některé záměry z </a:t>
            </a:r>
            <a:r>
              <a:rPr lang="cs-CZ" sz="1400" dirty="0" smtClean="0"/>
              <a:t>posuzování,</a:t>
            </a:r>
            <a:endParaRPr lang="cs-CZ" sz="1400" dirty="0"/>
          </a:p>
          <a:p>
            <a:pPr marL="171450" indent="-171450">
              <a:buFont typeface="Arial" panose="020B0604020202020204" pitchFamily="34" charset="0"/>
              <a:buChar char="•"/>
            </a:pPr>
            <a:r>
              <a:rPr lang="cs-CZ" sz="1400" dirty="0" smtClean="0"/>
              <a:t>veřejnost </a:t>
            </a:r>
            <a:r>
              <a:rPr lang="cs-CZ" sz="1400" dirty="0"/>
              <a:t>se nevyjadřuje k posudku, posudek se zveřejňuje spolu se závazným stanoviskem EIA,</a:t>
            </a:r>
          </a:p>
          <a:p>
            <a:pPr marL="171450" indent="-171450">
              <a:buFont typeface="Arial" panose="020B0604020202020204" pitchFamily="34" charset="0"/>
              <a:buChar char="•"/>
            </a:pPr>
            <a:r>
              <a:rPr lang="cs-CZ" sz="1400" dirty="0"/>
              <a:t>prodloužená platnost závazného stanoviska EIA na 7 let, možnost opakovaného prodloužení o 5 let,</a:t>
            </a:r>
          </a:p>
          <a:p>
            <a:endParaRPr lang="cs-CZ" sz="1400" b="1" dirty="0"/>
          </a:p>
          <a:p>
            <a:r>
              <a:rPr lang="cs-CZ" sz="1400" b="1" dirty="0"/>
              <a:t>SEA:</a:t>
            </a:r>
          </a:p>
          <a:p>
            <a:pPr marL="171450" indent="-171450">
              <a:buFont typeface="Arial" panose="020B0604020202020204" pitchFamily="34" charset="0"/>
              <a:buChar char="•"/>
            </a:pPr>
            <a:r>
              <a:rPr lang="cs-CZ" sz="1400" dirty="0" smtClean="0"/>
              <a:t>Žádné </a:t>
            </a:r>
            <a:r>
              <a:rPr lang="cs-CZ" sz="1400" dirty="0"/>
              <a:t>zveřejňování informací o místě a času konání veřejného projednání návrhu koncepce na internetu nebo v tisku</a:t>
            </a:r>
          </a:p>
          <a:p>
            <a:pPr marL="171450" indent="-171450">
              <a:buFont typeface="Arial" panose="020B0604020202020204" pitchFamily="34" charset="0"/>
              <a:buChar char="•"/>
            </a:pPr>
            <a:r>
              <a:rPr lang="cs-CZ" sz="1400" dirty="0"/>
              <a:t>Veřejné </a:t>
            </a:r>
            <a:r>
              <a:rPr lang="cs-CZ" sz="1400" dirty="0" smtClean="0"/>
              <a:t>projednání </a:t>
            </a:r>
            <a:r>
              <a:rPr lang="cs-CZ" sz="1400" dirty="0"/>
              <a:t>pouze v případě nesouhlasného vyjádření veřejnosti</a:t>
            </a:r>
          </a:p>
          <a:p>
            <a:endParaRPr lang="cs-CZ" sz="1400" dirty="0"/>
          </a:p>
          <a:p>
            <a:r>
              <a:rPr lang="cs-CZ" sz="1400" dirty="0"/>
              <a:t>Přeshraniční posuzování:</a:t>
            </a:r>
          </a:p>
          <a:p>
            <a:pPr marL="171450" indent="-171450">
              <a:buFont typeface="Arial" panose="020B0604020202020204" pitchFamily="34" charset="0"/>
              <a:buChar char="•"/>
            </a:pPr>
            <a:r>
              <a:rPr lang="cs-CZ" sz="1400" dirty="0" smtClean="0"/>
              <a:t>Oznámení </a:t>
            </a:r>
            <a:r>
              <a:rPr lang="cs-CZ" sz="1400" dirty="0"/>
              <a:t>a dokumentace se předkládá také v úředním jazyce dotčeného státu v rozsahu, který stanoví Ministerstvo</a:t>
            </a:r>
          </a:p>
          <a:p>
            <a:endParaRPr lang="cs-CZ" sz="1400" dirty="0"/>
          </a:p>
          <a:p>
            <a:r>
              <a:rPr lang="cs-CZ" sz="1400" dirty="0"/>
              <a:t>Přílohy</a:t>
            </a:r>
          </a:p>
          <a:p>
            <a:pPr marL="171450" indent="-171450">
              <a:buFont typeface="Arial" panose="020B0604020202020204" pitchFamily="34" charset="0"/>
              <a:buChar char="•"/>
            </a:pPr>
            <a:r>
              <a:rPr lang="cs-CZ" sz="1400" dirty="0" smtClean="0"/>
              <a:t>Jinak </a:t>
            </a:r>
            <a:r>
              <a:rPr lang="cs-CZ" sz="1400" dirty="0"/>
              <a:t>vymezené kategorie (forma i obsah)</a:t>
            </a:r>
          </a:p>
          <a:p>
            <a:pPr marL="171450" indent="-171450">
              <a:buFont typeface="Arial" panose="020B0604020202020204" pitchFamily="34" charset="0"/>
              <a:buChar char="•"/>
            </a:pPr>
            <a:r>
              <a:rPr lang="cs-CZ" sz="1400" dirty="0" smtClean="0"/>
              <a:t>Lehce odlišné </a:t>
            </a:r>
            <a:r>
              <a:rPr lang="cs-CZ" sz="1400" dirty="0"/>
              <a:t>nároky na dokumentaci a posuzování</a:t>
            </a:r>
          </a:p>
          <a:p>
            <a:endParaRPr lang="cs-CZ" sz="1600" b="1" dirty="0"/>
          </a:p>
          <a:p>
            <a:r>
              <a:rPr lang="cs-CZ" sz="1600" b="1" dirty="0"/>
              <a:t>225/2017 Sb. (od 1. 1. 2018</a:t>
            </a:r>
            <a:r>
              <a:rPr lang="cs-CZ" sz="1600" b="1" dirty="0" smtClean="0"/>
              <a:t>)</a:t>
            </a:r>
          </a:p>
          <a:p>
            <a:pPr marL="285750" indent="-285750">
              <a:buFont typeface="Arial" panose="020B0604020202020204" pitchFamily="34" charset="0"/>
              <a:buChar char="•"/>
            </a:pPr>
            <a:r>
              <a:rPr lang="cs-CZ" sz="1600" dirty="0" smtClean="0"/>
              <a:t>možnost spojení EIA a územního řízení</a:t>
            </a:r>
            <a:endParaRPr lang="cs-CZ" sz="1600" dirty="0"/>
          </a:p>
          <a:p>
            <a:pPr marL="171450" indent="-171450">
              <a:buFont typeface="Arial" panose="020B0604020202020204" pitchFamily="34" charset="0"/>
              <a:buChar char="•"/>
            </a:pPr>
            <a:r>
              <a:rPr lang="cs-CZ" sz="1400" dirty="0" smtClean="0"/>
              <a:t>rozdílná délka některých lhůt</a:t>
            </a:r>
            <a:endParaRPr lang="cs-CZ" sz="1400" dirty="0"/>
          </a:p>
          <a:p>
            <a:pPr marL="171450" indent="-171450">
              <a:buFont typeface="Arial" panose="020B0604020202020204" pitchFamily="34" charset="0"/>
              <a:buChar char="•"/>
            </a:pPr>
            <a:r>
              <a:rPr lang="cs-CZ" sz="1400" dirty="0" smtClean="0"/>
              <a:t>zpřísněné náležitosti </a:t>
            </a:r>
            <a:r>
              <a:rPr lang="cs-CZ" sz="1400" dirty="0"/>
              <a:t>podporující podpisové listiny (§ 9e)</a:t>
            </a:r>
          </a:p>
          <a:p>
            <a:pPr marL="171450" indent="-171450">
              <a:buFont typeface="Arial" panose="020B0604020202020204" pitchFamily="34" charset="0"/>
              <a:buChar char="•"/>
            </a:pPr>
            <a:r>
              <a:rPr lang="cs-CZ" sz="1400" dirty="0" smtClean="0"/>
              <a:t>nové ustanovení pro </a:t>
            </a:r>
            <a:r>
              <a:rPr lang="cs-CZ" sz="1400" dirty="0"/>
              <a:t>posuzování vlivů stavebních záměrů na životní prostředí (§ </a:t>
            </a:r>
            <a:r>
              <a:rPr lang="cs-CZ" sz="1400" dirty="0" smtClean="0"/>
              <a:t>10)</a:t>
            </a:r>
            <a:endParaRPr lang="cs-CZ" sz="2000" dirty="0"/>
          </a:p>
        </p:txBody>
      </p:sp>
    </p:spTree>
    <p:extLst>
      <p:ext uri="{BB962C8B-B14F-4D97-AF65-F5344CB8AC3E}">
        <p14:creationId xmlns:p14="http://schemas.microsoft.com/office/powerpoint/2010/main" val="42778956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995120" cy="646331"/>
          </a:xfrm>
          <a:prstGeom prst="rect">
            <a:avLst/>
          </a:prstGeom>
          <a:noFill/>
        </p:spPr>
        <p:txBody>
          <a:bodyPr wrap="square" rtlCol="0">
            <a:spAutoFit/>
          </a:bodyPr>
          <a:lstStyle/>
          <a:p>
            <a:r>
              <a:rPr lang="cs-CZ" sz="3600" b="1" dirty="0"/>
              <a:t>MEZINÁRODNÍ PRÁVO</a:t>
            </a:r>
          </a:p>
        </p:txBody>
      </p:sp>
      <p:sp>
        <p:nvSpPr>
          <p:cNvPr id="7" name="Zástupný symbol pro obsah 6"/>
          <p:cNvSpPr>
            <a:spLocks noGrp="1"/>
          </p:cNvSpPr>
          <p:nvPr>
            <p:ph idx="1"/>
          </p:nvPr>
        </p:nvSpPr>
        <p:spPr>
          <a:xfrm>
            <a:off x="457200" y="920969"/>
            <a:ext cx="8229600" cy="4194336"/>
          </a:xfrm>
        </p:spPr>
        <p:txBody>
          <a:bodyPr>
            <a:noAutofit/>
          </a:bodyPr>
          <a:lstStyle/>
          <a:p>
            <a:r>
              <a:rPr lang="cs-CZ" sz="2400" b="1" dirty="0"/>
              <a:t>Úmluva z </a:t>
            </a:r>
            <a:r>
              <a:rPr lang="cs-CZ" sz="2400" b="1" dirty="0" err="1" smtClean="0"/>
              <a:t>Espoo</a:t>
            </a:r>
            <a:r>
              <a:rPr lang="cs-CZ" sz="2400" b="1" dirty="0" smtClean="0"/>
              <a:t> </a:t>
            </a:r>
            <a:r>
              <a:rPr lang="cs-CZ" sz="2400" dirty="0" smtClean="0"/>
              <a:t>(1991</a:t>
            </a:r>
            <a:r>
              <a:rPr lang="cs-CZ" sz="2400" dirty="0"/>
              <a:t>, Úmluva o hodnocení vlivů na životní prostředí přesahujících hranice </a:t>
            </a:r>
            <a:r>
              <a:rPr lang="cs-CZ" sz="2400" dirty="0" smtClean="0"/>
              <a:t>států, pod </a:t>
            </a:r>
            <a:r>
              <a:rPr lang="cs-CZ" sz="2400" dirty="0"/>
              <a:t>patronací Evropské hospodářské komise </a:t>
            </a:r>
            <a:r>
              <a:rPr lang="cs-CZ" sz="2400" dirty="0" smtClean="0"/>
              <a:t>OSN): Základní úprava mezistátní EIA</a:t>
            </a:r>
          </a:p>
          <a:p>
            <a:endParaRPr lang="cs-CZ" sz="2400" dirty="0"/>
          </a:p>
          <a:p>
            <a:r>
              <a:rPr lang="cs-CZ" sz="2400" b="1" dirty="0" smtClean="0"/>
              <a:t>Kyjevský protokol </a:t>
            </a:r>
            <a:r>
              <a:rPr lang="cs-CZ" sz="2400" dirty="0" smtClean="0"/>
              <a:t>(2003, v platnosti od 2010): Protokol k Úmluvě z </a:t>
            </a:r>
            <a:r>
              <a:rPr lang="cs-CZ" sz="2400" dirty="0" err="1" smtClean="0"/>
              <a:t>Espoo</a:t>
            </a:r>
            <a:r>
              <a:rPr lang="cs-CZ" sz="2400" dirty="0" smtClean="0"/>
              <a:t>, mezistátní SEA</a:t>
            </a:r>
          </a:p>
          <a:p>
            <a:r>
              <a:rPr lang="cs-CZ" sz="2400" dirty="0" smtClean="0"/>
              <a:t>Množství </a:t>
            </a:r>
            <a:r>
              <a:rPr lang="cs-CZ" sz="2400" dirty="0"/>
              <a:t>mezinárodních smluv </a:t>
            </a:r>
            <a:r>
              <a:rPr lang="cs-CZ" sz="2400" dirty="0" smtClean="0"/>
              <a:t>obsahuje </a:t>
            </a:r>
            <a:r>
              <a:rPr lang="cs-CZ" sz="2400" dirty="0"/>
              <a:t>ustanovení o posuzování vlivů na životní </a:t>
            </a:r>
            <a:r>
              <a:rPr lang="cs-CZ" sz="2400" dirty="0" smtClean="0"/>
              <a:t>prostředí, detailní úpravu obsahují časté bilaterální smlouvy.</a:t>
            </a:r>
          </a:p>
          <a:p>
            <a:endParaRPr lang="cs-CZ" sz="2400" dirty="0" smtClean="0"/>
          </a:p>
          <a:p>
            <a:r>
              <a:rPr lang="cs-CZ" sz="2400" b="1" dirty="0" err="1" smtClean="0"/>
              <a:t>Aarhuská</a:t>
            </a:r>
            <a:r>
              <a:rPr lang="cs-CZ" sz="2400" b="1" dirty="0" smtClean="0"/>
              <a:t> </a:t>
            </a:r>
            <a:r>
              <a:rPr lang="cs-CZ" sz="2400" b="1" dirty="0"/>
              <a:t>úmluva </a:t>
            </a:r>
            <a:r>
              <a:rPr lang="cs-CZ" sz="2400" dirty="0" smtClean="0"/>
              <a:t>(1998</a:t>
            </a:r>
            <a:r>
              <a:rPr lang="cs-CZ" sz="2400" dirty="0"/>
              <a:t>, Mezinárodní úmluva o přístupu k informacím, účasti veřejnosti na rozhodování a přístupu k právní ochraně v otázkách životního </a:t>
            </a:r>
            <a:r>
              <a:rPr lang="cs-CZ" sz="2400" dirty="0" smtClean="0"/>
              <a:t>prostředí):</a:t>
            </a:r>
          </a:p>
          <a:p>
            <a:r>
              <a:rPr lang="cs-CZ" sz="2400" dirty="0" smtClean="0"/>
              <a:t>Účast na rozhodování = zejména účast v procesech EIA a IPPC</a:t>
            </a:r>
            <a:endParaRPr lang="cs-CZ" sz="2400" dirty="0"/>
          </a:p>
        </p:txBody>
      </p:sp>
    </p:spTree>
    <p:extLst>
      <p:ext uri="{BB962C8B-B14F-4D97-AF65-F5344CB8AC3E}">
        <p14:creationId xmlns:p14="http://schemas.microsoft.com/office/powerpoint/2010/main" val="78071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additive="base">
                                        <p:cTn id="2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additive="base">
                                        <p:cTn id="3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1"/>
          <p:cNvSpPr txBox="1">
            <a:spLocks/>
          </p:cNvSpPr>
          <p:nvPr/>
        </p:nvSpPr>
        <p:spPr>
          <a:xfrm>
            <a:off x="539552" y="188640"/>
            <a:ext cx="4824536" cy="576064"/>
          </a:xfrm>
          <a:prstGeom prst="rect">
            <a:avLst/>
          </a:prstGeom>
        </p:spPr>
        <p:txBody>
          <a:bodyPr lIns="91425" tIns="91425" rIns="91425" bIns="91425" anchor="ctr" anchorCtr="0">
            <a:noAutofit/>
          </a:bodyPr>
          <a:lstStyle/>
          <a:p>
            <a:pPr lvl="3">
              <a:spcBef>
                <a:spcPts val="600"/>
              </a:spcBef>
            </a:pPr>
            <a:r>
              <a:rPr lang="cs-CZ" sz="2400" b="1" dirty="0" smtClean="0">
                <a:solidFill>
                  <a:schemeClr val="accent3"/>
                </a:solidFill>
                <a:latin typeface="Cambria" panose="02040503050406030204" pitchFamily="18" charset="0"/>
                <a:ea typeface="Roboto Slab" panose="020B0604020202020204" charset="0"/>
                <a:cs typeface="Nixie One"/>
                <a:sym typeface="Nixie One"/>
              </a:rPr>
              <a:t>Úmluva z </a:t>
            </a:r>
            <a:r>
              <a:rPr lang="cs-CZ" sz="2400" b="1" dirty="0" err="1" smtClean="0">
                <a:solidFill>
                  <a:schemeClr val="accent3"/>
                </a:solidFill>
                <a:latin typeface="Cambria" panose="02040503050406030204" pitchFamily="18" charset="0"/>
                <a:ea typeface="Roboto Slab" panose="020B0604020202020204" charset="0"/>
                <a:cs typeface="Nixie One"/>
                <a:sym typeface="Nixie One"/>
              </a:rPr>
              <a:t>Espoo</a:t>
            </a:r>
            <a:endParaRPr lang="en-GB" sz="2400" b="1" dirty="0">
              <a:solidFill>
                <a:schemeClr val="accent3"/>
              </a:solidFill>
              <a:latin typeface="Cambria" panose="02040503050406030204" pitchFamily="18" charset="0"/>
              <a:ea typeface="Roboto Slab" panose="020B0604020202020204" charset="0"/>
              <a:cs typeface="Nixie One"/>
              <a:sym typeface="Nixie One"/>
            </a:endParaRPr>
          </a:p>
        </p:txBody>
      </p:sp>
      <p:pic>
        <p:nvPicPr>
          <p:cNvPr id="4" name="Obrázek 3"/>
          <p:cNvPicPr>
            <a:picLocks noChangeAspect="1"/>
          </p:cNvPicPr>
          <p:nvPr/>
        </p:nvPicPr>
        <p:blipFill>
          <a:blip r:embed="rId2"/>
          <a:stretch>
            <a:fillRect/>
          </a:stretch>
        </p:blipFill>
        <p:spPr>
          <a:xfrm>
            <a:off x="1475656" y="764704"/>
            <a:ext cx="6953865" cy="6336601"/>
          </a:xfrm>
          <a:prstGeom prst="rect">
            <a:avLst/>
          </a:prstGeom>
        </p:spPr>
      </p:pic>
    </p:spTree>
    <p:extLst>
      <p:ext uri="{BB962C8B-B14F-4D97-AF65-F5344CB8AC3E}">
        <p14:creationId xmlns:p14="http://schemas.microsoft.com/office/powerpoint/2010/main" val="17329296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1"/>
          <p:cNvSpPr txBox="1">
            <a:spLocks/>
          </p:cNvSpPr>
          <p:nvPr/>
        </p:nvSpPr>
        <p:spPr>
          <a:xfrm>
            <a:off x="467544" y="404664"/>
            <a:ext cx="4454904" cy="307505"/>
          </a:xfrm>
          <a:prstGeom prst="rect">
            <a:avLst/>
          </a:prstGeom>
        </p:spPr>
        <p:txBody>
          <a:bodyPr lIns="91425" tIns="91425" rIns="91425" bIns="91425" anchor="ctr" anchorCtr="0">
            <a:noAutofit/>
          </a:bodyPr>
          <a:lstStyle/>
          <a:p>
            <a:pPr lvl="3">
              <a:spcBef>
                <a:spcPts val="600"/>
              </a:spcBef>
            </a:pPr>
            <a:r>
              <a:rPr lang="cs-CZ" sz="2400" b="1" dirty="0" err="1" smtClean="0">
                <a:solidFill>
                  <a:schemeClr val="accent3"/>
                </a:solidFill>
                <a:latin typeface="Cambria" panose="02040503050406030204" pitchFamily="18" charset="0"/>
                <a:ea typeface="Roboto Slab" panose="020B0604020202020204" charset="0"/>
                <a:cs typeface="Nixie One"/>
                <a:sym typeface="Nixie One"/>
              </a:rPr>
              <a:t>Aarhuská</a:t>
            </a:r>
            <a:r>
              <a:rPr lang="cs-CZ" sz="2400" b="1" dirty="0" smtClean="0">
                <a:solidFill>
                  <a:schemeClr val="accent3"/>
                </a:solidFill>
                <a:latin typeface="Cambria" panose="02040503050406030204" pitchFamily="18" charset="0"/>
                <a:ea typeface="Roboto Slab" panose="020B0604020202020204" charset="0"/>
                <a:cs typeface="Nixie One"/>
                <a:sym typeface="Nixie One"/>
              </a:rPr>
              <a:t> úmluva</a:t>
            </a:r>
            <a:endParaRPr lang="en-GB" sz="2400" b="1" dirty="0">
              <a:solidFill>
                <a:schemeClr val="accent3"/>
              </a:solidFill>
              <a:latin typeface="Cambria" panose="02040503050406030204" pitchFamily="18" charset="0"/>
              <a:ea typeface="Roboto Slab" panose="020B0604020202020204" charset="0"/>
              <a:cs typeface="Nixie One"/>
              <a:sym typeface="Nixie One"/>
            </a:endParaRPr>
          </a:p>
        </p:txBody>
      </p:sp>
      <p:pic>
        <p:nvPicPr>
          <p:cNvPr id="5" name="Obrázek 4"/>
          <p:cNvPicPr>
            <a:picLocks noChangeAspect="1"/>
          </p:cNvPicPr>
          <p:nvPr/>
        </p:nvPicPr>
        <p:blipFill>
          <a:blip r:embed="rId2"/>
          <a:stretch>
            <a:fillRect/>
          </a:stretch>
        </p:blipFill>
        <p:spPr>
          <a:xfrm>
            <a:off x="1580526" y="1124744"/>
            <a:ext cx="7136994" cy="5400600"/>
          </a:xfrm>
          <a:prstGeom prst="rect">
            <a:avLst/>
          </a:prstGeom>
        </p:spPr>
      </p:pic>
    </p:spTree>
    <p:extLst>
      <p:ext uri="{BB962C8B-B14F-4D97-AF65-F5344CB8AC3E}">
        <p14:creationId xmlns:p14="http://schemas.microsoft.com/office/powerpoint/2010/main" val="30264876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995120" cy="646331"/>
          </a:xfrm>
          <a:prstGeom prst="rect">
            <a:avLst/>
          </a:prstGeom>
          <a:noFill/>
        </p:spPr>
        <p:txBody>
          <a:bodyPr wrap="square" rtlCol="0">
            <a:spAutoFit/>
          </a:bodyPr>
          <a:lstStyle/>
          <a:p>
            <a:r>
              <a:rPr lang="cs-CZ" sz="3600" b="1" dirty="0"/>
              <a:t>MEZINÁRODNÍ PRÁVO</a:t>
            </a:r>
          </a:p>
        </p:txBody>
      </p:sp>
      <p:sp>
        <p:nvSpPr>
          <p:cNvPr id="7" name="Zástupný symbol pro obsah 6"/>
          <p:cNvSpPr>
            <a:spLocks noGrp="1"/>
          </p:cNvSpPr>
          <p:nvPr>
            <p:ph idx="1"/>
          </p:nvPr>
        </p:nvSpPr>
        <p:spPr>
          <a:xfrm>
            <a:off x="543172" y="1272686"/>
            <a:ext cx="8277300" cy="5527426"/>
          </a:xfrm>
        </p:spPr>
        <p:txBody>
          <a:bodyPr>
            <a:normAutofit fontScale="77500" lnSpcReduction="20000"/>
          </a:bodyPr>
          <a:lstStyle/>
          <a:p>
            <a:pPr marL="0" indent="0">
              <a:buNone/>
            </a:pPr>
            <a:r>
              <a:rPr lang="cs-CZ" sz="3400" b="1" dirty="0" smtClean="0"/>
              <a:t>Kdy se uplatní?</a:t>
            </a:r>
          </a:p>
          <a:p>
            <a:pPr marL="0" indent="0">
              <a:buNone/>
            </a:pPr>
            <a:endParaRPr lang="cs-CZ" sz="3400" b="1" dirty="0" smtClean="0"/>
          </a:p>
          <a:p>
            <a:r>
              <a:rPr lang="cs-CZ" sz="3400" dirty="0" smtClean="0"/>
              <a:t>Vázanost EU/členských států mezinárodním právem – přednost před vlastní úpravou</a:t>
            </a:r>
          </a:p>
          <a:p>
            <a:r>
              <a:rPr lang="cs-CZ" sz="3400" dirty="0" smtClean="0"/>
              <a:t>Samostatné uplatnění v evropském prostoru zejména na hranicích EU/třetí státy</a:t>
            </a:r>
          </a:p>
          <a:p>
            <a:r>
              <a:rPr lang="cs-CZ" sz="3400" dirty="0" smtClean="0"/>
              <a:t>Třetí státy mohou a nemusí být vázány některou z mezinárodních úmluv (Úmluvou z </a:t>
            </a:r>
            <a:r>
              <a:rPr lang="cs-CZ" sz="3400" dirty="0" err="1" smtClean="0"/>
              <a:t>Espoo</a:t>
            </a:r>
            <a:r>
              <a:rPr lang="cs-CZ" sz="3400" dirty="0" smtClean="0"/>
              <a:t>, </a:t>
            </a:r>
            <a:r>
              <a:rPr lang="cs-CZ" sz="3400" dirty="0" err="1" smtClean="0"/>
              <a:t>Aarhuskou</a:t>
            </a:r>
            <a:r>
              <a:rPr lang="cs-CZ" sz="3400" dirty="0" smtClean="0"/>
              <a:t> úmluvou)</a:t>
            </a:r>
          </a:p>
          <a:p>
            <a:r>
              <a:rPr lang="cs-CZ" sz="3400" dirty="0"/>
              <a:t>Tzv. </a:t>
            </a:r>
            <a:r>
              <a:rPr lang="cs-CZ" sz="3400" i="1" dirty="0" err="1"/>
              <a:t>pipeline</a:t>
            </a:r>
            <a:r>
              <a:rPr lang="cs-CZ" sz="3400" i="1" dirty="0"/>
              <a:t> </a:t>
            </a:r>
            <a:r>
              <a:rPr lang="cs-CZ" sz="3400" i="1" dirty="0" err="1"/>
              <a:t>projects</a:t>
            </a:r>
            <a:r>
              <a:rPr lang="cs-CZ" sz="3400" i="1" dirty="0"/>
              <a:t> </a:t>
            </a:r>
            <a:r>
              <a:rPr lang="cs-CZ" sz="3400" dirty="0"/>
              <a:t>- </a:t>
            </a:r>
            <a:r>
              <a:rPr lang="cs-CZ" sz="3400" dirty="0" err="1"/>
              <a:t>North</a:t>
            </a:r>
            <a:r>
              <a:rPr lang="cs-CZ" sz="3400" dirty="0"/>
              <a:t> </a:t>
            </a:r>
            <a:r>
              <a:rPr lang="cs-CZ" sz="3400" dirty="0" err="1"/>
              <a:t>Stream</a:t>
            </a:r>
            <a:r>
              <a:rPr lang="cs-CZ" sz="3400" dirty="0"/>
              <a:t> a další přeshraniční </a:t>
            </a:r>
            <a:r>
              <a:rPr lang="cs-CZ" sz="3400" dirty="0" smtClean="0"/>
              <a:t>záměry</a:t>
            </a:r>
          </a:p>
          <a:p>
            <a:endParaRPr lang="cs-CZ" sz="3400" dirty="0"/>
          </a:p>
          <a:p>
            <a:r>
              <a:rPr lang="cs-CZ" sz="3400" dirty="0" smtClean="0"/>
              <a:t>Stále neupravený konkrétní postup, spíše jen rámec a dílčí požadavky</a:t>
            </a:r>
            <a:endParaRPr lang="cs-CZ" sz="3400" dirty="0"/>
          </a:p>
          <a:p>
            <a:endParaRPr lang="cs-CZ" dirty="0"/>
          </a:p>
        </p:txBody>
      </p:sp>
    </p:spTree>
    <p:extLst>
      <p:ext uri="{BB962C8B-B14F-4D97-AF65-F5344CB8AC3E}">
        <p14:creationId xmlns:p14="http://schemas.microsoft.com/office/powerpoint/2010/main" val="251693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 calcmode="lin" valueType="num">
                                      <p:cBhvr additive="base">
                                        <p:cTn id="37"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62470" name="Picture 6" descr="http://news.bbc.co.uk/olmedia/1000000/images/_1003618_nuclear300.jpg">
            <a:hlinkClick r:id="rId4"/>
          </p:cNvPr>
          <p:cNvPicPr>
            <a:picLocks noChangeAspect="1" noChangeArrowheads="1"/>
          </p:cNvPicPr>
          <p:nvPr/>
        </p:nvPicPr>
        <p:blipFill>
          <a:blip r:embed="rId5" cstate="print"/>
          <a:srcRect/>
          <a:stretch>
            <a:fillRect/>
          </a:stretch>
        </p:blipFill>
        <p:spPr bwMode="auto">
          <a:xfrm>
            <a:off x="3995936" y="4797152"/>
            <a:ext cx="2857500" cy="1714500"/>
          </a:xfrm>
          <a:prstGeom prst="rect">
            <a:avLst/>
          </a:prstGeom>
          <a:noFill/>
        </p:spPr>
      </p:pic>
      <p:pic>
        <p:nvPicPr>
          <p:cNvPr id="62472" name="Picture 8" descr="http://i.ytimg.com/vi/bbrBjbd-69k/0.jpg">
            <a:hlinkClick r:id="rId6"/>
          </p:cNvPr>
          <p:cNvPicPr>
            <a:picLocks noChangeAspect="1" noChangeArrowheads="1"/>
          </p:cNvPicPr>
          <p:nvPr/>
        </p:nvPicPr>
        <p:blipFill>
          <a:blip r:embed="rId7" cstate="print"/>
          <a:srcRect/>
          <a:stretch>
            <a:fillRect/>
          </a:stretch>
        </p:blipFill>
        <p:spPr bwMode="auto">
          <a:xfrm>
            <a:off x="4067944" y="1268760"/>
            <a:ext cx="4572000" cy="3429001"/>
          </a:xfrm>
          <a:prstGeom prst="rect">
            <a:avLst/>
          </a:prstGeom>
          <a:noFill/>
        </p:spPr>
      </p:pic>
      <p:pic>
        <p:nvPicPr>
          <p:cNvPr id="62474" name="Picture 10" descr="http://news.bbc.co.uk/olmedia/1005000/images/_1009599_czech_republic_new150.gif">
            <a:hlinkClick r:id="rId8"/>
          </p:cNvPr>
          <p:cNvPicPr>
            <a:picLocks noChangeAspect="1" noChangeArrowheads="1"/>
          </p:cNvPicPr>
          <p:nvPr/>
        </p:nvPicPr>
        <p:blipFill>
          <a:blip r:embed="rId9" cstate="print"/>
          <a:srcRect/>
          <a:stretch>
            <a:fillRect/>
          </a:stretch>
        </p:blipFill>
        <p:spPr bwMode="auto">
          <a:xfrm>
            <a:off x="899592" y="1484784"/>
            <a:ext cx="2004814" cy="2405777"/>
          </a:xfrm>
          <a:prstGeom prst="rect">
            <a:avLst/>
          </a:prstGeom>
          <a:noFill/>
        </p:spPr>
      </p:pic>
      <p:pic>
        <p:nvPicPr>
          <p:cNvPr id="62476" name="Picture 12" descr="http://imgs.idnes.cz/zahranicni/A001102_HAS_WULL2_VELKA_V.JPG">
            <a:hlinkClick r:id="rId10"/>
          </p:cNvPr>
          <p:cNvPicPr>
            <a:picLocks noChangeAspect="1" noChangeArrowheads="1"/>
          </p:cNvPicPr>
          <p:nvPr/>
        </p:nvPicPr>
        <p:blipFill>
          <a:blip r:embed="rId11" cstate="print"/>
          <a:srcRect/>
          <a:stretch>
            <a:fillRect/>
          </a:stretch>
        </p:blipFill>
        <p:spPr bwMode="auto">
          <a:xfrm>
            <a:off x="323528" y="4221088"/>
            <a:ext cx="3333750" cy="2228850"/>
          </a:xfrm>
          <a:prstGeom prst="rect">
            <a:avLst/>
          </a:prstGeom>
          <a:noFill/>
        </p:spPr>
      </p:pic>
      <p:sp>
        <p:nvSpPr>
          <p:cNvPr id="12" name="TextovéPole 11"/>
          <p:cNvSpPr txBox="1"/>
          <p:nvPr/>
        </p:nvSpPr>
        <p:spPr>
          <a:xfrm>
            <a:off x="1691680" y="263058"/>
            <a:ext cx="7128792" cy="707886"/>
          </a:xfrm>
          <a:prstGeom prst="rect">
            <a:avLst/>
          </a:prstGeom>
          <a:noFill/>
        </p:spPr>
        <p:txBody>
          <a:bodyPr wrap="square" rtlCol="0">
            <a:spAutoFit/>
          </a:bodyPr>
          <a:lstStyle/>
          <a:p>
            <a:r>
              <a:rPr lang="cs-CZ" sz="4000" b="1" dirty="0" smtClean="0"/>
              <a:t>Jaderná elektrárna Temelín (EIA)</a:t>
            </a:r>
            <a:endParaRPr lang="cs-CZ" sz="4000" b="1" dirty="0"/>
          </a:p>
        </p:txBody>
      </p:sp>
    </p:spTree>
    <p:extLst>
      <p:ext uri="{BB962C8B-B14F-4D97-AF65-F5344CB8AC3E}">
        <p14:creationId xmlns:p14="http://schemas.microsoft.com/office/powerpoint/2010/main" val="2637943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smtClean="0"/>
              <a:t>Prunéřov</a:t>
            </a:r>
            <a:r>
              <a:rPr lang="cs-CZ" sz="4000" b="1" dirty="0" smtClean="0"/>
              <a:t> II</a:t>
            </a:r>
            <a:endParaRPr lang="cs-CZ" sz="4000" b="1" dirty="0"/>
          </a:p>
        </p:txBody>
      </p:sp>
      <p:pic>
        <p:nvPicPr>
          <p:cNvPr id="61442" name="Picture 2" descr="http://www.lizasreef.com/HOPE%20FOR%20THE%20OCEANS/Images%20HFTO/Palau-sml.jpg">
            <a:hlinkClick r:id="rId4"/>
          </p:cNvPr>
          <p:cNvPicPr>
            <a:picLocks noChangeAspect="1" noChangeArrowheads="1"/>
          </p:cNvPicPr>
          <p:nvPr/>
        </p:nvPicPr>
        <p:blipFill>
          <a:blip r:embed="rId5" cstate="print"/>
          <a:srcRect/>
          <a:stretch>
            <a:fillRect/>
          </a:stretch>
        </p:blipFill>
        <p:spPr bwMode="auto">
          <a:xfrm>
            <a:off x="261774" y="1216333"/>
            <a:ext cx="4286250" cy="2838450"/>
          </a:xfrm>
          <a:prstGeom prst="rect">
            <a:avLst/>
          </a:prstGeom>
          <a:noFill/>
        </p:spPr>
      </p:pic>
      <p:pic>
        <p:nvPicPr>
          <p:cNvPr id="61444" name="Picture 4" descr="http://s.wsj.net/media/Micronesia_Prague_Jan_4_E_20100115085406.jpg">
            <a:hlinkClick r:id="rId6"/>
          </p:cNvPr>
          <p:cNvPicPr>
            <a:picLocks noChangeAspect="1" noChangeArrowheads="1"/>
          </p:cNvPicPr>
          <p:nvPr/>
        </p:nvPicPr>
        <p:blipFill>
          <a:blip r:embed="rId7" cstate="print"/>
          <a:srcRect/>
          <a:stretch>
            <a:fillRect/>
          </a:stretch>
        </p:blipFill>
        <p:spPr bwMode="auto">
          <a:xfrm>
            <a:off x="4799188" y="1094746"/>
            <a:ext cx="4326506" cy="2880320"/>
          </a:xfrm>
          <a:prstGeom prst="rect">
            <a:avLst/>
          </a:prstGeom>
          <a:noFill/>
        </p:spPr>
      </p:pic>
      <p:sp>
        <p:nvSpPr>
          <p:cNvPr id="3" name="TextovéPole 2"/>
          <p:cNvSpPr txBox="1"/>
          <p:nvPr/>
        </p:nvSpPr>
        <p:spPr>
          <a:xfrm>
            <a:off x="261774" y="4293096"/>
            <a:ext cx="8425026" cy="2031325"/>
          </a:xfrm>
          <a:prstGeom prst="rect">
            <a:avLst/>
          </a:prstGeom>
          <a:noFill/>
        </p:spPr>
        <p:txBody>
          <a:bodyPr wrap="square" rtlCol="0">
            <a:spAutoFit/>
          </a:bodyPr>
          <a:lstStyle/>
          <a:p>
            <a:r>
              <a:rPr lang="cs-CZ" dirty="0"/>
              <a:t>2008 </a:t>
            </a:r>
            <a:r>
              <a:rPr lang="cs-CZ" dirty="0" smtClean="0"/>
              <a:t>	Zahájena </a:t>
            </a:r>
            <a:r>
              <a:rPr lang="cs-CZ" dirty="0"/>
              <a:t>EIA k projektu rozšíření existující elektrárny </a:t>
            </a:r>
            <a:r>
              <a:rPr lang="cs-CZ" dirty="0" err="1"/>
              <a:t>Prunéřov</a:t>
            </a:r>
            <a:r>
              <a:rPr lang="cs-CZ" dirty="0"/>
              <a:t> </a:t>
            </a:r>
            <a:r>
              <a:rPr lang="cs-CZ" dirty="0" smtClean="0"/>
              <a:t>II</a:t>
            </a:r>
          </a:p>
          <a:p>
            <a:r>
              <a:rPr lang="cs-CZ" dirty="0" smtClean="0"/>
              <a:t>	Žádný </a:t>
            </a:r>
            <a:r>
              <a:rPr lang="cs-CZ" dirty="0"/>
              <a:t>stát potenciálně ovlivněný projektem nebyl </a:t>
            </a:r>
            <a:r>
              <a:rPr lang="cs-CZ" dirty="0" smtClean="0"/>
              <a:t>obeznámen</a:t>
            </a:r>
          </a:p>
          <a:p>
            <a:r>
              <a:rPr lang="cs-CZ" dirty="0" smtClean="0"/>
              <a:t>2009 	Federální </a:t>
            </a:r>
            <a:r>
              <a:rPr lang="cs-CZ" dirty="0"/>
              <a:t>stát </a:t>
            </a:r>
            <a:r>
              <a:rPr lang="cs-CZ" dirty="0" smtClean="0"/>
              <a:t>Mikronésie </a:t>
            </a:r>
            <a:r>
              <a:rPr lang="cs-CZ" dirty="0"/>
              <a:t>požádal o zahájení </a:t>
            </a:r>
            <a:r>
              <a:rPr lang="cs-CZ" dirty="0" smtClean="0"/>
              <a:t>mezistátní EIA</a:t>
            </a:r>
          </a:p>
          <a:p>
            <a:r>
              <a:rPr lang="cs-CZ" dirty="0"/>
              <a:t>2010 </a:t>
            </a:r>
            <a:r>
              <a:rPr lang="cs-CZ" dirty="0" smtClean="0"/>
              <a:t> 	rezignace </a:t>
            </a:r>
            <a:r>
              <a:rPr lang="cs-CZ" dirty="0"/>
              <a:t>ministra Dusíka a jmenování Ruth </a:t>
            </a:r>
            <a:r>
              <a:rPr lang="cs-CZ" dirty="0" err="1"/>
              <a:t>Bízkové</a:t>
            </a:r>
            <a:r>
              <a:rPr lang="cs-CZ" dirty="0"/>
              <a:t> do funkce </a:t>
            </a:r>
            <a:endParaRPr lang="cs-CZ" dirty="0" smtClean="0"/>
          </a:p>
          <a:p>
            <a:r>
              <a:rPr lang="cs-CZ" dirty="0" smtClean="0"/>
              <a:t>	Vydání </a:t>
            </a:r>
            <a:r>
              <a:rPr lang="cs-CZ" dirty="0"/>
              <a:t>kladného stanoviska </a:t>
            </a:r>
            <a:endParaRPr lang="cs-CZ" dirty="0" smtClean="0"/>
          </a:p>
          <a:p>
            <a:r>
              <a:rPr lang="cs-CZ" dirty="0" smtClean="0"/>
              <a:t>	</a:t>
            </a:r>
            <a:r>
              <a:rPr lang="cs-CZ" dirty="0" err="1" smtClean="0"/>
              <a:t>ČEZu</a:t>
            </a:r>
            <a:r>
              <a:rPr lang="cs-CZ" dirty="0" smtClean="0"/>
              <a:t> </a:t>
            </a:r>
            <a:r>
              <a:rPr lang="cs-CZ" dirty="0"/>
              <a:t>byla uložena kompenzační opatření</a:t>
            </a:r>
            <a:endParaRPr lang="cs-CZ" dirty="0" smtClean="0"/>
          </a:p>
          <a:p>
            <a:endParaRPr lang="cs-CZ" dirty="0"/>
          </a:p>
        </p:txBody>
      </p:sp>
    </p:spTree>
    <p:extLst>
      <p:ext uri="{BB962C8B-B14F-4D97-AF65-F5344CB8AC3E}">
        <p14:creationId xmlns:p14="http://schemas.microsoft.com/office/powerpoint/2010/main" val="243148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Co se posuzuje?</a:t>
            </a:r>
            <a:endParaRPr lang="cs-CZ" sz="4000" b="1" dirty="0"/>
          </a:p>
        </p:txBody>
      </p:sp>
      <p:sp>
        <p:nvSpPr>
          <p:cNvPr id="3" name="TextovéPole 2"/>
          <p:cNvSpPr txBox="1"/>
          <p:nvPr/>
        </p:nvSpPr>
        <p:spPr>
          <a:xfrm>
            <a:off x="827584" y="2287551"/>
            <a:ext cx="7272808" cy="2554545"/>
          </a:xfrm>
          <a:prstGeom prst="rect">
            <a:avLst/>
          </a:prstGeom>
          <a:noFill/>
        </p:spPr>
        <p:txBody>
          <a:bodyPr wrap="square" rtlCol="0">
            <a:spAutoFit/>
          </a:bodyPr>
          <a:lstStyle/>
          <a:p>
            <a:pPr algn="just"/>
            <a:r>
              <a:rPr lang="cs-CZ" sz="2000" i="1" dirty="0" smtClean="0"/>
              <a:t>Kontinuita </a:t>
            </a:r>
            <a:r>
              <a:rPr lang="cs-CZ" sz="2000" i="1" dirty="0"/>
              <a:t>závazných stanovisek pak znamená, že dotčené orgány jsou vázány svým stanoviskem vydaným v předchozích etapách. Měnit je mohou pouze v případě, že se změnily podmínky nebo poměry v předmětném území. To klade zvýšené požadavky na dotčené orgány, které musí věnovat pozornost každému záměru již od počátku a ne až v závěrečných fázích povolovacích procesů a dodatečně pak přicházet s novými požadavky, kterými by se vlastně neustále celý proces vracel </a:t>
            </a:r>
            <a:r>
              <a:rPr lang="cs-CZ" sz="2000" i="1" dirty="0" smtClean="0"/>
              <a:t>zpět.</a:t>
            </a:r>
            <a:endParaRPr lang="cs-CZ" sz="2000" i="1" dirty="0"/>
          </a:p>
        </p:txBody>
      </p:sp>
      <p:sp>
        <p:nvSpPr>
          <p:cNvPr id="5" name="TextovéPole 4"/>
          <p:cNvSpPr txBox="1"/>
          <p:nvPr/>
        </p:nvSpPr>
        <p:spPr>
          <a:xfrm>
            <a:off x="899592" y="1628800"/>
            <a:ext cx="7200800" cy="369332"/>
          </a:xfrm>
          <a:prstGeom prst="rect">
            <a:avLst/>
          </a:prstGeom>
          <a:noFill/>
        </p:spPr>
        <p:txBody>
          <a:bodyPr wrap="square" rtlCol="0">
            <a:spAutoFit/>
          </a:bodyPr>
          <a:lstStyle/>
          <a:p>
            <a:r>
              <a:rPr lang="cs-CZ" dirty="0"/>
              <a:t>2 As 40/2013 </a:t>
            </a:r>
            <a:r>
              <a:rPr lang="cs-CZ" dirty="0" smtClean="0"/>
              <a:t>– 32</a:t>
            </a:r>
            <a:endParaRPr lang="cs-CZ" dirty="0"/>
          </a:p>
        </p:txBody>
      </p:sp>
    </p:spTree>
    <p:extLst>
      <p:ext uri="{BB962C8B-B14F-4D97-AF65-F5344CB8AC3E}">
        <p14:creationId xmlns:p14="http://schemas.microsoft.com/office/powerpoint/2010/main" val="26554929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Co se posuzuje?</a:t>
            </a:r>
            <a:endParaRPr lang="cs-CZ" sz="4000" b="1" dirty="0"/>
          </a:p>
        </p:txBody>
      </p:sp>
      <p:sp>
        <p:nvSpPr>
          <p:cNvPr id="3" name="TextovéPole 2"/>
          <p:cNvSpPr txBox="1"/>
          <p:nvPr/>
        </p:nvSpPr>
        <p:spPr>
          <a:xfrm>
            <a:off x="251520" y="1005488"/>
            <a:ext cx="8229600" cy="5632311"/>
          </a:xfrm>
          <a:prstGeom prst="rect">
            <a:avLst/>
          </a:prstGeom>
          <a:noFill/>
        </p:spPr>
        <p:txBody>
          <a:bodyPr wrap="square" rtlCol="0">
            <a:spAutoFit/>
          </a:bodyPr>
          <a:lstStyle/>
          <a:p>
            <a:pPr algn="just"/>
            <a:r>
              <a:rPr lang="cs-CZ" sz="2000" i="1" dirty="0"/>
              <a:t>Přesto však bylo při vydávání (zde již závazného) stanoviska orgánu ochrany ZPF ze dne 27. 7. 2009 a následného rozhodnutí stěžovatele v dané věci nezbytné se argumentačně vypořádat s předchozím souhlasem ze dne 18. 5. 2005. To plyne </a:t>
            </a:r>
            <a:r>
              <a:rPr lang="cs-CZ" sz="2000" b="1" i="1" dirty="0"/>
              <a:t>nejen z obecných zásad činnosti správních orgánů</a:t>
            </a:r>
            <a:r>
              <a:rPr lang="cs-CZ" sz="2000" i="1" dirty="0"/>
              <a:t>, jako je zásada legitimního očekávání účastníka, který v dobré víře očekává dodržení určitého postupu správního orgánu (blíže přiměřeně viz rozsudek Nejvyššího správního soudu ze dne 20. 7. 2006, č. j. 6 A 25/2002 - 59, </a:t>
            </a:r>
            <a:r>
              <a:rPr lang="cs-CZ" sz="2000" i="1" dirty="0" err="1"/>
              <a:t>publ</a:t>
            </a:r>
            <a:r>
              <a:rPr lang="cs-CZ" sz="2000" i="1" dirty="0"/>
              <a:t>. pod č. 950/2006 Sb. NSS). Zároveň a především povinnost </a:t>
            </a:r>
            <a:r>
              <a:rPr lang="cs-CZ" sz="2000" b="1" i="1" dirty="0"/>
              <a:t>odůvodnit rozhodnutí (a přiměřeně též závazné stanovisko) a vypořádat se s námitkami účastníků plyne i z dikce § 68 odst. 3 nového správního řádu</a:t>
            </a:r>
            <a:r>
              <a:rPr lang="cs-CZ" sz="2000" i="1" dirty="0"/>
              <a:t>, dle něhož se v odůvodnění uvedou důvody výroku nebo výroků rozhodnutí, podklady pro jeho vydání, úvahy, kterými se správní orgán řídil při jejich hodnocení a při výkladu právních předpisů, a informace o tom, jak se správní orgán vypořádal s návrhy a námitkami účastníků a s jejich vyjádřením k podkladům rozhodnutí. </a:t>
            </a:r>
            <a:endParaRPr lang="cs-CZ" sz="2000" i="1" dirty="0" smtClean="0"/>
          </a:p>
          <a:p>
            <a:pPr algn="just"/>
            <a:endParaRPr lang="cs-CZ" sz="2000" dirty="0"/>
          </a:p>
          <a:p>
            <a:pPr algn="just"/>
            <a:r>
              <a:rPr lang="cs-CZ" sz="2000" i="1" dirty="0" smtClean="0"/>
              <a:t>Rozhodnutí </a:t>
            </a:r>
            <a:r>
              <a:rPr lang="cs-CZ" sz="2000" i="1" dirty="0"/>
              <a:t>v dané věci shora uvedeným požadavkům nevyhovují. S výslovnou námitkou účastníka řízení ohledně dřívějšího kladného souhlasu s vynětím půdy ze ZPF se rozhodnutí stěžovatele o odvolání nevypořádá </a:t>
            </a:r>
            <a:r>
              <a:rPr lang="cs-CZ" sz="2000" i="1" dirty="0" smtClean="0"/>
              <a:t>vůbec</a:t>
            </a:r>
            <a:endParaRPr lang="cs-CZ" sz="2000" i="1" dirty="0"/>
          </a:p>
        </p:txBody>
      </p:sp>
    </p:spTree>
    <p:extLst>
      <p:ext uri="{BB962C8B-B14F-4D97-AF65-F5344CB8AC3E}">
        <p14:creationId xmlns:p14="http://schemas.microsoft.com/office/powerpoint/2010/main" val="11625800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číslo snímku 5"/>
          <p:cNvSpPr>
            <a:spLocks noGrp="1"/>
          </p:cNvSpPr>
          <p:nvPr>
            <p:ph type="sldNum" sz="quarter" idx="12"/>
          </p:nvPr>
        </p:nvSpPr>
        <p:spPr/>
        <p:txBody>
          <a:bodyPr/>
          <a:lstStyle/>
          <a:p>
            <a:fld id="{61F969FE-6B3E-47CA-A1C1-0B44F5EE01DE}" type="slidenum">
              <a:rPr lang="en-GB"/>
              <a:pPr/>
              <a:t>38</a:t>
            </a:fld>
            <a:endParaRPr lang="en-GB"/>
          </a:p>
        </p:txBody>
      </p:sp>
      <p:sp>
        <p:nvSpPr>
          <p:cNvPr id="230405" name="Line 5"/>
          <p:cNvSpPr>
            <a:spLocks noChangeShapeType="1"/>
          </p:cNvSpPr>
          <p:nvPr/>
        </p:nvSpPr>
        <p:spPr bwMode="auto">
          <a:xfrm>
            <a:off x="2124075" y="4293071"/>
            <a:ext cx="518477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pic>
        <p:nvPicPr>
          <p:cNvPr id="14"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230402" name="Rectangle 2"/>
          <p:cNvSpPr>
            <a:spLocks noGrp="1" noChangeArrowheads="1"/>
          </p:cNvSpPr>
          <p:nvPr>
            <p:ph type="title"/>
          </p:nvPr>
        </p:nvSpPr>
        <p:spPr>
          <a:xfrm>
            <a:off x="1187450" y="316052"/>
            <a:ext cx="7848600" cy="838200"/>
          </a:xfrm>
        </p:spPr>
        <p:txBody>
          <a:bodyPr/>
          <a:lstStyle/>
          <a:p>
            <a:pPr defTabSz="762000"/>
            <a:r>
              <a:rPr lang="cs-CZ" b="1" dirty="0" smtClean="0"/>
              <a:t>Unijní právo</a:t>
            </a:r>
            <a:endParaRPr lang="nl-BE" dirty="0"/>
          </a:p>
        </p:txBody>
      </p:sp>
      <p:sp>
        <p:nvSpPr>
          <p:cNvPr id="3" name="TextovéPole 2"/>
          <p:cNvSpPr txBox="1"/>
          <p:nvPr/>
        </p:nvSpPr>
        <p:spPr>
          <a:xfrm>
            <a:off x="373719" y="980728"/>
            <a:ext cx="8568506" cy="6247864"/>
          </a:xfrm>
          <a:prstGeom prst="rect">
            <a:avLst/>
          </a:prstGeom>
          <a:noFill/>
        </p:spPr>
        <p:txBody>
          <a:bodyPr wrap="square" rtlCol="0">
            <a:spAutoFit/>
          </a:bodyPr>
          <a:lstStyle/>
          <a:p>
            <a:r>
              <a:rPr lang="cs-CZ" b="1" dirty="0" smtClean="0"/>
              <a:t>SMĚRNICE EIA</a:t>
            </a:r>
          </a:p>
          <a:p>
            <a:pPr marL="285750" indent="-285750">
              <a:buFont typeface="Arial" panose="020B0604020202020204" pitchFamily="34" charset="0"/>
              <a:buChar char="•"/>
            </a:pPr>
            <a:r>
              <a:rPr lang="cs-CZ" dirty="0" smtClean="0"/>
              <a:t>Původní směrnice </a:t>
            </a:r>
            <a:r>
              <a:rPr lang="cs-CZ" dirty="0"/>
              <a:t>č. 85/337/EC o </a:t>
            </a:r>
            <a:r>
              <a:rPr lang="cs-CZ" dirty="0" smtClean="0"/>
              <a:t>hodnocení </a:t>
            </a:r>
            <a:r>
              <a:rPr lang="cs-CZ" dirty="0"/>
              <a:t>vlivů určitých veřejných a soukromých projektů na životní prostředí </a:t>
            </a:r>
            <a:r>
              <a:rPr lang="cs-CZ" dirty="0" smtClean="0"/>
              <a:t>– nahrazena v roce 2012 </a:t>
            </a:r>
          </a:p>
          <a:p>
            <a:pPr marL="285750" indent="-285750">
              <a:buFont typeface="Arial" panose="020B0604020202020204" pitchFamily="34" charset="0"/>
              <a:buChar char="•"/>
            </a:pPr>
            <a:r>
              <a:rPr lang="cs-CZ" b="1" dirty="0" smtClean="0"/>
              <a:t>Směrnice </a:t>
            </a:r>
            <a:r>
              <a:rPr lang="cs-CZ" b="1" dirty="0"/>
              <a:t>č. 2011/92/EU </a:t>
            </a:r>
            <a:r>
              <a:rPr lang="cs-CZ" dirty="0"/>
              <a:t>o posuzování </a:t>
            </a:r>
            <a:r>
              <a:rPr lang="cs-CZ" b="1" dirty="0">
                <a:solidFill>
                  <a:srgbClr val="00B050"/>
                </a:solidFill>
              </a:rPr>
              <a:t>vlivů některých veřejných a soukromých záměrů </a:t>
            </a:r>
            <a:r>
              <a:rPr lang="cs-CZ" dirty="0"/>
              <a:t>na životní prostředí (Směrnice EIA) ve znění č. 2014/52/EU (transpozice do 16</a:t>
            </a:r>
            <a:r>
              <a:rPr lang="cs-CZ" dirty="0" smtClean="0"/>
              <a:t>. 5. 2017)</a:t>
            </a:r>
          </a:p>
          <a:p>
            <a:pPr marL="285750" indent="-285750">
              <a:buFont typeface="Arial" panose="020B0604020202020204" pitchFamily="34" charset="0"/>
              <a:buChar char="•"/>
            </a:pPr>
            <a:endParaRPr lang="cs-CZ" dirty="0" smtClean="0"/>
          </a:p>
          <a:p>
            <a:r>
              <a:rPr lang="cs-CZ" b="1" dirty="0" smtClean="0"/>
              <a:t>SMĚRNICE SEA</a:t>
            </a:r>
          </a:p>
          <a:p>
            <a:pPr marL="285750" indent="-285750">
              <a:buFont typeface="Arial" panose="020B0604020202020204" pitchFamily="34" charset="0"/>
              <a:buChar char="•"/>
            </a:pPr>
            <a:r>
              <a:rPr lang="cs-CZ" dirty="0"/>
              <a:t>Směrnice č.2001/42/ES ze dne 27. června 2001 </a:t>
            </a:r>
            <a:r>
              <a:rPr lang="cs-CZ" b="1" dirty="0">
                <a:solidFill>
                  <a:srgbClr val="00B050"/>
                </a:solidFill>
              </a:rPr>
              <a:t>o posuzování vlivů některých plánů a programů</a:t>
            </a:r>
            <a:r>
              <a:rPr lang="cs-CZ" dirty="0"/>
              <a:t> na životní prostředí (SEA</a:t>
            </a:r>
            <a:r>
              <a:rPr lang="cs-CZ" dirty="0" smtClean="0"/>
              <a:t>)</a:t>
            </a:r>
          </a:p>
          <a:p>
            <a:pPr marL="285750" indent="-285750">
              <a:buFont typeface="Arial" panose="020B0604020202020204" pitchFamily="34" charset="0"/>
              <a:buChar char="•"/>
            </a:pPr>
            <a:endParaRPr lang="cs-CZ" b="1" dirty="0"/>
          </a:p>
          <a:p>
            <a:r>
              <a:rPr lang="cs-CZ" b="1" dirty="0" smtClean="0"/>
              <a:t>NATURA 2000</a:t>
            </a:r>
          </a:p>
          <a:p>
            <a:pPr marL="285750" indent="-285750">
              <a:buFont typeface="Arial" panose="020B0604020202020204" pitchFamily="34" charset="0"/>
              <a:buChar char="•"/>
            </a:pPr>
            <a:r>
              <a:rPr lang="cs-CZ" dirty="0"/>
              <a:t>Směrnice č. 92/43/EHS o ochraně přírodních stanovišť, volně žijících živočichů a planě rostoucích </a:t>
            </a:r>
            <a:r>
              <a:rPr lang="cs-CZ" dirty="0" smtClean="0"/>
              <a:t>rostlin</a:t>
            </a:r>
          </a:p>
          <a:p>
            <a:pPr marL="285750" indent="-285750">
              <a:buFont typeface="Arial" panose="020B0604020202020204" pitchFamily="34" charset="0"/>
              <a:buChar char="•"/>
            </a:pPr>
            <a:endParaRPr lang="cs-CZ" b="1" dirty="0"/>
          </a:p>
          <a:p>
            <a:pPr algn="just"/>
            <a:r>
              <a:rPr lang="cs-CZ" sz="1600" b="1" i="1" dirty="0" smtClean="0"/>
              <a:t>Čl. 6 odst. 3: </a:t>
            </a:r>
            <a:r>
              <a:rPr lang="cs-CZ" sz="1600" b="1" i="1" dirty="0">
                <a:solidFill>
                  <a:srgbClr val="00B050"/>
                </a:solidFill>
              </a:rPr>
              <a:t>Jakýkoli plán nebo projekt</a:t>
            </a:r>
            <a:r>
              <a:rPr lang="cs-CZ" sz="1600" i="1" dirty="0"/>
              <a:t>, který s určitou lokalitou přímo nesouvisí nebo není pro péči o ni nezbytný, avšak bude mít pravděpodobně na tuto lokalitu významný vliv, a to buď samostatně, nebo v kombinaci s jinými plány nebo projekty, podléhá odpovídajícímu posouzení jeho důsledků pro lokalitu z hlediska cílů její ochrany. S přihlédnutím k výsledkům uvedeného hodnocení důsledků pro lokalitu a s výhradou odstavce 4 schválí příslušné orgány příslušného státu tento plán nebo projekt teprve poté, co se ujistí, že nebude mít nepříznivý účinek na celistvost příslušné lokality, a co si v případě potřeby opatří stanovisko široké veřejnosti.</a:t>
            </a:r>
            <a:endParaRPr lang="cs-CZ" sz="1600" b="1" i="1" dirty="0" smtClean="0"/>
          </a:p>
          <a:p>
            <a:endParaRPr lang="cs-CZ" b="1" dirty="0"/>
          </a:p>
        </p:txBody>
      </p:sp>
    </p:spTree>
    <p:extLst>
      <p:ext uri="{BB962C8B-B14F-4D97-AF65-F5344CB8AC3E}">
        <p14:creationId xmlns:p14="http://schemas.microsoft.com/office/powerpoint/2010/main" val="331793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číslo snímku 5"/>
          <p:cNvSpPr>
            <a:spLocks noGrp="1"/>
          </p:cNvSpPr>
          <p:nvPr>
            <p:ph type="sldNum" sz="quarter" idx="12"/>
          </p:nvPr>
        </p:nvSpPr>
        <p:spPr/>
        <p:txBody>
          <a:bodyPr/>
          <a:lstStyle/>
          <a:p>
            <a:fld id="{61F969FE-6B3E-47CA-A1C1-0B44F5EE01DE}" type="slidenum">
              <a:rPr lang="en-GB"/>
              <a:pPr/>
              <a:t>39</a:t>
            </a:fld>
            <a:endParaRPr lang="en-GB"/>
          </a:p>
        </p:txBody>
      </p:sp>
      <p:sp>
        <p:nvSpPr>
          <p:cNvPr id="230403" name="Rectangle 3"/>
          <p:cNvSpPr>
            <a:spLocks noGrp="1" noChangeArrowheads="1"/>
          </p:cNvSpPr>
          <p:nvPr>
            <p:ph type="body" idx="1"/>
          </p:nvPr>
        </p:nvSpPr>
        <p:spPr>
          <a:xfrm>
            <a:off x="3700462" y="2276574"/>
            <a:ext cx="1960563" cy="563563"/>
          </a:xfrm>
        </p:spPr>
        <p:txBody>
          <a:bodyPr>
            <a:normAutofit fontScale="92500" lnSpcReduction="20000"/>
          </a:bodyPr>
          <a:lstStyle/>
          <a:p>
            <a:pPr algn="ctr" defTabSz="762000">
              <a:buFontTx/>
              <a:buNone/>
            </a:pPr>
            <a:r>
              <a:rPr lang="nl-BE" sz="3500" dirty="0" smtClean="0"/>
              <a:t>Poli</a:t>
            </a:r>
            <a:r>
              <a:rPr lang="cs-CZ" sz="3500" dirty="0" smtClean="0"/>
              <a:t>tiky</a:t>
            </a:r>
            <a:r>
              <a:rPr lang="nl-BE" sz="3900" dirty="0" smtClean="0"/>
              <a:t> </a:t>
            </a:r>
            <a:endParaRPr lang="nl-BE" sz="3900" dirty="0"/>
          </a:p>
          <a:p>
            <a:pPr algn="ctr" defTabSz="762000">
              <a:buFontTx/>
              <a:buNone/>
            </a:pPr>
            <a:endParaRPr lang="nl-BE" dirty="0"/>
          </a:p>
        </p:txBody>
      </p:sp>
      <p:sp>
        <p:nvSpPr>
          <p:cNvPr id="230404" name="Freeform 4"/>
          <p:cNvSpPr>
            <a:spLocks/>
          </p:cNvSpPr>
          <p:nvPr/>
        </p:nvSpPr>
        <p:spPr bwMode="auto">
          <a:xfrm>
            <a:off x="1187450" y="1484784"/>
            <a:ext cx="7339013" cy="3956050"/>
          </a:xfrm>
          <a:custGeom>
            <a:avLst/>
            <a:gdLst>
              <a:gd name="T0" fmla="*/ 2167 w 4623"/>
              <a:gd name="T1" fmla="*/ 0 h 2492"/>
              <a:gd name="T2" fmla="*/ 1353 w 4623"/>
              <a:gd name="T3" fmla="*/ 932 h 2492"/>
              <a:gd name="T4" fmla="*/ 0 w 4623"/>
              <a:gd name="T5" fmla="*/ 2492 h 2492"/>
              <a:gd name="T6" fmla="*/ 4623 w 4623"/>
              <a:gd name="T7" fmla="*/ 2492 h 2492"/>
              <a:gd name="T8" fmla="*/ 2178 w 4623"/>
              <a:gd name="T9" fmla="*/ 14 h 2492"/>
            </a:gdLst>
            <a:ahLst/>
            <a:cxnLst>
              <a:cxn ang="0">
                <a:pos x="T0" y="T1"/>
              </a:cxn>
              <a:cxn ang="0">
                <a:pos x="T2" y="T3"/>
              </a:cxn>
              <a:cxn ang="0">
                <a:pos x="T4" y="T5"/>
              </a:cxn>
              <a:cxn ang="0">
                <a:pos x="T6" y="T7"/>
              </a:cxn>
              <a:cxn ang="0">
                <a:pos x="T8" y="T9"/>
              </a:cxn>
            </a:cxnLst>
            <a:rect l="0" t="0" r="r" b="b"/>
            <a:pathLst>
              <a:path w="4623" h="2492">
                <a:moveTo>
                  <a:pt x="2167" y="0"/>
                </a:moveTo>
                <a:lnTo>
                  <a:pt x="1353" y="932"/>
                </a:lnTo>
                <a:lnTo>
                  <a:pt x="0" y="2492"/>
                </a:lnTo>
                <a:lnTo>
                  <a:pt x="4623" y="2492"/>
                </a:lnTo>
                <a:lnTo>
                  <a:pt x="2178" y="14"/>
                </a:ln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0405" name="Line 5"/>
          <p:cNvSpPr>
            <a:spLocks noChangeShapeType="1"/>
          </p:cNvSpPr>
          <p:nvPr/>
        </p:nvSpPr>
        <p:spPr bwMode="auto">
          <a:xfrm>
            <a:off x="2124075" y="4293071"/>
            <a:ext cx="518477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0406" name="Line 6"/>
          <p:cNvSpPr>
            <a:spLocks noChangeShapeType="1"/>
          </p:cNvSpPr>
          <p:nvPr/>
        </p:nvSpPr>
        <p:spPr bwMode="auto">
          <a:xfrm>
            <a:off x="3276600" y="2996084"/>
            <a:ext cx="280828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0407" name="Rectangle 7"/>
          <p:cNvSpPr>
            <a:spLocks noChangeArrowheads="1"/>
          </p:cNvSpPr>
          <p:nvPr/>
        </p:nvSpPr>
        <p:spPr bwMode="auto">
          <a:xfrm>
            <a:off x="3059832" y="3284686"/>
            <a:ext cx="5105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buFontTx/>
              <a:buNone/>
            </a:pPr>
            <a:r>
              <a:rPr lang="cs-CZ" sz="2800" dirty="0" smtClean="0"/>
              <a:t>Plány</a:t>
            </a:r>
            <a:r>
              <a:rPr lang="nl-BE" sz="2800" dirty="0" smtClean="0"/>
              <a:t> </a:t>
            </a:r>
            <a:r>
              <a:rPr lang="nl-BE" sz="2800" dirty="0"/>
              <a:t>&amp; </a:t>
            </a:r>
            <a:r>
              <a:rPr lang="nl-BE" sz="2800" dirty="0" smtClean="0"/>
              <a:t>Program</a:t>
            </a:r>
            <a:r>
              <a:rPr lang="cs-CZ" sz="2800" dirty="0" smtClean="0"/>
              <a:t>y</a:t>
            </a:r>
            <a:endParaRPr lang="nl-BE" sz="4400" dirty="0"/>
          </a:p>
          <a:p>
            <a:pPr marL="342900" indent="-342900" defTabSz="762000">
              <a:buFontTx/>
              <a:buNone/>
            </a:pPr>
            <a:r>
              <a:rPr lang="cs-CZ" sz="2800" dirty="0" smtClean="0"/>
              <a:t> - </a:t>
            </a:r>
            <a:r>
              <a:rPr lang="cs-CZ" sz="2000" dirty="0" smtClean="0"/>
              <a:t>směrnice </a:t>
            </a:r>
            <a:r>
              <a:rPr lang="nl-BE" sz="2000" dirty="0" smtClean="0"/>
              <a:t>SEA</a:t>
            </a:r>
            <a:r>
              <a:rPr lang="cs-CZ" sz="2000" dirty="0" smtClean="0"/>
              <a:t>, NATURA 2000</a:t>
            </a:r>
            <a:r>
              <a:rPr lang="nl-BE" sz="2000" dirty="0" smtClean="0"/>
              <a:t> </a:t>
            </a:r>
            <a:endParaRPr lang="nl-BE" sz="4400" dirty="0"/>
          </a:p>
        </p:txBody>
      </p:sp>
      <p:sp>
        <p:nvSpPr>
          <p:cNvPr id="230408" name="Rectangle 8"/>
          <p:cNvSpPr>
            <a:spLocks noChangeArrowheads="1"/>
          </p:cNvSpPr>
          <p:nvPr/>
        </p:nvSpPr>
        <p:spPr bwMode="auto">
          <a:xfrm>
            <a:off x="2124075" y="4508971"/>
            <a:ext cx="586740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buFontTx/>
              <a:buNone/>
            </a:pPr>
            <a:r>
              <a:rPr lang="cs-CZ" sz="3200" dirty="0" smtClean="0"/>
              <a:t>Záměry – </a:t>
            </a:r>
            <a:r>
              <a:rPr lang="cs-CZ" sz="2800" dirty="0" smtClean="0"/>
              <a:t>směrnice EIA, NATURA 2000</a:t>
            </a:r>
            <a:endParaRPr lang="nl-BE" sz="4400" dirty="0"/>
          </a:p>
        </p:txBody>
      </p:sp>
      <p:sp>
        <p:nvSpPr>
          <p:cNvPr id="230409" name="Line 9"/>
          <p:cNvSpPr>
            <a:spLocks noChangeShapeType="1"/>
          </p:cNvSpPr>
          <p:nvPr/>
        </p:nvSpPr>
        <p:spPr bwMode="auto">
          <a:xfrm>
            <a:off x="3348038" y="2996084"/>
            <a:ext cx="274796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0410" name="Line 10"/>
          <p:cNvSpPr>
            <a:spLocks noChangeShapeType="1"/>
          </p:cNvSpPr>
          <p:nvPr/>
        </p:nvSpPr>
        <p:spPr bwMode="auto">
          <a:xfrm>
            <a:off x="2195513" y="4293071"/>
            <a:ext cx="51847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pic>
        <p:nvPicPr>
          <p:cNvPr id="14"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230402" name="Rectangle 2"/>
          <p:cNvSpPr>
            <a:spLocks noGrp="1" noChangeArrowheads="1"/>
          </p:cNvSpPr>
          <p:nvPr>
            <p:ph type="title"/>
          </p:nvPr>
        </p:nvSpPr>
        <p:spPr>
          <a:xfrm>
            <a:off x="1187450" y="316052"/>
            <a:ext cx="7848600" cy="838200"/>
          </a:xfrm>
        </p:spPr>
        <p:txBody>
          <a:bodyPr/>
          <a:lstStyle/>
          <a:p>
            <a:pPr defTabSz="762000"/>
            <a:r>
              <a:rPr lang="cs-CZ" b="1" dirty="0" smtClean="0"/>
              <a:t>Unijní právo</a:t>
            </a:r>
            <a:endParaRPr lang="nl-BE" dirty="0"/>
          </a:p>
        </p:txBody>
      </p:sp>
    </p:spTree>
    <p:extLst>
      <p:ext uri="{BB962C8B-B14F-4D97-AF65-F5344CB8AC3E}">
        <p14:creationId xmlns:p14="http://schemas.microsoft.com/office/powerpoint/2010/main" val="1999975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63" y="846138"/>
            <a:ext cx="9103475" cy="5492430"/>
          </a:xfrm>
          <a:prstGeom prst="rect">
            <a:avLst/>
          </a:prstGeom>
        </p:spPr>
      </p:pic>
    </p:spTree>
    <p:extLst>
      <p:ext uri="{BB962C8B-B14F-4D97-AF65-F5344CB8AC3E}">
        <p14:creationId xmlns:p14="http://schemas.microsoft.com/office/powerpoint/2010/main" val="4720178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číslo snímku 5"/>
          <p:cNvSpPr>
            <a:spLocks noGrp="1"/>
          </p:cNvSpPr>
          <p:nvPr>
            <p:ph type="sldNum" sz="quarter" idx="12"/>
          </p:nvPr>
        </p:nvSpPr>
        <p:spPr/>
        <p:txBody>
          <a:bodyPr/>
          <a:lstStyle/>
          <a:p>
            <a:fld id="{61F969FE-6B3E-47CA-A1C1-0B44F5EE01DE}" type="slidenum">
              <a:rPr lang="en-GB"/>
              <a:pPr/>
              <a:t>40</a:t>
            </a:fld>
            <a:endParaRPr lang="en-GB"/>
          </a:p>
        </p:txBody>
      </p:sp>
      <p:sp>
        <p:nvSpPr>
          <p:cNvPr id="230405" name="Line 5"/>
          <p:cNvSpPr>
            <a:spLocks noChangeShapeType="1"/>
          </p:cNvSpPr>
          <p:nvPr/>
        </p:nvSpPr>
        <p:spPr bwMode="auto">
          <a:xfrm>
            <a:off x="2124075" y="4293071"/>
            <a:ext cx="518477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pic>
        <p:nvPicPr>
          <p:cNvPr id="14"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230402" name="Rectangle 2"/>
          <p:cNvSpPr>
            <a:spLocks noGrp="1" noChangeArrowheads="1"/>
          </p:cNvSpPr>
          <p:nvPr>
            <p:ph type="title"/>
          </p:nvPr>
        </p:nvSpPr>
        <p:spPr>
          <a:xfrm>
            <a:off x="1187450" y="316052"/>
            <a:ext cx="7848600" cy="838200"/>
          </a:xfrm>
        </p:spPr>
        <p:txBody>
          <a:bodyPr/>
          <a:lstStyle/>
          <a:p>
            <a:pPr defTabSz="762000"/>
            <a:r>
              <a:rPr lang="cs-CZ" b="1" dirty="0" smtClean="0"/>
              <a:t>České právo</a:t>
            </a:r>
            <a:endParaRPr lang="nl-BE" dirty="0"/>
          </a:p>
        </p:txBody>
      </p:sp>
      <p:sp>
        <p:nvSpPr>
          <p:cNvPr id="3" name="TextovéPole 2"/>
          <p:cNvSpPr txBox="1"/>
          <p:nvPr/>
        </p:nvSpPr>
        <p:spPr>
          <a:xfrm>
            <a:off x="432209" y="1415169"/>
            <a:ext cx="8568506" cy="5078313"/>
          </a:xfrm>
          <a:prstGeom prst="rect">
            <a:avLst/>
          </a:prstGeom>
          <a:noFill/>
        </p:spPr>
        <p:txBody>
          <a:bodyPr wrap="square" rtlCol="0">
            <a:spAutoFit/>
          </a:bodyPr>
          <a:lstStyle/>
          <a:p>
            <a:pPr marL="285750" indent="-285750">
              <a:buFont typeface="Arial" panose="020B0604020202020204" pitchFamily="34" charset="0"/>
              <a:buChar char="•"/>
            </a:pPr>
            <a:r>
              <a:rPr lang="cs-CZ" b="1" dirty="0" smtClean="0"/>
              <a:t>Zákon </a:t>
            </a:r>
            <a:r>
              <a:rPr lang="cs-CZ" b="1" dirty="0"/>
              <a:t>č. 100/2001 Sb., o posuzování vlivů na životní </a:t>
            </a:r>
            <a:r>
              <a:rPr lang="cs-CZ" b="1" dirty="0" smtClean="0"/>
              <a:t>prostředí</a:t>
            </a:r>
          </a:p>
          <a:p>
            <a:r>
              <a:rPr lang="cs-CZ" dirty="0" smtClean="0"/>
              <a:t>	(provádí směrnice EIA a SEA a upravuje i proces posuzování vlivů na oblasti 	NATURA 2000)</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err="1" smtClean="0"/>
              <a:t>vyhl.č</a:t>
            </a:r>
            <a:r>
              <a:rPr lang="cs-CZ" dirty="0"/>
              <a:t>. 457/2001 Sb., o odborné způsobilosti a úpravě některých dalších otázek souvisejících s posuzováním vlivů na životní prostředí </a:t>
            </a:r>
            <a:endParaRPr lang="cs-CZ" dirty="0" smtClean="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err="1" smtClean="0"/>
              <a:t>vyhl.č</a:t>
            </a:r>
            <a:r>
              <a:rPr lang="cs-CZ" dirty="0"/>
              <a:t>. 353/2004 Sb., kterou se stanoví bližší podmínky osvědčení o odborné způsobilosti pro oblast posuzování vlivů na veřejné zdraví, postup při jejich ověřování a postup při udělování a odnímání </a:t>
            </a:r>
            <a:r>
              <a:rPr lang="cs-CZ" dirty="0" smtClean="0"/>
              <a:t>osvědčení</a:t>
            </a:r>
          </a:p>
          <a:p>
            <a:pPr marL="285750" indent="-285750">
              <a:buFont typeface="Arial" panose="020B0604020202020204" pitchFamily="34" charset="0"/>
              <a:buChar char="•"/>
            </a:pPr>
            <a:endParaRPr lang="cs-CZ" b="1" dirty="0"/>
          </a:p>
          <a:p>
            <a:pPr marL="285750" indent="-285750">
              <a:buFont typeface="Arial" panose="020B0604020202020204" pitchFamily="34" charset="0"/>
              <a:buChar char="•"/>
            </a:pPr>
            <a:endParaRPr lang="cs-CZ" b="1" dirty="0" smtClean="0"/>
          </a:p>
          <a:p>
            <a:pPr marL="285750" indent="-285750">
              <a:buFont typeface="Arial" panose="020B0604020202020204" pitchFamily="34" charset="0"/>
              <a:buChar char="•"/>
            </a:pPr>
            <a:r>
              <a:rPr lang="cs-CZ" b="1" dirty="0" smtClean="0"/>
              <a:t>Zákon č</a:t>
            </a:r>
            <a:r>
              <a:rPr lang="cs-CZ" b="1" dirty="0"/>
              <a:t>. 183/2006 Sb., o územním plánování a stavebním </a:t>
            </a:r>
            <a:r>
              <a:rPr lang="cs-CZ" b="1" dirty="0" smtClean="0"/>
              <a:t>řádu (stavební zákon)</a:t>
            </a:r>
          </a:p>
          <a:p>
            <a:r>
              <a:rPr lang="cs-CZ" dirty="0" smtClean="0"/>
              <a:t>	(specifická úprava dílčích aspektů EIA, SEA)</a:t>
            </a:r>
          </a:p>
          <a:p>
            <a:pPr marL="285750" indent="-285750">
              <a:buFont typeface="Arial" panose="020B0604020202020204" pitchFamily="34" charset="0"/>
              <a:buChar char="•"/>
            </a:pPr>
            <a:r>
              <a:rPr lang="cs-CZ" b="1" dirty="0" smtClean="0"/>
              <a:t>Zákon č</a:t>
            </a:r>
            <a:r>
              <a:rPr lang="cs-CZ" b="1" dirty="0"/>
              <a:t>. 114/1992 Sb., o ochraně přírody a krajiny </a:t>
            </a:r>
            <a:r>
              <a:rPr lang="cs-CZ" b="1" dirty="0" smtClean="0"/>
              <a:t>(ZOPK)</a:t>
            </a:r>
          </a:p>
          <a:p>
            <a:r>
              <a:rPr lang="cs-CZ" dirty="0" smtClean="0"/>
              <a:t>	(ochrana NATURA 2000)</a:t>
            </a:r>
          </a:p>
          <a:p>
            <a:pPr marL="285750" indent="-285750">
              <a:buFont typeface="Arial" panose="020B0604020202020204" pitchFamily="34" charset="0"/>
              <a:buChar char="•"/>
            </a:pPr>
            <a:r>
              <a:rPr lang="cs-CZ" dirty="0" smtClean="0"/>
              <a:t>Zákon </a:t>
            </a:r>
            <a:r>
              <a:rPr lang="cs-CZ" dirty="0"/>
              <a:t>č. 17/1992 Sb., o životním prostředí </a:t>
            </a:r>
            <a:endParaRPr lang="cs-CZ" dirty="0" smtClean="0"/>
          </a:p>
          <a:p>
            <a:r>
              <a:rPr lang="cs-CZ" b="1" dirty="0" smtClean="0"/>
              <a:t>	</a:t>
            </a:r>
            <a:r>
              <a:rPr lang="cs-CZ" dirty="0" smtClean="0"/>
              <a:t>(zásady)</a:t>
            </a:r>
            <a:endParaRPr lang="cs-CZ" dirty="0"/>
          </a:p>
        </p:txBody>
      </p:sp>
    </p:spTree>
    <p:extLst>
      <p:ext uri="{BB962C8B-B14F-4D97-AF65-F5344CB8AC3E}">
        <p14:creationId xmlns:p14="http://schemas.microsoft.com/office/powerpoint/2010/main" val="1629503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743000" y="354246"/>
            <a:ext cx="7077472" cy="646331"/>
          </a:xfrm>
          <a:prstGeom prst="rect">
            <a:avLst/>
          </a:prstGeom>
          <a:noFill/>
        </p:spPr>
        <p:txBody>
          <a:bodyPr wrap="square" rtlCol="0">
            <a:spAutoFit/>
          </a:bodyPr>
          <a:lstStyle/>
          <a:p>
            <a:r>
              <a:rPr lang="cs-CZ" sz="3600" b="1" dirty="0" err="1" smtClean="0"/>
              <a:t>Naturové</a:t>
            </a:r>
            <a:r>
              <a:rPr lang="cs-CZ" sz="3600" b="1" dirty="0" smtClean="0"/>
              <a:t> hodnocení (posuzování)</a:t>
            </a:r>
            <a:endParaRPr lang="cs-CZ" sz="3600" b="1" dirty="0"/>
          </a:p>
        </p:txBody>
      </p:sp>
      <p:sp>
        <p:nvSpPr>
          <p:cNvPr id="3" name="TextovéPole 2"/>
          <p:cNvSpPr txBox="1"/>
          <p:nvPr/>
        </p:nvSpPr>
        <p:spPr>
          <a:xfrm>
            <a:off x="517512" y="1758284"/>
            <a:ext cx="8280920" cy="4370427"/>
          </a:xfrm>
          <a:prstGeom prst="rect">
            <a:avLst/>
          </a:prstGeom>
          <a:noFill/>
        </p:spPr>
        <p:txBody>
          <a:bodyPr wrap="square" rtlCol="0">
            <a:spAutoFit/>
          </a:bodyPr>
          <a:lstStyle/>
          <a:p>
            <a:r>
              <a:rPr lang="cs-CZ" sz="2000" b="1" dirty="0" smtClean="0"/>
              <a:t>Koncepce nebo </a:t>
            </a:r>
            <a:r>
              <a:rPr lang="cs-CZ" sz="2000" b="1" dirty="0"/>
              <a:t>záměr</a:t>
            </a:r>
            <a:r>
              <a:rPr lang="cs-CZ" sz="2000" dirty="0"/>
              <a:t>, který může </a:t>
            </a:r>
            <a:r>
              <a:rPr lang="cs-CZ" sz="2000" dirty="0" smtClean="0"/>
              <a:t>samostatně nebo </a:t>
            </a:r>
            <a:r>
              <a:rPr lang="cs-CZ" sz="2000" dirty="0"/>
              <a:t>ve spojení s jinými významně ovlivnit příznivý </a:t>
            </a:r>
            <a:r>
              <a:rPr lang="cs-CZ" sz="2000" dirty="0" smtClean="0"/>
              <a:t>stav předmětu </a:t>
            </a:r>
            <a:r>
              <a:rPr lang="cs-CZ" sz="2000" b="1" dirty="0"/>
              <a:t>ochrany nebo celistvost </a:t>
            </a:r>
            <a:r>
              <a:rPr lang="cs-CZ" sz="2000" b="1" dirty="0" smtClean="0"/>
              <a:t>NATURA 2000</a:t>
            </a:r>
            <a:r>
              <a:rPr lang="cs-CZ" sz="2000" dirty="0" smtClean="0"/>
              <a:t> (EVL </a:t>
            </a:r>
            <a:r>
              <a:rPr lang="cs-CZ" sz="2000" dirty="0"/>
              <a:t>nebo </a:t>
            </a:r>
            <a:r>
              <a:rPr lang="cs-CZ" sz="2000" dirty="0" smtClean="0"/>
              <a:t>ptačí oblast), </a:t>
            </a:r>
            <a:r>
              <a:rPr lang="cs-CZ" sz="2000" dirty="0"/>
              <a:t>podléhá hodnocení </a:t>
            </a:r>
            <a:r>
              <a:rPr lang="cs-CZ" sz="2000" dirty="0" smtClean="0"/>
              <a:t>vlivů na </a:t>
            </a:r>
            <a:r>
              <a:rPr lang="cs-CZ" sz="2000" dirty="0"/>
              <a:t>toto </a:t>
            </a:r>
            <a:r>
              <a:rPr lang="cs-CZ" sz="2000" dirty="0" smtClean="0"/>
              <a:t>území</a:t>
            </a:r>
          </a:p>
          <a:p>
            <a:endParaRPr lang="cs-CZ" sz="2000" dirty="0"/>
          </a:p>
          <a:p>
            <a:pPr>
              <a:buFont typeface="Arial" pitchFamily="34" charset="0"/>
              <a:buChar char="•"/>
            </a:pPr>
            <a:r>
              <a:rPr lang="cs-CZ" sz="2000" dirty="0" smtClean="0"/>
              <a:t> orgán </a:t>
            </a:r>
            <a:r>
              <a:rPr lang="cs-CZ" sz="2000" dirty="0"/>
              <a:t>ochrany přírody posuzuje, zda může mít </a:t>
            </a:r>
            <a:r>
              <a:rPr lang="cs-CZ" sz="2000" dirty="0" smtClean="0"/>
              <a:t>významný vliv</a:t>
            </a:r>
          </a:p>
          <a:p>
            <a:pPr>
              <a:buFont typeface="Arial" pitchFamily="34" charset="0"/>
              <a:buChar char="•"/>
            </a:pPr>
            <a:r>
              <a:rPr lang="cs-CZ" sz="2000" dirty="0" smtClean="0"/>
              <a:t> nevyloučí-li </a:t>
            </a:r>
            <a:r>
              <a:rPr lang="cs-CZ" sz="2000" dirty="0"/>
              <a:t>vliv, musí být daná koncepce nebo </a:t>
            </a:r>
            <a:r>
              <a:rPr lang="cs-CZ" sz="2000" dirty="0" smtClean="0"/>
              <a:t>záměr předmětem posouzení,</a:t>
            </a:r>
          </a:p>
          <a:p>
            <a:pPr>
              <a:buFont typeface="Arial" pitchFamily="34" charset="0"/>
              <a:buChar char="•"/>
            </a:pPr>
            <a:r>
              <a:rPr lang="cs-CZ" sz="2000" dirty="0" smtClean="0"/>
              <a:t> nelze-li </a:t>
            </a:r>
            <a:r>
              <a:rPr lang="cs-CZ" sz="2000" dirty="0"/>
              <a:t>vyloučit negativní vliv, musí předkladatel </a:t>
            </a:r>
            <a:r>
              <a:rPr lang="cs-CZ" sz="2000" dirty="0" smtClean="0"/>
              <a:t>zpracovat varianty </a:t>
            </a:r>
            <a:r>
              <a:rPr lang="cs-CZ" sz="2000" dirty="0"/>
              <a:t>řešení, jejichž cílem je negativní vliv na území </a:t>
            </a:r>
            <a:r>
              <a:rPr lang="cs-CZ" sz="2000" dirty="0" smtClean="0"/>
              <a:t>vyloučit nebo </a:t>
            </a:r>
            <a:r>
              <a:rPr lang="cs-CZ" sz="2000" dirty="0"/>
              <a:t>v případě, že vyloučení není možné, alespoň </a:t>
            </a:r>
            <a:r>
              <a:rPr lang="cs-CZ" sz="2000" dirty="0" smtClean="0"/>
              <a:t>zmírnit</a:t>
            </a:r>
          </a:p>
          <a:p>
            <a:endParaRPr lang="cs-CZ" sz="2000" dirty="0" smtClean="0"/>
          </a:p>
          <a:p>
            <a:r>
              <a:rPr lang="cs-CZ" sz="2000" b="1" dirty="0" smtClean="0"/>
              <a:t>Postupuje se podle </a:t>
            </a:r>
            <a:r>
              <a:rPr lang="cs-CZ" sz="2000" b="1" dirty="0"/>
              <a:t>zákona o </a:t>
            </a:r>
            <a:r>
              <a:rPr lang="cs-CZ" sz="2000" b="1" dirty="0" smtClean="0"/>
              <a:t>EIA (§ 45h a násl. </a:t>
            </a:r>
            <a:r>
              <a:rPr lang="cs-CZ" sz="2000" b="1" dirty="0"/>
              <a:t>zákona </a:t>
            </a:r>
            <a:r>
              <a:rPr lang="cs-CZ" sz="2000" b="1" dirty="0" smtClean="0"/>
              <a:t>č. 114/1992 Sb., o </a:t>
            </a:r>
            <a:r>
              <a:rPr lang="cs-CZ" sz="2000" b="1" dirty="0"/>
              <a:t>ochraně přírody a </a:t>
            </a:r>
            <a:r>
              <a:rPr lang="cs-CZ" sz="2000" b="1" dirty="0" smtClean="0"/>
              <a:t>krajiny)</a:t>
            </a:r>
          </a:p>
          <a:p>
            <a:endParaRPr lang="cs-CZ" sz="2000" dirty="0" smtClean="0"/>
          </a:p>
          <a:p>
            <a:endParaRPr lang="cs-CZ" dirty="0"/>
          </a:p>
        </p:txBody>
      </p:sp>
    </p:spTree>
    <p:extLst>
      <p:ext uri="{BB962C8B-B14F-4D97-AF65-F5344CB8AC3E}">
        <p14:creationId xmlns:p14="http://schemas.microsoft.com/office/powerpoint/2010/main" val="264094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err="1" smtClean="0"/>
              <a:t>Naturové</a:t>
            </a:r>
            <a:r>
              <a:rPr lang="cs-CZ" sz="4000" b="1" dirty="0" smtClean="0"/>
              <a:t> hodnocení</a:t>
            </a:r>
            <a:endParaRPr lang="cs-CZ" sz="4000" b="1" dirty="0"/>
          </a:p>
        </p:txBody>
      </p:sp>
      <p:sp>
        <p:nvSpPr>
          <p:cNvPr id="4" name="Obdélník 3"/>
          <p:cNvSpPr/>
          <p:nvPr/>
        </p:nvSpPr>
        <p:spPr>
          <a:xfrm>
            <a:off x="1115616" y="3266035"/>
            <a:ext cx="2736304"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a:t>Orgán ochrany přírody vydá odůvodněné stanovisko do 30 dnů ode dne doručení žádosti.</a:t>
            </a:r>
          </a:p>
        </p:txBody>
      </p:sp>
      <p:sp>
        <p:nvSpPr>
          <p:cNvPr id="8" name="Obdélník 7"/>
          <p:cNvSpPr/>
          <p:nvPr/>
        </p:nvSpPr>
        <p:spPr>
          <a:xfrm>
            <a:off x="1115616" y="1729768"/>
            <a:ext cx="2736304"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OCHRANA NATURA 2000</a:t>
            </a:r>
          </a:p>
          <a:p>
            <a:pPr algn="ctr"/>
            <a:r>
              <a:rPr lang="cs-CZ" dirty="0" smtClean="0"/>
              <a:t>Povinnost předložit záměr nebo koncepci orgánu ochrany přírody</a:t>
            </a:r>
            <a:endParaRPr lang="cs-CZ" dirty="0"/>
          </a:p>
        </p:txBody>
      </p:sp>
      <p:sp>
        <p:nvSpPr>
          <p:cNvPr id="9" name="Obdélník 8"/>
          <p:cNvSpPr/>
          <p:nvPr/>
        </p:nvSpPr>
        <p:spPr>
          <a:xfrm>
            <a:off x="755576" y="1117700"/>
            <a:ext cx="3456384" cy="410763"/>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cs-CZ" dirty="0" smtClean="0"/>
              <a:t>ZOPK</a:t>
            </a:r>
            <a:endParaRPr lang="cs-CZ" dirty="0"/>
          </a:p>
        </p:txBody>
      </p:sp>
      <p:sp>
        <p:nvSpPr>
          <p:cNvPr id="10" name="Obdélník 9"/>
          <p:cNvSpPr/>
          <p:nvPr/>
        </p:nvSpPr>
        <p:spPr>
          <a:xfrm>
            <a:off x="5247576" y="1117700"/>
            <a:ext cx="3456384" cy="410763"/>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cs-CZ" dirty="0" smtClean="0"/>
              <a:t>ZEIA</a:t>
            </a:r>
            <a:endParaRPr lang="cs-CZ" dirty="0"/>
          </a:p>
        </p:txBody>
      </p:sp>
      <p:cxnSp>
        <p:nvCxnSpPr>
          <p:cNvPr id="6" name="Přímá spojnice 5"/>
          <p:cNvCxnSpPr>
            <a:stCxn id="2050" idx="2"/>
          </p:cNvCxnSpPr>
          <p:nvPr/>
        </p:nvCxnSpPr>
        <p:spPr>
          <a:xfrm>
            <a:off x="4657972" y="1216333"/>
            <a:ext cx="63216" cy="5237003"/>
          </a:xfrm>
          <a:prstGeom prst="line">
            <a:avLst/>
          </a:prstGeom>
          <a:ln w="57150">
            <a:prstDash val="lgDashDot"/>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a:stCxn id="8" idx="2"/>
            <a:endCxn id="4" idx="0"/>
          </p:cNvCxnSpPr>
          <p:nvPr/>
        </p:nvCxnSpPr>
        <p:spPr>
          <a:xfrm>
            <a:off x="2483768" y="2953904"/>
            <a:ext cx="0" cy="3121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a:off x="3419872" y="4490171"/>
            <a:ext cx="0" cy="3121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a:xfrm>
            <a:off x="1691680" y="4490171"/>
            <a:ext cx="0" cy="3121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Obdélník 16"/>
          <p:cNvSpPr/>
          <p:nvPr/>
        </p:nvSpPr>
        <p:spPr>
          <a:xfrm>
            <a:off x="607215" y="4799191"/>
            <a:ext cx="1329512" cy="3060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smtClean="0"/>
              <a:t>Vyloučí vliv</a:t>
            </a:r>
            <a:endParaRPr lang="cs-CZ" dirty="0"/>
          </a:p>
        </p:txBody>
      </p:sp>
      <p:sp>
        <p:nvSpPr>
          <p:cNvPr id="18" name="Obdélník 17"/>
          <p:cNvSpPr/>
          <p:nvPr/>
        </p:nvSpPr>
        <p:spPr>
          <a:xfrm>
            <a:off x="2946266" y="4799191"/>
            <a:ext cx="1466659" cy="3060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smtClean="0"/>
              <a:t>Nevyloučí vliv</a:t>
            </a:r>
            <a:endParaRPr lang="cs-CZ" dirty="0"/>
          </a:p>
        </p:txBody>
      </p:sp>
      <p:sp>
        <p:nvSpPr>
          <p:cNvPr id="13" name="Šipka ohnutá nahoru 12"/>
          <p:cNvSpPr/>
          <p:nvPr/>
        </p:nvSpPr>
        <p:spPr>
          <a:xfrm>
            <a:off x="4565134" y="4214188"/>
            <a:ext cx="955240" cy="86409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Obdélník 19"/>
          <p:cNvSpPr/>
          <p:nvPr/>
        </p:nvSpPr>
        <p:spPr>
          <a:xfrm>
            <a:off x="5121520" y="2990052"/>
            <a:ext cx="2736304"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smtClean="0"/>
              <a:t>Posouzení záměru nebo koncepce procesem dle ZEIA</a:t>
            </a:r>
            <a:endParaRPr lang="cs-CZ" dirty="0"/>
          </a:p>
        </p:txBody>
      </p:sp>
    </p:spTree>
    <p:extLst>
      <p:ext uri="{BB962C8B-B14F-4D97-AF65-F5344CB8AC3E}">
        <p14:creationId xmlns:p14="http://schemas.microsoft.com/office/powerpoint/2010/main" val="8628185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err="1" smtClean="0"/>
              <a:t>Naturové</a:t>
            </a:r>
            <a:r>
              <a:rPr lang="cs-CZ" sz="4000" b="1" dirty="0" smtClean="0"/>
              <a:t> hodnocení</a:t>
            </a:r>
            <a:endParaRPr lang="cs-CZ" sz="4000" b="1" dirty="0"/>
          </a:p>
        </p:txBody>
      </p:sp>
      <p:sp>
        <p:nvSpPr>
          <p:cNvPr id="3" name="TextovéPole 2"/>
          <p:cNvSpPr txBox="1"/>
          <p:nvPr/>
        </p:nvSpPr>
        <p:spPr>
          <a:xfrm>
            <a:off x="791580" y="1195442"/>
            <a:ext cx="7560840" cy="5447645"/>
          </a:xfrm>
          <a:prstGeom prst="rect">
            <a:avLst/>
          </a:prstGeom>
          <a:noFill/>
        </p:spPr>
        <p:txBody>
          <a:bodyPr wrap="square" rtlCol="0">
            <a:spAutoFit/>
          </a:bodyPr>
          <a:lstStyle/>
          <a:p>
            <a:r>
              <a:rPr lang="cs-CZ" sz="2400" b="1" dirty="0" smtClean="0"/>
              <a:t>Možné varianty:</a:t>
            </a:r>
          </a:p>
          <a:p>
            <a:endParaRPr lang="cs-CZ" dirty="0"/>
          </a:p>
          <a:p>
            <a:pPr marL="342900" indent="-342900">
              <a:buAutoNum type="arabicPeriod"/>
            </a:pPr>
            <a:r>
              <a:rPr lang="cs-CZ" dirty="0" smtClean="0"/>
              <a:t>Záměr/koncepci </a:t>
            </a:r>
            <a:r>
              <a:rPr lang="cs-CZ" b="1" dirty="0"/>
              <a:t>je nutné </a:t>
            </a:r>
            <a:r>
              <a:rPr lang="cs-CZ" dirty="0"/>
              <a:t>posoudit podle zákona EIA a </a:t>
            </a:r>
            <a:r>
              <a:rPr lang="cs-CZ" b="1" dirty="0"/>
              <a:t>zároveň </a:t>
            </a:r>
            <a:r>
              <a:rPr lang="cs-CZ" b="1" dirty="0" smtClean="0"/>
              <a:t>je </a:t>
            </a:r>
            <a:r>
              <a:rPr lang="cs-CZ" b="1" dirty="0"/>
              <a:t>vyloučen </a:t>
            </a:r>
            <a:r>
              <a:rPr lang="cs-CZ" dirty="0"/>
              <a:t>vliv na oblast v soustavě NATURA </a:t>
            </a:r>
            <a:r>
              <a:rPr lang="cs-CZ" dirty="0" smtClean="0"/>
              <a:t>2000:</a:t>
            </a:r>
          </a:p>
          <a:p>
            <a:pPr marL="1200150" lvl="2" indent="-285750">
              <a:buFont typeface="Arial" panose="020B0604020202020204" pitchFamily="34" charset="0"/>
              <a:buChar char="•"/>
            </a:pPr>
            <a:r>
              <a:rPr lang="cs-CZ" b="1" dirty="0"/>
              <a:t>Provede se posouzení vlivů postupem dle zákona </a:t>
            </a:r>
            <a:r>
              <a:rPr lang="cs-CZ" b="1" dirty="0" smtClean="0"/>
              <a:t>EIA</a:t>
            </a:r>
          </a:p>
          <a:p>
            <a:pPr lvl="2"/>
            <a:endParaRPr lang="cs-CZ" dirty="0" smtClean="0"/>
          </a:p>
          <a:p>
            <a:pPr marL="342900" indent="-342900">
              <a:buAutoNum type="arabicPeriod"/>
            </a:pPr>
            <a:r>
              <a:rPr lang="cs-CZ" dirty="0" smtClean="0"/>
              <a:t>Záměr/koncepci </a:t>
            </a:r>
            <a:r>
              <a:rPr lang="cs-CZ" b="1" dirty="0" smtClean="0"/>
              <a:t>je nutné </a:t>
            </a:r>
            <a:r>
              <a:rPr lang="cs-CZ" dirty="0" smtClean="0"/>
              <a:t>posoudit podle zákona EIA a </a:t>
            </a:r>
            <a:r>
              <a:rPr lang="cs-CZ" b="1" dirty="0" smtClean="0"/>
              <a:t>zároveň není vyloučen</a:t>
            </a:r>
            <a:r>
              <a:rPr lang="cs-CZ" dirty="0" smtClean="0"/>
              <a:t> vliv na oblast v soustavě NATURA 2000:</a:t>
            </a:r>
          </a:p>
          <a:p>
            <a:pPr marL="1200150" lvl="2" indent="-285750">
              <a:buFont typeface="Arial" panose="020B0604020202020204" pitchFamily="34" charset="0"/>
              <a:buChar char="•"/>
            </a:pPr>
            <a:r>
              <a:rPr lang="cs-CZ" b="1" dirty="0" smtClean="0"/>
              <a:t>Provede se posouzení vlivů postupem dle zákona EIA a jeho součástí bude i </a:t>
            </a:r>
            <a:r>
              <a:rPr lang="cs-CZ" b="1" dirty="0" err="1" smtClean="0"/>
              <a:t>naturové</a:t>
            </a:r>
            <a:r>
              <a:rPr lang="cs-CZ" b="1" dirty="0" smtClean="0"/>
              <a:t> hodnocení</a:t>
            </a:r>
          </a:p>
          <a:p>
            <a:pPr marL="1200150" lvl="2" indent="-285750">
              <a:buFont typeface="Arial" panose="020B0604020202020204" pitchFamily="34" charset="0"/>
              <a:buChar char="•"/>
            </a:pPr>
            <a:endParaRPr lang="cs-CZ" b="1" dirty="0"/>
          </a:p>
          <a:p>
            <a:r>
              <a:rPr lang="cs-CZ" dirty="0" smtClean="0"/>
              <a:t>3. </a:t>
            </a:r>
            <a:r>
              <a:rPr lang="cs-CZ" dirty="0"/>
              <a:t>Záměr/koncepci </a:t>
            </a:r>
            <a:r>
              <a:rPr lang="cs-CZ" b="1" dirty="0" smtClean="0"/>
              <a:t>není </a:t>
            </a:r>
            <a:r>
              <a:rPr lang="cs-CZ" b="1" dirty="0"/>
              <a:t>nutné </a:t>
            </a:r>
            <a:r>
              <a:rPr lang="cs-CZ" dirty="0"/>
              <a:t>posoudit podle zákona EIA a zároveň </a:t>
            </a:r>
            <a:r>
              <a:rPr lang="cs-CZ" dirty="0" smtClean="0"/>
              <a:t>není </a:t>
            </a:r>
            <a:r>
              <a:rPr lang="cs-CZ" dirty="0"/>
              <a:t>vyloučen vliv na oblast v soustavě NATURA 2000</a:t>
            </a:r>
            <a:r>
              <a:rPr lang="cs-CZ" dirty="0" smtClean="0"/>
              <a:t>:</a:t>
            </a:r>
          </a:p>
          <a:p>
            <a:pPr marL="1200150" lvl="2" indent="-285750">
              <a:buFont typeface="Arial" panose="020B0604020202020204" pitchFamily="34" charset="0"/>
              <a:buChar char="•"/>
            </a:pPr>
            <a:r>
              <a:rPr lang="cs-CZ" b="1" dirty="0" smtClean="0"/>
              <a:t>Provede se pouze </a:t>
            </a:r>
            <a:r>
              <a:rPr lang="cs-CZ" b="1" dirty="0" err="1" smtClean="0"/>
              <a:t>naturové</a:t>
            </a:r>
            <a:r>
              <a:rPr lang="cs-CZ" b="1" dirty="0" smtClean="0"/>
              <a:t> hodnocení postupem dle zákona EIA</a:t>
            </a:r>
          </a:p>
          <a:p>
            <a:pPr marL="1200150" lvl="2" indent="-285750">
              <a:buFont typeface="Arial" panose="020B0604020202020204" pitchFamily="34" charset="0"/>
              <a:buChar char="•"/>
            </a:pPr>
            <a:endParaRPr lang="cs-CZ" b="1" dirty="0"/>
          </a:p>
          <a:p>
            <a:pPr lvl="2"/>
            <a:r>
              <a:rPr lang="cs-CZ" dirty="0" smtClean="0"/>
              <a:t>(příklad: splouvání Vltavy v určitém úseku chráněném v rámci NATURA 2000, použití pesticidů v ptačí oblasti, značení turistických stezek v ptačí oblasti) </a:t>
            </a:r>
            <a:endParaRPr lang="cs-CZ" dirty="0"/>
          </a:p>
          <a:p>
            <a:endParaRPr lang="cs-CZ" dirty="0"/>
          </a:p>
        </p:txBody>
      </p:sp>
    </p:spTree>
    <p:extLst>
      <p:ext uri="{BB962C8B-B14F-4D97-AF65-F5344CB8AC3E}">
        <p14:creationId xmlns:p14="http://schemas.microsoft.com/office/powerpoint/2010/main" val="158637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 calcmode="lin" valueType="num">
                                      <p:cBhvr additive="base">
                                        <p:cTn id="4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Biologické hodnocení</a:t>
            </a:r>
            <a:endParaRPr lang="cs-CZ" sz="4000" b="1" dirty="0"/>
          </a:p>
        </p:txBody>
      </p:sp>
      <p:sp>
        <p:nvSpPr>
          <p:cNvPr id="3" name="TextovéPole 2"/>
          <p:cNvSpPr txBox="1"/>
          <p:nvPr/>
        </p:nvSpPr>
        <p:spPr>
          <a:xfrm>
            <a:off x="539552" y="1052736"/>
            <a:ext cx="8280920" cy="6186309"/>
          </a:xfrm>
          <a:prstGeom prst="rect">
            <a:avLst/>
          </a:prstGeom>
          <a:noFill/>
        </p:spPr>
        <p:txBody>
          <a:bodyPr wrap="square" rtlCol="0">
            <a:spAutoFit/>
          </a:bodyPr>
          <a:lstStyle/>
          <a:p>
            <a:r>
              <a:rPr lang="pl-PL" sz="2000" dirty="0"/>
              <a:t>P</a:t>
            </a:r>
            <a:r>
              <a:rPr lang="pl-PL" sz="2000" dirty="0" smtClean="0"/>
              <a:t>odle </a:t>
            </a:r>
            <a:r>
              <a:rPr lang="pl-PL" sz="2000" dirty="0"/>
              <a:t>§ 67 </a:t>
            </a:r>
            <a:r>
              <a:rPr lang="cs-CZ" sz="2000" dirty="0" smtClean="0"/>
              <a:t>ZOPK</a:t>
            </a:r>
          </a:p>
          <a:p>
            <a:endParaRPr lang="cs-CZ" sz="2000" dirty="0"/>
          </a:p>
          <a:p>
            <a:r>
              <a:rPr lang="cs-CZ" sz="2000" b="1" dirty="0" smtClean="0">
                <a:solidFill>
                  <a:srgbClr val="FF0000"/>
                </a:solidFill>
              </a:rPr>
              <a:t>Do 31. 12. 2017: </a:t>
            </a:r>
            <a:r>
              <a:rPr lang="cs-CZ" sz="2000" dirty="0" smtClean="0"/>
              <a:t>Povinnost </a:t>
            </a:r>
            <a:r>
              <a:rPr lang="cs-CZ" sz="2000" dirty="0"/>
              <a:t>zpracovat biologické hodnocení ukládá příslušný orgán ochrany přírody. </a:t>
            </a:r>
            <a:r>
              <a:rPr lang="cs-CZ" sz="2000" dirty="0" smtClean="0"/>
              <a:t>Ten</a:t>
            </a:r>
            <a:r>
              <a:rPr lang="cs-CZ" sz="2000" dirty="0"/>
              <a:t>, kdo v rámci výstavby nebo jiného užívání krajiny zamýšlí uskutečnit závažné </a:t>
            </a:r>
            <a:r>
              <a:rPr lang="cs-CZ" sz="2000" b="1" dirty="0"/>
              <a:t>zásahy, které by se mohly dotknout zájmů</a:t>
            </a:r>
            <a:r>
              <a:rPr lang="cs-CZ" sz="2000" dirty="0"/>
              <a:t> chráněných podle části druhé, třetí a čtvrté </a:t>
            </a:r>
            <a:r>
              <a:rPr lang="cs-CZ" sz="2000" dirty="0" smtClean="0"/>
              <a:t>ZOPK. Cíl</a:t>
            </a:r>
            <a:r>
              <a:rPr lang="cs-CZ" sz="2000" dirty="0" smtClean="0"/>
              <a:t>:</a:t>
            </a:r>
            <a:r>
              <a:rPr lang="cs-CZ" sz="2000" dirty="0"/>
              <a:t> </a:t>
            </a:r>
            <a:r>
              <a:rPr lang="cs-CZ" sz="2000" b="1" dirty="0"/>
              <a:t>hodnocení vlivu záměru </a:t>
            </a:r>
            <a:r>
              <a:rPr lang="cs-CZ" sz="2000" b="1" dirty="0" smtClean="0"/>
              <a:t>na </a:t>
            </a:r>
            <a:r>
              <a:rPr lang="cs-CZ" sz="2000" b="1" dirty="0"/>
              <a:t>zvláště chráněné druhy rostlin a živočichů, včetně jejich biotopů, které mohou být zamýšleným zásahem ovlivněny</a:t>
            </a:r>
            <a:r>
              <a:rPr lang="cs-CZ" sz="2000" dirty="0"/>
              <a:t>. </a:t>
            </a:r>
            <a:r>
              <a:rPr lang="cs-CZ" sz="2000" dirty="0" smtClean="0"/>
              <a:t>Vyplyne-li </a:t>
            </a:r>
            <a:r>
              <a:rPr lang="cs-CZ" sz="2000" dirty="0"/>
              <a:t>z výsledku biologického hodnocení, nebo ze </a:t>
            </a:r>
            <a:r>
              <a:rPr lang="cs-CZ" sz="2000" dirty="0" smtClean="0"/>
              <a:t>ZOPK nebo </a:t>
            </a:r>
            <a:r>
              <a:rPr lang="cs-CZ" sz="2000" dirty="0"/>
              <a:t>z jiných právních předpisů potřeba zajištění přiměřených náhradních opatření k ochraně přírody (například vybudování technických zábran, přemístění živočichů a rostlin), je investor povinen tato opatření realizovat na svůj náklad</a:t>
            </a:r>
            <a:r>
              <a:rPr lang="cs-CZ" sz="2000" dirty="0" smtClean="0"/>
              <a:t>.</a:t>
            </a:r>
          </a:p>
          <a:p>
            <a:endParaRPr lang="cs-CZ" sz="2000" dirty="0"/>
          </a:p>
          <a:p>
            <a:r>
              <a:rPr lang="cs-CZ" sz="2000" b="1" dirty="0" smtClean="0">
                <a:solidFill>
                  <a:srgbClr val="FF0000"/>
                </a:solidFill>
              </a:rPr>
              <a:t>Od 1. 1. 2018: </a:t>
            </a:r>
            <a:r>
              <a:rPr lang="cs-CZ" sz="2000" b="1" dirty="0" smtClean="0"/>
              <a:t>Přímá povinnost investora ze zákona provést hodnocení na všechny výrazně ovlivnitelné zájmy podle ZOPK (kromě lokalit v soustavě Natura 2000). K rozsahu a identifikaci těchto zájmů si může vyžádat stanovisko orgánu ochrany přírody. Vyhodnocení je pokladem pro vydávané akty a případně se použije i jako součást EIA.</a:t>
            </a:r>
            <a:endParaRPr lang="cs-CZ" sz="2000" b="1" dirty="0"/>
          </a:p>
          <a:p>
            <a:endParaRPr lang="cs-CZ" dirty="0"/>
          </a:p>
          <a:p>
            <a:endParaRPr lang="cs-CZ" dirty="0"/>
          </a:p>
        </p:txBody>
      </p:sp>
    </p:spTree>
    <p:extLst>
      <p:ext uri="{BB962C8B-B14F-4D97-AF65-F5344CB8AC3E}">
        <p14:creationId xmlns:p14="http://schemas.microsoft.com/office/powerpoint/2010/main" val="170737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7077472" cy="707886"/>
          </a:xfrm>
          <a:prstGeom prst="rect">
            <a:avLst/>
          </a:prstGeom>
          <a:noFill/>
        </p:spPr>
        <p:txBody>
          <a:bodyPr wrap="square" rtlCol="0">
            <a:spAutoFit/>
          </a:bodyPr>
          <a:lstStyle/>
          <a:p>
            <a:r>
              <a:rPr lang="cs-CZ" sz="4000" b="1" dirty="0" smtClean="0"/>
              <a:t>Mezistátní posuzování vlivů</a:t>
            </a:r>
            <a:endParaRPr lang="cs-CZ" sz="4000" b="1" dirty="0"/>
          </a:p>
        </p:txBody>
      </p:sp>
      <p:sp>
        <p:nvSpPr>
          <p:cNvPr id="3" name="TextovéPole 2"/>
          <p:cNvSpPr txBox="1"/>
          <p:nvPr/>
        </p:nvSpPr>
        <p:spPr>
          <a:xfrm>
            <a:off x="539552" y="1052736"/>
            <a:ext cx="8280920" cy="2585323"/>
          </a:xfrm>
          <a:prstGeom prst="rect">
            <a:avLst/>
          </a:prstGeom>
          <a:noFill/>
        </p:spPr>
        <p:txBody>
          <a:bodyPr wrap="square" rtlCol="0">
            <a:spAutoFit/>
          </a:bodyPr>
          <a:lstStyle/>
          <a:p>
            <a:r>
              <a:rPr lang="cs-CZ" dirty="0" smtClean="0"/>
              <a:t>Úprava v zákoně EIA pro mezistátní </a:t>
            </a:r>
            <a:r>
              <a:rPr lang="cs-CZ" b="1" dirty="0" smtClean="0"/>
              <a:t>EIA i SEA</a:t>
            </a:r>
          </a:p>
          <a:p>
            <a:endParaRPr lang="cs-CZ" dirty="0"/>
          </a:p>
          <a:p>
            <a:r>
              <a:rPr lang="cs-CZ" dirty="0" smtClean="0"/>
              <a:t>Předmět </a:t>
            </a:r>
            <a:r>
              <a:rPr lang="cs-CZ" dirty="0"/>
              <a:t>posuzování vlivů na ŽP </a:t>
            </a:r>
            <a:r>
              <a:rPr lang="cs-CZ" dirty="0" err="1"/>
              <a:t>přesahujích</a:t>
            </a:r>
            <a:r>
              <a:rPr lang="cs-CZ" dirty="0"/>
              <a:t> hranice ČR: </a:t>
            </a:r>
            <a:endParaRPr lang="cs-CZ" dirty="0" smtClean="0"/>
          </a:p>
          <a:p>
            <a:endParaRPr lang="cs-CZ" dirty="0"/>
          </a:p>
          <a:p>
            <a:pPr marL="285750" indent="-285750">
              <a:buFont typeface="Arial" panose="020B0604020202020204" pitchFamily="34" charset="0"/>
              <a:buChar char="•"/>
            </a:pPr>
            <a:r>
              <a:rPr lang="cs-CZ" dirty="0" smtClean="0"/>
              <a:t>Záměr </a:t>
            </a:r>
            <a:r>
              <a:rPr lang="cs-CZ" dirty="0"/>
              <a:t>a koncepce, pokud dotčené území může zasahovat i mimo území </a:t>
            </a:r>
            <a:r>
              <a:rPr lang="cs-CZ" dirty="0" smtClean="0"/>
              <a:t>ČR</a:t>
            </a:r>
          </a:p>
          <a:p>
            <a:pPr marL="285750" indent="-285750">
              <a:buFont typeface="Arial" panose="020B0604020202020204" pitchFamily="34" charset="0"/>
              <a:buChar char="•"/>
            </a:pPr>
            <a:r>
              <a:rPr lang="cs-CZ" dirty="0" smtClean="0"/>
              <a:t>Záměr </a:t>
            </a:r>
            <a:r>
              <a:rPr lang="cs-CZ" dirty="0"/>
              <a:t>nebo koncepce, pokud o to stát, jehož území může být zasaženo závažnými vlivy, </a:t>
            </a:r>
            <a:r>
              <a:rPr lang="cs-CZ" dirty="0" smtClean="0"/>
              <a:t>požádá</a:t>
            </a:r>
          </a:p>
          <a:p>
            <a:pPr marL="285750" indent="-285750">
              <a:buFont typeface="Arial" panose="020B0604020202020204" pitchFamily="34" charset="0"/>
              <a:buChar char="•"/>
            </a:pPr>
            <a:r>
              <a:rPr lang="cs-CZ" dirty="0" smtClean="0"/>
              <a:t>Záměr </a:t>
            </a:r>
            <a:r>
              <a:rPr lang="cs-CZ" dirty="0"/>
              <a:t>a koncepce, které mají být prováděny na území jiného státu a které mohou mít závažný vliv na ŽP na území ČR</a:t>
            </a:r>
          </a:p>
        </p:txBody>
      </p:sp>
      <p:pic>
        <p:nvPicPr>
          <p:cNvPr id="1026" name="Picture 2" descr="http://cdn.i0.cz/public-data/29/4f/8ad2a5dc31e694844762de310076_r16:9_w640_h360_g80e2a220d40511e5aa720025900fea04.jpg?hash=cead71338dbea8a0793b60653a551c9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076" y="3816971"/>
            <a:ext cx="4943872" cy="2780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82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19672" y="2348880"/>
            <a:ext cx="6408712" cy="1323439"/>
          </a:xfrm>
          <a:prstGeom prst="rect">
            <a:avLst/>
          </a:prstGeom>
          <a:noFill/>
        </p:spPr>
        <p:txBody>
          <a:bodyPr wrap="square" rtlCol="0">
            <a:spAutoFit/>
          </a:bodyPr>
          <a:lstStyle/>
          <a:p>
            <a:r>
              <a:rPr lang="cs-CZ" sz="4000" b="1" dirty="0" smtClean="0"/>
              <a:t>SEA – předmět a postup posuzování</a:t>
            </a:r>
            <a:endParaRPr lang="cs-CZ" sz="4000" b="1" dirty="0"/>
          </a:p>
        </p:txBody>
      </p:sp>
    </p:spTree>
    <p:extLst>
      <p:ext uri="{BB962C8B-B14F-4D97-AF65-F5344CB8AC3E}">
        <p14:creationId xmlns:p14="http://schemas.microsoft.com/office/powerpoint/2010/main" val="40348121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Které koncepce (SEA)?</a:t>
            </a:r>
            <a:endParaRPr lang="cs-CZ" sz="4000" b="1" dirty="0"/>
          </a:p>
        </p:txBody>
      </p:sp>
      <p:sp>
        <p:nvSpPr>
          <p:cNvPr id="3" name="TextovéPole 2"/>
          <p:cNvSpPr txBox="1"/>
          <p:nvPr/>
        </p:nvSpPr>
        <p:spPr>
          <a:xfrm>
            <a:off x="539552" y="998558"/>
            <a:ext cx="7560840" cy="5878532"/>
          </a:xfrm>
          <a:prstGeom prst="rect">
            <a:avLst/>
          </a:prstGeom>
          <a:noFill/>
        </p:spPr>
        <p:txBody>
          <a:bodyPr wrap="square" rtlCol="0">
            <a:spAutoFit/>
          </a:bodyPr>
          <a:lstStyle/>
          <a:p>
            <a:r>
              <a:rPr lang="cs-CZ" sz="2400" b="1" dirty="0" smtClean="0"/>
              <a:t>§10a + příloha zákona EIA</a:t>
            </a:r>
          </a:p>
          <a:p>
            <a:pPr marL="285750" indent="-285750" algn="just">
              <a:buFont typeface="Arial" pitchFamily="34" charset="0"/>
              <a:buChar char="•"/>
            </a:pPr>
            <a:r>
              <a:rPr lang="cs-CZ" sz="2400" b="1" dirty="0">
                <a:solidFill>
                  <a:srgbClr val="FF0000"/>
                </a:solidFill>
              </a:rPr>
              <a:t>Vždy</a:t>
            </a:r>
            <a:r>
              <a:rPr lang="cs-CZ" sz="2400" b="1" dirty="0"/>
              <a:t>, </a:t>
            </a:r>
            <a:r>
              <a:rPr lang="cs-CZ" sz="2400" dirty="0"/>
              <a:t>pokud 1) </a:t>
            </a:r>
            <a:r>
              <a:rPr lang="cs-CZ" sz="2400" b="1" dirty="0"/>
              <a:t>stanoví rámec </a:t>
            </a:r>
            <a:r>
              <a:rPr lang="cs-CZ" sz="2400" dirty="0"/>
              <a:t>pro budoucí povolení záměrů, 2) </a:t>
            </a:r>
            <a:r>
              <a:rPr lang="cs-CZ" sz="2400" b="1" dirty="0"/>
              <a:t>z oblasti </a:t>
            </a:r>
            <a:r>
              <a:rPr lang="cs-CZ" sz="2400" dirty="0">
                <a:solidFill>
                  <a:schemeClr val="accent5"/>
                </a:solidFill>
              </a:rPr>
              <a:t>zemědělství, lesního hospodářství, myslivosti, rybářství, nakládání s povrchovými nebo podzemními vodami, energetiky, průmyslu, dopravy, odpadového hospodářství, telekomunikací, cestovního ruchu, územního plánování, regionálního rozvoje a životního prostředí včetně ochrany přírody</a:t>
            </a:r>
          </a:p>
          <a:p>
            <a:r>
              <a:rPr lang="cs-CZ" sz="2400" dirty="0"/>
              <a:t>	a/nebo spolufinancované z EU</a:t>
            </a:r>
          </a:p>
          <a:p>
            <a:pPr marL="285750" indent="-285750">
              <a:buFont typeface="Arial" pitchFamily="34" charset="0"/>
              <a:buChar char="•"/>
            </a:pPr>
            <a:r>
              <a:rPr lang="cs-CZ" sz="2400" b="1" dirty="0" smtClean="0">
                <a:solidFill>
                  <a:srgbClr val="FF0000"/>
                </a:solidFill>
              </a:rPr>
              <a:t>Zjišťovací řízení, pokud </a:t>
            </a:r>
            <a:r>
              <a:rPr lang="cs-CZ" sz="2400" dirty="0" smtClean="0"/>
              <a:t>pro</a:t>
            </a:r>
            <a:r>
              <a:rPr lang="cs-CZ" sz="2400" dirty="0"/>
              <a:t> území jedné nebo více obcí, </a:t>
            </a:r>
            <a:r>
              <a:rPr lang="cs-CZ" sz="2400" b="1" dirty="0" smtClean="0"/>
              <a:t>a </a:t>
            </a:r>
            <a:r>
              <a:rPr lang="cs-CZ" sz="2400" b="1" dirty="0"/>
              <a:t>řeší využití území místního významu + změny </a:t>
            </a:r>
            <a:r>
              <a:rPr lang="cs-CZ" sz="2400" b="1" dirty="0" smtClean="0"/>
              <a:t>koncepcí</a:t>
            </a:r>
            <a:endParaRPr lang="cs-CZ" sz="2400" dirty="0"/>
          </a:p>
          <a:p>
            <a:endParaRPr lang="cs-CZ" sz="2400" dirty="0" smtClean="0"/>
          </a:p>
          <a:p>
            <a:r>
              <a:rPr lang="cs-CZ" sz="2400" dirty="0" smtClean="0"/>
              <a:t>Ne</a:t>
            </a:r>
            <a:r>
              <a:rPr lang="cs-CZ" sz="2400" dirty="0"/>
              <a:t>:</a:t>
            </a:r>
          </a:p>
          <a:p>
            <a:r>
              <a:rPr lang="cs-CZ" sz="2000" dirty="0"/>
              <a:t>Pouze obrana státu, mimořádné události, finanční a  rozpočtové, </a:t>
            </a:r>
            <a:r>
              <a:rPr lang="pl-PL" sz="2000" dirty="0"/>
              <a:t>koncepce „privátní“ – např. strategie </a:t>
            </a:r>
            <a:r>
              <a:rPr lang="pl-PL" sz="2000" dirty="0" smtClean="0"/>
              <a:t>rozvoje</a:t>
            </a:r>
            <a:r>
              <a:rPr lang="pl-PL" sz="2000" dirty="0"/>
              <a:t>	podniku</a:t>
            </a:r>
            <a:endParaRPr lang="cs-CZ" sz="2000" dirty="0"/>
          </a:p>
          <a:p>
            <a:endParaRPr lang="cs-CZ" sz="2400" b="1" dirty="0" smtClean="0"/>
          </a:p>
        </p:txBody>
      </p:sp>
    </p:spTree>
    <p:extLst>
      <p:ext uri="{BB962C8B-B14F-4D97-AF65-F5344CB8AC3E}">
        <p14:creationId xmlns:p14="http://schemas.microsoft.com/office/powerpoint/2010/main" val="40821020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Zaoblený obdélník 3"/>
          <p:cNvSpPr/>
          <p:nvPr/>
        </p:nvSpPr>
        <p:spPr>
          <a:xfrm>
            <a:off x="265440" y="1151324"/>
            <a:ext cx="3042946" cy="18915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TextovéPole 13"/>
          <p:cNvSpPr txBox="1"/>
          <p:nvPr/>
        </p:nvSpPr>
        <p:spPr>
          <a:xfrm>
            <a:off x="344075" y="1266489"/>
            <a:ext cx="2872761" cy="1815882"/>
          </a:xfrm>
          <a:prstGeom prst="rect">
            <a:avLst/>
          </a:prstGeom>
          <a:noFill/>
        </p:spPr>
        <p:txBody>
          <a:bodyPr wrap="square" rtlCol="0">
            <a:spAutoFit/>
          </a:bodyPr>
          <a:lstStyle/>
          <a:p>
            <a:pPr algn="ctr"/>
            <a:r>
              <a:rPr lang="cs-CZ" sz="1600" b="1" dirty="0" smtClean="0"/>
              <a:t>VYJMENOVANÁ </a:t>
            </a:r>
          </a:p>
          <a:p>
            <a:pPr algn="ctr"/>
            <a:r>
              <a:rPr lang="cs-CZ" sz="1600" b="1" dirty="0" smtClean="0"/>
              <a:t>OBLAST</a:t>
            </a:r>
          </a:p>
          <a:p>
            <a:pPr algn="ctr"/>
            <a:r>
              <a:rPr lang="en-US" sz="1600" b="1" dirty="0" smtClean="0"/>
              <a:t>+</a:t>
            </a:r>
          </a:p>
          <a:p>
            <a:pPr algn="ctr"/>
            <a:r>
              <a:rPr lang="en-US" sz="1600" b="1" dirty="0" smtClean="0"/>
              <a:t>R</a:t>
            </a:r>
            <a:r>
              <a:rPr lang="cs-CZ" sz="1600" b="1" dirty="0" smtClean="0"/>
              <a:t>ÁMEC PRO ZÁMĚR V PŘ. I</a:t>
            </a:r>
          </a:p>
          <a:p>
            <a:pPr algn="ctr"/>
            <a:r>
              <a:rPr lang="cs-CZ" sz="1600" b="1" dirty="0" smtClean="0"/>
              <a:t>+</a:t>
            </a:r>
          </a:p>
          <a:p>
            <a:pPr algn="ctr"/>
            <a:r>
              <a:rPr lang="cs-CZ" sz="1600" b="1" dirty="0" smtClean="0"/>
              <a:t>stanoví </a:t>
            </a:r>
            <a:r>
              <a:rPr lang="cs-CZ" sz="1600" b="1" dirty="0"/>
              <a:t>využití území </a:t>
            </a:r>
            <a:r>
              <a:rPr lang="cs-CZ" sz="1600" b="1" dirty="0" smtClean="0"/>
              <a:t>nadmístního </a:t>
            </a:r>
            <a:r>
              <a:rPr lang="cs-CZ" sz="1600" b="1" dirty="0"/>
              <a:t>významu</a:t>
            </a:r>
          </a:p>
        </p:txBody>
      </p:sp>
      <p:sp>
        <p:nvSpPr>
          <p:cNvPr id="22" name="Zaoblený obdélník 21"/>
          <p:cNvSpPr/>
          <p:nvPr/>
        </p:nvSpPr>
        <p:spPr>
          <a:xfrm>
            <a:off x="358532" y="3171774"/>
            <a:ext cx="2998990" cy="13289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Zaoblený obdélník 24"/>
          <p:cNvSpPr/>
          <p:nvPr/>
        </p:nvSpPr>
        <p:spPr>
          <a:xfrm>
            <a:off x="5833842" y="3872416"/>
            <a:ext cx="905510" cy="201652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6" name="Zaoblený obdélník 25"/>
          <p:cNvSpPr/>
          <p:nvPr/>
        </p:nvSpPr>
        <p:spPr>
          <a:xfrm>
            <a:off x="7264261" y="2066835"/>
            <a:ext cx="1628219" cy="2015627"/>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7" name="Zaoblený obdélník 26"/>
          <p:cNvSpPr/>
          <p:nvPr/>
        </p:nvSpPr>
        <p:spPr>
          <a:xfrm>
            <a:off x="7286588" y="4710441"/>
            <a:ext cx="1710881" cy="661798"/>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36" name="Šipka doprava 35"/>
          <p:cNvSpPr/>
          <p:nvPr/>
        </p:nvSpPr>
        <p:spPr>
          <a:xfrm>
            <a:off x="3305529" y="2231664"/>
            <a:ext cx="3867181" cy="23112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5869274" y="4481385"/>
            <a:ext cx="792088" cy="769441"/>
          </a:xfrm>
          <a:prstGeom prst="rect">
            <a:avLst/>
          </a:prstGeom>
          <a:noFill/>
        </p:spPr>
        <p:txBody>
          <a:bodyPr wrap="square" rtlCol="0">
            <a:spAutoFit/>
          </a:bodyPr>
          <a:lstStyle/>
          <a:p>
            <a:r>
              <a:rPr lang="cs-CZ" sz="4400" dirty="0" smtClean="0">
                <a:solidFill>
                  <a:schemeClr val="accent6"/>
                </a:solidFill>
              </a:rPr>
              <a:t>ZŘ</a:t>
            </a:r>
            <a:endParaRPr lang="cs-CZ" sz="4400" dirty="0">
              <a:solidFill>
                <a:schemeClr val="accent6"/>
              </a:solidFill>
            </a:endParaRPr>
          </a:p>
        </p:txBody>
      </p:sp>
      <p:sp>
        <p:nvSpPr>
          <p:cNvPr id="38" name="TextovéPole 37"/>
          <p:cNvSpPr txBox="1"/>
          <p:nvPr/>
        </p:nvSpPr>
        <p:spPr>
          <a:xfrm>
            <a:off x="7452406" y="2923649"/>
            <a:ext cx="1622841" cy="523220"/>
          </a:xfrm>
          <a:prstGeom prst="rect">
            <a:avLst/>
          </a:prstGeom>
          <a:noFill/>
        </p:spPr>
        <p:txBody>
          <a:bodyPr wrap="square" rtlCol="0">
            <a:spAutoFit/>
          </a:bodyPr>
          <a:lstStyle/>
          <a:p>
            <a:r>
              <a:rPr lang="cs-CZ" sz="1400" b="1" dirty="0" smtClean="0">
                <a:solidFill>
                  <a:srgbClr val="00B050"/>
                </a:solidFill>
              </a:rPr>
              <a:t>SAMOTNÉ POSOUZENÍ</a:t>
            </a:r>
            <a:endParaRPr lang="cs-CZ" sz="1400" b="1" dirty="0">
              <a:solidFill>
                <a:srgbClr val="00B050"/>
              </a:solidFill>
            </a:endParaRPr>
          </a:p>
        </p:txBody>
      </p:sp>
      <p:sp>
        <p:nvSpPr>
          <p:cNvPr id="39" name="TextovéPole 38"/>
          <p:cNvSpPr txBox="1"/>
          <p:nvPr/>
        </p:nvSpPr>
        <p:spPr>
          <a:xfrm>
            <a:off x="7374628" y="4908196"/>
            <a:ext cx="1517852" cy="307777"/>
          </a:xfrm>
          <a:prstGeom prst="rect">
            <a:avLst/>
          </a:prstGeom>
          <a:noFill/>
        </p:spPr>
        <p:txBody>
          <a:bodyPr wrap="square" rtlCol="0">
            <a:spAutoFit/>
          </a:bodyPr>
          <a:lstStyle/>
          <a:p>
            <a:r>
              <a:rPr lang="cs-CZ" sz="1400" b="1" dirty="0" smtClean="0">
                <a:solidFill>
                  <a:srgbClr val="FF0000"/>
                </a:solidFill>
              </a:rPr>
              <a:t>NEPOSUZUJE SE</a:t>
            </a:r>
            <a:endParaRPr lang="cs-CZ" sz="1400" b="1" dirty="0">
              <a:solidFill>
                <a:srgbClr val="FF0000"/>
              </a:solidFill>
            </a:endParaRPr>
          </a:p>
        </p:txBody>
      </p:sp>
      <p:sp>
        <p:nvSpPr>
          <p:cNvPr id="28" name="TextovéPole 27"/>
          <p:cNvSpPr txBox="1"/>
          <p:nvPr/>
        </p:nvSpPr>
        <p:spPr>
          <a:xfrm>
            <a:off x="6938836" y="1143549"/>
            <a:ext cx="2455760" cy="646331"/>
          </a:xfrm>
          <a:prstGeom prst="rect">
            <a:avLst/>
          </a:prstGeom>
          <a:noFill/>
        </p:spPr>
        <p:txBody>
          <a:bodyPr wrap="square" rtlCol="0">
            <a:spAutoFit/>
          </a:bodyPr>
          <a:lstStyle/>
          <a:p>
            <a:r>
              <a:rPr lang="cs-CZ" b="1" dirty="0" smtClean="0"/>
              <a:t>STANOVISKO K NÁVRHU KONCEPCE</a:t>
            </a:r>
            <a:endParaRPr lang="cs-CZ" b="1" dirty="0"/>
          </a:p>
        </p:txBody>
      </p:sp>
      <p:sp>
        <p:nvSpPr>
          <p:cNvPr id="34" name="TextovéPole 33"/>
          <p:cNvSpPr txBox="1"/>
          <p:nvPr/>
        </p:nvSpPr>
        <p:spPr>
          <a:xfrm>
            <a:off x="1576116" y="203029"/>
            <a:ext cx="6408712" cy="707886"/>
          </a:xfrm>
          <a:prstGeom prst="rect">
            <a:avLst/>
          </a:prstGeom>
          <a:noFill/>
        </p:spPr>
        <p:txBody>
          <a:bodyPr wrap="square" rtlCol="0">
            <a:spAutoFit/>
          </a:bodyPr>
          <a:lstStyle/>
          <a:p>
            <a:r>
              <a:rPr lang="cs-CZ" sz="4000" b="1" dirty="0" smtClean="0"/>
              <a:t>Které koncepce (SEA)?</a:t>
            </a:r>
            <a:endParaRPr lang="cs-CZ" sz="4000" b="1" dirty="0"/>
          </a:p>
        </p:txBody>
      </p:sp>
      <p:sp>
        <p:nvSpPr>
          <p:cNvPr id="47" name="Šipka doprava 46"/>
          <p:cNvSpPr/>
          <p:nvPr/>
        </p:nvSpPr>
        <p:spPr>
          <a:xfrm>
            <a:off x="6766433" y="3872416"/>
            <a:ext cx="497827" cy="21004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8" name="Šipka doprava 47"/>
          <p:cNvSpPr/>
          <p:nvPr/>
        </p:nvSpPr>
        <p:spPr>
          <a:xfrm>
            <a:off x="6779911" y="4972600"/>
            <a:ext cx="497827" cy="21004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 name="Přímá spojnice 5"/>
          <p:cNvCxnSpPr/>
          <p:nvPr/>
        </p:nvCxnSpPr>
        <p:spPr>
          <a:xfrm>
            <a:off x="168922" y="5182647"/>
            <a:ext cx="3904591"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49" name="Zaoblený obdélník 48"/>
          <p:cNvSpPr/>
          <p:nvPr/>
        </p:nvSpPr>
        <p:spPr>
          <a:xfrm>
            <a:off x="407414" y="4629960"/>
            <a:ext cx="2946998" cy="4234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1" name="Šipka doprava 50"/>
          <p:cNvSpPr/>
          <p:nvPr/>
        </p:nvSpPr>
        <p:spPr>
          <a:xfrm>
            <a:off x="3442822" y="4735033"/>
            <a:ext cx="2283666" cy="213263"/>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2" name="TextovéPole 51"/>
          <p:cNvSpPr txBox="1"/>
          <p:nvPr/>
        </p:nvSpPr>
        <p:spPr>
          <a:xfrm>
            <a:off x="562856" y="5962948"/>
            <a:ext cx="2988257" cy="707886"/>
          </a:xfrm>
          <a:prstGeom prst="rect">
            <a:avLst/>
          </a:prstGeom>
          <a:noFill/>
        </p:spPr>
        <p:txBody>
          <a:bodyPr wrap="square" rtlCol="0">
            <a:spAutoFit/>
          </a:bodyPr>
          <a:lstStyle/>
          <a:p>
            <a:r>
              <a:rPr lang="cs-CZ" sz="2000" b="1" dirty="0" smtClean="0"/>
              <a:t>PÚR </a:t>
            </a:r>
            <a:r>
              <a:rPr lang="en-US" sz="2000" b="1" dirty="0" smtClean="0"/>
              <a:t>+</a:t>
            </a:r>
            <a:r>
              <a:rPr lang="cs-CZ" sz="2000" b="1" dirty="0" smtClean="0"/>
              <a:t> ÚZEMNĚPL. DOK. (zákon EIA + </a:t>
            </a:r>
            <a:r>
              <a:rPr lang="cs-CZ" sz="2000" b="1" dirty="0" err="1" smtClean="0"/>
              <a:t>StavZ</a:t>
            </a:r>
            <a:r>
              <a:rPr lang="cs-CZ" sz="2000" b="1" dirty="0" smtClean="0"/>
              <a:t>) </a:t>
            </a:r>
            <a:endParaRPr lang="cs-CZ" sz="2000" b="1" dirty="0"/>
          </a:p>
        </p:txBody>
      </p:sp>
      <p:sp>
        <p:nvSpPr>
          <p:cNvPr id="53" name="Zaoblený obdélník 52"/>
          <p:cNvSpPr/>
          <p:nvPr/>
        </p:nvSpPr>
        <p:spPr>
          <a:xfrm>
            <a:off x="358532" y="5921694"/>
            <a:ext cx="2946998" cy="7593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6" name="Šipka doprava 55"/>
          <p:cNvSpPr/>
          <p:nvPr/>
        </p:nvSpPr>
        <p:spPr>
          <a:xfrm>
            <a:off x="3357522" y="6249163"/>
            <a:ext cx="2476320" cy="19447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p:cNvSpPr txBox="1"/>
          <p:nvPr/>
        </p:nvSpPr>
        <p:spPr>
          <a:xfrm>
            <a:off x="5863524" y="6045145"/>
            <a:ext cx="3028956" cy="830997"/>
          </a:xfrm>
          <a:prstGeom prst="rect">
            <a:avLst/>
          </a:prstGeom>
          <a:noFill/>
        </p:spPr>
        <p:txBody>
          <a:bodyPr wrap="square" rtlCol="0">
            <a:spAutoFit/>
          </a:bodyPr>
          <a:lstStyle/>
          <a:p>
            <a:r>
              <a:rPr lang="cs-CZ" sz="1200" b="1" dirty="0" smtClean="0"/>
              <a:t>Obdobná pravidla (ZÚR, ÚP – stanovisko MŽP/KÚ, zda je třeba posouzení, součást </a:t>
            </a:r>
            <a:r>
              <a:rPr lang="cs-CZ" sz="1200" b="1" dirty="0"/>
              <a:t>tzv. vyhodnocení vlivů na udržitelný rozvoj </a:t>
            </a:r>
            <a:r>
              <a:rPr lang="cs-CZ" sz="1200" b="1" dirty="0" smtClean="0"/>
              <a:t>území)</a:t>
            </a:r>
            <a:endParaRPr lang="cs-CZ" sz="1200" b="1" dirty="0"/>
          </a:p>
        </p:txBody>
      </p:sp>
      <p:sp>
        <p:nvSpPr>
          <p:cNvPr id="35" name="Šipka doprava 34"/>
          <p:cNvSpPr/>
          <p:nvPr/>
        </p:nvSpPr>
        <p:spPr>
          <a:xfrm>
            <a:off x="3440172" y="3975830"/>
            <a:ext cx="2283666" cy="213263"/>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p:cNvSpPr txBox="1"/>
          <p:nvPr/>
        </p:nvSpPr>
        <p:spPr>
          <a:xfrm>
            <a:off x="562856" y="3329123"/>
            <a:ext cx="2653980" cy="1169551"/>
          </a:xfrm>
          <a:prstGeom prst="rect">
            <a:avLst/>
          </a:prstGeom>
          <a:noFill/>
        </p:spPr>
        <p:txBody>
          <a:bodyPr wrap="square" rtlCol="0">
            <a:spAutoFit/>
          </a:bodyPr>
          <a:lstStyle/>
          <a:p>
            <a:r>
              <a:rPr lang="cs-CZ" sz="1400" b="1" dirty="0" smtClean="0"/>
              <a:t>Koncepce jako výše, u </a:t>
            </a:r>
            <a:r>
              <a:rPr lang="cs-CZ" sz="1400" b="1" dirty="0"/>
              <a:t>nichž je dotčené území tvořeno územním obvodem jedné nebo několika obcí, které stanoví využití území místního </a:t>
            </a:r>
            <a:r>
              <a:rPr lang="cs-CZ" sz="1400" b="1" dirty="0" smtClean="0"/>
              <a:t>významu</a:t>
            </a:r>
            <a:endParaRPr lang="cs-CZ" sz="1400" b="1" dirty="0"/>
          </a:p>
        </p:txBody>
      </p:sp>
      <p:sp>
        <p:nvSpPr>
          <p:cNvPr id="41" name="TextovéPole 40"/>
          <p:cNvSpPr txBox="1"/>
          <p:nvPr/>
        </p:nvSpPr>
        <p:spPr>
          <a:xfrm>
            <a:off x="467544" y="4700196"/>
            <a:ext cx="2799593" cy="307777"/>
          </a:xfrm>
          <a:prstGeom prst="rect">
            <a:avLst/>
          </a:prstGeom>
          <a:noFill/>
        </p:spPr>
        <p:txBody>
          <a:bodyPr wrap="square" rtlCol="0">
            <a:spAutoFit/>
          </a:bodyPr>
          <a:lstStyle/>
          <a:p>
            <a:r>
              <a:rPr lang="cs-CZ" sz="1400" b="1" dirty="0" smtClean="0"/>
              <a:t>Změny koncepcí výše uvedených</a:t>
            </a:r>
            <a:endParaRPr lang="cs-CZ" sz="1400" b="1" dirty="0"/>
          </a:p>
        </p:txBody>
      </p:sp>
    </p:spTree>
    <p:extLst>
      <p:ext uri="{BB962C8B-B14F-4D97-AF65-F5344CB8AC3E}">
        <p14:creationId xmlns:p14="http://schemas.microsoft.com/office/powerpoint/2010/main" val="37425662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Zaoblený obdélník 3"/>
          <p:cNvSpPr/>
          <p:nvPr/>
        </p:nvSpPr>
        <p:spPr>
          <a:xfrm>
            <a:off x="265440" y="1151324"/>
            <a:ext cx="3042946" cy="18915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TextovéPole 13"/>
          <p:cNvSpPr txBox="1"/>
          <p:nvPr/>
        </p:nvSpPr>
        <p:spPr>
          <a:xfrm>
            <a:off x="344075" y="1266489"/>
            <a:ext cx="2872761" cy="1631216"/>
          </a:xfrm>
          <a:prstGeom prst="rect">
            <a:avLst/>
          </a:prstGeom>
          <a:noFill/>
        </p:spPr>
        <p:txBody>
          <a:bodyPr wrap="square" rtlCol="0">
            <a:spAutoFit/>
          </a:bodyPr>
          <a:lstStyle/>
          <a:p>
            <a:pPr algn="ctr"/>
            <a:r>
              <a:rPr lang="cs-CZ" sz="2000" b="1" dirty="0" smtClean="0"/>
              <a:t>VYJMENOVANÁ </a:t>
            </a:r>
          </a:p>
          <a:p>
            <a:pPr algn="ctr"/>
            <a:r>
              <a:rPr lang="cs-CZ" sz="2000" b="1" dirty="0" smtClean="0"/>
              <a:t>OBLAST</a:t>
            </a:r>
          </a:p>
          <a:p>
            <a:pPr algn="ctr"/>
            <a:r>
              <a:rPr lang="en-US" sz="2000" b="1" dirty="0" smtClean="0"/>
              <a:t>+</a:t>
            </a:r>
          </a:p>
          <a:p>
            <a:pPr algn="ctr"/>
            <a:r>
              <a:rPr lang="en-US" sz="2000" b="1" dirty="0" smtClean="0"/>
              <a:t>R</a:t>
            </a:r>
            <a:r>
              <a:rPr lang="cs-CZ" sz="2000" b="1" dirty="0" smtClean="0"/>
              <a:t>ÁMEC PRO ZÁMĚR V PŘ. </a:t>
            </a:r>
            <a:r>
              <a:rPr lang="cs-CZ" sz="2000" b="1" dirty="0"/>
              <a:t>I</a:t>
            </a:r>
          </a:p>
        </p:txBody>
      </p:sp>
      <p:sp>
        <p:nvSpPr>
          <p:cNvPr id="22" name="Zaoblený obdélník 21"/>
          <p:cNvSpPr/>
          <p:nvPr/>
        </p:nvSpPr>
        <p:spPr>
          <a:xfrm>
            <a:off x="278201" y="4199704"/>
            <a:ext cx="3017425" cy="8468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TextovéPole 23"/>
          <p:cNvSpPr txBox="1"/>
          <p:nvPr/>
        </p:nvSpPr>
        <p:spPr>
          <a:xfrm>
            <a:off x="307369" y="4423058"/>
            <a:ext cx="2988257" cy="400110"/>
          </a:xfrm>
          <a:prstGeom prst="rect">
            <a:avLst/>
          </a:prstGeom>
          <a:noFill/>
        </p:spPr>
        <p:txBody>
          <a:bodyPr wrap="square" rtlCol="0">
            <a:spAutoFit/>
          </a:bodyPr>
          <a:lstStyle/>
          <a:p>
            <a:r>
              <a:rPr lang="cs-CZ" sz="2000" b="1" dirty="0" smtClean="0"/>
              <a:t>SPOLUFINANCOVANÉ Z EU</a:t>
            </a:r>
            <a:endParaRPr lang="cs-CZ" sz="2000" b="1" dirty="0"/>
          </a:p>
        </p:txBody>
      </p:sp>
      <p:sp>
        <p:nvSpPr>
          <p:cNvPr id="25" name="Zaoblený obdélník 24"/>
          <p:cNvSpPr/>
          <p:nvPr/>
        </p:nvSpPr>
        <p:spPr>
          <a:xfrm>
            <a:off x="5833842" y="3872416"/>
            <a:ext cx="905510" cy="201652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6" name="Zaoblený obdélník 25"/>
          <p:cNvSpPr/>
          <p:nvPr/>
        </p:nvSpPr>
        <p:spPr>
          <a:xfrm>
            <a:off x="7264261" y="2945800"/>
            <a:ext cx="1628219" cy="1136662"/>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7" name="Zaoblený obdélník 26"/>
          <p:cNvSpPr/>
          <p:nvPr/>
        </p:nvSpPr>
        <p:spPr>
          <a:xfrm>
            <a:off x="7286588" y="4710441"/>
            <a:ext cx="1710881" cy="661798"/>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33" name="Šipka doprava 32"/>
          <p:cNvSpPr/>
          <p:nvPr/>
        </p:nvSpPr>
        <p:spPr>
          <a:xfrm>
            <a:off x="3469811" y="3418007"/>
            <a:ext cx="524910" cy="454409"/>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6" name="Šipka doprava 35"/>
          <p:cNvSpPr/>
          <p:nvPr/>
        </p:nvSpPr>
        <p:spPr>
          <a:xfrm>
            <a:off x="5500873" y="3104702"/>
            <a:ext cx="1763388" cy="220763"/>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5869274" y="4481385"/>
            <a:ext cx="792088" cy="769441"/>
          </a:xfrm>
          <a:prstGeom prst="rect">
            <a:avLst/>
          </a:prstGeom>
          <a:noFill/>
        </p:spPr>
        <p:txBody>
          <a:bodyPr wrap="square" rtlCol="0">
            <a:spAutoFit/>
          </a:bodyPr>
          <a:lstStyle/>
          <a:p>
            <a:r>
              <a:rPr lang="cs-CZ" sz="4400" dirty="0" smtClean="0">
                <a:solidFill>
                  <a:schemeClr val="accent6"/>
                </a:solidFill>
              </a:rPr>
              <a:t>ZŘ</a:t>
            </a:r>
            <a:endParaRPr lang="cs-CZ" sz="4400" dirty="0">
              <a:solidFill>
                <a:schemeClr val="accent6"/>
              </a:solidFill>
            </a:endParaRPr>
          </a:p>
        </p:txBody>
      </p:sp>
      <p:sp>
        <p:nvSpPr>
          <p:cNvPr id="38" name="TextovéPole 37"/>
          <p:cNvSpPr txBox="1"/>
          <p:nvPr/>
        </p:nvSpPr>
        <p:spPr>
          <a:xfrm>
            <a:off x="7530257" y="3194170"/>
            <a:ext cx="1622841" cy="523220"/>
          </a:xfrm>
          <a:prstGeom prst="rect">
            <a:avLst/>
          </a:prstGeom>
          <a:noFill/>
        </p:spPr>
        <p:txBody>
          <a:bodyPr wrap="square" rtlCol="0">
            <a:spAutoFit/>
          </a:bodyPr>
          <a:lstStyle/>
          <a:p>
            <a:r>
              <a:rPr lang="cs-CZ" sz="1400" b="1" dirty="0" smtClean="0">
                <a:solidFill>
                  <a:srgbClr val="00B050"/>
                </a:solidFill>
              </a:rPr>
              <a:t>SAMOTNÉ POSOUZENÍ</a:t>
            </a:r>
            <a:endParaRPr lang="cs-CZ" sz="1400" b="1" dirty="0">
              <a:solidFill>
                <a:srgbClr val="00B050"/>
              </a:solidFill>
            </a:endParaRPr>
          </a:p>
        </p:txBody>
      </p:sp>
      <p:sp>
        <p:nvSpPr>
          <p:cNvPr id="39" name="TextovéPole 38"/>
          <p:cNvSpPr txBox="1"/>
          <p:nvPr/>
        </p:nvSpPr>
        <p:spPr>
          <a:xfrm>
            <a:off x="7374628" y="4908196"/>
            <a:ext cx="1517852" cy="307777"/>
          </a:xfrm>
          <a:prstGeom prst="rect">
            <a:avLst/>
          </a:prstGeom>
          <a:noFill/>
        </p:spPr>
        <p:txBody>
          <a:bodyPr wrap="square" rtlCol="0">
            <a:spAutoFit/>
          </a:bodyPr>
          <a:lstStyle/>
          <a:p>
            <a:r>
              <a:rPr lang="cs-CZ" sz="1400" b="1" dirty="0" smtClean="0">
                <a:solidFill>
                  <a:srgbClr val="FF0000"/>
                </a:solidFill>
              </a:rPr>
              <a:t>NEPOSUZUJE SE</a:t>
            </a:r>
            <a:endParaRPr lang="cs-CZ" sz="1400" b="1" dirty="0">
              <a:solidFill>
                <a:srgbClr val="FF0000"/>
              </a:solidFill>
            </a:endParaRPr>
          </a:p>
        </p:txBody>
      </p:sp>
      <p:sp>
        <p:nvSpPr>
          <p:cNvPr id="28" name="TextovéPole 27"/>
          <p:cNvSpPr txBox="1"/>
          <p:nvPr/>
        </p:nvSpPr>
        <p:spPr>
          <a:xfrm>
            <a:off x="6541709" y="1984518"/>
            <a:ext cx="2455760" cy="646331"/>
          </a:xfrm>
          <a:prstGeom prst="rect">
            <a:avLst/>
          </a:prstGeom>
          <a:noFill/>
        </p:spPr>
        <p:txBody>
          <a:bodyPr wrap="square" rtlCol="0">
            <a:spAutoFit/>
          </a:bodyPr>
          <a:lstStyle/>
          <a:p>
            <a:r>
              <a:rPr lang="cs-CZ" b="1" dirty="0" smtClean="0"/>
              <a:t>VÝSTUP = STANOVISKO K NÁVRHU KONCEPCE</a:t>
            </a:r>
            <a:endParaRPr lang="cs-CZ" b="1" dirty="0"/>
          </a:p>
        </p:txBody>
      </p:sp>
      <p:sp>
        <p:nvSpPr>
          <p:cNvPr id="34" name="TextovéPole 33"/>
          <p:cNvSpPr txBox="1"/>
          <p:nvPr/>
        </p:nvSpPr>
        <p:spPr>
          <a:xfrm>
            <a:off x="358531" y="203029"/>
            <a:ext cx="8638937" cy="707886"/>
          </a:xfrm>
          <a:prstGeom prst="rect">
            <a:avLst/>
          </a:prstGeom>
          <a:noFill/>
        </p:spPr>
        <p:txBody>
          <a:bodyPr wrap="square" rtlCol="0">
            <a:spAutoFit/>
          </a:bodyPr>
          <a:lstStyle/>
          <a:p>
            <a:r>
              <a:rPr lang="cs-CZ" sz="4000" b="1" dirty="0" smtClean="0"/>
              <a:t>Které koncepce (SEA)? – do 31. 10. 2017</a:t>
            </a:r>
            <a:endParaRPr lang="cs-CZ" sz="4000" b="1" dirty="0"/>
          </a:p>
        </p:txBody>
      </p:sp>
      <p:sp>
        <p:nvSpPr>
          <p:cNvPr id="37" name="TextovéPole 36"/>
          <p:cNvSpPr txBox="1"/>
          <p:nvPr/>
        </p:nvSpPr>
        <p:spPr>
          <a:xfrm>
            <a:off x="3969884" y="2840227"/>
            <a:ext cx="1671536" cy="707886"/>
          </a:xfrm>
          <a:prstGeom prst="rect">
            <a:avLst/>
          </a:prstGeom>
          <a:noFill/>
        </p:spPr>
        <p:txBody>
          <a:bodyPr wrap="square" rtlCol="0">
            <a:spAutoFit/>
          </a:bodyPr>
          <a:lstStyle/>
          <a:p>
            <a:pPr algn="ctr"/>
            <a:r>
              <a:rPr lang="cs-CZ" sz="2000" b="1" dirty="0" smtClean="0"/>
              <a:t>ÚZEMÍ</a:t>
            </a:r>
          </a:p>
          <a:p>
            <a:pPr algn="ctr"/>
            <a:r>
              <a:rPr lang="cs-CZ" sz="2000" b="1" dirty="0" smtClean="0"/>
              <a:t>VÍCE OBCÍ</a:t>
            </a:r>
            <a:endParaRPr lang="cs-CZ" sz="2000" b="1" dirty="0"/>
          </a:p>
        </p:txBody>
      </p:sp>
      <p:sp>
        <p:nvSpPr>
          <p:cNvPr id="40" name="TextovéPole 39"/>
          <p:cNvSpPr txBox="1"/>
          <p:nvPr/>
        </p:nvSpPr>
        <p:spPr>
          <a:xfrm>
            <a:off x="4071728" y="3985192"/>
            <a:ext cx="1484039" cy="400110"/>
          </a:xfrm>
          <a:prstGeom prst="rect">
            <a:avLst/>
          </a:prstGeom>
          <a:noFill/>
        </p:spPr>
        <p:txBody>
          <a:bodyPr wrap="square" rtlCol="0">
            <a:spAutoFit/>
          </a:bodyPr>
          <a:lstStyle/>
          <a:p>
            <a:pPr algn="ctr"/>
            <a:r>
              <a:rPr lang="cs-CZ" sz="2000" b="1" dirty="0" smtClean="0"/>
              <a:t>1 OBEC</a:t>
            </a:r>
            <a:endParaRPr lang="cs-CZ" sz="2000" b="1" dirty="0"/>
          </a:p>
        </p:txBody>
      </p:sp>
      <p:sp>
        <p:nvSpPr>
          <p:cNvPr id="42" name="Zaoblený obdélník 41"/>
          <p:cNvSpPr/>
          <p:nvPr/>
        </p:nvSpPr>
        <p:spPr>
          <a:xfrm>
            <a:off x="4071728" y="2855907"/>
            <a:ext cx="1413918" cy="6765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3" name="Zaoblený obdélník 42"/>
          <p:cNvSpPr/>
          <p:nvPr/>
        </p:nvSpPr>
        <p:spPr>
          <a:xfrm>
            <a:off x="278201" y="3372603"/>
            <a:ext cx="3030340" cy="5396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4" name="TextovéPole 43"/>
          <p:cNvSpPr txBox="1"/>
          <p:nvPr/>
        </p:nvSpPr>
        <p:spPr>
          <a:xfrm>
            <a:off x="401090" y="3442386"/>
            <a:ext cx="2988257" cy="400110"/>
          </a:xfrm>
          <a:prstGeom prst="rect">
            <a:avLst/>
          </a:prstGeom>
          <a:noFill/>
        </p:spPr>
        <p:txBody>
          <a:bodyPr wrap="square" rtlCol="0">
            <a:spAutoFit/>
          </a:bodyPr>
          <a:lstStyle/>
          <a:p>
            <a:r>
              <a:rPr lang="cs-CZ" sz="2000" b="1" dirty="0" smtClean="0"/>
              <a:t>PODLE ZVL. PŘEDPISU*</a:t>
            </a:r>
            <a:endParaRPr lang="cs-CZ" sz="2000" b="1" dirty="0"/>
          </a:p>
        </p:txBody>
      </p:sp>
      <p:sp>
        <p:nvSpPr>
          <p:cNvPr id="45" name="Zaoblený obdélník 44"/>
          <p:cNvSpPr/>
          <p:nvPr/>
        </p:nvSpPr>
        <p:spPr>
          <a:xfrm>
            <a:off x="4073513" y="3861441"/>
            <a:ext cx="1413918" cy="6765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6" name="Šipka doprava 45"/>
          <p:cNvSpPr/>
          <p:nvPr/>
        </p:nvSpPr>
        <p:spPr>
          <a:xfrm>
            <a:off x="5500873" y="4174065"/>
            <a:ext cx="332968" cy="17880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7" name="Šipka doprava 46"/>
          <p:cNvSpPr/>
          <p:nvPr/>
        </p:nvSpPr>
        <p:spPr>
          <a:xfrm>
            <a:off x="6766433" y="3872416"/>
            <a:ext cx="497827" cy="21004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8" name="Šipka doprava 47"/>
          <p:cNvSpPr/>
          <p:nvPr/>
        </p:nvSpPr>
        <p:spPr>
          <a:xfrm>
            <a:off x="6779911" y="4972600"/>
            <a:ext cx="497827" cy="21004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 name="Přímá spojnice 5"/>
          <p:cNvCxnSpPr/>
          <p:nvPr/>
        </p:nvCxnSpPr>
        <p:spPr>
          <a:xfrm>
            <a:off x="168922" y="5182647"/>
            <a:ext cx="3904591"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49" name="Zaoblený obdélník 48"/>
          <p:cNvSpPr/>
          <p:nvPr/>
        </p:nvSpPr>
        <p:spPr>
          <a:xfrm>
            <a:off x="442350" y="5372238"/>
            <a:ext cx="2946998" cy="4234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0" name="TextovéPole 49"/>
          <p:cNvSpPr txBox="1"/>
          <p:nvPr/>
        </p:nvSpPr>
        <p:spPr>
          <a:xfrm>
            <a:off x="481554" y="5395537"/>
            <a:ext cx="2988257" cy="400110"/>
          </a:xfrm>
          <a:prstGeom prst="rect">
            <a:avLst/>
          </a:prstGeom>
          <a:noFill/>
        </p:spPr>
        <p:txBody>
          <a:bodyPr wrap="square" rtlCol="0">
            <a:spAutoFit/>
          </a:bodyPr>
          <a:lstStyle/>
          <a:p>
            <a:r>
              <a:rPr lang="cs-CZ" sz="2000" b="1" dirty="0" smtClean="0"/>
              <a:t>ZMĚNY KONCEPCÍ</a:t>
            </a:r>
            <a:endParaRPr lang="cs-CZ" sz="2000" b="1" dirty="0"/>
          </a:p>
        </p:txBody>
      </p:sp>
      <p:sp>
        <p:nvSpPr>
          <p:cNvPr id="51" name="Šipka doprava 50"/>
          <p:cNvSpPr/>
          <p:nvPr/>
        </p:nvSpPr>
        <p:spPr>
          <a:xfrm>
            <a:off x="3389347" y="5473562"/>
            <a:ext cx="2444493" cy="220763"/>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2" name="TextovéPole 51"/>
          <p:cNvSpPr txBox="1"/>
          <p:nvPr/>
        </p:nvSpPr>
        <p:spPr>
          <a:xfrm>
            <a:off x="562856" y="5962948"/>
            <a:ext cx="2988257" cy="707886"/>
          </a:xfrm>
          <a:prstGeom prst="rect">
            <a:avLst/>
          </a:prstGeom>
          <a:noFill/>
        </p:spPr>
        <p:txBody>
          <a:bodyPr wrap="square" rtlCol="0">
            <a:spAutoFit/>
          </a:bodyPr>
          <a:lstStyle/>
          <a:p>
            <a:r>
              <a:rPr lang="cs-CZ" sz="2000" b="1" dirty="0" smtClean="0"/>
              <a:t>*PÚR </a:t>
            </a:r>
            <a:r>
              <a:rPr lang="en-US" sz="2000" b="1" dirty="0" smtClean="0"/>
              <a:t>+</a:t>
            </a:r>
            <a:r>
              <a:rPr lang="cs-CZ" sz="2000" b="1" dirty="0" smtClean="0"/>
              <a:t> ÚZEMNĚPL. DOK. (zákon EIA + </a:t>
            </a:r>
            <a:r>
              <a:rPr lang="cs-CZ" sz="2000" b="1" dirty="0" err="1" smtClean="0"/>
              <a:t>StavZ</a:t>
            </a:r>
            <a:r>
              <a:rPr lang="cs-CZ" sz="2000" b="1" dirty="0" smtClean="0"/>
              <a:t>) </a:t>
            </a:r>
            <a:endParaRPr lang="cs-CZ" sz="2000" b="1" dirty="0"/>
          </a:p>
        </p:txBody>
      </p:sp>
      <p:sp>
        <p:nvSpPr>
          <p:cNvPr id="53" name="Zaoblený obdélník 52"/>
          <p:cNvSpPr/>
          <p:nvPr/>
        </p:nvSpPr>
        <p:spPr>
          <a:xfrm>
            <a:off x="358532" y="5921694"/>
            <a:ext cx="2946998" cy="7593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6" name="Šipka doprava 55"/>
          <p:cNvSpPr/>
          <p:nvPr/>
        </p:nvSpPr>
        <p:spPr>
          <a:xfrm>
            <a:off x="3357522" y="6249164"/>
            <a:ext cx="2476318" cy="190726"/>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p:cNvSpPr txBox="1"/>
          <p:nvPr/>
        </p:nvSpPr>
        <p:spPr>
          <a:xfrm>
            <a:off x="5863524" y="6045145"/>
            <a:ext cx="3028956" cy="830997"/>
          </a:xfrm>
          <a:prstGeom prst="rect">
            <a:avLst/>
          </a:prstGeom>
          <a:noFill/>
        </p:spPr>
        <p:txBody>
          <a:bodyPr wrap="square" rtlCol="0">
            <a:spAutoFit/>
          </a:bodyPr>
          <a:lstStyle/>
          <a:p>
            <a:r>
              <a:rPr lang="cs-CZ" sz="1600" b="1" dirty="0" smtClean="0"/>
              <a:t>Obdobný postup, součást </a:t>
            </a:r>
            <a:r>
              <a:rPr lang="cs-CZ" sz="1600" b="1" dirty="0"/>
              <a:t>tzv. vyhodnocení vlivů na udržitelný rozvoj </a:t>
            </a:r>
            <a:r>
              <a:rPr lang="cs-CZ" sz="1600" b="1" dirty="0" smtClean="0"/>
              <a:t>území</a:t>
            </a:r>
            <a:endParaRPr lang="cs-CZ" sz="1600" b="1" dirty="0"/>
          </a:p>
        </p:txBody>
      </p:sp>
    </p:spTree>
    <p:extLst>
      <p:ext uri="{BB962C8B-B14F-4D97-AF65-F5344CB8AC3E}">
        <p14:creationId xmlns:p14="http://schemas.microsoft.com/office/powerpoint/2010/main" val="2575121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p:cNvPicPr>
            <a:picLocks noChangeAspect="1"/>
          </p:cNvPicPr>
          <p:nvPr/>
        </p:nvPicPr>
        <p:blipFill>
          <a:blip r:embed="rId4"/>
          <a:stretch>
            <a:fillRect/>
          </a:stretch>
        </p:blipFill>
        <p:spPr>
          <a:xfrm>
            <a:off x="-324544" y="-23025"/>
            <a:ext cx="7134225" cy="3800475"/>
          </a:xfrm>
          <a:prstGeom prst="rect">
            <a:avLst/>
          </a:prstGeom>
        </p:spPr>
      </p:pic>
      <p:pic>
        <p:nvPicPr>
          <p:cNvPr id="7" name="Obrázek 6"/>
          <p:cNvPicPr>
            <a:picLocks noChangeAspect="1"/>
          </p:cNvPicPr>
          <p:nvPr/>
        </p:nvPicPr>
        <p:blipFill>
          <a:blip r:embed="rId5"/>
          <a:stretch>
            <a:fillRect/>
          </a:stretch>
        </p:blipFill>
        <p:spPr>
          <a:xfrm>
            <a:off x="2195736" y="2276872"/>
            <a:ext cx="7486650" cy="4705350"/>
          </a:xfrm>
          <a:prstGeom prst="rect">
            <a:avLst/>
          </a:prstGeom>
        </p:spPr>
      </p:pic>
    </p:spTree>
    <p:extLst>
      <p:ext uri="{BB962C8B-B14F-4D97-AF65-F5344CB8AC3E}">
        <p14:creationId xmlns:p14="http://schemas.microsoft.com/office/powerpoint/2010/main" val="109367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Které koncepce (SEA)?</a:t>
            </a:r>
            <a:endParaRPr lang="cs-CZ" sz="4000" b="1" dirty="0"/>
          </a:p>
        </p:txBody>
      </p:sp>
      <p:sp>
        <p:nvSpPr>
          <p:cNvPr id="3" name="TextovéPole 2"/>
          <p:cNvSpPr txBox="1"/>
          <p:nvPr/>
        </p:nvSpPr>
        <p:spPr>
          <a:xfrm>
            <a:off x="764252" y="756397"/>
            <a:ext cx="7560840" cy="5663089"/>
          </a:xfrm>
          <a:prstGeom prst="rect">
            <a:avLst/>
          </a:prstGeom>
          <a:noFill/>
        </p:spPr>
        <p:txBody>
          <a:bodyPr wrap="square" rtlCol="0">
            <a:spAutoFit/>
          </a:bodyPr>
          <a:lstStyle/>
          <a:p>
            <a:pPr marL="285750" indent="-285750">
              <a:buFont typeface="Arial" pitchFamily="34" charset="0"/>
              <a:buChar char="•"/>
            </a:pPr>
            <a:endParaRPr lang="cs-CZ" dirty="0" smtClean="0"/>
          </a:p>
          <a:p>
            <a:pPr marL="285750" indent="-285750">
              <a:buFont typeface="Arial" pitchFamily="34" charset="0"/>
              <a:buChar char="•"/>
            </a:pPr>
            <a:r>
              <a:rPr lang="cs-CZ" sz="2400" dirty="0" smtClean="0"/>
              <a:t>Dopravní </a:t>
            </a:r>
            <a:r>
              <a:rPr lang="cs-CZ" sz="2400" dirty="0"/>
              <a:t>politika ČR a krajské dopravní koncepce, </a:t>
            </a:r>
            <a:endParaRPr lang="cs-CZ" sz="2400" dirty="0" smtClean="0"/>
          </a:p>
          <a:p>
            <a:pPr marL="285750" indent="-285750">
              <a:buFont typeface="Arial" pitchFamily="34" charset="0"/>
              <a:buChar char="•"/>
            </a:pPr>
            <a:r>
              <a:rPr lang="cs-CZ" sz="2400" dirty="0" smtClean="0"/>
              <a:t>Plány </a:t>
            </a:r>
            <a:r>
              <a:rPr lang="cs-CZ" sz="2400" dirty="0"/>
              <a:t>odpadového hospodářství – pro ČR a pro jednotlivé </a:t>
            </a:r>
            <a:r>
              <a:rPr lang="cs-CZ" sz="2400" dirty="0" smtClean="0"/>
              <a:t>kraje,</a:t>
            </a:r>
          </a:p>
          <a:p>
            <a:pPr marL="285750" indent="-285750">
              <a:buFont typeface="Arial" pitchFamily="34" charset="0"/>
              <a:buChar char="•"/>
            </a:pPr>
            <a:r>
              <a:rPr lang="cs-CZ" sz="2400" dirty="0" smtClean="0"/>
              <a:t>Národní </a:t>
            </a:r>
            <a:r>
              <a:rPr lang="cs-CZ" sz="2400" dirty="0"/>
              <a:t>rozvojový plán </a:t>
            </a:r>
            <a:r>
              <a:rPr lang="cs-CZ" sz="2400" dirty="0" smtClean="0"/>
              <a:t>ČR,</a:t>
            </a:r>
          </a:p>
          <a:p>
            <a:pPr marL="285750" indent="-285750">
              <a:buFont typeface="Arial" pitchFamily="34" charset="0"/>
              <a:buChar char="•"/>
            </a:pPr>
            <a:r>
              <a:rPr lang="cs-CZ" sz="2400" dirty="0" smtClean="0"/>
              <a:t>Státní </a:t>
            </a:r>
            <a:r>
              <a:rPr lang="cs-CZ" sz="2400" dirty="0"/>
              <a:t>energetická koncepce a krajské energetické koncepce</a:t>
            </a:r>
            <a:r>
              <a:rPr lang="cs-CZ" sz="2400" dirty="0" smtClean="0"/>
              <a:t>,</a:t>
            </a:r>
          </a:p>
          <a:p>
            <a:pPr marL="285750" indent="-285750">
              <a:buFont typeface="Arial" pitchFamily="34" charset="0"/>
              <a:buChar char="•"/>
            </a:pPr>
            <a:r>
              <a:rPr lang="cs-CZ" sz="2400" dirty="0" smtClean="0"/>
              <a:t>Programy </a:t>
            </a:r>
            <a:r>
              <a:rPr lang="cs-CZ" sz="2400" dirty="0"/>
              <a:t>rozvoje krajů a </a:t>
            </a:r>
            <a:r>
              <a:rPr lang="cs-CZ" sz="2400" dirty="0" smtClean="0"/>
              <a:t>měst,</a:t>
            </a:r>
          </a:p>
          <a:p>
            <a:pPr marL="285750" indent="-285750">
              <a:buFont typeface="Arial" pitchFamily="34" charset="0"/>
              <a:buChar char="•"/>
            </a:pPr>
            <a:r>
              <a:rPr lang="cs-CZ" sz="2400" dirty="0" smtClean="0"/>
              <a:t>Krajské </a:t>
            </a:r>
            <a:r>
              <a:rPr lang="cs-CZ" sz="2400" dirty="0"/>
              <a:t>koncepce ochrany </a:t>
            </a:r>
            <a:r>
              <a:rPr lang="cs-CZ" sz="2400" dirty="0" smtClean="0"/>
              <a:t>přírody,</a:t>
            </a:r>
          </a:p>
          <a:p>
            <a:pPr marL="285750" indent="-285750">
              <a:buFont typeface="Arial" pitchFamily="34" charset="0"/>
              <a:buChar char="•"/>
            </a:pPr>
            <a:r>
              <a:rPr lang="cs-CZ" sz="2400" dirty="0" smtClean="0"/>
              <a:t>ZÚR, ÚP</a:t>
            </a:r>
          </a:p>
          <a:p>
            <a:r>
              <a:rPr lang="cs-CZ" sz="2400" dirty="0"/>
              <a:t> </a:t>
            </a:r>
            <a:r>
              <a:rPr lang="cs-CZ" sz="2400" dirty="0" smtClean="0"/>
              <a:t>            - </a:t>
            </a:r>
            <a:r>
              <a:rPr lang="cs-CZ" sz="2400" b="1" dirty="0" smtClean="0">
                <a:solidFill>
                  <a:schemeClr val="accent5"/>
                </a:solidFill>
              </a:rPr>
              <a:t>na názvu nezáleží, jde o obsah!</a:t>
            </a:r>
          </a:p>
          <a:p>
            <a:pPr marL="285750" indent="-285750">
              <a:buFont typeface="Arial" pitchFamily="34" charset="0"/>
              <a:buChar char="•"/>
            </a:pPr>
            <a:endParaRPr lang="cs-CZ" sz="2400" dirty="0"/>
          </a:p>
          <a:p>
            <a:pPr marL="285750" indent="-285750">
              <a:buFont typeface="Arial" pitchFamily="34" charset="0"/>
              <a:buChar char="•"/>
            </a:pPr>
            <a:r>
              <a:rPr lang="cs-CZ" sz="2000" b="1" dirty="0"/>
              <a:t>Ministerstvo životního prostředí</a:t>
            </a:r>
            <a:r>
              <a:rPr lang="cs-CZ" sz="2000" dirty="0"/>
              <a:t> (odbor posuzování vlivů na životní prostředí a IPPC) pro národní a krajské </a:t>
            </a:r>
            <a:r>
              <a:rPr lang="cs-CZ" sz="2000" dirty="0" smtClean="0"/>
              <a:t>koncepce</a:t>
            </a:r>
            <a:endParaRPr lang="cs-CZ" sz="2000" dirty="0"/>
          </a:p>
          <a:p>
            <a:pPr marL="285750" indent="-285750">
              <a:buFont typeface="Arial" pitchFamily="34" charset="0"/>
              <a:buChar char="•"/>
            </a:pPr>
            <a:r>
              <a:rPr lang="cs-CZ" sz="2000" b="1" dirty="0" smtClean="0"/>
              <a:t>Krajské </a:t>
            </a:r>
            <a:r>
              <a:rPr lang="cs-CZ" sz="2000" b="1" dirty="0"/>
              <a:t>úřady</a:t>
            </a:r>
            <a:r>
              <a:rPr lang="cs-CZ" sz="2000" dirty="0"/>
              <a:t> jednotlivých krajů pro koncepce zpracovávané pro menší území než území kraje – např. územní plán obce</a:t>
            </a:r>
          </a:p>
        </p:txBody>
      </p:sp>
    </p:spTree>
    <p:extLst>
      <p:ext uri="{BB962C8B-B14F-4D97-AF65-F5344CB8AC3E}">
        <p14:creationId xmlns:p14="http://schemas.microsoft.com/office/powerpoint/2010/main" val="39709881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51</a:t>
            </a:fld>
            <a:endParaRPr lang="en-GB"/>
          </a:p>
        </p:txBody>
      </p:sp>
      <p:sp>
        <p:nvSpPr>
          <p:cNvPr id="11" name="Text Box 3"/>
          <p:cNvSpPr txBox="1">
            <a:spLocks noChangeArrowheads="1"/>
          </p:cNvSpPr>
          <p:nvPr/>
        </p:nvSpPr>
        <p:spPr bwMode="auto">
          <a:xfrm>
            <a:off x="825812" y="146318"/>
            <a:ext cx="2101906" cy="537217"/>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smtClean="0">
                <a:latin typeface="Verdana" pitchFamily="34" charset="0"/>
              </a:rPr>
              <a:t>ZÚR</a:t>
            </a:r>
            <a:endParaRPr lang="en-US" sz="2400" dirty="0">
              <a:latin typeface="Verdana" pitchFamily="34" charset="0"/>
            </a:endParaRPr>
          </a:p>
        </p:txBody>
      </p:sp>
      <p:sp>
        <p:nvSpPr>
          <p:cNvPr id="12" name="Text Box 4"/>
          <p:cNvSpPr txBox="1">
            <a:spLocks noChangeArrowheads="1"/>
          </p:cNvSpPr>
          <p:nvPr/>
        </p:nvSpPr>
        <p:spPr bwMode="auto">
          <a:xfrm>
            <a:off x="837758" y="853765"/>
            <a:ext cx="2104246" cy="505008"/>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smtClean="0">
                <a:latin typeface="Verdana" pitchFamily="34" charset="0"/>
              </a:rPr>
              <a:t>ÚP</a:t>
            </a:r>
            <a:endParaRPr lang="en-US" sz="2400" dirty="0">
              <a:latin typeface="Verdana" pitchFamily="34" charset="0"/>
            </a:endParaRPr>
          </a:p>
        </p:txBody>
      </p:sp>
      <p:sp>
        <p:nvSpPr>
          <p:cNvPr id="14" name="Text Box 5"/>
          <p:cNvSpPr txBox="1">
            <a:spLocks noChangeArrowheads="1"/>
          </p:cNvSpPr>
          <p:nvPr/>
        </p:nvSpPr>
        <p:spPr bwMode="auto">
          <a:xfrm>
            <a:off x="2173948" y="2861453"/>
            <a:ext cx="1853749" cy="48587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smtClean="0">
                <a:latin typeface="Verdana" pitchFamily="34" charset="0"/>
              </a:rPr>
              <a:t>Územní řízení</a:t>
            </a:r>
            <a:endParaRPr lang="en-US" dirty="0">
              <a:latin typeface="Verdana" pitchFamily="34" charset="0"/>
            </a:endParaRPr>
          </a:p>
        </p:txBody>
      </p:sp>
      <p:sp>
        <p:nvSpPr>
          <p:cNvPr id="15" name="Text Box 6"/>
          <p:cNvSpPr txBox="1">
            <a:spLocks noChangeArrowheads="1"/>
          </p:cNvSpPr>
          <p:nvPr/>
        </p:nvSpPr>
        <p:spPr bwMode="auto">
          <a:xfrm>
            <a:off x="2145801" y="3693675"/>
            <a:ext cx="2075188" cy="458981"/>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smtClean="0">
                <a:latin typeface="Verdana" pitchFamily="34" charset="0"/>
              </a:rPr>
              <a:t>Stavební řízení</a:t>
            </a:r>
            <a:endParaRPr lang="en-US" dirty="0">
              <a:latin typeface="Verdana" pitchFamily="34" charset="0"/>
            </a:endParaRPr>
          </a:p>
        </p:txBody>
      </p:sp>
      <p:sp>
        <p:nvSpPr>
          <p:cNvPr id="16" name="Text Box 7"/>
          <p:cNvSpPr txBox="1">
            <a:spLocks noChangeArrowheads="1"/>
          </p:cNvSpPr>
          <p:nvPr/>
        </p:nvSpPr>
        <p:spPr bwMode="auto">
          <a:xfrm>
            <a:off x="2137799" y="4417133"/>
            <a:ext cx="2403307" cy="1828091"/>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200" dirty="0">
                <a:latin typeface="Verdana" pitchFamily="34" charset="0"/>
              </a:rPr>
              <a:t>Řízení o zkušebním provozu </a:t>
            </a:r>
          </a:p>
          <a:p>
            <a:pPr eaLnBrk="0" hangingPunct="0">
              <a:spcBef>
                <a:spcPct val="50000"/>
              </a:spcBef>
              <a:buFontTx/>
              <a:buNone/>
            </a:pPr>
            <a:r>
              <a:rPr lang="cs-CZ" sz="1200" dirty="0">
                <a:latin typeface="Verdana" pitchFamily="34" charset="0"/>
              </a:rPr>
              <a:t>Řízení o změně stavby před jejím dokončením</a:t>
            </a:r>
          </a:p>
          <a:p>
            <a:pPr eaLnBrk="0" hangingPunct="0">
              <a:spcBef>
                <a:spcPct val="50000"/>
              </a:spcBef>
              <a:buFontTx/>
              <a:buNone/>
            </a:pPr>
            <a:r>
              <a:rPr lang="cs-CZ" sz="1200" dirty="0">
                <a:latin typeface="Verdana" pitchFamily="34" charset="0"/>
              </a:rPr>
              <a:t>Kolaudační souhlas </a:t>
            </a:r>
          </a:p>
          <a:p>
            <a:pPr eaLnBrk="0" hangingPunct="0">
              <a:spcBef>
                <a:spcPct val="50000"/>
              </a:spcBef>
              <a:buFontTx/>
              <a:buNone/>
            </a:pPr>
            <a:r>
              <a:rPr lang="cs-CZ" sz="1200" dirty="0">
                <a:latin typeface="Verdana" pitchFamily="34" charset="0"/>
              </a:rPr>
              <a:t>Řízení o odstranění stavby </a:t>
            </a:r>
          </a:p>
          <a:p>
            <a:pPr eaLnBrk="0" hangingPunct="0">
              <a:spcBef>
                <a:spcPct val="50000"/>
              </a:spcBef>
              <a:buFontTx/>
              <a:buNone/>
            </a:pPr>
            <a:r>
              <a:rPr lang="cs-CZ" sz="1200" dirty="0">
                <a:latin typeface="Verdana" pitchFamily="34" charset="0"/>
              </a:rPr>
              <a:t>Řízení o dodatečném povolení stavby</a:t>
            </a:r>
            <a:endParaRPr lang="en-US" sz="1200" dirty="0">
              <a:latin typeface="Verdana" pitchFamily="34" charset="0"/>
            </a:endParaRPr>
          </a:p>
        </p:txBody>
      </p:sp>
      <p:cxnSp>
        <p:nvCxnSpPr>
          <p:cNvPr id="27" name="AutoShape 18"/>
          <p:cNvCxnSpPr>
            <a:cxnSpLocks noChangeShapeType="1"/>
            <a:stCxn id="11" idx="2"/>
            <a:endCxn id="12" idx="0"/>
          </p:cNvCxnSpPr>
          <p:nvPr/>
        </p:nvCxnSpPr>
        <p:spPr bwMode="auto">
          <a:xfrm>
            <a:off x="1876765" y="683535"/>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9" name="Text Box 5"/>
          <p:cNvSpPr txBox="1">
            <a:spLocks noChangeArrowheads="1"/>
          </p:cNvSpPr>
          <p:nvPr/>
        </p:nvSpPr>
        <p:spPr bwMode="auto">
          <a:xfrm>
            <a:off x="208760" y="3271319"/>
            <a:ext cx="1186019" cy="545465"/>
          </a:xfrm>
          <a:prstGeom prst="rect">
            <a:avLst/>
          </a:prstGeom>
          <a:solidFill>
            <a:schemeClr val="accent3">
              <a:lumMod val="40000"/>
              <a:lumOff val="60000"/>
            </a:schemeClr>
          </a:solidFill>
          <a:ln w="22225">
            <a:solidFill>
              <a:schemeClr val="tx1"/>
            </a:solidFill>
            <a:prstDash val="dash"/>
            <a:miter lim="800000"/>
            <a:headEnd/>
            <a:tailEnd/>
          </a:ln>
          <a:effectLst/>
          <a:extLst/>
        </p:spPr>
        <p:txBody>
          <a:bodyPr anchor="ctr"/>
          <a:lstStyle/>
          <a:p>
            <a:pPr eaLnBrk="0" hangingPunct="0">
              <a:spcBef>
                <a:spcPct val="50000"/>
              </a:spcBef>
              <a:buFontTx/>
              <a:buNone/>
            </a:pPr>
            <a:r>
              <a:rPr lang="cs-CZ" dirty="0" smtClean="0">
                <a:latin typeface="Verdana" pitchFamily="34" charset="0"/>
              </a:rPr>
              <a:t>IPPC</a:t>
            </a:r>
            <a:endParaRPr lang="en-US" dirty="0">
              <a:latin typeface="Verdana" pitchFamily="34" charset="0"/>
            </a:endParaRPr>
          </a:p>
        </p:txBody>
      </p:sp>
      <p:sp>
        <p:nvSpPr>
          <p:cNvPr id="66" name="Text Box 5"/>
          <p:cNvSpPr txBox="1">
            <a:spLocks noChangeArrowheads="1"/>
          </p:cNvSpPr>
          <p:nvPr/>
        </p:nvSpPr>
        <p:spPr bwMode="auto">
          <a:xfrm>
            <a:off x="2137799" y="2151724"/>
            <a:ext cx="1842595" cy="545465"/>
          </a:xfrm>
          <a:prstGeom prst="rect">
            <a:avLst/>
          </a:prstGeom>
          <a:ln>
            <a:prstDash val="dashDot"/>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dirty="0" smtClean="0">
                <a:latin typeface="Verdana" pitchFamily="34" charset="0"/>
              </a:rPr>
              <a:t>EIA</a:t>
            </a:r>
            <a:endParaRPr lang="en-US" dirty="0">
              <a:latin typeface="Verdana" pitchFamily="34" charset="0"/>
            </a:endParaRPr>
          </a:p>
        </p:txBody>
      </p:sp>
      <p:cxnSp>
        <p:nvCxnSpPr>
          <p:cNvPr id="34" name="Přímá spojnice se šipkou 33"/>
          <p:cNvCxnSpPr/>
          <p:nvPr/>
        </p:nvCxnSpPr>
        <p:spPr>
          <a:xfrm>
            <a:off x="4027697" y="176706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7" name="Přímá spojnice se šipkou 76"/>
          <p:cNvCxnSpPr/>
          <p:nvPr/>
        </p:nvCxnSpPr>
        <p:spPr>
          <a:xfrm rot="10800000">
            <a:off x="1641072" y="2424456"/>
            <a:ext cx="467954" cy="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Přímá spojnice se šipkou 77"/>
          <p:cNvCxnSpPr/>
          <p:nvPr/>
        </p:nvCxnSpPr>
        <p:spPr>
          <a:xfrm>
            <a:off x="4073152" y="305905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9" name="Přímá spojnice se šipkou 78"/>
          <p:cNvCxnSpPr/>
          <p:nvPr/>
        </p:nvCxnSpPr>
        <p:spPr>
          <a:xfrm>
            <a:off x="3104552" y="524143"/>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Přímá spojnice se šipkou 79"/>
          <p:cNvCxnSpPr/>
          <p:nvPr/>
        </p:nvCxnSpPr>
        <p:spPr>
          <a:xfrm>
            <a:off x="3059097" y="1117846"/>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2" name="Přímá spojnice se šipkou 81"/>
          <p:cNvCxnSpPr/>
          <p:nvPr/>
        </p:nvCxnSpPr>
        <p:spPr>
          <a:xfrm>
            <a:off x="4261674" y="378251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TextovéPole 41"/>
          <p:cNvSpPr txBox="1"/>
          <p:nvPr/>
        </p:nvSpPr>
        <p:spPr>
          <a:xfrm>
            <a:off x="3670262" y="331126"/>
            <a:ext cx="2448272" cy="369332"/>
          </a:xfrm>
          <a:prstGeom prst="rect">
            <a:avLst/>
          </a:prstGeom>
          <a:noFill/>
        </p:spPr>
        <p:txBody>
          <a:bodyPr wrap="square" rtlCol="0">
            <a:spAutoFit/>
          </a:bodyPr>
          <a:lstStyle/>
          <a:p>
            <a:r>
              <a:rPr lang="cs-CZ" b="1" dirty="0" smtClean="0"/>
              <a:t>OOP</a:t>
            </a:r>
            <a:endParaRPr lang="cs-CZ" b="1" dirty="0"/>
          </a:p>
        </p:txBody>
      </p:sp>
      <p:sp>
        <p:nvSpPr>
          <p:cNvPr id="91" name="TextovéPole 90"/>
          <p:cNvSpPr txBox="1"/>
          <p:nvPr/>
        </p:nvSpPr>
        <p:spPr>
          <a:xfrm>
            <a:off x="4483178" y="1617591"/>
            <a:ext cx="3136822" cy="338554"/>
          </a:xfrm>
          <a:prstGeom prst="rect">
            <a:avLst/>
          </a:prstGeom>
          <a:noFill/>
        </p:spPr>
        <p:txBody>
          <a:bodyPr wrap="square" rtlCol="0">
            <a:spAutoFit/>
          </a:bodyPr>
          <a:lstStyle/>
          <a:p>
            <a:r>
              <a:rPr lang="cs-CZ" sz="1600" b="1" dirty="0" smtClean="0"/>
              <a:t>(R - neposuzuje se)</a:t>
            </a:r>
            <a:endParaRPr lang="cs-CZ" sz="1600" b="1" dirty="0"/>
          </a:p>
        </p:txBody>
      </p:sp>
      <p:sp>
        <p:nvSpPr>
          <p:cNvPr id="97" name="TextovéPole 96"/>
          <p:cNvSpPr txBox="1"/>
          <p:nvPr/>
        </p:nvSpPr>
        <p:spPr>
          <a:xfrm>
            <a:off x="4586561" y="2888772"/>
            <a:ext cx="2448272" cy="369332"/>
          </a:xfrm>
          <a:prstGeom prst="rect">
            <a:avLst/>
          </a:prstGeom>
          <a:noFill/>
        </p:spPr>
        <p:txBody>
          <a:bodyPr wrap="square" rtlCol="0">
            <a:spAutoFit/>
          </a:bodyPr>
          <a:lstStyle/>
          <a:p>
            <a:r>
              <a:rPr lang="cs-CZ" b="1" dirty="0" smtClean="0"/>
              <a:t>R</a:t>
            </a:r>
            <a:endParaRPr lang="cs-CZ" b="1" dirty="0"/>
          </a:p>
        </p:txBody>
      </p:sp>
      <p:sp>
        <p:nvSpPr>
          <p:cNvPr id="51" name="TextovéPole 50"/>
          <p:cNvSpPr txBox="1"/>
          <p:nvPr/>
        </p:nvSpPr>
        <p:spPr>
          <a:xfrm>
            <a:off x="3670262" y="916293"/>
            <a:ext cx="2448272" cy="338554"/>
          </a:xfrm>
          <a:prstGeom prst="rect">
            <a:avLst/>
          </a:prstGeom>
          <a:noFill/>
        </p:spPr>
        <p:txBody>
          <a:bodyPr wrap="square" rtlCol="0">
            <a:spAutoFit/>
          </a:bodyPr>
          <a:lstStyle/>
          <a:p>
            <a:r>
              <a:rPr lang="cs-CZ" sz="1600" b="1" dirty="0" smtClean="0"/>
              <a:t>OOP</a:t>
            </a:r>
            <a:endParaRPr lang="cs-CZ" sz="1600" b="1" dirty="0"/>
          </a:p>
        </p:txBody>
      </p:sp>
      <p:cxnSp>
        <p:nvCxnSpPr>
          <p:cNvPr id="56" name="AutoShape 18"/>
          <p:cNvCxnSpPr>
            <a:cxnSpLocks noChangeShapeType="1"/>
          </p:cNvCxnSpPr>
          <p:nvPr/>
        </p:nvCxnSpPr>
        <p:spPr bwMode="auto">
          <a:xfrm>
            <a:off x="3043828" y="2733578"/>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18"/>
          <p:cNvCxnSpPr>
            <a:cxnSpLocks noChangeShapeType="1"/>
          </p:cNvCxnSpPr>
          <p:nvPr/>
        </p:nvCxnSpPr>
        <p:spPr bwMode="auto">
          <a:xfrm>
            <a:off x="3050386" y="3354526"/>
            <a:ext cx="0" cy="33914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18"/>
          <p:cNvCxnSpPr>
            <a:cxnSpLocks noChangeShapeType="1"/>
          </p:cNvCxnSpPr>
          <p:nvPr/>
        </p:nvCxnSpPr>
        <p:spPr bwMode="auto">
          <a:xfrm flipH="1">
            <a:off x="3043828" y="4152656"/>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ovéPole 64"/>
          <p:cNvSpPr txBox="1"/>
          <p:nvPr/>
        </p:nvSpPr>
        <p:spPr>
          <a:xfrm>
            <a:off x="4729628" y="3570662"/>
            <a:ext cx="2448272" cy="369332"/>
          </a:xfrm>
          <a:prstGeom prst="rect">
            <a:avLst/>
          </a:prstGeom>
          <a:noFill/>
        </p:spPr>
        <p:txBody>
          <a:bodyPr wrap="square" rtlCol="0">
            <a:spAutoFit/>
          </a:bodyPr>
          <a:lstStyle/>
          <a:p>
            <a:r>
              <a:rPr lang="cs-CZ" b="1" dirty="0" smtClean="0"/>
              <a:t>R</a:t>
            </a:r>
            <a:endParaRPr lang="cs-CZ" b="1" dirty="0"/>
          </a:p>
        </p:txBody>
      </p:sp>
      <p:cxnSp>
        <p:nvCxnSpPr>
          <p:cNvPr id="67" name="Přímá spojnice se šipkou 66"/>
          <p:cNvCxnSpPr/>
          <p:nvPr/>
        </p:nvCxnSpPr>
        <p:spPr>
          <a:xfrm>
            <a:off x="4643784" y="5314389"/>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8" name="TextovéPole 67"/>
          <p:cNvSpPr txBox="1"/>
          <p:nvPr/>
        </p:nvSpPr>
        <p:spPr>
          <a:xfrm>
            <a:off x="5111738" y="5102536"/>
            <a:ext cx="2448272" cy="369332"/>
          </a:xfrm>
          <a:prstGeom prst="rect">
            <a:avLst/>
          </a:prstGeom>
          <a:noFill/>
        </p:spPr>
        <p:txBody>
          <a:bodyPr wrap="square" rtlCol="0">
            <a:spAutoFit/>
          </a:bodyPr>
          <a:lstStyle/>
          <a:p>
            <a:r>
              <a:rPr lang="cs-CZ" b="1" dirty="0" smtClean="0"/>
              <a:t>JÚ</a:t>
            </a:r>
            <a:endParaRPr lang="cs-CZ" b="1" dirty="0"/>
          </a:p>
        </p:txBody>
      </p:sp>
      <p:cxnSp>
        <p:nvCxnSpPr>
          <p:cNvPr id="69" name="Přímá spojnice se šipkou 68"/>
          <p:cNvCxnSpPr/>
          <p:nvPr/>
        </p:nvCxnSpPr>
        <p:spPr>
          <a:xfrm>
            <a:off x="4464086" y="4632498"/>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0" name="TextovéPole 69"/>
          <p:cNvSpPr txBox="1"/>
          <p:nvPr/>
        </p:nvSpPr>
        <p:spPr>
          <a:xfrm>
            <a:off x="4932040" y="4420645"/>
            <a:ext cx="2448272" cy="369332"/>
          </a:xfrm>
          <a:prstGeom prst="rect">
            <a:avLst/>
          </a:prstGeom>
          <a:noFill/>
        </p:spPr>
        <p:txBody>
          <a:bodyPr wrap="square" rtlCol="0">
            <a:spAutoFit/>
          </a:bodyPr>
          <a:lstStyle/>
          <a:p>
            <a:r>
              <a:rPr lang="cs-CZ" b="1" dirty="0" smtClean="0"/>
              <a:t>R</a:t>
            </a:r>
            <a:endParaRPr lang="cs-CZ" b="1" dirty="0"/>
          </a:p>
        </p:txBody>
      </p:sp>
      <p:cxnSp>
        <p:nvCxnSpPr>
          <p:cNvPr id="71" name="Přímá spojnice se šipkou 70"/>
          <p:cNvCxnSpPr/>
          <p:nvPr/>
        </p:nvCxnSpPr>
        <p:spPr>
          <a:xfrm>
            <a:off x="4482173" y="495164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2" name="TextovéPole 71"/>
          <p:cNvSpPr txBox="1"/>
          <p:nvPr/>
        </p:nvSpPr>
        <p:spPr>
          <a:xfrm>
            <a:off x="4950127" y="4739791"/>
            <a:ext cx="2448272" cy="369332"/>
          </a:xfrm>
          <a:prstGeom prst="rect">
            <a:avLst/>
          </a:prstGeom>
          <a:noFill/>
        </p:spPr>
        <p:txBody>
          <a:bodyPr wrap="square" rtlCol="0">
            <a:spAutoFit/>
          </a:bodyPr>
          <a:lstStyle/>
          <a:p>
            <a:r>
              <a:rPr lang="cs-CZ" b="1" dirty="0" smtClean="0"/>
              <a:t>R</a:t>
            </a:r>
            <a:endParaRPr lang="cs-CZ" b="1" dirty="0"/>
          </a:p>
        </p:txBody>
      </p:sp>
      <p:cxnSp>
        <p:nvCxnSpPr>
          <p:cNvPr id="73" name="Přímá spojnice se šipkou 72"/>
          <p:cNvCxnSpPr/>
          <p:nvPr/>
        </p:nvCxnSpPr>
        <p:spPr>
          <a:xfrm>
            <a:off x="4426444" y="5656676"/>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4" name="TextovéPole 73"/>
          <p:cNvSpPr txBox="1"/>
          <p:nvPr/>
        </p:nvSpPr>
        <p:spPr>
          <a:xfrm>
            <a:off x="4894398" y="5444823"/>
            <a:ext cx="2448272" cy="369332"/>
          </a:xfrm>
          <a:prstGeom prst="rect">
            <a:avLst/>
          </a:prstGeom>
          <a:noFill/>
        </p:spPr>
        <p:txBody>
          <a:bodyPr wrap="square" rtlCol="0">
            <a:spAutoFit/>
          </a:bodyPr>
          <a:lstStyle/>
          <a:p>
            <a:r>
              <a:rPr lang="cs-CZ" b="1" dirty="0" smtClean="0"/>
              <a:t>R</a:t>
            </a:r>
            <a:endParaRPr lang="cs-CZ" b="1" dirty="0"/>
          </a:p>
        </p:txBody>
      </p:sp>
      <p:cxnSp>
        <p:nvCxnSpPr>
          <p:cNvPr id="75" name="Přímá spojnice se šipkou 74"/>
          <p:cNvCxnSpPr/>
          <p:nvPr/>
        </p:nvCxnSpPr>
        <p:spPr>
          <a:xfrm>
            <a:off x="4219764" y="606386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6" name="TextovéPole 75"/>
          <p:cNvSpPr txBox="1"/>
          <p:nvPr/>
        </p:nvSpPr>
        <p:spPr>
          <a:xfrm>
            <a:off x="4687718" y="5852014"/>
            <a:ext cx="2448272" cy="369332"/>
          </a:xfrm>
          <a:prstGeom prst="rect">
            <a:avLst/>
          </a:prstGeom>
          <a:noFill/>
        </p:spPr>
        <p:txBody>
          <a:bodyPr wrap="square" rtlCol="0">
            <a:spAutoFit/>
          </a:bodyPr>
          <a:lstStyle/>
          <a:p>
            <a:r>
              <a:rPr lang="cs-CZ" b="1" dirty="0" smtClean="0"/>
              <a:t>R</a:t>
            </a:r>
            <a:endParaRPr lang="cs-CZ" b="1" dirty="0"/>
          </a:p>
        </p:txBody>
      </p:sp>
      <p:cxnSp>
        <p:nvCxnSpPr>
          <p:cNvPr id="18" name="Přímá spojnice se šipkou 17"/>
          <p:cNvCxnSpPr/>
          <p:nvPr/>
        </p:nvCxnSpPr>
        <p:spPr>
          <a:xfrm>
            <a:off x="1485283" y="3782515"/>
            <a:ext cx="587792" cy="0"/>
          </a:xfrm>
          <a:prstGeom prst="straightConnector1">
            <a:avLst/>
          </a:prstGeom>
          <a:ln w="28575">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20" name="Zakřivená spojnice 19"/>
          <p:cNvCxnSpPr/>
          <p:nvPr/>
        </p:nvCxnSpPr>
        <p:spPr>
          <a:xfrm rot="10800000" flipV="1">
            <a:off x="837631" y="2388990"/>
            <a:ext cx="767714" cy="836506"/>
          </a:xfrm>
          <a:prstGeom prst="curvedConnector2">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Zakřivená spojnice 86"/>
          <p:cNvCxnSpPr/>
          <p:nvPr/>
        </p:nvCxnSpPr>
        <p:spPr>
          <a:xfrm rot="16200000" flipH="1">
            <a:off x="1715508" y="2859115"/>
            <a:ext cx="661071" cy="54064"/>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Zakřivená spojnice 87"/>
          <p:cNvCxnSpPr/>
          <p:nvPr/>
        </p:nvCxnSpPr>
        <p:spPr>
          <a:xfrm rot="16200000" flipH="1">
            <a:off x="1224983" y="2698276"/>
            <a:ext cx="1247491" cy="750089"/>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90" name="TextovéPole 89"/>
          <p:cNvSpPr txBox="1"/>
          <p:nvPr/>
        </p:nvSpPr>
        <p:spPr>
          <a:xfrm>
            <a:off x="1551026" y="3440675"/>
            <a:ext cx="2448272" cy="369332"/>
          </a:xfrm>
          <a:prstGeom prst="rect">
            <a:avLst/>
          </a:prstGeom>
          <a:noFill/>
        </p:spPr>
        <p:txBody>
          <a:bodyPr wrap="square" rtlCol="0">
            <a:spAutoFit/>
          </a:bodyPr>
          <a:lstStyle/>
          <a:p>
            <a:r>
              <a:rPr lang="cs-CZ" b="1" dirty="0" smtClean="0"/>
              <a:t>R</a:t>
            </a:r>
            <a:endParaRPr lang="cs-CZ" b="1" dirty="0"/>
          </a:p>
        </p:txBody>
      </p:sp>
      <p:sp>
        <p:nvSpPr>
          <p:cNvPr id="54" name="Text Box 5"/>
          <p:cNvSpPr txBox="1">
            <a:spLocks noChangeArrowheads="1"/>
          </p:cNvSpPr>
          <p:nvPr/>
        </p:nvSpPr>
        <p:spPr bwMode="auto">
          <a:xfrm>
            <a:off x="2324547" y="121654"/>
            <a:ext cx="617457" cy="545465"/>
          </a:xfrm>
          <a:prstGeom prst="rect">
            <a:avLst/>
          </a:prstGeom>
          <a:ln>
            <a:prstDash val="solid"/>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600" dirty="0" smtClean="0">
                <a:latin typeface="Verdana" pitchFamily="34" charset="0"/>
              </a:rPr>
              <a:t>SEA</a:t>
            </a:r>
            <a:endParaRPr lang="en-US" sz="1600" dirty="0">
              <a:latin typeface="Verdana" pitchFamily="34" charset="0"/>
            </a:endParaRPr>
          </a:p>
        </p:txBody>
      </p:sp>
      <p:sp>
        <p:nvSpPr>
          <p:cNvPr id="55" name="Text Box 5"/>
          <p:cNvSpPr txBox="1">
            <a:spLocks noChangeArrowheads="1"/>
          </p:cNvSpPr>
          <p:nvPr/>
        </p:nvSpPr>
        <p:spPr bwMode="auto">
          <a:xfrm>
            <a:off x="2328577" y="823182"/>
            <a:ext cx="587309" cy="535592"/>
          </a:xfrm>
          <a:prstGeom prst="rect">
            <a:avLst/>
          </a:prstGeom>
          <a:ln>
            <a:prstDash val="sysDash"/>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400" dirty="0" smtClean="0">
                <a:latin typeface="Verdana" pitchFamily="34" charset="0"/>
              </a:rPr>
              <a:t>SEA</a:t>
            </a:r>
            <a:endParaRPr lang="en-US" sz="1400" dirty="0">
              <a:latin typeface="Verdana" pitchFamily="34" charset="0"/>
            </a:endParaRPr>
          </a:p>
        </p:txBody>
      </p:sp>
      <p:sp>
        <p:nvSpPr>
          <p:cNvPr id="58" name="Text Box 7"/>
          <p:cNvSpPr txBox="1">
            <a:spLocks noChangeArrowheads="1"/>
          </p:cNvSpPr>
          <p:nvPr/>
        </p:nvSpPr>
        <p:spPr bwMode="auto">
          <a:xfrm>
            <a:off x="52513" y="3717430"/>
            <a:ext cx="1343295" cy="2230639"/>
          </a:xfrm>
          <a:prstGeom prst="rect">
            <a:avLst/>
          </a:prstGeom>
          <a:noFill/>
          <a:ln w="22225">
            <a:solidFill>
              <a:schemeClr val="tx1"/>
            </a:solidFill>
            <a:prstDash val="lgDashDotDot"/>
            <a:miter lim="800000"/>
            <a:headEnd/>
            <a:tailEnd/>
          </a:ln>
          <a:effectLst/>
          <a:extLst/>
        </p:spPr>
        <p:txBody>
          <a:bodyPr anchor="ctr"/>
          <a:lstStyle/>
          <a:p>
            <a:pPr eaLnBrk="0" hangingPunct="0">
              <a:spcBef>
                <a:spcPct val="50000"/>
              </a:spcBef>
              <a:buFontTx/>
              <a:buNone/>
            </a:pPr>
            <a:endParaRPr lang="cs-CZ" sz="1200" dirty="0" smtClean="0">
              <a:latin typeface="Verdana" pitchFamily="34" charset="0"/>
            </a:endParaRPr>
          </a:p>
          <a:p>
            <a:pPr eaLnBrk="0" hangingPunct="0">
              <a:spcBef>
                <a:spcPct val="50000"/>
              </a:spcBef>
              <a:buFontTx/>
              <a:buNone/>
            </a:pPr>
            <a:r>
              <a:rPr lang="cs-CZ" sz="1200" dirty="0" smtClean="0">
                <a:latin typeface="Verdana" pitchFamily="34" charset="0"/>
              </a:rPr>
              <a:t>Povolení, závazná stanoviska a stanoviska podle zvláštních předpisů (ZOPK, </a:t>
            </a:r>
            <a:r>
              <a:rPr lang="cs-CZ" sz="1200" dirty="0" err="1" smtClean="0">
                <a:latin typeface="Verdana" pitchFamily="34" charset="0"/>
              </a:rPr>
              <a:t>OvzdZ</a:t>
            </a:r>
            <a:r>
              <a:rPr lang="cs-CZ" sz="1200" dirty="0" smtClean="0">
                <a:latin typeface="Verdana" pitchFamily="34" charset="0"/>
              </a:rPr>
              <a:t>, </a:t>
            </a:r>
            <a:r>
              <a:rPr lang="cs-CZ" sz="1200" dirty="0" err="1" smtClean="0">
                <a:latin typeface="Verdana" pitchFamily="34" charset="0"/>
              </a:rPr>
              <a:t>OdpZ</a:t>
            </a:r>
            <a:r>
              <a:rPr lang="cs-CZ" sz="1200" dirty="0" smtClean="0">
                <a:latin typeface="Verdana" pitchFamily="34" charset="0"/>
              </a:rPr>
              <a:t>, </a:t>
            </a:r>
            <a:r>
              <a:rPr lang="cs-CZ" sz="1200" dirty="0" err="1" smtClean="0">
                <a:latin typeface="Verdana" pitchFamily="34" charset="0"/>
              </a:rPr>
              <a:t>Vodz</a:t>
            </a:r>
            <a:r>
              <a:rPr lang="cs-CZ" sz="1200" dirty="0" smtClean="0">
                <a:latin typeface="Verdana" pitchFamily="34" charset="0"/>
              </a:rPr>
              <a:t>, ZPF, </a:t>
            </a:r>
            <a:r>
              <a:rPr lang="cs-CZ" sz="1200" dirty="0" err="1" smtClean="0">
                <a:latin typeface="Verdana" pitchFamily="34" charset="0"/>
              </a:rPr>
              <a:t>LesZ</a:t>
            </a:r>
            <a:r>
              <a:rPr lang="cs-CZ" sz="1200" dirty="0" smtClean="0">
                <a:latin typeface="Verdana" pitchFamily="34" charset="0"/>
              </a:rPr>
              <a:t>)</a:t>
            </a:r>
            <a:endParaRPr lang="en-US" sz="1200" dirty="0">
              <a:latin typeface="Verdana" pitchFamily="34" charset="0"/>
            </a:endParaRPr>
          </a:p>
        </p:txBody>
      </p:sp>
      <p:sp>
        <p:nvSpPr>
          <p:cNvPr id="48" name="Text Box 5"/>
          <p:cNvSpPr txBox="1">
            <a:spLocks noChangeArrowheads="1"/>
          </p:cNvSpPr>
          <p:nvPr/>
        </p:nvSpPr>
        <p:spPr bwMode="auto">
          <a:xfrm>
            <a:off x="2207156" y="1620069"/>
            <a:ext cx="1773238" cy="293992"/>
          </a:xfrm>
          <a:prstGeom prst="rect">
            <a:avLst/>
          </a:prstGeom>
          <a:ln>
            <a:prstDash val="dashDot"/>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400" dirty="0" smtClean="0">
                <a:latin typeface="Verdana" pitchFamily="34" charset="0"/>
              </a:rPr>
              <a:t>Zjišťovací řízení?</a:t>
            </a:r>
            <a:endParaRPr lang="en-US" sz="1400" dirty="0">
              <a:latin typeface="Verdana" pitchFamily="34" charset="0"/>
            </a:endParaRPr>
          </a:p>
        </p:txBody>
      </p:sp>
      <p:sp>
        <p:nvSpPr>
          <p:cNvPr id="52" name="TextovéPole 51"/>
          <p:cNvSpPr txBox="1"/>
          <p:nvPr/>
        </p:nvSpPr>
        <p:spPr>
          <a:xfrm>
            <a:off x="1432584" y="2205390"/>
            <a:ext cx="2787180" cy="369332"/>
          </a:xfrm>
          <a:prstGeom prst="rect">
            <a:avLst/>
          </a:prstGeom>
          <a:noFill/>
        </p:spPr>
        <p:txBody>
          <a:bodyPr wrap="square" rtlCol="0">
            <a:spAutoFit/>
          </a:bodyPr>
          <a:lstStyle/>
          <a:p>
            <a:r>
              <a:rPr lang="cs-CZ" b="1" dirty="0" smtClean="0"/>
              <a:t>ZS</a:t>
            </a:r>
            <a:endParaRPr lang="cs-CZ" sz="1400" b="1" dirty="0"/>
          </a:p>
        </p:txBody>
      </p:sp>
      <p:cxnSp>
        <p:nvCxnSpPr>
          <p:cNvPr id="53" name="AutoShape 18"/>
          <p:cNvCxnSpPr>
            <a:cxnSpLocks noChangeShapeType="1"/>
          </p:cNvCxnSpPr>
          <p:nvPr/>
        </p:nvCxnSpPr>
        <p:spPr bwMode="auto">
          <a:xfrm flipH="1">
            <a:off x="2909328" y="1916815"/>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ovéPole 59"/>
          <p:cNvSpPr txBox="1"/>
          <p:nvPr/>
        </p:nvSpPr>
        <p:spPr>
          <a:xfrm>
            <a:off x="2922540" y="1878141"/>
            <a:ext cx="2787180" cy="307777"/>
          </a:xfrm>
          <a:prstGeom prst="rect">
            <a:avLst/>
          </a:prstGeom>
          <a:noFill/>
        </p:spPr>
        <p:txBody>
          <a:bodyPr wrap="square" rtlCol="0">
            <a:spAutoFit/>
          </a:bodyPr>
          <a:lstStyle/>
          <a:p>
            <a:r>
              <a:rPr lang="cs-CZ" sz="1400" b="1" dirty="0" smtClean="0"/>
              <a:t>(JÚ)</a:t>
            </a:r>
            <a:endParaRPr lang="cs-CZ" sz="1100" b="1" dirty="0"/>
          </a:p>
        </p:txBody>
      </p:sp>
      <p:sp>
        <p:nvSpPr>
          <p:cNvPr id="63" name="Text Box 5"/>
          <p:cNvSpPr txBox="1">
            <a:spLocks noChangeArrowheads="1"/>
          </p:cNvSpPr>
          <p:nvPr/>
        </p:nvSpPr>
        <p:spPr bwMode="auto">
          <a:xfrm>
            <a:off x="1793215" y="822784"/>
            <a:ext cx="631622" cy="568198"/>
          </a:xfrm>
          <a:prstGeom prst="rect">
            <a:avLst/>
          </a:prstGeom>
          <a:ln>
            <a:prstDash val="dashDot"/>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100" dirty="0" smtClean="0">
                <a:latin typeface="Verdana" pitchFamily="34" charset="0"/>
              </a:rPr>
              <a:t>Stanovisko </a:t>
            </a:r>
            <a:endParaRPr lang="en-US" sz="1100" dirty="0">
              <a:latin typeface="Verdana" pitchFamily="34" charset="0"/>
            </a:endParaRPr>
          </a:p>
        </p:txBody>
      </p:sp>
      <p:sp>
        <p:nvSpPr>
          <p:cNvPr id="64" name="Text Box 5"/>
          <p:cNvSpPr txBox="1">
            <a:spLocks noChangeArrowheads="1"/>
          </p:cNvSpPr>
          <p:nvPr/>
        </p:nvSpPr>
        <p:spPr bwMode="auto">
          <a:xfrm>
            <a:off x="1757264" y="95061"/>
            <a:ext cx="631622" cy="568198"/>
          </a:xfrm>
          <a:prstGeom prst="rect">
            <a:avLst/>
          </a:prstGeom>
          <a:ln>
            <a:prstDash val="dashDot"/>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100" dirty="0" smtClean="0">
                <a:latin typeface="Verdana" pitchFamily="34" charset="0"/>
              </a:rPr>
              <a:t>Stanovisko </a:t>
            </a:r>
            <a:endParaRPr lang="en-US" sz="1100" dirty="0">
              <a:latin typeface="Verdana" pitchFamily="34" charset="0"/>
            </a:endParaRPr>
          </a:p>
        </p:txBody>
      </p:sp>
    </p:spTree>
    <p:extLst>
      <p:ext uri="{BB962C8B-B14F-4D97-AF65-F5344CB8AC3E}">
        <p14:creationId xmlns:p14="http://schemas.microsoft.com/office/powerpoint/2010/main" val="15840125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1835696" y="507657"/>
            <a:ext cx="1787156" cy="461665"/>
          </a:xfrm>
          <a:prstGeom prst="rect">
            <a:avLst/>
          </a:prstGeom>
        </p:spPr>
        <p:txBody>
          <a:bodyPr wrap="none">
            <a:spAutoFit/>
          </a:bodyPr>
          <a:lstStyle/>
          <a:p>
            <a:r>
              <a:rPr lang="cs-CZ" sz="2400" b="1" cap="all" dirty="0" smtClean="0"/>
              <a:t>PORTÁL SEA</a:t>
            </a:r>
            <a:r>
              <a:rPr lang="cs-CZ" sz="2400" b="1" cap="all" dirty="0"/>
              <a:t> </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48" y="1124744"/>
            <a:ext cx="9841311" cy="434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ovéPole 2"/>
          <p:cNvSpPr txBox="1"/>
          <p:nvPr/>
        </p:nvSpPr>
        <p:spPr>
          <a:xfrm>
            <a:off x="179512" y="5733256"/>
            <a:ext cx="8712968" cy="369332"/>
          </a:xfrm>
          <a:prstGeom prst="rect">
            <a:avLst/>
          </a:prstGeom>
          <a:noFill/>
        </p:spPr>
        <p:txBody>
          <a:bodyPr wrap="square" rtlCol="0">
            <a:spAutoFit/>
          </a:bodyPr>
          <a:lstStyle/>
          <a:p>
            <a:r>
              <a:rPr lang="cs-CZ" dirty="0" smtClean="0">
                <a:hlinkClick r:id="rId5"/>
              </a:rPr>
              <a:t>http</a:t>
            </a:r>
            <a:r>
              <a:rPr lang="cs-CZ" dirty="0">
                <a:hlinkClick r:id="rId5"/>
              </a:rPr>
              <a:t>://</a:t>
            </a:r>
            <a:r>
              <a:rPr lang="cs-CZ" dirty="0" smtClean="0">
                <a:hlinkClick r:id="rId5"/>
              </a:rPr>
              <a:t>portal.cenia.cz/eiasea/view/SEA100_koncepce</a:t>
            </a:r>
            <a:r>
              <a:rPr lang="cs-CZ" dirty="0" smtClean="0"/>
              <a:t> </a:t>
            </a:r>
            <a:endParaRPr lang="cs-CZ" dirty="0"/>
          </a:p>
        </p:txBody>
      </p:sp>
    </p:spTree>
    <p:extLst>
      <p:ext uri="{BB962C8B-B14F-4D97-AF65-F5344CB8AC3E}">
        <p14:creationId xmlns:p14="http://schemas.microsoft.com/office/powerpoint/2010/main" val="29029310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Průběh EIA</a:t>
            </a:r>
            <a:endParaRPr lang="cs-CZ" sz="4000" b="1" dirty="0"/>
          </a:p>
        </p:txBody>
      </p:sp>
      <p:pic>
        <p:nvPicPr>
          <p:cNvPr id="1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3" name="TextovéPole 12"/>
          <p:cNvSpPr txBox="1"/>
          <p:nvPr/>
        </p:nvSpPr>
        <p:spPr>
          <a:xfrm>
            <a:off x="1691680" y="263058"/>
            <a:ext cx="6408712" cy="707886"/>
          </a:xfrm>
          <a:prstGeom prst="rect">
            <a:avLst/>
          </a:prstGeom>
          <a:noFill/>
        </p:spPr>
        <p:txBody>
          <a:bodyPr wrap="square" rtlCol="0">
            <a:spAutoFit/>
          </a:bodyPr>
          <a:lstStyle/>
          <a:p>
            <a:r>
              <a:rPr lang="cs-CZ" sz="4000" b="1" dirty="0" smtClean="0"/>
              <a:t>SEA – průběh </a:t>
            </a:r>
            <a:r>
              <a:rPr lang="cs-CZ" sz="2000" b="1" dirty="0" smtClean="0"/>
              <a:t>(nejde o správní řízení!)</a:t>
            </a:r>
            <a:endParaRPr lang="cs-CZ" sz="4000" b="1" dirty="0"/>
          </a:p>
        </p:txBody>
      </p:sp>
      <p:sp>
        <p:nvSpPr>
          <p:cNvPr id="14" name="Rectangle 3"/>
          <p:cNvSpPr txBox="1">
            <a:spLocks noChangeArrowheads="1"/>
          </p:cNvSpPr>
          <p:nvPr/>
        </p:nvSpPr>
        <p:spPr>
          <a:xfrm>
            <a:off x="3527809" y="970944"/>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400" dirty="0" smtClean="0"/>
              <a:t>Předkladatel </a:t>
            </a:r>
            <a:r>
              <a:rPr lang="cs-CZ" sz="2400" b="1" i="1" dirty="0" smtClean="0">
                <a:solidFill>
                  <a:srgbClr val="FF6600"/>
                </a:solidFill>
              </a:rPr>
              <a:t>oznámí </a:t>
            </a:r>
            <a:r>
              <a:rPr lang="cs-CZ" sz="2400" i="1" dirty="0" smtClean="0"/>
              <a:t>příslušnému úřadu</a:t>
            </a:r>
          </a:p>
          <a:p>
            <a:r>
              <a:rPr lang="cs-CZ" sz="2400" i="1" dirty="0" smtClean="0"/>
              <a:t>Úřad zveřejní základní </a:t>
            </a:r>
            <a:r>
              <a:rPr lang="cs-CZ" sz="2400" b="1" i="1" dirty="0" smtClean="0">
                <a:solidFill>
                  <a:schemeClr val="accent6">
                    <a:lumMod val="75000"/>
                  </a:schemeClr>
                </a:solidFill>
              </a:rPr>
              <a:t>informace</a:t>
            </a:r>
            <a:r>
              <a:rPr lang="en-US" sz="2400" dirty="0" smtClean="0"/>
              <a:t> </a:t>
            </a:r>
          </a:p>
        </p:txBody>
      </p:sp>
      <p:grpSp>
        <p:nvGrpSpPr>
          <p:cNvPr id="15" name="Group 5"/>
          <p:cNvGrpSpPr>
            <a:grpSpLocks/>
          </p:cNvGrpSpPr>
          <p:nvPr/>
        </p:nvGrpSpPr>
        <p:grpSpPr bwMode="auto">
          <a:xfrm>
            <a:off x="179512" y="970944"/>
            <a:ext cx="3672408" cy="4734889"/>
            <a:chOff x="340" y="1071"/>
            <a:chExt cx="1225" cy="2723"/>
          </a:xfrm>
        </p:grpSpPr>
        <p:sp>
          <p:nvSpPr>
            <p:cNvPr id="16" name="Text Box 6"/>
            <p:cNvSpPr txBox="1">
              <a:spLocks noChangeArrowheads="1"/>
            </p:cNvSpPr>
            <p:nvPr/>
          </p:nvSpPr>
          <p:spPr bwMode="auto">
            <a:xfrm>
              <a:off x="340" y="1071"/>
              <a:ext cx="1134" cy="420"/>
            </a:xfrm>
            <a:prstGeom prst="rect">
              <a:avLst/>
            </a:prstGeom>
            <a:no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smtClean="0">
                  <a:latin typeface="Verdana" pitchFamily="34" charset="0"/>
                </a:rPr>
                <a:t>Oznámení</a:t>
              </a:r>
              <a:endParaRPr lang="en-US" sz="2000" b="1" dirty="0">
                <a:latin typeface="Verdana" pitchFamily="34" charset="0"/>
              </a:endParaRPr>
            </a:p>
          </p:txBody>
        </p:sp>
        <p:sp>
          <p:nvSpPr>
            <p:cNvPr id="17" name="Text Box 7"/>
            <p:cNvSpPr txBox="1">
              <a:spLocks noChangeArrowheads="1"/>
            </p:cNvSpPr>
            <p:nvPr/>
          </p:nvSpPr>
          <p:spPr bwMode="auto">
            <a:xfrm>
              <a:off x="340" y="1646"/>
              <a:ext cx="1134" cy="421"/>
            </a:xfrm>
            <a:prstGeom prst="rect">
              <a:avLst/>
            </a:prstGeom>
            <a:noFill/>
            <a:ln w="12700">
              <a:solidFill>
                <a:schemeClr val="tx1"/>
              </a:solidFill>
              <a:prstDash val="dashDot"/>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smtClean="0">
                  <a:latin typeface="Verdana" pitchFamily="34" charset="0"/>
                </a:rPr>
                <a:t>Zjišťovací řízení</a:t>
              </a:r>
              <a:endParaRPr lang="en-US" sz="2000" b="1" dirty="0">
                <a:latin typeface="Verdana" pitchFamily="34" charset="0"/>
              </a:endParaRPr>
            </a:p>
          </p:txBody>
        </p:sp>
        <p:sp>
          <p:nvSpPr>
            <p:cNvPr id="18" name="Text Box 8"/>
            <p:cNvSpPr txBox="1">
              <a:spLocks noChangeArrowheads="1"/>
            </p:cNvSpPr>
            <p:nvPr/>
          </p:nvSpPr>
          <p:spPr bwMode="auto">
            <a:xfrm>
              <a:off x="340" y="2141"/>
              <a:ext cx="1225" cy="50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0"/>
                </a:spcBef>
                <a:buFontTx/>
                <a:buNone/>
              </a:pPr>
              <a:r>
                <a:rPr lang="cs-CZ" sz="2000" b="1" dirty="0" smtClean="0">
                  <a:latin typeface="Verdana" pitchFamily="34" charset="0"/>
                </a:rPr>
                <a:t>SEA dokumentace</a:t>
              </a:r>
              <a:endParaRPr lang="en-US" sz="2000" b="1" dirty="0">
                <a:latin typeface="Verdana" pitchFamily="34" charset="0"/>
              </a:endParaRPr>
            </a:p>
          </p:txBody>
        </p:sp>
        <p:sp>
          <p:nvSpPr>
            <p:cNvPr id="19" name="Text Box 9"/>
            <p:cNvSpPr txBox="1">
              <a:spLocks noChangeArrowheads="1"/>
            </p:cNvSpPr>
            <p:nvPr/>
          </p:nvSpPr>
          <p:spPr bwMode="auto">
            <a:xfrm>
              <a:off x="340" y="2797"/>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smtClean="0">
                  <a:latin typeface="Verdana" pitchFamily="34" charset="0"/>
                </a:rPr>
                <a:t>Návrh koncepce</a:t>
              </a:r>
              <a:endParaRPr lang="en-US" sz="2000" b="1" dirty="0">
                <a:latin typeface="Verdana" pitchFamily="34" charset="0"/>
              </a:endParaRPr>
            </a:p>
          </p:txBody>
        </p:sp>
        <p:sp>
          <p:nvSpPr>
            <p:cNvPr id="20" name="Text Box 10"/>
            <p:cNvSpPr txBox="1">
              <a:spLocks noChangeArrowheads="1"/>
            </p:cNvSpPr>
            <p:nvPr/>
          </p:nvSpPr>
          <p:spPr bwMode="auto">
            <a:xfrm>
              <a:off x="340" y="3374"/>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smtClean="0">
                  <a:latin typeface="Verdana" pitchFamily="34" charset="0"/>
                </a:rPr>
                <a:t>Stanovisko</a:t>
              </a:r>
              <a:endParaRPr lang="en-US" sz="2000" b="1" dirty="0">
                <a:latin typeface="Verdana" pitchFamily="34" charset="0"/>
              </a:endParaRPr>
            </a:p>
          </p:txBody>
        </p:sp>
        <p:cxnSp>
          <p:nvCxnSpPr>
            <p:cNvPr id="21" name="AutoShape 11"/>
            <p:cNvCxnSpPr>
              <a:cxnSpLocks noChangeShapeType="1"/>
              <a:stCxn id="16" idx="2"/>
              <a:endCxn id="17" idx="0"/>
            </p:cNvCxnSpPr>
            <p:nvPr/>
          </p:nvCxnSpPr>
          <p:spPr bwMode="auto">
            <a:xfrm>
              <a:off x="907" y="1498"/>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12"/>
            <p:cNvCxnSpPr>
              <a:cxnSpLocks noChangeShapeType="1"/>
              <a:stCxn id="17" idx="2"/>
              <a:endCxn id="18" idx="0"/>
            </p:cNvCxnSpPr>
            <p:nvPr/>
          </p:nvCxnSpPr>
          <p:spPr bwMode="auto">
            <a:xfrm>
              <a:off x="907" y="2067"/>
              <a:ext cx="45" cy="74"/>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3"/>
            <p:cNvCxnSpPr>
              <a:cxnSpLocks noChangeShapeType="1"/>
              <a:stCxn id="18" idx="2"/>
              <a:endCxn id="19" idx="0"/>
            </p:cNvCxnSpPr>
            <p:nvPr/>
          </p:nvCxnSpPr>
          <p:spPr bwMode="auto">
            <a:xfrm flipH="1">
              <a:off x="907" y="2642"/>
              <a:ext cx="45" cy="15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4"/>
            <p:cNvCxnSpPr>
              <a:cxnSpLocks noChangeShapeType="1"/>
              <a:stCxn id="19" idx="2"/>
              <a:endCxn id="20" idx="0"/>
            </p:cNvCxnSpPr>
            <p:nvPr/>
          </p:nvCxnSpPr>
          <p:spPr bwMode="auto">
            <a:xfrm>
              <a:off x="907" y="3225"/>
              <a:ext cx="0" cy="14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Rectangle 15"/>
          <p:cNvSpPr>
            <a:spLocks noChangeArrowheads="1"/>
          </p:cNvSpPr>
          <p:nvPr/>
        </p:nvSpPr>
        <p:spPr bwMode="auto">
          <a:xfrm>
            <a:off x="3492500" y="4294655"/>
            <a:ext cx="4319588"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 name="TextovéPole 4"/>
          <p:cNvSpPr txBox="1"/>
          <p:nvPr/>
        </p:nvSpPr>
        <p:spPr>
          <a:xfrm>
            <a:off x="3456682" y="1834450"/>
            <a:ext cx="5760640" cy="1698927"/>
          </a:xfrm>
          <a:prstGeom prst="rect">
            <a:avLst/>
          </a:prstGeom>
          <a:noFill/>
        </p:spPr>
        <p:txBody>
          <a:bodyPr wrap="square" rtlCol="0">
            <a:spAutoFit/>
          </a:bodyPr>
          <a:lstStyle/>
          <a:p>
            <a:pPr lvl="2">
              <a:lnSpc>
                <a:spcPct val="110000"/>
              </a:lnSpc>
              <a:spcBef>
                <a:spcPct val="30000"/>
              </a:spcBef>
              <a:buFontTx/>
              <a:buNone/>
            </a:pPr>
            <a:r>
              <a:rPr lang="cs-CZ" sz="2400" i="1" dirty="0" smtClean="0"/>
              <a:t>Posuzované </a:t>
            </a:r>
            <a:r>
              <a:rPr lang="cs-CZ" sz="2400" b="1" i="1" dirty="0" smtClean="0">
                <a:solidFill>
                  <a:schemeClr val="accent6">
                    <a:lumMod val="75000"/>
                  </a:schemeClr>
                </a:solidFill>
              </a:rPr>
              <a:t>vždy</a:t>
            </a:r>
            <a:r>
              <a:rPr lang="cs-CZ" sz="2400" i="1" dirty="0" smtClean="0"/>
              <a:t> – rozsah dokumentace a posuzování. </a:t>
            </a:r>
          </a:p>
          <a:p>
            <a:pPr lvl="2">
              <a:lnSpc>
                <a:spcPct val="110000"/>
              </a:lnSpc>
              <a:spcBef>
                <a:spcPct val="30000"/>
              </a:spcBef>
              <a:buFontTx/>
              <a:buNone/>
            </a:pPr>
            <a:r>
              <a:rPr lang="cs-CZ" sz="2400" b="1" i="1" dirty="0" smtClean="0">
                <a:solidFill>
                  <a:schemeClr val="accent6">
                    <a:lumMod val="75000"/>
                  </a:schemeClr>
                </a:solidFill>
              </a:rPr>
              <a:t>Ostatní</a:t>
            </a:r>
            <a:r>
              <a:rPr lang="cs-CZ" sz="2400" i="1" dirty="0" smtClean="0"/>
              <a:t>: ano</a:t>
            </a:r>
            <a:r>
              <a:rPr lang="en-US" sz="2400" i="1" dirty="0" smtClean="0"/>
              <a:t> </a:t>
            </a:r>
            <a:r>
              <a:rPr lang="en-US" sz="2400" dirty="0">
                <a:sym typeface="Wingdings" pitchFamily="2" charset="2"/>
              </a:rPr>
              <a:t> </a:t>
            </a:r>
            <a:r>
              <a:rPr lang="cs-CZ" sz="2400" b="1" dirty="0" smtClean="0">
                <a:sym typeface="Wingdings" pitchFamily="2" charset="2"/>
              </a:rPr>
              <a:t>SEA</a:t>
            </a:r>
            <a:r>
              <a:rPr lang="cs-CZ" sz="2400" dirty="0" smtClean="0">
                <a:sym typeface="Wingdings" pitchFamily="2" charset="2"/>
              </a:rPr>
              <a:t>, </a:t>
            </a:r>
            <a:r>
              <a:rPr lang="en-US" sz="2400" b="1" dirty="0" smtClean="0">
                <a:sym typeface="Wingdings" pitchFamily="2" charset="2"/>
              </a:rPr>
              <a:t>n</a:t>
            </a:r>
            <a:r>
              <a:rPr lang="cs-CZ" sz="2400" b="1" dirty="0" smtClean="0">
                <a:sym typeface="Wingdings" pitchFamily="2" charset="2"/>
              </a:rPr>
              <a:t>e</a:t>
            </a:r>
            <a:r>
              <a:rPr lang="en-US" sz="2400" dirty="0" smtClean="0">
                <a:sym typeface="Wingdings" pitchFamily="2" charset="2"/>
              </a:rPr>
              <a:t> </a:t>
            </a:r>
            <a:r>
              <a:rPr lang="cs-CZ" sz="2400" dirty="0" smtClean="0">
                <a:sym typeface="Wingdings" pitchFamily="2" charset="2"/>
              </a:rPr>
              <a:t> důvody</a:t>
            </a:r>
            <a:endParaRPr lang="nl-BE" i="1" dirty="0"/>
          </a:p>
          <a:p>
            <a:endParaRPr lang="cs-CZ" dirty="0"/>
          </a:p>
        </p:txBody>
      </p:sp>
      <p:sp>
        <p:nvSpPr>
          <p:cNvPr id="28" name="Rectangle 3"/>
          <p:cNvSpPr txBox="1">
            <a:spLocks noChangeArrowheads="1"/>
          </p:cNvSpPr>
          <p:nvPr/>
        </p:nvSpPr>
        <p:spPr>
          <a:xfrm>
            <a:off x="3703850" y="3244190"/>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400" dirty="0" smtClean="0"/>
              <a:t>Předkladatel </a:t>
            </a:r>
            <a:r>
              <a:rPr lang="cs-CZ" sz="2400" b="1" i="1" dirty="0" smtClean="0">
                <a:solidFill>
                  <a:srgbClr val="FF6600"/>
                </a:solidFill>
              </a:rPr>
              <a:t>zpracuje </a:t>
            </a:r>
            <a:r>
              <a:rPr lang="cs-CZ" sz="2400" b="1" i="1" dirty="0" smtClean="0"/>
              <a:t>(autor. </a:t>
            </a:r>
            <a:r>
              <a:rPr lang="cs-CZ" sz="2400" b="1" i="1" dirty="0"/>
              <a:t>o</a:t>
            </a:r>
            <a:r>
              <a:rPr lang="cs-CZ" sz="2400" b="1" i="1" dirty="0" smtClean="0"/>
              <a:t>soba)</a:t>
            </a:r>
            <a:endParaRPr lang="cs-CZ" sz="2400" i="1" dirty="0" smtClean="0"/>
          </a:p>
          <a:p>
            <a:r>
              <a:rPr lang="cs-CZ" sz="2400" i="1" dirty="0" smtClean="0"/>
              <a:t>Úřad zveřejní </a:t>
            </a:r>
            <a:r>
              <a:rPr lang="cs-CZ" sz="2400" b="1" i="1" dirty="0" smtClean="0">
                <a:solidFill>
                  <a:schemeClr val="accent6">
                    <a:lumMod val="75000"/>
                  </a:schemeClr>
                </a:solidFill>
              </a:rPr>
              <a:t>dokumentaci</a:t>
            </a:r>
            <a:r>
              <a:rPr lang="en-US" sz="2400" dirty="0" smtClean="0"/>
              <a:t> </a:t>
            </a:r>
          </a:p>
        </p:txBody>
      </p:sp>
      <p:sp>
        <p:nvSpPr>
          <p:cNvPr id="29" name="Rectangle 3"/>
          <p:cNvSpPr txBox="1">
            <a:spLocks noChangeArrowheads="1"/>
          </p:cNvSpPr>
          <p:nvPr/>
        </p:nvSpPr>
        <p:spPr>
          <a:xfrm>
            <a:off x="3748000" y="4146248"/>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400" dirty="0"/>
              <a:t>D</a:t>
            </a:r>
            <a:r>
              <a:rPr lang="cs-CZ" sz="2400" dirty="0" smtClean="0"/>
              <a:t>okumentace SEA je součástí</a:t>
            </a:r>
            <a:endParaRPr lang="cs-CZ" sz="2400" i="1" dirty="0" smtClean="0"/>
          </a:p>
          <a:p>
            <a:r>
              <a:rPr lang="cs-CZ" sz="2400" i="1" dirty="0" smtClean="0"/>
              <a:t>Veřejné </a:t>
            </a:r>
            <a:r>
              <a:rPr lang="cs-CZ" sz="2400" b="1" i="1" dirty="0" smtClean="0">
                <a:solidFill>
                  <a:schemeClr val="accent6">
                    <a:lumMod val="75000"/>
                  </a:schemeClr>
                </a:solidFill>
              </a:rPr>
              <a:t>projednání</a:t>
            </a:r>
            <a:r>
              <a:rPr lang="en-US" sz="2400" dirty="0" smtClean="0"/>
              <a:t> </a:t>
            </a:r>
            <a:r>
              <a:rPr lang="cs-CZ" sz="1050" dirty="0" smtClean="0"/>
              <a:t>(v případě nesouhlasného vyjádření veřejnosti)</a:t>
            </a:r>
            <a:r>
              <a:rPr lang="cs-CZ" sz="2400" dirty="0" smtClean="0"/>
              <a:t> </a:t>
            </a:r>
            <a:endParaRPr lang="en-US" sz="2400" dirty="0" smtClean="0"/>
          </a:p>
        </p:txBody>
      </p:sp>
      <p:sp>
        <p:nvSpPr>
          <p:cNvPr id="30" name="Rectangle 3"/>
          <p:cNvSpPr txBox="1">
            <a:spLocks noChangeArrowheads="1"/>
          </p:cNvSpPr>
          <p:nvPr/>
        </p:nvSpPr>
        <p:spPr>
          <a:xfrm>
            <a:off x="3703850" y="5194767"/>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400" b="1" dirty="0" smtClean="0">
                <a:solidFill>
                  <a:schemeClr val="accent6">
                    <a:lumMod val="75000"/>
                  </a:schemeClr>
                </a:solidFill>
              </a:rPr>
              <a:t>Stanovisko</a:t>
            </a:r>
            <a:r>
              <a:rPr lang="cs-CZ" sz="2400" dirty="0" smtClean="0"/>
              <a:t> k návrhu – zohledňuje se</a:t>
            </a:r>
            <a:endParaRPr lang="cs-CZ" sz="2400" i="1" dirty="0" smtClean="0"/>
          </a:p>
        </p:txBody>
      </p:sp>
      <p:sp>
        <p:nvSpPr>
          <p:cNvPr id="26" name="Text Box 10"/>
          <p:cNvSpPr txBox="1">
            <a:spLocks noChangeArrowheads="1"/>
          </p:cNvSpPr>
          <p:nvPr/>
        </p:nvSpPr>
        <p:spPr bwMode="auto">
          <a:xfrm>
            <a:off x="179511" y="5886115"/>
            <a:ext cx="4478461" cy="73031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smtClean="0">
                <a:latin typeface="Verdana" pitchFamily="34" charset="0"/>
              </a:rPr>
              <a:t>Schválení a zveřejnění koncepce </a:t>
            </a:r>
            <a:r>
              <a:rPr lang="en-US" sz="2000" b="1" dirty="0" smtClean="0">
                <a:latin typeface="Verdana" pitchFamily="34" charset="0"/>
              </a:rPr>
              <a:t>+</a:t>
            </a:r>
            <a:r>
              <a:rPr lang="cs-CZ" sz="2000" b="1" dirty="0" smtClean="0">
                <a:latin typeface="Verdana" pitchFamily="34" charset="0"/>
              </a:rPr>
              <a:t> monitoring</a:t>
            </a:r>
            <a:endParaRPr lang="en-US" sz="2000" b="1" dirty="0">
              <a:latin typeface="Verdana" pitchFamily="34" charset="0"/>
            </a:endParaRPr>
          </a:p>
        </p:txBody>
      </p:sp>
      <p:cxnSp>
        <p:nvCxnSpPr>
          <p:cNvPr id="27" name="AutoShape 14"/>
          <p:cNvCxnSpPr>
            <a:cxnSpLocks noChangeShapeType="1"/>
          </p:cNvCxnSpPr>
          <p:nvPr/>
        </p:nvCxnSpPr>
        <p:spPr bwMode="auto">
          <a:xfrm>
            <a:off x="1727167" y="5669780"/>
            <a:ext cx="0" cy="24691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2833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28" grpId="0" animBg="1"/>
      <p:bldP spid="29" grpId="0" animBg="1"/>
      <p:bldP spid="30" grpId="0" animBg="1"/>
      <p:bldP spid="2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19672" y="2348880"/>
            <a:ext cx="6408712" cy="1323439"/>
          </a:xfrm>
          <a:prstGeom prst="rect">
            <a:avLst/>
          </a:prstGeom>
          <a:noFill/>
        </p:spPr>
        <p:txBody>
          <a:bodyPr wrap="square" rtlCol="0">
            <a:spAutoFit/>
          </a:bodyPr>
          <a:lstStyle/>
          <a:p>
            <a:r>
              <a:rPr lang="cs-CZ" sz="4000" b="1" dirty="0" smtClean="0"/>
              <a:t>EIA – předmět a postup posuzování</a:t>
            </a:r>
            <a:endParaRPr lang="cs-CZ" sz="4000" b="1" dirty="0"/>
          </a:p>
        </p:txBody>
      </p:sp>
    </p:spTree>
    <p:extLst>
      <p:ext uri="{BB962C8B-B14F-4D97-AF65-F5344CB8AC3E}">
        <p14:creationId xmlns:p14="http://schemas.microsoft.com/office/powerpoint/2010/main" val="490615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p:cNvPicPr>
            <a:picLocks noChangeAspect="1"/>
          </p:cNvPicPr>
          <p:nvPr/>
        </p:nvPicPr>
        <p:blipFill>
          <a:blip r:embed="rId4"/>
          <a:stretch>
            <a:fillRect/>
          </a:stretch>
        </p:blipFill>
        <p:spPr>
          <a:xfrm>
            <a:off x="-14263" y="1628800"/>
            <a:ext cx="9410700" cy="2952750"/>
          </a:xfrm>
          <a:prstGeom prst="rect">
            <a:avLst/>
          </a:prstGeom>
        </p:spPr>
      </p:pic>
    </p:spTree>
    <p:extLst>
      <p:ext uri="{BB962C8B-B14F-4D97-AF65-F5344CB8AC3E}">
        <p14:creationId xmlns:p14="http://schemas.microsoft.com/office/powerpoint/2010/main" val="7287949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251520" y="1124744"/>
            <a:ext cx="8892480" cy="5632311"/>
          </a:xfrm>
          <a:prstGeom prst="rect">
            <a:avLst/>
          </a:prstGeom>
          <a:noFill/>
        </p:spPr>
        <p:txBody>
          <a:bodyPr wrap="square" rtlCol="0">
            <a:spAutoFit/>
          </a:bodyPr>
          <a:lstStyle/>
          <a:p>
            <a:r>
              <a:rPr lang="cs-CZ" sz="2000" dirty="0" smtClean="0"/>
              <a:t>a) </a:t>
            </a:r>
            <a:r>
              <a:rPr lang="cs-CZ" sz="2000" b="1" dirty="0" smtClean="0"/>
              <a:t>záměry uvedené </a:t>
            </a:r>
            <a:r>
              <a:rPr lang="cs-CZ" sz="2000" b="1" dirty="0" smtClean="0">
                <a:solidFill>
                  <a:srgbClr val="FF0000"/>
                </a:solidFill>
              </a:rPr>
              <a:t>v příloze č. 1 </a:t>
            </a:r>
            <a:r>
              <a:rPr lang="cs-CZ" sz="2000" dirty="0" smtClean="0"/>
              <a:t>k tomuto zákonu kategorii I </a:t>
            </a:r>
            <a:r>
              <a:rPr lang="cs-CZ" sz="2000" b="1" dirty="0" smtClean="0">
                <a:solidFill>
                  <a:srgbClr val="FF0000"/>
                </a:solidFill>
              </a:rPr>
              <a:t>a změny </a:t>
            </a:r>
            <a:r>
              <a:rPr lang="cs-CZ" sz="2000" dirty="0" smtClean="0"/>
              <a:t>těchto po dosažení limitu – </a:t>
            </a:r>
            <a:r>
              <a:rPr lang="cs-CZ" sz="2000" b="1" dirty="0" smtClean="0">
                <a:solidFill>
                  <a:srgbClr val="FF0000"/>
                </a:solidFill>
              </a:rPr>
              <a:t>VŽDY</a:t>
            </a:r>
            <a:r>
              <a:rPr lang="cs-CZ" sz="2000" dirty="0" smtClean="0"/>
              <a:t>	</a:t>
            </a:r>
          </a:p>
          <a:p>
            <a:r>
              <a:rPr lang="cs-CZ" sz="2000" dirty="0" smtClean="0"/>
              <a:t> </a:t>
            </a:r>
          </a:p>
          <a:p>
            <a:r>
              <a:rPr lang="cs-CZ" sz="2000" dirty="0" smtClean="0"/>
              <a:t>b) </a:t>
            </a:r>
            <a:r>
              <a:rPr lang="cs-CZ" sz="2000" b="1" dirty="0" smtClean="0">
                <a:solidFill>
                  <a:srgbClr val="FF0000"/>
                </a:solidFill>
              </a:rPr>
              <a:t>JINÉ změny záměru v příloze č. 1 kat. I </a:t>
            </a:r>
            <a:r>
              <a:rPr lang="cs-CZ" sz="2000" dirty="0" smtClean="0"/>
              <a:t>k tomuto zákonu kategorii I, které by mohly mít významný negativní vliv na životní prostředí - </a:t>
            </a:r>
            <a:r>
              <a:rPr lang="cs-CZ" sz="2000" b="1" dirty="0" smtClean="0">
                <a:solidFill>
                  <a:srgbClr val="FF0000"/>
                </a:solidFill>
              </a:rPr>
              <a:t>ZJIŠŤOVACÍ ŘÍZENÍ</a:t>
            </a:r>
            <a:r>
              <a:rPr lang="cs-CZ" sz="2000" b="1" dirty="0" smtClean="0"/>
              <a:t>,</a:t>
            </a:r>
          </a:p>
          <a:p>
            <a:r>
              <a:rPr lang="cs-CZ" sz="2000" dirty="0" smtClean="0"/>
              <a:t> </a:t>
            </a:r>
          </a:p>
          <a:p>
            <a:r>
              <a:rPr lang="cs-CZ" sz="2000" dirty="0" smtClean="0"/>
              <a:t>c) záměry uvedené v příloze č. 1 k tomuto zákonu </a:t>
            </a:r>
            <a:r>
              <a:rPr lang="cs-CZ" sz="2000" b="1" dirty="0" smtClean="0">
                <a:solidFill>
                  <a:srgbClr val="FF0000"/>
                </a:solidFill>
              </a:rPr>
              <a:t>kategorii II a změny </a:t>
            </a:r>
            <a:r>
              <a:rPr lang="cs-CZ" sz="2000" dirty="0" smtClean="0"/>
              <a:t>těchto záměrů po dosažení limitu - </a:t>
            </a:r>
            <a:r>
              <a:rPr lang="cs-CZ" sz="2000" b="1" dirty="0" smtClean="0">
                <a:solidFill>
                  <a:srgbClr val="FF0000"/>
                </a:solidFill>
              </a:rPr>
              <a:t>ZJIŠŤOVACÍ ŘÍZENÍ</a:t>
            </a:r>
            <a:endParaRPr lang="cs-CZ" sz="2000" dirty="0" smtClean="0">
              <a:solidFill>
                <a:srgbClr val="FF0000"/>
              </a:solidFill>
            </a:endParaRPr>
          </a:p>
          <a:p>
            <a:r>
              <a:rPr lang="cs-CZ" sz="2000" dirty="0" smtClean="0"/>
              <a:t> </a:t>
            </a:r>
          </a:p>
          <a:p>
            <a:r>
              <a:rPr lang="cs-CZ" sz="2000" dirty="0" smtClean="0"/>
              <a:t>d) záměry uvedené v příloze č. 1 k tomuto zákonu dosahující příslušných limitních hodnot na min. 25 % plus v chráněné oblasti nebo </a:t>
            </a:r>
            <a:r>
              <a:rPr lang="cs-CZ" sz="2000" dirty="0" err="1" smtClean="0"/>
              <a:t>ochr</a:t>
            </a:r>
            <a:r>
              <a:rPr lang="cs-CZ" sz="2000" dirty="0" smtClean="0"/>
              <a:t>. pásmu, plus jejich změny  (</a:t>
            </a:r>
            <a:r>
              <a:rPr lang="cs-CZ" sz="2000" b="1" dirty="0" smtClean="0">
                <a:solidFill>
                  <a:srgbClr val="FF0000"/>
                </a:solidFill>
              </a:rPr>
              <a:t>podlimitní záměry</a:t>
            </a:r>
            <a:r>
              <a:rPr lang="cs-CZ" sz="2000" dirty="0" smtClean="0"/>
              <a:t>) - a </a:t>
            </a:r>
            <a:r>
              <a:rPr lang="cs-CZ" sz="2000" b="1" dirty="0" smtClean="0">
                <a:solidFill>
                  <a:srgbClr val="FF0000"/>
                </a:solidFill>
              </a:rPr>
              <a:t>příslušný úřad stanoví</a:t>
            </a:r>
            <a:r>
              <a:rPr lang="cs-CZ" sz="2000" dirty="0" smtClean="0"/>
              <a:t>, že podléhají </a:t>
            </a:r>
            <a:r>
              <a:rPr lang="cs-CZ" sz="2000" b="1" dirty="0" smtClean="0">
                <a:solidFill>
                  <a:srgbClr val="FF0000"/>
                </a:solidFill>
              </a:rPr>
              <a:t>ZJIŠŤOVACÍMU </a:t>
            </a:r>
            <a:r>
              <a:rPr lang="cs-CZ" sz="2000" b="1" dirty="0">
                <a:solidFill>
                  <a:srgbClr val="FF0000"/>
                </a:solidFill>
              </a:rPr>
              <a:t>ŘÍZENÍ</a:t>
            </a:r>
            <a:endParaRPr lang="cs-CZ" sz="2000" dirty="0">
              <a:solidFill>
                <a:srgbClr val="FF0000"/>
              </a:solidFill>
            </a:endParaRPr>
          </a:p>
          <a:p>
            <a:r>
              <a:rPr lang="cs-CZ" sz="2000" dirty="0" smtClean="0"/>
              <a:t> </a:t>
            </a:r>
          </a:p>
          <a:p>
            <a:r>
              <a:rPr lang="cs-CZ" sz="2000" dirty="0" smtClean="0"/>
              <a:t>e) </a:t>
            </a:r>
            <a:r>
              <a:rPr lang="cs-CZ" sz="2000" b="1" dirty="0" smtClean="0">
                <a:solidFill>
                  <a:srgbClr val="FF0000"/>
                </a:solidFill>
              </a:rPr>
              <a:t>NATUROVÉ POSUZOVÁNÍ </a:t>
            </a:r>
            <a:r>
              <a:rPr lang="cs-CZ" sz="2000" dirty="0" smtClean="0">
                <a:solidFill>
                  <a:srgbClr val="FF0000"/>
                </a:solidFill>
              </a:rPr>
              <a:t>- </a:t>
            </a:r>
            <a:r>
              <a:rPr lang="cs-CZ" sz="2000" b="1" dirty="0" smtClean="0">
                <a:solidFill>
                  <a:srgbClr val="FF0000"/>
                </a:solidFill>
              </a:rPr>
              <a:t>ZJIŠŤOVACÍ ŘÍZENÍ</a:t>
            </a:r>
            <a:r>
              <a:rPr lang="cs-CZ" sz="2000" dirty="0" smtClean="0"/>
              <a:t>,</a:t>
            </a:r>
          </a:p>
          <a:p>
            <a:r>
              <a:rPr lang="cs-CZ" sz="2000" dirty="0" smtClean="0"/>
              <a:t> </a:t>
            </a:r>
          </a:p>
          <a:p>
            <a:r>
              <a:rPr lang="cs-CZ" sz="2000" dirty="0" smtClean="0"/>
              <a:t>f) </a:t>
            </a:r>
            <a:r>
              <a:rPr lang="cs-CZ" sz="2000" b="1" dirty="0" smtClean="0">
                <a:solidFill>
                  <a:srgbClr val="FF0000"/>
                </a:solidFill>
              </a:rPr>
              <a:t>změny záměru</a:t>
            </a:r>
            <a:r>
              <a:rPr lang="cs-CZ" sz="2000" dirty="0" smtClean="0"/>
              <a:t>, které by podle závazného stanoviska příslušného úřadu vydaného podle </a:t>
            </a:r>
            <a:r>
              <a:rPr lang="cs-CZ" sz="2000" b="1" dirty="0" smtClean="0"/>
              <a:t>§ 9a odst. 6 mohly mít významný vliv </a:t>
            </a:r>
            <a:r>
              <a:rPr lang="cs-CZ" sz="2000" dirty="0" smtClean="0"/>
              <a:t>- </a:t>
            </a:r>
            <a:r>
              <a:rPr lang="cs-CZ" sz="2000" b="1" dirty="0" smtClean="0">
                <a:solidFill>
                  <a:srgbClr val="FF0000"/>
                </a:solidFill>
              </a:rPr>
              <a:t>ZJIŠŤOVACÍ ŘÍZENÍ</a:t>
            </a:r>
            <a:r>
              <a:rPr lang="cs-CZ" sz="2000" b="1" dirty="0"/>
              <a:t> </a:t>
            </a:r>
            <a:r>
              <a:rPr lang="cs-CZ" sz="2000" b="1" dirty="0" smtClean="0"/>
              <a:t>(podle verifikačního stanoviska)</a:t>
            </a:r>
            <a:endParaRPr lang="cs-CZ" sz="2000" dirty="0"/>
          </a:p>
        </p:txBody>
      </p:sp>
      <p:sp>
        <p:nvSpPr>
          <p:cNvPr id="7" name="TextovéPole 6"/>
          <p:cNvSpPr txBox="1"/>
          <p:nvPr/>
        </p:nvSpPr>
        <p:spPr>
          <a:xfrm>
            <a:off x="1691680" y="263058"/>
            <a:ext cx="7056784" cy="584775"/>
          </a:xfrm>
          <a:prstGeom prst="rect">
            <a:avLst/>
          </a:prstGeom>
          <a:noFill/>
        </p:spPr>
        <p:txBody>
          <a:bodyPr wrap="square" rtlCol="0">
            <a:spAutoFit/>
          </a:bodyPr>
          <a:lstStyle/>
          <a:p>
            <a:r>
              <a:rPr lang="cs-CZ" sz="3200" b="1" dirty="0" smtClean="0"/>
              <a:t>Které záměry podléhají posouzení (EIA)?</a:t>
            </a:r>
            <a:endParaRPr lang="cs-CZ" sz="3200" b="1" dirty="0"/>
          </a:p>
        </p:txBody>
      </p:sp>
    </p:spTree>
    <p:extLst>
      <p:ext uri="{BB962C8B-B14F-4D97-AF65-F5344CB8AC3E}">
        <p14:creationId xmlns:p14="http://schemas.microsoft.com/office/powerpoint/2010/main" val="217484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additive="base">
                                        <p:cTn id="6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10" end="10"/>
                                            </p:txEl>
                                          </p:spTgt>
                                        </p:tgtEl>
                                        <p:attrNameLst>
                                          <p:attrName>style.visibility</p:attrName>
                                        </p:attrNameLst>
                                      </p:cBhvr>
                                      <p:to>
                                        <p:strVal val="visible"/>
                                      </p:to>
                                    </p:set>
                                    <p:anim calcmode="lin" valueType="num">
                                      <p:cBhvr additive="base">
                                        <p:cTn id="6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7056784" cy="584775"/>
          </a:xfrm>
          <a:prstGeom prst="rect">
            <a:avLst/>
          </a:prstGeom>
          <a:noFill/>
        </p:spPr>
        <p:txBody>
          <a:bodyPr wrap="square" rtlCol="0">
            <a:spAutoFit/>
          </a:bodyPr>
          <a:lstStyle/>
          <a:p>
            <a:r>
              <a:rPr lang="cs-CZ" sz="3200" b="1" dirty="0" smtClean="0"/>
              <a:t>Které záměry podléhají posouzení (EIA)?</a:t>
            </a:r>
            <a:endParaRPr lang="cs-CZ" sz="3200" b="1" dirty="0"/>
          </a:p>
        </p:txBody>
      </p:sp>
      <p:sp>
        <p:nvSpPr>
          <p:cNvPr id="6" name="TextovéPole 5"/>
          <p:cNvSpPr txBox="1"/>
          <p:nvPr/>
        </p:nvSpPr>
        <p:spPr>
          <a:xfrm>
            <a:off x="548072" y="1148580"/>
            <a:ext cx="8460432" cy="5632311"/>
          </a:xfrm>
          <a:prstGeom prst="rect">
            <a:avLst/>
          </a:prstGeom>
          <a:noFill/>
        </p:spPr>
        <p:txBody>
          <a:bodyPr wrap="square" rtlCol="0">
            <a:spAutoFit/>
          </a:bodyPr>
          <a:lstStyle/>
          <a:p>
            <a:r>
              <a:rPr lang="cs-CZ" sz="2000" dirty="0" smtClean="0"/>
              <a:t>§ 4 odst. 1 písm. a) </a:t>
            </a:r>
            <a:r>
              <a:rPr lang="cs-CZ" sz="2000" b="1" dirty="0" smtClean="0"/>
              <a:t>záměry uvedené </a:t>
            </a:r>
            <a:r>
              <a:rPr lang="cs-CZ" sz="2000" b="1" dirty="0" smtClean="0">
                <a:solidFill>
                  <a:srgbClr val="FF0000"/>
                </a:solidFill>
              </a:rPr>
              <a:t>v příloze č. 1 </a:t>
            </a:r>
            <a:r>
              <a:rPr lang="cs-CZ" sz="2000" dirty="0" smtClean="0"/>
              <a:t>k tomuto zákonu kategorii I </a:t>
            </a:r>
            <a:r>
              <a:rPr lang="cs-CZ" sz="2000" b="1" dirty="0" smtClean="0">
                <a:solidFill>
                  <a:srgbClr val="FF0000"/>
                </a:solidFill>
              </a:rPr>
              <a:t>a změny </a:t>
            </a:r>
            <a:r>
              <a:rPr lang="cs-CZ" sz="2000" dirty="0" smtClean="0"/>
              <a:t>těchto po dosažení limitu – </a:t>
            </a:r>
            <a:r>
              <a:rPr lang="cs-CZ" sz="2000" b="1" dirty="0" smtClean="0">
                <a:solidFill>
                  <a:srgbClr val="FF0000"/>
                </a:solidFill>
              </a:rPr>
              <a:t>VŽDY</a:t>
            </a:r>
            <a:r>
              <a:rPr lang="cs-CZ" sz="2000" dirty="0" smtClean="0"/>
              <a:t>	</a:t>
            </a:r>
          </a:p>
          <a:p>
            <a:r>
              <a:rPr lang="cs-CZ" sz="2000" dirty="0" smtClean="0"/>
              <a:t> </a:t>
            </a:r>
          </a:p>
          <a:p>
            <a:endParaRPr lang="cs-CZ" sz="2000" dirty="0" smtClean="0"/>
          </a:p>
          <a:p>
            <a:endParaRPr lang="cs-CZ" sz="2000" dirty="0"/>
          </a:p>
          <a:p>
            <a:r>
              <a:rPr lang="cs-CZ" sz="2000" dirty="0" smtClean="0"/>
              <a:t>b) </a:t>
            </a:r>
            <a:r>
              <a:rPr lang="cs-CZ" sz="2000" b="1" dirty="0" smtClean="0">
                <a:solidFill>
                  <a:srgbClr val="FF0000"/>
                </a:solidFill>
              </a:rPr>
              <a:t>JINÉ změny záměru v příloze č. 1 kat. I </a:t>
            </a:r>
            <a:r>
              <a:rPr lang="cs-CZ" sz="2000" dirty="0" smtClean="0"/>
              <a:t>k tomuto zákonu kategorii I, které by mohly mít významný negativní vliv na životní prostředí - </a:t>
            </a:r>
            <a:r>
              <a:rPr lang="cs-CZ" sz="2000" b="1" dirty="0" smtClean="0">
                <a:solidFill>
                  <a:srgbClr val="FF0000"/>
                </a:solidFill>
              </a:rPr>
              <a:t>ZJIŠŤOVACÍ ŘÍZENÍ</a:t>
            </a:r>
            <a:r>
              <a:rPr lang="cs-CZ" sz="2000" b="1" dirty="0" smtClean="0"/>
              <a:t>,</a:t>
            </a:r>
          </a:p>
          <a:p>
            <a:r>
              <a:rPr lang="cs-CZ" sz="2000" dirty="0" smtClean="0"/>
              <a:t> </a:t>
            </a:r>
          </a:p>
          <a:p>
            <a:r>
              <a:rPr lang="cs-CZ" sz="2000" dirty="0" smtClean="0"/>
              <a:t>c) záměry uvedené v příloze č. 1 k tomuto zákonu </a:t>
            </a:r>
            <a:r>
              <a:rPr lang="cs-CZ" sz="2000" b="1" dirty="0" smtClean="0">
                <a:solidFill>
                  <a:srgbClr val="FF0000"/>
                </a:solidFill>
              </a:rPr>
              <a:t>kategorii II a změny </a:t>
            </a:r>
            <a:r>
              <a:rPr lang="cs-CZ" sz="2000" dirty="0" smtClean="0"/>
              <a:t>těchto záměrů po dosažení limitu - </a:t>
            </a:r>
            <a:r>
              <a:rPr lang="cs-CZ" sz="2000" b="1" dirty="0" smtClean="0">
                <a:solidFill>
                  <a:srgbClr val="FF0000"/>
                </a:solidFill>
              </a:rPr>
              <a:t>ZJIŠŤOVACÍ ŘÍZENÍ</a:t>
            </a:r>
          </a:p>
          <a:p>
            <a:endParaRPr lang="cs-CZ" sz="2000" b="1" dirty="0">
              <a:solidFill>
                <a:srgbClr val="FF0000"/>
              </a:solidFill>
            </a:endParaRPr>
          </a:p>
          <a:p>
            <a:endParaRPr lang="cs-CZ" sz="2000" dirty="0" smtClean="0">
              <a:solidFill>
                <a:srgbClr val="FF0000"/>
              </a:solidFill>
            </a:endParaRPr>
          </a:p>
          <a:p>
            <a:r>
              <a:rPr lang="cs-CZ" sz="2000" dirty="0" smtClean="0"/>
              <a:t> </a:t>
            </a:r>
          </a:p>
          <a:p>
            <a:r>
              <a:rPr lang="cs-CZ" sz="2000" dirty="0" smtClean="0"/>
              <a:t>d) </a:t>
            </a:r>
            <a:r>
              <a:rPr lang="cs-CZ" sz="2000" dirty="0"/>
              <a:t>d) záměry uvedené v příloze č. 1 k tomuto zákonu dosahující příslušných limitních hodnot na min. 25 % plus v chráněné oblasti nebo </a:t>
            </a:r>
            <a:r>
              <a:rPr lang="cs-CZ" sz="2000" dirty="0" err="1"/>
              <a:t>ochr</a:t>
            </a:r>
            <a:r>
              <a:rPr lang="cs-CZ" sz="2000" dirty="0"/>
              <a:t>. pásmu, plus jejich změny  (</a:t>
            </a:r>
            <a:r>
              <a:rPr lang="cs-CZ" sz="2000" b="1" dirty="0">
                <a:solidFill>
                  <a:srgbClr val="FF0000"/>
                </a:solidFill>
              </a:rPr>
              <a:t>podlimitní záměry</a:t>
            </a:r>
            <a:r>
              <a:rPr lang="cs-CZ" sz="2000" dirty="0"/>
              <a:t>) - a </a:t>
            </a:r>
            <a:r>
              <a:rPr lang="cs-CZ" sz="2000" b="1" dirty="0">
                <a:solidFill>
                  <a:srgbClr val="FF0000"/>
                </a:solidFill>
              </a:rPr>
              <a:t>příslušný úřad stanoví</a:t>
            </a:r>
            <a:r>
              <a:rPr lang="cs-CZ" sz="2000" dirty="0"/>
              <a:t>, že podléhají </a:t>
            </a:r>
            <a:r>
              <a:rPr lang="cs-CZ" sz="2000" b="1" dirty="0">
                <a:solidFill>
                  <a:srgbClr val="FF0000"/>
                </a:solidFill>
              </a:rPr>
              <a:t>ZJIŠŤOVACÍMU ŘÍZENÍ</a:t>
            </a:r>
            <a:endParaRPr lang="cs-CZ" sz="2000" dirty="0">
              <a:solidFill>
                <a:srgbClr val="FF0000"/>
              </a:solidFill>
            </a:endParaRPr>
          </a:p>
          <a:p>
            <a:r>
              <a:rPr lang="cs-CZ" sz="2000" dirty="0" smtClean="0"/>
              <a:t> </a:t>
            </a:r>
          </a:p>
        </p:txBody>
      </p:sp>
      <p:sp>
        <p:nvSpPr>
          <p:cNvPr id="8" name="TextovéPole 7"/>
          <p:cNvSpPr txBox="1"/>
          <p:nvPr/>
        </p:nvSpPr>
        <p:spPr>
          <a:xfrm>
            <a:off x="3203848" y="4210504"/>
            <a:ext cx="5688632" cy="923330"/>
          </a:xfrm>
          <a:prstGeom prst="rect">
            <a:avLst/>
          </a:prstGeom>
          <a:noFill/>
        </p:spPr>
        <p:txBody>
          <a:bodyPr wrap="square" rtlCol="0">
            <a:spAutoFit/>
          </a:bodyPr>
          <a:lstStyle/>
          <a:p>
            <a:r>
              <a:rPr lang="cs-CZ" b="1" dirty="0" smtClean="0">
                <a:solidFill>
                  <a:srgbClr val="00B050"/>
                </a:solidFill>
              </a:rPr>
              <a:t>Bod 4. kat. II Zařízení   </a:t>
            </a:r>
            <a:r>
              <a:rPr lang="cs-CZ" b="1" dirty="0">
                <a:solidFill>
                  <a:srgbClr val="00B050"/>
                </a:solidFill>
              </a:rPr>
              <a:t>ke   spalování   paliv   o   jmenovitém   tepelném   </a:t>
            </a:r>
            <a:r>
              <a:rPr lang="cs-CZ" b="1" dirty="0" smtClean="0">
                <a:solidFill>
                  <a:srgbClr val="00B050"/>
                </a:solidFill>
              </a:rPr>
              <a:t>výkonu </a:t>
            </a:r>
            <a:r>
              <a:rPr lang="cs-CZ" b="1" dirty="0">
                <a:solidFill>
                  <a:srgbClr val="00B050"/>
                </a:solidFill>
              </a:rPr>
              <a:t>od   50   do   </a:t>
            </a:r>
            <a:r>
              <a:rPr lang="cs-CZ" b="1" dirty="0" smtClean="0">
                <a:solidFill>
                  <a:srgbClr val="00B050"/>
                </a:solidFill>
              </a:rPr>
              <a:t>299,9   MW, změna zařízení, která zvyšuje výkon o 50 MW.</a:t>
            </a:r>
            <a:endParaRPr lang="cs-CZ" b="1" dirty="0">
              <a:solidFill>
                <a:srgbClr val="00B050"/>
              </a:solidFill>
            </a:endParaRPr>
          </a:p>
        </p:txBody>
      </p:sp>
      <p:sp>
        <p:nvSpPr>
          <p:cNvPr id="9" name="TextovéPole 8"/>
          <p:cNvSpPr txBox="1"/>
          <p:nvPr/>
        </p:nvSpPr>
        <p:spPr>
          <a:xfrm>
            <a:off x="3923928" y="6165304"/>
            <a:ext cx="4796006" cy="584775"/>
          </a:xfrm>
          <a:prstGeom prst="rect">
            <a:avLst/>
          </a:prstGeom>
          <a:noFill/>
        </p:spPr>
        <p:txBody>
          <a:bodyPr wrap="square" rtlCol="0">
            <a:spAutoFit/>
          </a:bodyPr>
          <a:lstStyle/>
          <a:p>
            <a:r>
              <a:rPr lang="cs-CZ" sz="1600" b="1" dirty="0" smtClean="0">
                <a:solidFill>
                  <a:srgbClr val="00B050"/>
                </a:solidFill>
              </a:rPr>
              <a:t>Zařízení   </a:t>
            </a:r>
            <a:r>
              <a:rPr lang="cs-CZ" sz="1600" b="1" dirty="0">
                <a:solidFill>
                  <a:srgbClr val="00B050"/>
                </a:solidFill>
              </a:rPr>
              <a:t>ke   spalování   paliv   </a:t>
            </a:r>
            <a:r>
              <a:rPr lang="cs-CZ" sz="1600" b="1" dirty="0" smtClean="0">
                <a:solidFill>
                  <a:srgbClr val="00B050"/>
                </a:solidFill>
              </a:rPr>
              <a:t>od 12,5 do 49,9 MW v </a:t>
            </a:r>
            <a:r>
              <a:rPr lang="cs-CZ" sz="1600" b="1" dirty="0" err="1" smtClean="0">
                <a:solidFill>
                  <a:srgbClr val="00B050"/>
                </a:solidFill>
              </a:rPr>
              <a:t>chr</a:t>
            </a:r>
            <a:r>
              <a:rPr lang="cs-CZ" sz="1600" b="1" dirty="0" smtClean="0">
                <a:solidFill>
                  <a:srgbClr val="00B050"/>
                </a:solidFill>
              </a:rPr>
              <a:t>. oblasti nebo </a:t>
            </a:r>
            <a:r>
              <a:rPr lang="cs-CZ" sz="1600" b="1" dirty="0" err="1" smtClean="0">
                <a:solidFill>
                  <a:srgbClr val="00B050"/>
                </a:solidFill>
              </a:rPr>
              <a:t>ochr</a:t>
            </a:r>
            <a:r>
              <a:rPr lang="cs-CZ" sz="1600" b="1" dirty="0" smtClean="0">
                <a:solidFill>
                  <a:srgbClr val="00B050"/>
                </a:solidFill>
              </a:rPr>
              <a:t>. Pásmu plus stanoví úřad </a:t>
            </a:r>
            <a:endParaRPr lang="cs-CZ" sz="1600" b="1" dirty="0">
              <a:solidFill>
                <a:srgbClr val="00B050"/>
              </a:solidFill>
            </a:endParaRPr>
          </a:p>
        </p:txBody>
      </p:sp>
    </p:spTree>
    <p:extLst>
      <p:ext uri="{BB962C8B-B14F-4D97-AF65-F5344CB8AC3E}">
        <p14:creationId xmlns:p14="http://schemas.microsoft.com/office/powerpoint/2010/main" val="410317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 calcmode="lin" valueType="num">
                                      <p:cBhvr additive="base">
                                        <p:cTn id="3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anim calcmode="lin" valueType="num">
                                      <p:cBhvr additive="base">
                                        <p:cTn id="43"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11" end="11"/>
                                            </p:txEl>
                                          </p:spTgt>
                                        </p:tgtEl>
                                        <p:attrNameLst>
                                          <p:attrName>style.visibility</p:attrName>
                                        </p:attrNameLst>
                                      </p:cBhvr>
                                      <p:to>
                                        <p:strVal val="visible"/>
                                      </p:to>
                                    </p:set>
                                    <p:anim calcmode="lin" valueType="num">
                                      <p:cBhvr additive="base">
                                        <p:cTn id="49"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P spid="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7056784" cy="584775"/>
          </a:xfrm>
          <a:prstGeom prst="rect">
            <a:avLst/>
          </a:prstGeom>
          <a:noFill/>
        </p:spPr>
        <p:txBody>
          <a:bodyPr wrap="square" rtlCol="0">
            <a:spAutoFit/>
          </a:bodyPr>
          <a:lstStyle/>
          <a:p>
            <a:r>
              <a:rPr lang="cs-CZ" sz="3200" b="1" dirty="0" smtClean="0"/>
              <a:t>Které záměry podléhají posouzení (EIA)?</a:t>
            </a:r>
            <a:endParaRPr lang="cs-CZ" sz="3200" b="1" dirty="0"/>
          </a:p>
        </p:txBody>
      </p:sp>
      <p:sp>
        <p:nvSpPr>
          <p:cNvPr id="6" name="TextovéPole 5"/>
          <p:cNvSpPr txBox="1"/>
          <p:nvPr/>
        </p:nvSpPr>
        <p:spPr>
          <a:xfrm>
            <a:off x="548072" y="1148580"/>
            <a:ext cx="8460432" cy="5632311"/>
          </a:xfrm>
          <a:prstGeom prst="rect">
            <a:avLst/>
          </a:prstGeom>
          <a:noFill/>
        </p:spPr>
        <p:txBody>
          <a:bodyPr wrap="square" rtlCol="0">
            <a:spAutoFit/>
          </a:bodyPr>
          <a:lstStyle/>
          <a:p>
            <a:r>
              <a:rPr lang="cs-CZ" sz="2000" dirty="0" smtClean="0"/>
              <a:t>§ 4 odst. 1 písm. a) </a:t>
            </a:r>
            <a:r>
              <a:rPr lang="cs-CZ" sz="2000" b="1" dirty="0" smtClean="0"/>
              <a:t>záměry uvedené </a:t>
            </a:r>
            <a:r>
              <a:rPr lang="cs-CZ" sz="2000" b="1" dirty="0" smtClean="0">
                <a:solidFill>
                  <a:srgbClr val="FF0000"/>
                </a:solidFill>
              </a:rPr>
              <a:t>v příloze č. 1 </a:t>
            </a:r>
            <a:r>
              <a:rPr lang="cs-CZ" sz="2000" dirty="0" smtClean="0"/>
              <a:t>k tomuto zákonu kategorii I </a:t>
            </a:r>
            <a:r>
              <a:rPr lang="cs-CZ" sz="2000" b="1" dirty="0" smtClean="0">
                <a:solidFill>
                  <a:srgbClr val="FF0000"/>
                </a:solidFill>
              </a:rPr>
              <a:t>a změny </a:t>
            </a:r>
            <a:r>
              <a:rPr lang="cs-CZ" sz="2000" dirty="0" smtClean="0"/>
              <a:t>těchto po dosažení limitu – </a:t>
            </a:r>
            <a:r>
              <a:rPr lang="cs-CZ" sz="2000" b="1" dirty="0" smtClean="0">
                <a:solidFill>
                  <a:srgbClr val="FF0000"/>
                </a:solidFill>
              </a:rPr>
              <a:t>VŽDY</a:t>
            </a:r>
            <a:r>
              <a:rPr lang="cs-CZ" sz="2000" dirty="0" smtClean="0"/>
              <a:t>	</a:t>
            </a:r>
          </a:p>
          <a:p>
            <a:r>
              <a:rPr lang="cs-CZ" sz="2000" dirty="0" smtClean="0"/>
              <a:t> </a:t>
            </a:r>
          </a:p>
          <a:p>
            <a:endParaRPr lang="cs-CZ" sz="2000" dirty="0" smtClean="0"/>
          </a:p>
          <a:p>
            <a:endParaRPr lang="cs-CZ" sz="2000" dirty="0"/>
          </a:p>
          <a:p>
            <a:r>
              <a:rPr lang="cs-CZ" sz="2000" dirty="0" smtClean="0"/>
              <a:t>b) </a:t>
            </a:r>
            <a:r>
              <a:rPr lang="cs-CZ" sz="2000" b="1" dirty="0" smtClean="0">
                <a:solidFill>
                  <a:srgbClr val="FF0000"/>
                </a:solidFill>
              </a:rPr>
              <a:t>JINÉ změny záměru v příloze č. 1 kat. I </a:t>
            </a:r>
            <a:r>
              <a:rPr lang="cs-CZ" sz="2000" dirty="0" smtClean="0"/>
              <a:t>k tomuto zákonu kategorii I, které by mohly mít významný negativní vliv na životní prostředí - </a:t>
            </a:r>
            <a:r>
              <a:rPr lang="cs-CZ" sz="2000" b="1" dirty="0" smtClean="0">
                <a:solidFill>
                  <a:srgbClr val="FF0000"/>
                </a:solidFill>
              </a:rPr>
              <a:t>ZJIŠŤOVACÍ ŘÍZENÍ</a:t>
            </a:r>
            <a:r>
              <a:rPr lang="cs-CZ" sz="2000" b="1" dirty="0" smtClean="0"/>
              <a:t>,</a:t>
            </a:r>
          </a:p>
          <a:p>
            <a:r>
              <a:rPr lang="cs-CZ" sz="2000" dirty="0" smtClean="0"/>
              <a:t> </a:t>
            </a:r>
          </a:p>
          <a:p>
            <a:r>
              <a:rPr lang="cs-CZ" sz="2000" dirty="0" smtClean="0"/>
              <a:t>c) záměry uvedené v příloze č. 1 k tomuto zákonu </a:t>
            </a:r>
            <a:r>
              <a:rPr lang="cs-CZ" sz="2000" b="1" dirty="0" smtClean="0">
                <a:solidFill>
                  <a:srgbClr val="FF0000"/>
                </a:solidFill>
              </a:rPr>
              <a:t>kategorii II a změny </a:t>
            </a:r>
            <a:r>
              <a:rPr lang="cs-CZ" sz="2000" dirty="0" smtClean="0"/>
              <a:t>těchto záměrů po dosažení limitu - </a:t>
            </a:r>
            <a:r>
              <a:rPr lang="cs-CZ" sz="2000" b="1" dirty="0" smtClean="0">
                <a:solidFill>
                  <a:srgbClr val="FF0000"/>
                </a:solidFill>
              </a:rPr>
              <a:t>ZJIŠŤOVACÍ ŘÍZENÍ</a:t>
            </a:r>
          </a:p>
          <a:p>
            <a:endParaRPr lang="cs-CZ" sz="2000" b="1" dirty="0">
              <a:solidFill>
                <a:srgbClr val="FF0000"/>
              </a:solidFill>
            </a:endParaRPr>
          </a:p>
          <a:p>
            <a:endParaRPr lang="cs-CZ" sz="2000" dirty="0" smtClean="0">
              <a:solidFill>
                <a:srgbClr val="FF0000"/>
              </a:solidFill>
            </a:endParaRPr>
          </a:p>
          <a:p>
            <a:r>
              <a:rPr lang="cs-CZ" sz="2000" dirty="0" smtClean="0"/>
              <a:t> </a:t>
            </a:r>
          </a:p>
          <a:p>
            <a:r>
              <a:rPr lang="cs-CZ" sz="2000" dirty="0" smtClean="0"/>
              <a:t>d) </a:t>
            </a:r>
            <a:r>
              <a:rPr lang="cs-CZ" sz="2000" dirty="0"/>
              <a:t>d) záměry uvedené v příloze č. 1 k tomuto zákonu dosahující příslušných limitních hodnot na min. 25 % plus v chráněné oblasti nebo </a:t>
            </a:r>
            <a:r>
              <a:rPr lang="cs-CZ" sz="2000" dirty="0" err="1"/>
              <a:t>ochr</a:t>
            </a:r>
            <a:r>
              <a:rPr lang="cs-CZ" sz="2000" dirty="0"/>
              <a:t>. pásmu, plus jejich změny  (</a:t>
            </a:r>
            <a:r>
              <a:rPr lang="cs-CZ" sz="2000" b="1" dirty="0">
                <a:solidFill>
                  <a:srgbClr val="FF0000"/>
                </a:solidFill>
              </a:rPr>
              <a:t>podlimitní záměry</a:t>
            </a:r>
            <a:r>
              <a:rPr lang="cs-CZ" sz="2000" dirty="0"/>
              <a:t>) - a </a:t>
            </a:r>
            <a:r>
              <a:rPr lang="cs-CZ" sz="2000" b="1" dirty="0">
                <a:solidFill>
                  <a:srgbClr val="FF0000"/>
                </a:solidFill>
              </a:rPr>
              <a:t>příslušný úřad stanoví</a:t>
            </a:r>
            <a:r>
              <a:rPr lang="cs-CZ" sz="2000" dirty="0"/>
              <a:t>, že podléhají </a:t>
            </a:r>
            <a:r>
              <a:rPr lang="cs-CZ" sz="2000" b="1" dirty="0">
                <a:solidFill>
                  <a:srgbClr val="FF0000"/>
                </a:solidFill>
              </a:rPr>
              <a:t>ZJIŠŤOVACÍMU ŘÍZENÍ</a:t>
            </a:r>
            <a:endParaRPr lang="cs-CZ" sz="2000" dirty="0">
              <a:solidFill>
                <a:srgbClr val="FF0000"/>
              </a:solidFill>
            </a:endParaRPr>
          </a:p>
          <a:p>
            <a:r>
              <a:rPr lang="cs-CZ" sz="2000" dirty="0" smtClean="0"/>
              <a:t> </a:t>
            </a:r>
          </a:p>
        </p:txBody>
      </p:sp>
      <p:sp>
        <p:nvSpPr>
          <p:cNvPr id="8" name="TextovéPole 7"/>
          <p:cNvSpPr txBox="1"/>
          <p:nvPr/>
        </p:nvSpPr>
        <p:spPr>
          <a:xfrm>
            <a:off x="3203848" y="4210504"/>
            <a:ext cx="5688632" cy="369332"/>
          </a:xfrm>
          <a:prstGeom prst="rect">
            <a:avLst/>
          </a:prstGeom>
          <a:noFill/>
        </p:spPr>
        <p:txBody>
          <a:bodyPr wrap="square" rtlCol="0">
            <a:spAutoFit/>
          </a:bodyPr>
          <a:lstStyle/>
          <a:p>
            <a:r>
              <a:rPr lang="cs-CZ" b="1" dirty="0" smtClean="0">
                <a:solidFill>
                  <a:srgbClr val="00B050"/>
                </a:solidFill>
              </a:rPr>
              <a:t>Bod 7. kat. II Větrné elektrárny s výškou stožáru od 50 m.</a:t>
            </a:r>
            <a:endParaRPr lang="cs-CZ" b="1" dirty="0">
              <a:solidFill>
                <a:srgbClr val="00B050"/>
              </a:solidFill>
            </a:endParaRPr>
          </a:p>
        </p:txBody>
      </p:sp>
      <p:sp>
        <p:nvSpPr>
          <p:cNvPr id="9" name="TextovéPole 8"/>
          <p:cNvSpPr txBox="1"/>
          <p:nvPr/>
        </p:nvSpPr>
        <p:spPr>
          <a:xfrm>
            <a:off x="4211960" y="6165304"/>
            <a:ext cx="4507974" cy="584775"/>
          </a:xfrm>
          <a:prstGeom prst="rect">
            <a:avLst/>
          </a:prstGeom>
          <a:noFill/>
        </p:spPr>
        <p:txBody>
          <a:bodyPr wrap="square" rtlCol="0">
            <a:spAutoFit/>
          </a:bodyPr>
          <a:lstStyle/>
          <a:p>
            <a:r>
              <a:rPr lang="cs-CZ" sz="1600" b="1" dirty="0" smtClean="0">
                <a:solidFill>
                  <a:srgbClr val="00B050"/>
                </a:solidFill>
              </a:rPr>
              <a:t>Větrné elektrárny s výškou stožáru od 12.5 m do 49.9 m v CHO nebo </a:t>
            </a:r>
            <a:r>
              <a:rPr lang="cs-CZ" sz="1600" b="1" dirty="0" err="1" smtClean="0">
                <a:solidFill>
                  <a:srgbClr val="00B050"/>
                </a:solidFill>
              </a:rPr>
              <a:t>ochr</a:t>
            </a:r>
            <a:r>
              <a:rPr lang="cs-CZ" sz="1600" b="1" dirty="0" smtClean="0">
                <a:solidFill>
                  <a:srgbClr val="00B050"/>
                </a:solidFill>
              </a:rPr>
              <a:t>. pásmu + stanoví úřad </a:t>
            </a:r>
            <a:endParaRPr lang="cs-CZ" sz="1600" b="1" dirty="0">
              <a:solidFill>
                <a:srgbClr val="00B050"/>
              </a:solidFill>
            </a:endParaRPr>
          </a:p>
        </p:txBody>
      </p:sp>
    </p:spTree>
    <p:extLst>
      <p:ext uri="{BB962C8B-B14F-4D97-AF65-F5344CB8AC3E}">
        <p14:creationId xmlns:p14="http://schemas.microsoft.com/office/powerpoint/2010/main" val="167660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 calcmode="lin" valueType="num">
                                      <p:cBhvr additive="base">
                                        <p:cTn id="3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anim calcmode="lin" valueType="num">
                                      <p:cBhvr additive="base">
                                        <p:cTn id="43"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11" end="11"/>
                                            </p:txEl>
                                          </p:spTgt>
                                        </p:tgtEl>
                                        <p:attrNameLst>
                                          <p:attrName>style.visibility</p:attrName>
                                        </p:attrNameLst>
                                      </p:cBhvr>
                                      <p:to>
                                        <p:strVal val="visible"/>
                                      </p:to>
                                    </p:set>
                                    <p:anim calcmode="lin" valueType="num">
                                      <p:cBhvr additive="base">
                                        <p:cTn id="49"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995120" cy="523220"/>
          </a:xfrm>
          <a:prstGeom prst="rect">
            <a:avLst/>
          </a:prstGeom>
          <a:noFill/>
        </p:spPr>
        <p:txBody>
          <a:bodyPr wrap="square" rtlCol="0">
            <a:spAutoFit/>
          </a:bodyPr>
          <a:lstStyle/>
          <a:p>
            <a:r>
              <a:rPr lang="cs-CZ" sz="2800" b="1" dirty="0" smtClean="0"/>
              <a:t>Které záměry nepodléhají posouzení (EIA)?</a:t>
            </a:r>
            <a:endParaRPr lang="cs-CZ" sz="2800" b="1" dirty="0"/>
          </a:p>
        </p:txBody>
      </p:sp>
      <p:sp>
        <p:nvSpPr>
          <p:cNvPr id="3" name="TextovéPole 2"/>
          <p:cNvSpPr txBox="1"/>
          <p:nvPr/>
        </p:nvSpPr>
        <p:spPr>
          <a:xfrm>
            <a:off x="899592" y="1700808"/>
            <a:ext cx="7560840" cy="4524315"/>
          </a:xfrm>
          <a:prstGeom prst="rect">
            <a:avLst/>
          </a:prstGeom>
          <a:noFill/>
        </p:spPr>
        <p:txBody>
          <a:bodyPr wrap="square" rtlCol="0">
            <a:spAutoFit/>
          </a:bodyPr>
          <a:lstStyle/>
          <a:p>
            <a:r>
              <a:rPr lang="cs-CZ" sz="2400" dirty="0" smtClean="0"/>
              <a:t>záměr</a:t>
            </a:r>
            <a:r>
              <a:rPr lang="cs-CZ" sz="2400" dirty="0"/>
              <a:t>, o kterém </a:t>
            </a:r>
            <a:r>
              <a:rPr lang="cs-CZ" sz="2400" b="1" u="sng" dirty="0"/>
              <a:t>rozhodne vláda</a:t>
            </a:r>
            <a:r>
              <a:rPr lang="cs-CZ" sz="2400" u="sng" dirty="0"/>
              <a:t> </a:t>
            </a:r>
            <a:r>
              <a:rPr lang="cs-CZ" sz="2400" dirty="0"/>
              <a:t>v případě:</a:t>
            </a:r>
          </a:p>
          <a:p>
            <a:r>
              <a:rPr lang="cs-CZ" sz="2400" dirty="0"/>
              <a:t>- </a:t>
            </a:r>
            <a:r>
              <a:rPr lang="cs-CZ" sz="2400" dirty="0" smtClean="0"/>
              <a:t>naléhavých </a:t>
            </a:r>
            <a:r>
              <a:rPr lang="cs-CZ" sz="2400" dirty="0"/>
              <a:t>důvodů </a:t>
            </a:r>
            <a:r>
              <a:rPr lang="cs-CZ" sz="2400" b="1" dirty="0"/>
              <a:t>obrany</a:t>
            </a:r>
          </a:p>
          <a:p>
            <a:pPr marL="342900" indent="-342900">
              <a:buFontTx/>
              <a:buChar char="-"/>
            </a:pPr>
            <a:r>
              <a:rPr lang="cs-CZ" sz="2400" dirty="0" smtClean="0"/>
              <a:t>kdy </a:t>
            </a:r>
            <a:r>
              <a:rPr lang="cs-CZ" sz="2400" dirty="0"/>
              <a:t>záměr slouží k bezprostřednímu odvrácení </a:t>
            </a:r>
            <a:r>
              <a:rPr lang="cs-CZ" sz="2400" dirty="0" smtClean="0"/>
              <a:t>důsledků nebo </a:t>
            </a:r>
            <a:r>
              <a:rPr lang="cs-CZ" sz="2400" dirty="0"/>
              <a:t>ke zmírnění </a:t>
            </a:r>
            <a:r>
              <a:rPr lang="cs-CZ" sz="2400" b="1" dirty="0"/>
              <a:t>nepředvídatelné události</a:t>
            </a:r>
            <a:r>
              <a:rPr lang="cs-CZ" sz="2400" dirty="0"/>
              <a:t>, která by </a:t>
            </a:r>
            <a:r>
              <a:rPr lang="cs-CZ" sz="2400" dirty="0" smtClean="0"/>
              <a:t>mohla vážně </a:t>
            </a:r>
            <a:r>
              <a:rPr lang="cs-CZ" sz="2400" dirty="0"/>
              <a:t>ohrozit zdraví, bezpečnost, majetek </a:t>
            </a:r>
            <a:r>
              <a:rPr lang="cs-CZ" sz="2400" dirty="0" smtClean="0"/>
              <a:t>obyvatelstva nebo </a:t>
            </a:r>
            <a:r>
              <a:rPr lang="cs-CZ" sz="2400" dirty="0"/>
              <a:t>životní </a:t>
            </a:r>
            <a:r>
              <a:rPr lang="cs-CZ" sz="2400" dirty="0" smtClean="0"/>
              <a:t>prostředí,</a:t>
            </a:r>
          </a:p>
          <a:p>
            <a:pPr marL="342900" indent="-342900">
              <a:buFontTx/>
              <a:buChar char="-"/>
            </a:pPr>
            <a:r>
              <a:rPr lang="cs-CZ" sz="2400" dirty="0" smtClean="0"/>
              <a:t>Výrazně převažuje veřejný zájem a není možné provést posouzení, aniž by byl ovlivněn účel záměru.</a:t>
            </a:r>
          </a:p>
          <a:p>
            <a:endParaRPr lang="cs-CZ" sz="2400" dirty="0"/>
          </a:p>
          <a:p>
            <a:r>
              <a:rPr lang="cs-CZ" sz="2400" dirty="0" smtClean="0"/>
              <a:t>Ustanovení o posuzování </a:t>
            </a:r>
            <a:r>
              <a:rPr lang="cs-CZ" sz="2400" dirty="0"/>
              <a:t>vlivů na životní prostředí přesahujících hranice České republiky </a:t>
            </a:r>
            <a:r>
              <a:rPr lang="cs-CZ" sz="2400" dirty="0" smtClean="0"/>
              <a:t>se použijí přiměřeně. </a:t>
            </a:r>
          </a:p>
          <a:p>
            <a:r>
              <a:rPr lang="cs-CZ" sz="2400" dirty="0" smtClean="0"/>
              <a:t>                                                 + informace Komisi</a:t>
            </a:r>
            <a:endParaRPr lang="cs-CZ" sz="2400" dirty="0"/>
          </a:p>
        </p:txBody>
      </p:sp>
    </p:spTree>
    <p:extLst>
      <p:ext uri="{BB962C8B-B14F-4D97-AF65-F5344CB8AC3E}">
        <p14:creationId xmlns:p14="http://schemas.microsoft.com/office/powerpoint/2010/main" val="1680028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p:cNvPicPr>
            <a:picLocks noChangeAspect="1"/>
          </p:cNvPicPr>
          <p:nvPr/>
        </p:nvPicPr>
        <p:blipFill>
          <a:blip r:embed="rId4"/>
          <a:stretch>
            <a:fillRect/>
          </a:stretch>
        </p:blipFill>
        <p:spPr>
          <a:xfrm>
            <a:off x="-186207" y="188640"/>
            <a:ext cx="7400925" cy="4219575"/>
          </a:xfrm>
          <a:prstGeom prst="rect">
            <a:avLst/>
          </a:prstGeom>
        </p:spPr>
      </p:pic>
      <p:pic>
        <p:nvPicPr>
          <p:cNvPr id="3" name="Obrázek 2"/>
          <p:cNvPicPr>
            <a:picLocks noChangeAspect="1"/>
          </p:cNvPicPr>
          <p:nvPr/>
        </p:nvPicPr>
        <p:blipFill>
          <a:blip r:embed="rId5"/>
          <a:stretch>
            <a:fillRect/>
          </a:stretch>
        </p:blipFill>
        <p:spPr>
          <a:xfrm>
            <a:off x="3275856" y="1628800"/>
            <a:ext cx="5651773" cy="5866494"/>
          </a:xfrm>
          <a:prstGeom prst="rect">
            <a:avLst/>
          </a:prstGeom>
        </p:spPr>
      </p:pic>
    </p:spTree>
    <p:extLst>
      <p:ext uri="{BB962C8B-B14F-4D97-AF65-F5344CB8AC3E}">
        <p14:creationId xmlns:p14="http://schemas.microsoft.com/office/powerpoint/2010/main" val="317232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2260343" y="107870"/>
            <a:ext cx="6408712" cy="707886"/>
          </a:xfrm>
          <a:prstGeom prst="rect">
            <a:avLst/>
          </a:prstGeom>
          <a:noFill/>
        </p:spPr>
        <p:txBody>
          <a:bodyPr wrap="square" rtlCol="0">
            <a:spAutoFit/>
          </a:bodyPr>
          <a:lstStyle/>
          <a:p>
            <a:r>
              <a:rPr lang="cs-CZ" sz="4000" b="1" dirty="0" smtClean="0"/>
              <a:t>Které záměry (EIA)?</a:t>
            </a:r>
            <a:endParaRPr lang="cs-CZ" sz="4000" b="1" dirty="0"/>
          </a:p>
        </p:txBody>
      </p:sp>
      <p:sp>
        <p:nvSpPr>
          <p:cNvPr id="3" name="Zaoblený obdélník 2"/>
          <p:cNvSpPr/>
          <p:nvPr/>
        </p:nvSpPr>
        <p:spPr>
          <a:xfrm>
            <a:off x="336482" y="1372580"/>
            <a:ext cx="3436199" cy="3280556"/>
          </a:xfrm>
          <a:prstGeom prst="roundRect">
            <a:avLst/>
          </a:prstGeom>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4" name="Zaoblený obdélník 3"/>
          <p:cNvSpPr/>
          <p:nvPr/>
        </p:nvSpPr>
        <p:spPr>
          <a:xfrm>
            <a:off x="651605" y="1490734"/>
            <a:ext cx="2880544" cy="5960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594973" y="910915"/>
            <a:ext cx="2664296" cy="461665"/>
          </a:xfrm>
          <a:prstGeom prst="rect">
            <a:avLst/>
          </a:prstGeom>
          <a:noFill/>
        </p:spPr>
        <p:txBody>
          <a:bodyPr wrap="square" rtlCol="0">
            <a:spAutoFit/>
          </a:bodyPr>
          <a:lstStyle/>
          <a:p>
            <a:pPr algn="ctr"/>
            <a:r>
              <a:rPr lang="cs-CZ" sz="2400" b="1" dirty="0" smtClean="0"/>
              <a:t>PŘÍLOHA I</a:t>
            </a:r>
            <a:endParaRPr lang="cs-CZ" dirty="0"/>
          </a:p>
        </p:txBody>
      </p:sp>
      <p:sp>
        <p:nvSpPr>
          <p:cNvPr id="7" name="TextovéPole 6"/>
          <p:cNvSpPr txBox="1"/>
          <p:nvPr/>
        </p:nvSpPr>
        <p:spPr>
          <a:xfrm>
            <a:off x="1059502" y="1588729"/>
            <a:ext cx="2542972" cy="400110"/>
          </a:xfrm>
          <a:prstGeom prst="rect">
            <a:avLst/>
          </a:prstGeom>
          <a:noFill/>
        </p:spPr>
        <p:txBody>
          <a:bodyPr wrap="square" rtlCol="0">
            <a:spAutoFit/>
          </a:bodyPr>
          <a:lstStyle/>
          <a:p>
            <a:r>
              <a:rPr lang="cs-CZ" sz="2000" b="1" dirty="0" smtClean="0"/>
              <a:t>KATEGORIE I </a:t>
            </a:r>
            <a:r>
              <a:rPr lang="en-US" sz="2000" b="1" dirty="0" smtClean="0"/>
              <a:t>+ </a:t>
            </a:r>
            <a:r>
              <a:rPr lang="cs-CZ" sz="2000" b="1" dirty="0" smtClean="0"/>
              <a:t>ZMĚNY</a:t>
            </a:r>
            <a:endParaRPr lang="cs-CZ" sz="2000" b="1" dirty="0"/>
          </a:p>
        </p:txBody>
      </p:sp>
      <p:sp>
        <p:nvSpPr>
          <p:cNvPr id="13" name="TextovéPole 12"/>
          <p:cNvSpPr txBox="1"/>
          <p:nvPr/>
        </p:nvSpPr>
        <p:spPr>
          <a:xfrm>
            <a:off x="618308" y="2337227"/>
            <a:ext cx="2988257" cy="400110"/>
          </a:xfrm>
          <a:prstGeom prst="rect">
            <a:avLst/>
          </a:prstGeom>
          <a:noFill/>
        </p:spPr>
        <p:txBody>
          <a:bodyPr wrap="square" rtlCol="0">
            <a:spAutoFit/>
          </a:bodyPr>
          <a:lstStyle/>
          <a:p>
            <a:r>
              <a:rPr lang="cs-CZ" sz="2000" b="1" dirty="0" smtClean="0"/>
              <a:t>PODLIMITNÍ ZMĚNY KAT. I</a:t>
            </a:r>
            <a:endParaRPr lang="cs-CZ" sz="2000" b="1" dirty="0"/>
          </a:p>
        </p:txBody>
      </p:sp>
      <p:sp>
        <p:nvSpPr>
          <p:cNvPr id="14" name="TextovéPole 13"/>
          <p:cNvSpPr txBox="1"/>
          <p:nvPr/>
        </p:nvSpPr>
        <p:spPr>
          <a:xfrm>
            <a:off x="796660" y="3107336"/>
            <a:ext cx="2731854" cy="400110"/>
          </a:xfrm>
          <a:prstGeom prst="rect">
            <a:avLst/>
          </a:prstGeom>
          <a:noFill/>
        </p:spPr>
        <p:txBody>
          <a:bodyPr wrap="square" rtlCol="0">
            <a:spAutoFit/>
          </a:bodyPr>
          <a:lstStyle/>
          <a:p>
            <a:r>
              <a:rPr lang="cs-CZ" sz="2000" b="1" dirty="0" smtClean="0"/>
              <a:t>KATEGORIE </a:t>
            </a:r>
            <a:r>
              <a:rPr lang="cs-CZ" sz="2000" b="1" dirty="0"/>
              <a:t>I</a:t>
            </a:r>
            <a:r>
              <a:rPr lang="cs-CZ" sz="2000" b="1" dirty="0" smtClean="0"/>
              <a:t>I </a:t>
            </a:r>
            <a:r>
              <a:rPr lang="en-US" sz="2000" b="1" dirty="0" smtClean="0"/>
              <a:t>+ </a:t>
            </a:r>
            <a:r>
              <a:rPr lang="cs-CZ" sz="2000" b="1" dirty="0" smtClean="0"/>
              <a:t>ZMĚNY</a:t>
            </a:r>
            <a:endParaRPr lang="cs-CZ" sz="2000" b="1" dirty="0"/>
          </a:p>
        </p:txBody>
      </p:sp>
      <p:sp>
        <p:nvSpPr>
          <p:cNvPr id="16" name="TextovéPole 15"/>
          <p:cNvSpPr txBox="1"/>
          <p:nvPr/>
        </p:nvSpPr>
        <p:spPr>
          <a:xfrm>
            <a:off x="696493" y="3857709"/>
            <a:ext cx="2988257" cy="615553"/>
          </a:xfrm>
          <a:prstGeom prst="rect">
            <a:avLst/>
          </a:prstGeom>
          <a:noFill/>
        </p:spPr>
        <p:txBody>
          <a:bodyPr wrap="square" rtlCol="0">
            <a:spAutoFit/>
          </a:bodyPr>
          <a:lstStyle/>
          <a:p>
            <a:r>
              <a:rPr lang="cs-CZ" sz="2000" b="1" dirty="0" smtClean="0"/>
              <a:t>PODLIMITNÍ ZÁMĚRY</a:t>
            </a:r>
          </a:p>
          <a:p>
            <a:r>
              <a:rPr lang="cs-CZ" sz="1400" b="1" dirty="0" smtClean="0"/>
              <a:t>(POKUD PŘÍSLUŠNÝ ÚŘAD STANOVÍ)</a:t>
            </a:r>
            <a:endParaRPr lang="cs-CZ" sz="1400" b="1" dirty="0"/>
          </a:p>
        </p:txBody>
      </p:sp>
      <p:sp>
        <p:nvSpPr>
          <p:cNvPr id="18" name="Zaoblený obdélník 17"/>
          <p:cNvSpPr/>
          <p:nvPr/>
        </p:nvSpPr>
        <p:spPr>
          <a:xfrm>
            <a:off x="658995" y="2239233"/>
            <a:ext cx="2880544" cy="5960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Zaoblený obdélník 18"/>
          <p:cNvSpPr/>
          <p:nvPr/>
        </p:nvSpPr>
        <p:spPr>
          <a:xfrm>
            <a:off x="649551" y="2993141"/>
            <a:ext cx="2880544" cy="5960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Zaoblený obdélník 19"/>
          <p:cNvSpPr/>
          <p:nvPr/>
        </p:nvSpPr>
        <p:spPr>
          <a:xfrm>
            <a:off x="668239" y="3758986"/>
            <a:ext cx="2848728" cy="761778"/>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Zaoblený obdélník 20"/>
          <p:cNvSpPr/>
          <p:nvPr/>
        </p:nvSpPr>
        <p:spPr>
          <a:xfrm>
            <a:off x="696493" y="4869159"/>
            <a:ext cx="2910072" cy="764870"/>
          </a:xfrm>
          <a:prstGeom prst="round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Zaoblený obdélník 21"/>
          <p:cNvSpPr/>
          <p:nvPr/>
        </p:nvSpPr>
        <p:spPr>
          <a:xfrm>
            <a:off x="726021" y="5689265"/>
            <a:ext cx="2880544" cy="596099"/>
          </a:xfrm>
          <a:prstGeom prst="round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TextovéPole 22"/>
          <p:cNvSpPr txBox="1"/>
          <p:nvPr/>
        </p:nvSpPr>
        <p:spPr>
          <a:xfrm>
            <a:off x="962911" y="4779620"/>
            <a:ext cx="2988257" cy="830997"/>
          </a:xfrm>
          <a:prstGeom prst="rect">
            <a:avLst/>
          </a:prstGeom>
          <a:noFill/>
        </p:spPr>
        <p:txBody>
          <a:bodyPr wrap="square" rtlCol="0">
            <a:spAutoFit/>
          </a:bodyPr>
          <a:lstStyle/>
          <a:p>
            <a:r>
              <a:rPr lang="cs-CZ" sz="2000" b="1" dirty="0" smtClean="0"/>
              <a:t>NATURA 2000</a:t>
            </a:r>
          </a:p>
          <a:p>
            <a:r>
              <a:rPr lang="cs-CZ" sz="1400" b="1" dirty="0" smtClean="0"/>
              <a:t>(</a:t>
            </a:r>
            <a:r>
              <a:rPr lang="cs-CZ" sz="1400" b="1" dirty="0"/>
              <a:t>orgán ochrany přírody svým stanoviskem </a:t>
            </a:r>
            <a:r>
              <a:rPr lang="cs-CZ" sz="1400" b="1" dirty="0" smtClean="0"/>
              <a:t>nevyloučí vliv)</a:t>
            </a:r>
            <a:endParaRPr lang="cs-CZ" sz="1400" b="1" dirty="0"/>
          </a:p>
        </p:txBody>
      </p:sp>
      <p:sp>
        <p:nvSpPr>
          <p:cNvPr id="24" name="TextovéPole 23"/>
          <p:cNvSpPr txBox="1"/>
          <p:nvPr/>
        </p:nvSpPr>
        <p:spPr>
          <a:xfrm>
            <a:off x="766214" y="5801254"/>
            <a:ext cx="2988257" cy="400110"/>
          </a:xfrm>
          <a:prstGeom prst="rect">
            <a:avLst/>
          </a:prstGeom>
          <a:noFill/>
        </p:spPr>
        <p:txBody>
          <a:bodyPr wrap="square" rtlCol="0">
            <a:spAutoFit/>
          </a:bodyPr>
          <a:lstStyle/>
          <a:p>
            <a:r>
              <a:rPr lang="cs-CZ" sz="2000" b="1" dirty="0" smtClean="0"/>
              <a:t>ZMĚNA V NAVAZ. ŘÍZENÍ</a:t>
            </a:r>
            <a:endParaRPr lang="cs-CZ" sz="2000" b="1" dirty="0"/>
          </a:p>
        </p:txBody>
      </p:sp>
      <p:sp>
        <p:nvSpPr>
          <p:cNvPr id="25" name="Zaoblený obdélník 24"/>
          <p:cNvSpPr/>
          <p:nvPr/>
        </p:nvSpPr>
        <p:spPr>
          <a:xfrm>
            <a:off x="4384105" y="2337226"/>
            <a:ext cx="1210556" cy="3848111"/>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6" name="Zaoblený obdélník 25"/>
          <p:cNvSpPr/>
          <p:nvPr/>
        </p:nvSpPr>
        <p:spPr>
          <a:xfrm>
            <a:off x="6372201" y="1427209"/>
            <a:ext cx="1182290" cy="1734756"/>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7" name="Zaoblený obdélník 26"/>
          <p:cNvSpPr/>
          <p:nvPr/>
        </p:nvSpPr>
        <p:spPr>
          <a:xfrm>
            <a:off x="6593386" y="4466608"/>
            <a:ext cx="1104290" cy="1734756"/>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8" name="Šipka doprava 7"/>
          <p:cNvSpPr/>
          <p:nvPr/>
        </p:nvSpPr>
        <p:spPr>
          <a:xfrm>
            <a:off x="3548782" y="1689066"/>
            <a:ext cx="2823417" cy="227764"/>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Šipka doprava 28"/>
          <p:cNvSpPr/>
          <p:nvPr/>
        </p:nvSpPr>
        <p:spPr>
          <a:xfrm>
            <a:off x="3548783" y="2437254"/>
            <a:ext cx="835322" cy="20005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Šipka doprava 29"/>
          <p:cNvSpPr/>
          <p:nvPr/>
        </p:nvSpPr>
        <p:spPr>
          <a:xfrm>
            <a:off x="3519428" y="3207363"/>
            <a:ext cx="835322" cy="20005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 name="Šipka doprava 30"/>
          <p:cNvSpPr/>
          <p:nvPr/>
        </p:nvSpPr>
        <p:spPr>
          <a:xfrm>
            <a:off x="3547347" y="3957007"/>
            <a:ext cx="835322" cy="200055"/>
          </a:xfrm>
          <a:prstGeom prst="rightArrow">
            <a:avLst/>
          </a:prstGeom>
          <a:solidFill>
            <a:schemeClr val="accent1">
              <a:lumMod val="20000"/>
              <a:lumOff val="80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2" name="Šipka doprava 31"/>
          <p:cNvSpPr/>
          <p:nvPr/>
        </p:nvSpPr>
        <p:spPr>
          <a:xfrm>
            <a:off x="3606565" y="5075968"/>
            <a:ext cx="777540" cy="200055"/>
          </a:xfrm>
          <a:prstGeom prst="rightArrow">
            <a:avLst/>
          </a:prstGeom>
          <a:solidFill>
            <a:schemeClr val="accent1">
              <a:lumMod val="20000"/>
              <a:lumOff val="80000"/>
            </a:schemeClr>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 name="Šipka doprava 32"/>
          <p:cNvSpPr/>
          <p:nvPr/>
        </p:nvSpPr>
        <p:spPr>
          <a:xfrm>
            <a:off x="3605129" y="5937200"/>
            <a:ext cx="777540" cy="200055"/>
          </a:xfrm>
          <a:prstGeom prst="rightArrow">
            <a:avLst/>
          </a:prstGeom>
          <a:solidFill>
            <a:schemeClr val="accent1">
              <a:lumMod val="20000"/>
              <a:lumOff val="80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Šipka doprava 34"/>
          <p:cNvSpPr/>
          <p:nvPr/>
        </p:nvSpPr>
        <p:spPr>
          <a:xfrm>
            <a:off x="5637445" y="2437253"/>
            <a:ext cx="720080" cy="20005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6" name="Šipka doprava 35"/>
          <p:cNvSpPr/>
          <p:nvPr/>
        </p:nvSpPr>
        <p:spPr>
          <a:xfrm>
            <a:off x="5646481" y="5842026"/>
            <a:ext cx="946905" cy="216023"/>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4413865" y="3726908"/>
            <a:ext cx="1007135" cy="523220"/>
          </a:xfrm>
          <a:prstGeom prst="rect">
            <a:avLst/>
          </a:prstGeom>
          <a:noFill/>
        </p:spPr>
        <p:txBody>
          <a:bodyPr wrap="square" rtlCol="0">
            <a:spAutoFit/>
          </a:bodyPr>
          <a:lstStyle/>
          <a:p>
            <a:r>
              <a:rPr lang="cs-CZ" sz="1400" b="1" dirty="0" smtClean="0">
                <a:solidFill>
                  <a:schemeClr val="tx1">
                    <a:lumMod val="75000"/>
                    <a:lumOff val="25000"/>
                  </a:schemeClr>
                </a:solidFill>
              </a:rPr>
              <a:t>ZJIŠŤOVACÍ ŘÍZENÍ</a:t>
            </a:r>
            <a:endParaRPr lang="cs-CZ" sz="1400" b="1" dirty="0">
              <a:solidFill>
                <a:schemeClr val="tx1">
                  <a:lumMod val="75000"/>
                  <a:lumOff val="25000"/>
                </a:schemeClr>
              </a:solidFill>
            </a:endParaRPr>
          </a:p>
        </p:txBody>
      </p:sp>
      <p:sp>
        <p:nvSpPr>
          <p:cNvPr id="39" name="TextovéPole 38"/>
          <p:cNvSpPr txBox="1"/>
          <p:nvPr/>
        </p:nvSpPr>
        <p:spPr>
          <a:xfrm>
            <a:off x="5688178" y="5167759"/>
            <a:ext cx="559340" cy="769441"/>
          </a:xfrm>
          <a:prstGeom prst="rect">
            <a:avLst/>
          </a:prstGeom>
          <a:noFill/>
        </p:spPr>
        <p:txBody>
          <a:bodyPr wrap="square" rtlCol="0">
            <a:spAutoFit/>
          </a:bodyPr>
          <a:lstStyle/>
          <a:p>
            <a:r>
              <a:rPr lang="cs-CZ" sz="4400" dirty="0">
                <a:solidFill>
                  <a:srgbClr val="FF0000"/>
                </a:solidFill>
              </a:rPr>
              <a:t>x</a:t>
            </a:r>
          </a:p>
        </p:txBody>
      </p:sp>
      <p:sp>
        <p:nvSpPr>
          <p:cNvPr id="28" name="TextovéPole 27"/>
          <p:cNvSpPr txBox="1"/>
          <p:nvPr/>
        </p:nvSpPr>
        <p:spPr>
          <a:xfrm>
            <a:off x="6391591" y="2612153"/>
            <a:ext cx="2455760" cy="523220"/>
          </a:xfrm>
          <a:prstGeom prst="rect">
            <a:avLst/>
          </a:prstGeom>
          <a:noFill/>
        </p:spPr>
        <p:txBody>
          <a:bodyPr wrap="square" rtlCol="0">
            <a:spAutoFit/>
          </a:bodyPr>
          <a:lstStyle/>
          <a:p>
            <a:r>
              <a:rPr lang="cs-CZ" sz="1400" b="1" dirty="0" smtClean="0"/>
              <a:t>ZÁVAZNÉ</a:t>
            </a:r>
          </a:p>
          <a:p>
            <a:r>
              <a:rPr lang="cs-CZ" sz="1400" b="1" dirty="0" smtClean="0"/>
              <a:t>STANOVISKO</a:t>
            </a:r>
            <a:endParaRPr lang="cs-CZ" sz="1400" b="1" dirty="0"/>
          </a:p>
        </p:txBody>
      </p:sp>
      <p:sp>
        <p:nvSpPr>
          <p:cNvPr id="70" name="TextovéPole 69"/>
          <p:cNvSpPr txBox="1"/>
          <p:nvPr/>
        </p:nvSpPr>
        <p:spPr>
          <a:xfrm>
            <a:off x="6557405" y="5100932"/>
            <a:ext cx="2455760" cy="307777"/>
          </a:xfrm>
          <a:prstGeom prst="rect">
            <a:avLst/>
          </a:prstGeom>
          <a:noFill/>
        </p:spPr>
        <p:txBody>
          <a:bodyPr wrap="square" rtlCol="0">
            <a:spAutoFit/>
          </a:bodyPr>
          <a:lstStyle/>
          <a:p>
            <a:r>
              <a:rPr lang="cs-CZ" sz="1400" b="1" dirty="0" smtClean="0"/>
              <a:t>ROZHODNUTÍ</a:t>
            </a:r>
            <a:endParaRPr lang="cs-CZ" sz="1400" b="1" dirty="0"/>
          </a:p>
        </p:txBody>
      </p:sp>
      <p:sp>
        <p:nvSpPr>
          <p:cNvPr id="34" name="TextovéPole 33"/>
          <p:cNvSpPr txBox="1"/>
          <p:nvPr/>
        </p:nvSpPr>
        <p:spPr>
          <a:xfrm>
            <a:off x="6401556" y="1888876"/>
            <a:ext cx="1152935" cy="523220"/>
          </a:xfrm>
          <a:prstGeom prst="rect">
            <a:avLst/>
          </a:prstGeom>
          <a:noFill/>
        </p:spPr>
        <p:txBody>
          <a:bodyPr wrap="square" rtlCol="0">
            <a:spAutoFit/>
          </a:bodyPr>
          <a:lstStyle/>
          <a:p>
            <a:r>
              <a:rPr lang="cs-CZ" sz="1400" b="1" dirty="0" smtClean="0">
                <a:solidFill>
                  <a:schemeClr val="tx1">
                    <a:lumMod val="75000"/>
                    <a:lumOff val="25000"/>
                  </a:schemeClr>
                </a:solidFill>
              </a:rPr>
              <a:t>SAMOTNÉ POSOUZENÍ</a:t>
            </a:r>
            <a:endParaRPr lang="cs-CZ" sz="1400" b="1" dirty="0">
              <a:solidFill>
                <a:schemeClr val="tx1">
                  <a:lumMod val="75000"/>
                  <a:lumOff val="25000"/>
                </a:schemeClr>
              </a:solidFill>
            </a:endParaRPr>
          </a:p>
        </p:txBody>
      </p:sp>
      <p:sp>
        <p:nvSpPr>
          <p:cNvPr id="37" name="TextovéPole 36"/>
          <p:cNvSpPr txBox="1"/>
          <p:nvPr/>
        </p:nvSpPr>
        <p:spPr>
          <a:xfrm>
            <a:off x="5622769" y="2337627"/>
            <a:ext cx="559340" cy="830997"/>
          </a:xfrm>
          <a:prstGeom prst="rect">
            <a:avLst/>
          </a:prstGeom>
          <a:noFill/>
        </p:spPr>
        <p:txBody>
          <a:bodyPr wrap="square" rtlCol="0">
            <a:spAutoFit/>
          </a:bodyPr>
          <a:lstStyle/>
          <a:p>
            <a:r>
              <a:rPr lang="cs-CZ" sz="4800" b="1" dirty="0" smtClean="0">
                <a:solidFill>
                  <a:srgbClr val="92D050"/>
                </a:solidFill>
              </a:rPr>
              <a:t>+</a:t>
            </a:r>
            <a:endParaRPr lang="cs-CZ" sz="4800" b="1" dirty="0">
              <a:solidFill>
                <a:srgbClr val="92D050"/>
              </a:solidFill>
            </a:endParaRPr>
          </a:p>
        </p:txBody>
      </p:sp>
      <p:sp>
        <p:nvSpPr>
          <p:cNvPr id="40" name="TextovéPole 39"/>
          <p:cNvSpPr txBox="1"/>
          <p:nvPr/>
        </p:nvSpPr>
        <p:spPr>
          <a:xfrm>
            <a:off x="4562524" y="5373614"/>
            <a:ext cx="1152935" cy="523220"/>
          </a:xfrm>
          <a:prstGeom prst="rect">
            <a:avLst/>
          </a:prstGeom>
          <a:noFill/>
        </p:spPr>
        <p:txBody>
          <a:bodyPr wrap="square" rtlCol="0">
            <a:spAutoFit/>
          </a:bodyPr>
          <a:lstStyle/>
          <a:p>
            <a:r>
              <a:rPr lang="cs-CZ" sz="1400" b="1" dirty="0" smtClean="0">
                <a:solidFill>
                  <a:schemeClr val="tx1">
                    <a:lumMod val="75000"/>
                    <a:lumOff val="25000"/>
                  </a:schemeClr>
                </a:solidFill>
              </a:rPr>
              <a:t>NENÍ TŘEBA POSOUDIT</a:t>
            </a:r>
            <a:endParaRPr lang="cs-CZ" sz="1400" b="1" dirty="0">
              <a:solidFill>
                <a:schemeClr val="tx1">
                  <a:lumMod val="75000"/>
                  <a:lumOff val="25000"/>
                </a:schemeClr>
              </a:solidFill>
            </a:endParaRPr>
          </a:p>
        </p:txBody>
      </p:sp>
      <p:sp>
        <p:nvSpPr>
          <p:cNvPr id="41" name="TextovéPole 40"/>
          <p:cNvSpPr txBox="1"/>
          <p:nvPr/>
        </p:nvSpPr>
        <p:spPr>
          <a:xfrm>
            <a:off x="4658006" y="2436959"/>
            <a:ext cx="1152935" cy="523220"/>
          </a:xfrm>
          <a:prstGeom prst="rect">
            <a:avLst/>
          </a:prstGeom>
          <a:noFill/>
        </p:spPr>
        <p:txBody>
          <a:bodyPr wrap="square" rtlCol="0">
            <a:spAutoFit/>
          </a:bodyPr>
          <a:lstStyle/>
          <a:p>
            <a:r>
              <a:rPr lang="cs-CZ" sz="1400" b="1" dirty="0" smtClean="0">
                <a:solidFill>
                  <a:schemeClr val="tx1">
                    <a:lumMod val="75000"/>
                    <a:lumOff val="25000"/>
                  </a:schemeClr>
                </a:solidFill>
              </a:rPr>
              <a:t>JE TŘEBA POSOUDIT</a:t>
            </a:r>
            <a:endParaRPr lang="cs-CZ" sz="1400" b="1" dirty="0">
              <a:solidFill>
                <a:schemeClr val="tx1">
                  <a:lumMod val="75000"/>
                  <a:lumOff val="25000"/>
                </a:schemeClr>
              </a:solidFill>
            </a:endParaRPr>
          </a:p>
        </p:txBody>
      </p:sp>
      <p:sp>
        <p:nvSpPr>
          <p:cNvPr id="42" name="Šipka doprava 41"/>
          <p:cNvSpPr/>
          <p:nvPr/>
        </p:nvSpPr>
        <p:spPr>
          <a:xfrm>
            <a:off x="7548750" y="2754723"/>
            <a:ext cx="263610" cy="180636"/>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3" name="Šipka doprava 42"/>
          <p:cNvSpPr/>
          <p:nvPr/>
        </p:nvSpPr>
        <p:spPr>
          <a:xfrm>
            <a:off x="7713496" y="5884689"/>
            <a:ext cx="330048" cy="20455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p:cNvSpPr txBox="1"/>
          <p:nvPr/>
        </p:nvSpPr>
        <p:spPr>
          <a:xfrm>
            <a:off x="7823351" y="2483125"/>
            <a:ext cx="1476154" cy="954107"/>
          </a:xfrm>
          <a:prstGeom prst="rect">
            <a:avLst/>
          </a:prstGeom>
          <a:noFill/>
        </p:spPr>
        <p:txBody>
          <a:bodyPr wrap="square" rtlCol="0">
            <a:spAutoFit/>
          </a:bodyPr>
          <a:lstStyle/>
          <a:p>
            <a:r>
              <a:rPr lang="cs-CZ" sz="1400" dirty="0" smtClean="0"/>
              <a:t>Navazující řízení</a:t>
            </a:r>
          </a:p>
          <a:p>
            <a:pPr marL="285750" indent="-285750">
              <a:buFont typeface="Arial" panose="020B0604020202020204" pitchFamily="34" charset="0"/>
              <a:buChar char="•"/>
            </a:pPr>
            <a:endParaRPr lang="cs-CZ" sz="1400" dirty="0"/>
          </a:p>
          <a:p>
            <a:r>
              <a:rPr lang="cs-CZ" sz="1400" dirty="0" smtClean="0"/>
              <a:t>Nenavazující řízení</a:t>
            </a:r>
            <a:endParaRPr lang="cs-CZ" sz="1400" dirty="0"/>
          </a:p>
        </p:txBody>
      </p:sp>
      <p:sp>
        <p:nvSpPr>
          <p:cNvPr id="44" name="TextovéPole 43"/>
          <p:cNvSpPr txBox="1"/>
          <p:nvPr/>
        </p:nvSpPr>
        <p:spPr>
          <a:xfrm>
            <a:off x="8043544" y="5725358"/>
            <a:ext cx="1476154" cy="523220"/>
          </a:xfrm>
          <a:prstGeom prst="rect">
            <a:avLst/>
          </a:prstGeom>
          <a:noFill/>
        </p:spPr>
        <p:txBody>
          <a:bodyPr wrap="square" rtlCol="0">
            <a:spAutoFit/>
          </a:bodyPr>
          <a:lstStyle/>
          <a:p>
            <a:r>
              <a:rPr lang="cs-CZ" sz="1400" dirty="0" smtClean="0"/>
              <a:t>Případné odvolání</a:t>
            </a:r>
            <a:endParaRPr lang="cs-CZ" sz="1400" dirty="0"/>
          </a:p>
        </p:txBody>
      </p:sp>
    </p:spTree>
    <p:extLst>
      <p:ext uri="{BB962C8B-B14F-4D97-AF65-F5344CB8AC3E}">
        <p14:creationId xmlns:p14="http://schemas.microsoft.com/office/powerpoint/2010/main" val="27004776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Průběh EIA</a:t>
            </a:r>
            <a:endParaRPr lang="cs-CZ" sz="4000" b="1" dirty="0"/>
          </a:p>
        </p:txBody>
      </p:sp>
      <p:pic>
        <p:nvPicPr>
          <p:cNvPr id="1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3" name="TextovéPole 12"/>
          <p:cNvSpPr txBox="1"/>
          <p:nvPr/>
        </p:nvSpPr>
        <p:spPr>
          <a:xfrm>
            <a:off x="1691680" y="263058"/>
            <a:ext cx="6408712" cy="1323439"/>
          </a:xfrm>
          <a:prstGeom prst="rect">
            <a:avLst/>
          </a:prstGeom>
          <a:noFill/>
        </p:spPr>
        <p:txBody>
          <a:bodyPr wrap="square" rtlCol="0">
            <a:spAutoFit/>
          </a:bodyPr>
          <a:lstStyle/>
          <a:p>
            <a:r>
              <a:rPr lang="cs-CZ" sz="4000" b="1" dirty="0" smtClean="0"/>
              <a:t>EIA </a:t>
            </a:r>
            <a:r>
              <a:rPr lang="cs-CZ" sz="4000" b="1" dirty="0"/>
              <a:t>– průběh </a:t>
            </a:r>
            <a:r>
              <a:rPr lang="cs-CZ" b="1" dirty="0"/>
              <a:t>(nejde o správní řízení!)</a:t>
            </a:r>
            <a:endParaRPr lang="cs-CZ" sz="3600" b="1" dirty="0"/>
          </a:p>
          <a:p>
            <a:endParaRPr lang="cs-CZ" sz="4000" b="1" dirty="0"/>
          </a:p>
        </p:txBody>
      </p:sp>
      <p:sp>
        <p:nvSpPr>
          <p:cNvPr id="14" name="Rectangle 3"/>
          <p:cNvSpPr txBox="1">
            <a:spLocks noChangeArrowheads="1"/>
          </p:cNvSpPr>
          <p:nvPr/>
        </p:nvSpPr>
        <p:spPr>
          <a:xfrm>
            <a:off x="3527809" y="970944"/>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400" dirty="0" smtClean="0"/>
              <a:t>Investor </a:t>
            </a:r>
            <a:r>
              <a:rPr lang="cs-CZ" sz="2400" b="1" i="1" dirty="0" smtClean="0">
                <a:solidFill>
                  <a:srgbClr val="FF6600"/>
                </a:solidFill>
              </a:rPr>
              <a:t>oznámí </a:t>
            </a:r>
            <a:r>
              <a:rPr lang="cs-CZ" sz="2400" i="1" dirty="0" smtClean="0"/>
              <a:t>příslušnému úřadu </a:t>
            </a:r>
            <a:r>
              <a:rPr lang="cs-CZ" sz="1100" i="1" dirty="0" smtClean="0"/>
              <a:t>(jak to zjistí?)</a:t>
            </a:r>
            <a:endParaRPr lang="cs-CZ" sz="2400" i="1" dirty="0" smtClean="0"/>
          </a:p>
          <a:p>
            <a:r>
              <a:rPr lang="cs-CZ" sz="2400" i="1" dirty="0" smtClean="0"/>
              <a:t>Úřad zveřejní základní </a:t>
            </a:r>
            <a:r>
              <a:rPr lang="cs-CZ" sz="2400" b="1" i="1" dirty="0" smtClean="0">
                <a:solidFill>
                  <a:schemeClr val="accent6">
                    <a:lumMod val="75000"/>
                  </a:schemeClr>
                </a:solidFill>
              </a:rPr>
              <a:t>informace</a:t>
            </a:r>
            <a:r>
              <a:rPr lang="en-US" sz="2400" dirty="0" smtClean="0"/>
              <a:t> </a:t>
            </a:r>
          </a:p>
        </p:txBody>
      </p:sp>
      <p:grpSp>
        <p:nvGrpSpPr>
          <p:cNvPr id="15" name="Group 5"/>
          <p:cNvGrpSpPr>
            <a:grpSpLocks/>
          </p:cNvGrpSpPr>
          <p:nvPr/>
        </p:nvGrpSpPr>
        <p:grpSpPr bwMode="auto">
          <a:xfrm>
            <a:off x="179512" y="970944"/>
            <a:ext cx="3528392" cy="5598395"/>
            <a:chOff x="340" y="1071"/>
            <a:chExt cx="1225" cy="2723"/>
          </a:xfrm>
        </p:grpSpPr>
        <p:sp>
          <p:nvSpPr>
            <p:cNvPr id="16" name="Text Box 6"/>
            <p:cNvSpPr txBox="1">
              <a:spLocks noChangeArrowheads="1"/>
            </p:cNvSpPr>
            <p:nvPr/>
          </p:nvSpPr>
          <p:spPr bwMode="auto">
            <a:xfrm>
              <a:off x="340" y="1071"/>
              <a:ext cx="1134" cy="420"/>
            </a:xfrm>
            <a:prstGeom prst="rect">
              <a:avLst/>
            </a:prstGeom>
            <a:no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smtClean="0">
                  <a:latin typeface="Verdana" pitchFamily="34" charset="0"/>
                </a:rPr>
                <a:t>Oznámení</a:t>
              </a:r>
              <a:endParaRPr lang="en-US" sz="2000" b="1" dirty="0">
                <a:latin typeface="Verdana" pitchFamily="34" charset="0"/>
              </a:endParaRPr>
            </a:p>
          </p:txBody>
        </p:sp>
        <p:sp>
          <p:nvSpPr>
            <p:cNvPr id="17" name="Text Box 7"/>
            <p:cNvSpPr txBox="1">
              <a:spLocks noChangeArrowheads="1"/>
            </p:cNvSpPr>
            <p:nvPr/>
          </p:nvSpPr>
          <p:spPr bwMode="auto">
            <a:xfrm>
              <a:off x="340" y="1646"/>
              <a:ext cx="1134" cy="421"/>
            </a:xfrm>
            <a:prstGeom prst="rect">
              <a:avLst/>
            </a:prstGeom>
            <a:noFill/>
            <a:ln w="12700">
              <a:solidFill>
                <a:schemeClr val="tx1"/>
              </a:solidFill>
              <a:prstDash val="dashDot"/>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smtClean="0">
                  <a:latin typeface="Verdana" pitchFamily="34" charset="0"/>
                </a:rPr>
                <a:t>Zjišťovací řízení</a:t>
              </a:r>
              <a:endParaRPr lang="en-US" sz="2000" b="1" dirty="0">
                <a:latin typeface="Verdana" pitchFamily="34" charset="0"/>
              </a:endParaRPr>
            </a:p>
          </p:txBody>
        </p:sp>
        <p:sp>
          <p:nvSpPr>
            <p:cNvPr id="18" name="Text Box 8"/>
            <p:cNvSpPr txBox="1">
              <a:spLocks noChangeArrowheads="1"/>
            </p:cNvSpPr>
            <p:nvPr/>
          </p:nvSpPr>
          <p:spPr bwMode="auto">
            <a:xfrm>
              <a:off x="340" y="2141"/>
              <a:ext cx="1225" cy="50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0"/>
                </a:spcBef>
                <a:buFontTx/>
                <a:buNone/>
              </a:pPr>
              <a:r>
                <a:rPr lang="cs-CZ" sz="2000" b="1" dirty="0" smtClean="0">
                  <a:latin typeface="Verdana" pitchFamily="34" charset="0"/>
                </a:rPr>
                <a:t>Dokumentace</a:t>
              </a:r>
              <a:endParaRPr lang="en-US" sz="2000" b="1" dirty="0">
                <a:latin typeface="Verdana" pitchFamily="34" charset="0"/>
              </a:endParaRPr>
            </a:p>
          </p:txBody>
        </p:sp>
        <p:sp>
          <p:nvSpPr>
            <p:cNvPr id="19" name="Text Box 9"/>
            <p:cNvSpPr txBox="1">
              <a:spLocks noChangeArrowheads="1"/>
            </p:cNvSpPr>
            <p:nvPr/>
          </p:nvSpPr>
          <p:spPr bwMode="auto">
            <a:xfrm>
              <a:off x="340" y="2797"/>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smtClean="0">
                  <a:latin typeface="Verdana" pitchFamily="34" charset="0"/>
                </a:rPr>
                <a:t>Posudek</a:t>
              </a:r>
              <a:endParaRPr lang="en-US" sz="2000" b="1" dirty="0">
                <a:latin typeface="Verdana" pitchFamily="34" charset="0"/>
              </a:endParaRPr>
            </a:p>
          </p:txBody>
        </p:sp>
        <p:sp>
          <p:nvSpPr>
            <p:cNvPr id="20" name="Text Box 10"/>
            <p:cNvSpPr txBox="1">
              <a:spLocks noChangeArrowheads="1"/>
            </p:cNvSpPr>
            <p:nvPr/>
          </p:nvSpPr>
          <p:spPr bwMode="auto">
            <a:xfrm>
              <a:off x="340" y="3374"/>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smtClean="0">
                  <a:latin typeface="Verdana" pitchFamily="34" charset="0"/>
                </a:rPr>
                <a:t>Závazné stanovisko</a:t>
              </a:r>
              <a:endParaRPr lang="en-US" sz="2000" b="1" dirty="0">
                <a:latin typeface="Verdana" pitchFamily="34" charset="0"/>
              </a:endParaRPr>
            </a:p>
          </p:txBody>
        </p:sp>
        <p:cxnSp>
          <p:nvCxnSpPr>
            <p:cNvPr id="21" name="AutoShape 11"/>
            <p:cNvCxnSpPr>
              <a:cxnSpLocks noChangeShapeType="1"/>
              <a:stCxn id="16" idx="2"/>
              <a:endCxn id="17" idx="0"/>
            </p:cNvCxnSpPr>
            <p:nvPr/>
          </p:nvCxnSpPr>
          <p:spPr bwMode="auto">
            <a:xfrm>
              <a:off x="907" y="1498"/>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12"/>
            <p:cNvCxnSpPr>
              <a:cxnSpLocks noChangeShapeType="1"/>
              <a:stCxn id="17" idx="2"/>
              <a:endCxn id="18" idx="0"/>
            </p:cNvCxnSpPr>
            <p:nvPr/>
          </p:nvCxnSpPr>
          <p:spPr bwMode="auto">
            <a:xfrm>
              <a:off x="907" y="2067"/>
              <a:ext cx="45" cy="74"/>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3"/>
            <p:cNvCxnSpPr>
              <a:cxnSpLocks noChangeShapeType="1"/>
              <a:stCxn id="18" idx="2"/>
              <a:endCxn id="19" idx="0"/>
            </p:cNvCxnSpPr>
            <p:nvPr/>
          </p:nvCxnSpPr>
          <p:spPr bwMode="auto">
            <a:xfrm flipH="1">
              <a:off x="907" y="2642"/>
              <a:ext cx="45" cy="15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4"/>
            <p:cNvCxnSpPr>
              <a:cxnSpLocks noChangeShapeType="1"/>
              <a:stCxn id="19" idx="2"/>
              <a:endCxn id="20" idx="0"/>
            </p:cNvCxnSpPr>
            <p:nvPr/>
          </p:nvCxnSpPr>
          <p:spPr bwMode="auto">
            <a:xfrm>
              <a:off x="907" y="3225"/>
              <a:ext cx="0" cy="14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Rectangle 15"/>
          <p:cNvSpPr>
            <a:spLocks noChangeArrowheads="1"/>
          </p:cNvSpPr>
          <p:nvPr/>
        </p:nvSpPr>
        <p:spPr bwMode="auto">
          <a:xfrm>
            <a:off x="3492500" y="4294655"/>
            <a:ext cx="4319588"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 name="TextovéPole 4"/>
          <p:cNvSpPr txBox="1"/>
          <p:nvPr/>
        </p:nvSpPr>
        <p:spPr>
          <a:xfrm>
            <a:off x="3456682" y="1834450"/>
            <a:ext cx="5760640" cy="1698927"/>
          </a:xfrm>
          <a:prstGeom prst="rect">
            <a:avLst/>
          </a:prstGeom>
          <a:noFill/>
        </p:spPr>
        <p:txBody>
          <a:bodyPr wrap="square" rtlCol="0">
            <a:spAutoFit/>
          </a:bodyPr>
          <a:lstStyle/>
          <a:p>
            <a:pPr lvl="2">
              <a:lnSpc>
                <a:spcPct val="110000"/>
              </a:lnSpc>
              <a:spcBef>
                <a:spcPct val="30000"/>
              </a:spcBef>
              <a:buFontTx/>
              <a:buNone/>
            </a:pPr>
            <a:r>
              <a:rPr lang="cs-CZ" sz="2400" i="1" dirty="0" smtClean="0"/>
              <a:t>Posuzované </a:t>
            </a:r>
            <a:r>
              <a:rPr lang="cs-CZ" sz="2400" b="1" i="1" dirty="0" smtClean="0">
                <a:solidFill>
                  <a:schemeClr val="accent6">
                    <a:lumMod val="75000"/>
                  </a:schemeClr>
                </a:solidFill>
              </a:rPr>
              <a:t>vždy</a:t>
            </a:r>
            <a:r>
              <a:rPr lang="cs-CZ" sz="2400" i="1" dirty="0" smtClean="0"/>
              <a:t> – rozsah dokumentace a posuzování. </a:t>
            </a:r>
          </a:p>
          <a:p>
            <a:pPr lvl="2">
              <a:lnSpc>
                <a:spcPct val="110000"/>
              </a:lnSpc>
              <a:spcBef>
                <a:spcPct val="30000"/>
              </a:spcBef>
              <a:buFontTx/>
              <a:buNone/>
            </a:pPr>
            <a:r>
              <a:rPr lang="cs-CZ" sz="2400" b="1" i="1" dirty="0" smtClean="0">
                <a:solidFill>
                  <a:schemeClr val="accent6">
                    <a:lumMod val="75000"/>
                  </a:schemeClr>
                </a:solidFill>
              </a:rPr>
              <a:t>Ostatní</a:t>
            </a:r>
            <a:r>
              <a:rPr lang="cs-CZ" sz="2400" i="1" dirty="0" smtClean="0"/>
              <a:t>: ano</a:t>
            </a:r>
            <a:r>
              <a:rPr lang="en-US" sz="2400" i="1" dirty="0" smtClean="0"/>
              <a:t> </a:t>
            </a:r>
            <a:r>
              <a:rPr lang="en-US" sz="2400" dirty="0">
                <a:sym typeface="Wingdings" pitchFamily="2" charset="2"/>
              </a:rPr>
              <a:t> </a:t>
            </a:r>
            <a:r>
              <a:rPr lang="en-US" sz="2400" b="1" dirty="0" smtClean="0">
                <a:sym typeface="Wingdings" pitchFamily="2" charset="2"/>
              </a:rPr>
              <a:t>EIA</a:t>
            </a:r>
            <a:r>
              <a:rPr lang="cs-CZ" sz="2400" dirty="0" smtClean="0">
                <a:sym typeface="Wingdings" pitchFamily="2" charset="2"/>
              </a:rPr>
              <a:t>, </a:t>
            </a:r>
            <a:r>
              <a:rPr lang="en-US" sz="2400" b="1" dirty="0" smtClean="0">
                <a:sym typeface="Wingdings" pitchFamily="2" charset="2"/>
              </a:rPr>
              <a:t>n</a:t>
            </a:r>
            <a:r>
              <a:rPr lang="cs-CZ" sz="2400" b="1" dirty="0" smtClean="0">
                <a:sym typeface="Wingdings" pitchFamily="2" charset="2"/>
              </a:rPr>
              <a:t>e</a:t>
            </a:r>
            <a:r>
              <a:rPr lang="en-US" sz="2400" dirty="0" smtClean="0">
                <a:sym typeface="Wingdings" pitchFamily="2" charset="2"/>
              </a:rPr>
              <a:t> </a:t>
            </a:r>
            <a:r>
              <a:rPr lang="cs-CZ" sz="2400" dirty="0" smtClean="0">
                <a:sym typeface="Wingdings" pitchFamily="2" charset="2"/>
              </a:rPr>
              <a:t> </a:t>
            </a:r>
            <a:r>
              <a:rPr lang="cs-CZ" sz="2400" b="1" dirty="0" smtClean="0">
                <a:solidFill>
                  <a:srgbClr val="FF0000"/>
                </a:solidFill>
                <a:sym typeface="Wingdings" pitchFamily="2" charset="2"/>
              </a:rPr>
              <a:t>rozhodnutí</a:t>
            </a:r>
            <a:endParaRPr lang="nl-BE" b="1" i="1" dirty="0">
              <a:solidFill>
                <a:srgbClr val="FF0000"/>
              </a:solidFill>
            </a:endParaRPr>
          </a:p>
          <a:p>
            <a:endParaRPr lang="cs-CZ" dirty="0"/>
          </a:p>
        </p:txBody>
      </p:sp>
      <p:sp>
        <p:nvSpPr>
          <p:cNvPr id="28" name="Rectangle 3"/>
          <p:cNvSpPr txBox="1">
            <a:spLocks noChangeArrowheads="1"/>
          </p:cNvSpPr>
          <p:nvPr/>
        </p:nvSpPr>
        <p:spPr>
          <a:xfrm>
            <a:off x="3703850" y="3244190"/>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400" dirty="0" smtClean="0"/>
              <a:t>Investor </a:t>
            </a:r>
            <a:r>
              <a:rPr lang="cs-CZ" sz="2400" b="1" i="1" dirty="0" smtClean="0">
                <a:solidFill>
                  <a:srgbClr val="FF6600"/>
                </a:solidFill>
              </a:rPr>
              <a:t>zpracuje </a:t>
            </a:r>
            <a:r>
              <a:rPr lang="cs-CZ" sz="2400" b="1" i="1" dirty="0" smtClean="0"/>
              <a:t>(autor. </a:t>
            </a:r>
            <a:r>
              <a:rPr lang="cs-CZ" sz="2400" b="1" i="1" dirty="0"/>
              <a:t>o</a:t>
            </a:r>
            <a:r>
              <a:rPr lang="cs-CZ" sz="2400" b="1" i="1" dirty="0" smtClean="0"/>
              <a:t>soba)</a:t>
            </a:r>
            <a:endParaRPr lang="cs-CZ" sz="2400" i="1" dirty="0" smtClean="0"/>
          </a:p>
          <a:p>
            <a:r>
              <a:rPr lang="cs-CZ" sz="2400" i="1" dirty="0" smtClean="0"/>
              <a:t>Úřad zveřejní </a:t>
            </a:r>
            <a:r>
              <a:rPr lang="cs-CZ" sz="2400" b="1" i="1" dirty="0" smtClean="0">
                <a:solidFill>
                  <a:schemeClr val="accent6">
                    <a:lumMod val="75000"/>
                  </a:schemeClr>
                </a:solidFill>
              </a:rPr>
              <a:t>dokumentaci</a:t>
            </a:r>
            <a:r>
              <a:rPr lang="en-US" sz="2400" dirty="0" smtClean="0"/>
              <a:t> </a:t>
            </a:r>
          </a:p>
        </p:txBody>
      </p:sp>
      <p:sp>
        <p:nvSpPr>
          <p:cNvPr id="29" name="Rectangle 3"/>
          <p:cNvSpPr txBox="1">
            <a:spLocks noChangeArrowheads="1"/>
          </p:cNvSpPr>
          <p:nvPr/>
        </p:nvSpPr>
        <p:spPr>
          <a:xfrm>
            <a:off x="3740955" y="4394315"/>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400" dirty="0" smtClean="0"/>
              <a:t>Úřad </a:t>
            </a:r>
            <a:r>
              <a:rPr lang="cs-CZ" sz="2400" b="1" i="1" dirty="0" smtClean="0">
                <a:solidFill>
                  <a:srgbClr val="FF6600"/>
                </a:solidFill>
              </a:rPr>
              <a:t>zpracuje </a:t>
            </a:r>
            <a:r>
              <a:rPr lang="cs-CZ" sz="2400" b="1" i="1" dirty="0" smtClean="0"/>
              <a:t>(autor. </a:t>
            </a:r>
            <a:r>
              <a:rPr lang="cs-CZ" sz="2400" b="1" i="1" dirty="0"/>
              <a:t>o</a:t>
            </a:r>
            <a:r>
              <a:rPr lang="cs-CZ" sz="2400" b="1" i="1" dirty="0" smtClean="0"/>
              <a:t>soba)</a:t>
            </a:r>
            <a:endParaRPr lang="cs-CZ" sz="2400" i="1" dirty="0" smtClean="0"/>
          </a:p>
          <a:p>
            <a:r>
              <a:rPr lang="cs-CZ" sz="2400" i="1" dirty="0" smtClean="0"/>
              <a:t>Veřejné </a:t>
            </a:r>
            <a:r>
              <a:rPr lang="cs-CZ" sz="2400" b="1" i="1" dirty="0" smtClean="0">
                <a:solidFill>
                  <a:schemeClr val="accent6">
                    <a:lumMod val="75000"/>
                  </a:schemeClr>
                </a:solidFill>
              </a:rPr>
              <a:t>projednání</a:t>
            </a:r>
            <a:r>
              <a:rPr lang="en-US" sz="2400" dirty="0" smtClean="0"/>
              <a:t> </a:t>
            </a:r>
          </a:p>
        </p:txBody>
      </p:sp>
      <p:sp>
        <p:nvSpPr>
          <p:cNvPr id="30" name="Rectangle 3"/>
          <p:cNvSpPr txBox="1">
            <a:spLocks noChangeArrowheads="1"/>
          </p:cNvSpPr>
          <p:nvPr/>
        </p:nvSpPr>
        <p:spPr>
          <a:xfrm>
            <a:off x="3740955" y="5684099"/>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400" b="1" dirty="0" smtClean="0">
                <a:solidFill>
                  <a:schemeClr val="accent6">
                    <a:lumMod val="75000"/>
                  </a:schemeClr>
                </a:solidFill>
              </a:rPr>
              <a:t>Závazné</a:t>
            </a:r>
            <a:r>
              <a:rPr lang="cs-CZ" sz="2400" dirty="0" smtClean="0"/>
              <a:t> stanovisko (platnost 5 let, lze prodloužit)</a:t>
            </a:r>
            <a:endParaRPr lang="cs-CZ" sz="2400" i="1" dirty="0" smtClean="0"/>
          </a:p>
        </p:txBody>
      </p:sp>
    </p:spTree>
    <p:extLst>
      <p:ext uri="{BB962C8B-B14F-4D97-AF65-F5344CB8AC3E}">
        <p14:creationId xmlns:p14="http://schemas.microsoft.com/office/powerpoint/2010/main" val="84932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28" grpId="0" animBg="1"/>
      <p:bldP spid="29" grpId="0" animBg="1"/>
      <p:bldP spid="3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hpp11.cz/files/docs/EIA.dokumenty/Schema.povolovaciho.procesu.zameru.v.CR.od.20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69" y="0"/>
            <a:ext cx="9159469" cy="12893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5763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hpp11.cz/files/docs/EIA.dokumenty/Schema.povolovaciho.procesu.zameru.v.CR.od.20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544" y="-4779912"/>
            <a:ext cx="9159469" cy="12893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9284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2260343" y="107870"/>
            <a:ext cx="6408712" cy="707886"/>
          </a:xfrm>
          <a:prstGeom prst="rect">
            <a:avLst/>
          </a:prstGeom>
          <a:noFill/>
        </p:spPr>
        <p:txBody>
          <a:bodyPr wrap="square" rtlCol="0">
            <a:spAutoFit/>
          </a:bodyPr>
          <a:lstStyle/>
          <a:p>
            <a:r>
              <a:rPr lang="cs-CZ" sz="4000" b="1" dirty="0" smtClean="0"/>
              <a:t>Které záměry (EIA)?</a:t>
            </a:r>
            <a:endParaRPr lang="cs-CZ" sz="4000" b="1" dirty="0"/>
          </a:p>
        </p:txBody>
      </p:sp>
      <p:sp>
        <p:nvSpPr>
          <p:cNvPr id="3" name="Zaoblený obdélník 2"/>
          <p:cNvSpPr/>
          <p:nvPr/>
        </p:nvSpPr>
        <p:spPr>
          <a:xfrm>
            <a:off x="336482" y="1372580"/>
            <a:ext cx="3436199" cy="3280556"/>
          </a:xfrm>
          <a:prstGeom prst="roundRect">
            <a:avLst/>
          </a:prstGeom>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4" name="Zaoblený obdélník 3"/>
          <p:cNvSpPr/>
          <p:nvPr/>
        </p:nvSpPr>
        <p:spPr>
          <a:xfrm>
            <a:off x="651605" y="1490734"/>
            <a:ext cx="2880544" cy="5960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594973" y="910915"/>
            <a:ext cx="2664296" cy="461665"/>
          </a:xfrm>
          <a:prstGeom prst="rect">
            <a:avLst/>
          </a:prstGeom>
          <a:noFill/>
        </p:spPr>
        <p:txBody>
          <a:bodyPr wrap="square" rtlCol="0">
            <a:spAutoFit/>
          </a:bodyPr>
          <a:lstStyle/>
          <a:p>
            <a:pPr algn="ctr"/>
            <a:r>
              <a:rPr lang="cs-CZ" sz="2400" b="1" dirty="0" smtClean="0"/>
              <a:t>PŘÍLOHA I</a:t>
            </a:r>
            <a:endParaRPr lang="cs-CZ" dirty="0"/>
          </a:p>
        </p:txBody>
      </p:sp>
      <p:sp>
        <p:nvSpPr>
          <p:cNvPr id="7" name="TextovéPole 6"/>
          <p:cNvSpPr txBox="1"/>
          <p:nvPr/>
        </p:nvSpPr>
        <p:spPr>
          <a:xfrm>
            <a:off x="1059502" y="1588729"/>
            <a:ext cx="2542972" cy="400110"/>
          </a:xfrm>
          <a:prstGeom prst="rect">
            <a:avLst/>
          </a:prstGeom>
          <a:noFill/>
        </p:spPr>
        <p:txBody>
          <a:bodyPr wrap="square" rtlCol="0">
            <a:spAutoFit/>
          </a:bodyPr>
          <a:lstStyle/>
          <a:p>
            <a:r>
              <a:rPr lang="cs-CZ" sz="2000" b="1" dirty="0" smtClean="0"/>
              <a:t>KATEGORIE I </a:t>
            </a:r>
            <a:r>
              <a:rPr lang="en-US" sz="2000" b="1" dirty="0" smtClean="0"/>
              <a:t>+ </a:t>
            </a:r>
            <a:r>
              <a:rPr lang="cs-CZ" sz="2000" b="1" dirty="0" smtClean="0"/>
              <a:t>ZMĚNY</a:t>
            </a:r>
            <a:endParaRPr lang="cs-CZ" sz="2000" b="1" dirty="0"/>
          </a:p>
        </p:txBody>
      </p:sp>
      <p:sp>
        <p:nvSpPr>
          <p:cNvPr id="13" name="TextovéPole 12"/>
          <p:cNvSpPr txBox="1"/>
          <p:nvPr/>
        </p:nvSpPr>
        <p:spPr>
          <a:xfrm>
            <a:off x="618308" y="2337227"/>
            <a:ext cx="2988257" cy="400110"/>
          </a:xfrm>
          <a:prstGeom prst="rect">
            <a:avLst/>
          </a:prstGeom>
          <a:noFill/>
        </p:spPr>
        <p:txBody>
          <a:bodyPr wrap="square" rtlCol="0">
            <a:spAutoFit/>
          </a:bodyPr>
          <a:lstStyle/>
          <a:p>
            <a:r>
              <a:rPr lang="cs-CZ" sz="2000" b="1" dirty="0" smtClean="0"/>
              <a:t>PODLIMITNÍ ZMĚNY KAT. I</a:t>
            </a:r>
            <a:endParaRPr lang="cs-CZ" sz="2000" b="1" dirty="0"/>
          </a:p>
        </p:txBody>
      </p:sp>
      <p:sp>
        <p:nvSpPr>
          <p:cNvPr id="14" name="TextovéPole 13"/>
          <p:cNvSpPr txBox="1"/>
          <p:nvPr/>
        </p:nvSpPr>
        <p:spPr>
          <a:xfrm>
            <a:off x="796660" y="3107336"/>
            <a:ext cx="2731854" cy="400110"/>
          </a:xfrm>
          <a:prstGeom prst="rect">
            <a:avLst/>
          </a:prstGeom>
          <a:noFill/>
        </p:spPr>
        <p:txBody>
          <a:bodyPr wrap="square" rtlCol="0">
            <a:spAutoFit/>
          </a:bodyPr>
          <a:lstStyle/>
          <a:p>
            <a:r>
              <a:rPr lang="cs-CZ" sz="2000" b="1" dirty="0" smtClean="0"/>
              <a:t>KATEGORIE </a:t>
            </a:r>
            <a:r>
              <a:rPr lang="cs-CZ" sz="2000" b="1" dirty="0"/>
              <a:t>I</a:t>
            </a:r>
            <a:r>
              <a:rPr lang="cs-CZ" sz="2000" b="1" dirty="0" smtClean="0"/>
              <a:t>I </a:t>
            </a:r>
            <a:r>
              <a:rPr lang="en-US" sz="2000" b="1" dirty="0" smtClean="0"/>
              <a:t>+ </a:t>
            </a:r>
            <a:r>
              <a:rPr lang="cs-CZ" sz="2000" b="1" dirty="0" smtClean="0"/>
              <a:t>ZMĚNY</a:t>
            </a:r>
            <a:endParaRPr lang="cs-CZ" sz="2000" b="1" dirty="0"/>
          </a:p>
        </p:txBody>
      </p:sp>
      <p:sp>
        <p:nvSpPr>
          <p:cNvPr id="16" name="TextovéPole 15"/>
          <p:cNvSpPr txBox="1"/>
          <p:nvPr/>
        </p:nvSpPr>
        <p:spPr>
          <a:xfrm>
            <a:off x="696493" y="3857709"/>
            <a:ext cx="2988257" cy="615553"/>
          </a:xfrm>
          <a:prstGeom prst="rect">
            <a:avLst/>
          </a:prstGeom>
          <a:noFill/>
        </p:spPr>
        <p:txBody>
          <a:bodyPr wrap="square" rtlCol="0">
            <a:spAutoFit/>
          </a:bodyPr>
          <a:lstStyle/>
          <a:p>
            <a:r>
              <a:rPr lang="cs-CZ" sz="2000" b="1" dirty="0" smtClean="0"/>
              <a:t>PODLIMITNÍ ZÁMĚRY</a:t>
            </a:r>
          </a:p>
          <a:p>
            <a:r>
              <a:rPr lang="cs-CZ" sz="1400" b="1" dirty="0" smtClean="0"/>
              <a:t>(POKUD PŘÍSLUŠNÝ ÚŘAD STANOVÍ)</a:t>
            </a:r>
            <a:endParaRPr lang="cs-CZ" sz="1400" b="1" dirty="0"/>
          </a:p>
        </p:txBody>
      </p:sp>
      <p:sp>
        <p:nvSpPr>
          <p:cNvPr id="18" name="Zaoblený obdélník 17"/>
          <p:cNvSpPr/>
          <p:nvPr/>
        </p:nvSpPr>
        <p:spPr>
          <a:xfrm>
            <a:off x="658995" y="2239233"/>
            <a:ext cx="2880544" cy="5960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Zaoblený obdélník 18"/>
          <p:cNvSpPr/>
          <p:nvPr/>
        </p:nvSpPr>
        <p:spPr>
          <a:xfrm>
            <a:off x="649551" y="2993141"/>
            <a:ext cx="2880544" cy="5960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Zaoblený obdélník 19"/>
          <p:cNvSpPr/>
          <p:nvPr/>
        </p:nvSpPr>
        <p:spPr>
          <a:xfrm>
            <a:off x="668239" y="3758986"/>
            <a:ext cx="2848728" cy="761778"/>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Zaoblený obdélník 20"/>
          <p:cNvSpPr/>
          <p:nvPr/>
        </p:nvSpPr>
        <p:spPr>
          <a:xfrm>
            <a:off x="696493" y="4869159"/>
            <a:ext cx="2910072" cy="764870"/>
          </a:xfrm>
          <a:prstGeom prst="round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Zaoblený obdélník 21"/>
          <p:cNvSpPr/>
          <p:nvPr/>
        </p:nvSpPr>
        <p:spPr>
          <a:xfrm>
            <a:off x="726021" y="5689265"/>
            <a:ext cx="2880544" cy="596099"/>
          </a:xfrm>
          <a:prstGeom prst="round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TextovéPole 22"/>
          <p:cNvSpPr txBox="1"/>
          <p:nvPr/>
        </p:nvSpPr>
        <p:spPr>
          <a:xfrm>
            <a:off x="962911" y="4779620"/>
            <a:ext cx="2988257" cy="830997"/>
          </a:xfrm>
          <a:prstGeom prst="rect">
            <a:avLst/>
          </a:prstGeom>
          <a:noFill/>
        </p:spPr>
        <p:txBody>
          <a:bodyPr wrap="square" rtlCol="0">
            <a:spAutoFit/>
          </a:bodyPr>
          <a:lstStyle/>
          <a:p>
            <a:r>
              <a:rPr lang="cs-CZ" sz="2000" b="1" dirty="0" smtClean="0"/>
              <a:t>NATURA 2000</a:t>
            </a:r>
          </a:p>
          <a:p>
            <a:r>
              <a:rPr lang="cs-CZ" sz="1400" b="1" dirty="0" smtClean="0"/>
              <a:t>(</a:t>
            </a:r>
            <a:r>
              <a:rPr lang="cs-CZ" sz="1400" b="1" dirty="0"/>
              <a:t>orgán ochrany přírody svým stanoviskem </a:t>
            </a:r>
            <a:r>
              <a:rPr lang="cs-CZ" sz="1400" b="1" dirty="0" smtClean="0"/>
              <a:t>nevyloučí vliv)</a:t>
            </a:r>
            <a:endParaRPr lang="cs-CZ" sz="1400" b="1" dirty="0"/>
          </a:p>
        </p:txBody>
      </p:sp>
      <p:sp>
        <p:nvSpPr>
          <p:cNvPr id="24" name="TextovéPole 23"/>
          <p:cNvSpPr txBox="1"/>
          <p:nvPr/>
        </p:nvSpPr>
        <p:spPr>
          <a:xfrm>
            <a:off x="766214" y="5801254"/>
            <a:ext cx="2988257" cy="400110"/>
          </a:xfrm>
          <a:prstGeom prst="rect">
            <a:avLst/>
          </a:prstGeom>
          <a:noFill/>
        </p:spPr>
        <p:txBody>
          <a:bodyPr wrap="square" rtlCol="0">
            <a:spAutoFit/>
          </a:bodyPr>
          <a:lstStyle/>
          <a:p>
            <a:r>
              <a:rPr lang="cs-CZ" sz="2000" b="1" dirty="0" smtClean="0"/>
              <a:t>ZMĚNA V NAVAZ. ŘÍZENÍ</a:t>
            </a:r>
            <a:endParaRPr lang="cs-CZ" sz="2000" b="1" dirty="0"/>
          </a:p>
        </p:txBody>
      </p:sp>
      <p:sp>
        <p:nvSpPr>
          <p:cNvPr id="25" name="Zaoblený obdélník 24"/>
          <p:cNvSpPr/>
          <p:nvPr/>
        </p:nvSpPr>
        <p:spPr>
          <a:xfrm>
            <a:off x="4384105" y="2337226"/>
            <a:ext cx="1210556" cy="3848111"/>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6" name="Zaoblený obdélník 25"/>
          <p:cNvSpPr/>
          <p:nvPr/>
        </p:nvSpPr>
        <p:spPr>
          <a:xfrm>
            <a:off x="6372201" y="1427209"/>
            <a:ext cx="1182290" cy="1734756"/>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7" name="Zaoblený obdélník 26"/>
          <p:cNvSpPr/>
          <p:nvPr/>
        </p:nvSpPr>
        <p:spPr>
          <a:xfrm>
            <a:off x="6593386" y="4466608"/>
            <a:ext cx="1104290" cy="1734756"/>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8" name="Šipka doprava 7"/>
          <p:cNvSpPr/>
          <p:nvPr/>
        </p:nvSpPr>
        <p:spPr>
          <a:xfrm>
            <a:off x="3548782" y="1689066"/>
            <a:ext cx="2823417" cy="227764"/>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Šipka doprava 28"/>
          <p:cNvSpPr/>
          <p:nvPr/>
        </p:nvSpPr>
        <p:spPr>
          <a:xfrm>
            <a:off x="3548783" y="2437254"/>
            <a:ext cx="835322" cy="20005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Šipka doprava 29"/>
          <p:cNvSpPr/>
          <p:nvPr/>
        </p:nvSpPr>
        <p:spPr>
          <a:xfrm>
            <a:off x="3519428" y="3207363"/>
            <a:ext cx="835322" cy="20005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 name="Šipka doprava 30"/>
          <p:cNvSpPr/>
          <p:nvPr/>
        </p:nvSpPr>
        <p:spPr>
          <a:xfrm>
            <a:off x="3547347" y="3957007"/>
            <a:ext cx="835322" cy="200055"/>
          </a:xfrm>
          <a:prstGeom prst="rightArrow">
            <a:avLst/>
          </a:prstGeom>
          <a:solidFill>
            <a:schemeClr val="accent1">
              <a:lumMod val="20000"/>
              <a:lumOff val="80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2" name="Šipka doprava 31"/>
          <p:cNvSpPr/>
          <p:nvPr/>
        </p:nvSpPr>
        <p:spPr>
          <a:xfrm>
            <a:off x="3606565" y="5075968"/>
            <a:ext cx="777540" cy="200055"/>
          </a:xfrm>
          <a:prstGeom prst="rightArrow">
            <a:avLst/>
          </a:prstGeom>
          <a:solidFill>
            <a:schemeClr val="accent1">
              <a:lumMod val="20000"/>
              <a:lumOff val="80000"/>
            </a:schemeClr>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 name="Šipka doprava 32"/>
          <p:cNvSpPr/>
          <p:nvPr/>
        </p:nvSpPr>
        <p:spPr>
          <a:xfrm>
            <a:off x="3605129" y="5937200"/>
            <a:ext cx="777540" cy="200055"/>
          </a:xfrm>
          <a:prstGeom prst="rightArrow">
            <a:avLst/>
          </a:prstGeom>
          <a:solidFill>
            <a:schemeClr val="accent1">
              <a:lumMod val="20000"/>
              <a:lumOff val="80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Šipka doprava 34"/>
          <p:cNvSpPr/>
          <p:nvPr/>
        </p:nvSpPr>
        <p:spPr>
          <a:xfrm>
            <a:off x="5637445" y="2437253"/>
            <a:ext cx="720080" cy="20005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6" name="Šipka doprava 35"/>
          <p:cNvSpPr/>
          <p:nvPr/>
        </p:nvSpPr>
        <p:spPr>
          <a:xfrm>
            <a:off x="5646481" y="5842026"/>
            <a:ext cx="946905" cy="216023"/>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4413865" y="3726908"/>
            <a:ext cx="1007135" cy="523220"/>
          </a:xfrm>
          <a:prstGeom prst="rect">
            <a:avLst/>
          </a:prstGeom>
          <a:noFill/>
        </p:spPr>
        <p:txBody>
          <a:bodyPr wrap="square" rtlCol="0">
            <a:spAutoFit/>
          </a:bodyPr>
          <a:lstStyle/>
          <a:p>
            <a:r>
              <a:rPr lang="cs-CZ" sz="1400" b="1" dirty="0" smtClean="0">
                <a:solidFill>
                  <a:schemeClr val="tx1">
                    <a:lumMod val="75000"/>
                    <a:lumOff val="25000"/>
                  </a:schemeClr>
                </a:solidFill>
              </a:rPr>
              <a:t>ZJIŠŤOVACÍ ŘÍZENÍ</a:t>
            </a:r>
            <a:endParaRPr lang="cs-CZ" sz="1400" b="1" dirty="0">
              <a:solidFill>
                <a:schemeClr val="tx1">
                  <a:lumMod val="75000"/>
                  <a:lumOff val="25000"/>
                </a:schemeClr>
              </a:solidFill>
            </a:endParaRPr>
          </a:p>
        </p:txBody>
      </p:sp>
      <p:sp>
        <p:nvSpPr>
          <p:cNvPr id="39" name="TextovéPole 38"/>
          <p:cNvSpPr txBox="1"/>
          <p:nvPr/>
        </p:nvSpPr>
        <p:spPr>
          <a:xfrm>
            <a:off x="5688178" y="5167759"/>
            <a:ext cx="559340" cy="769441"/>
          </a:xfrm>
          <a:prstGeom prst="rect">
            <a:avLst/>
          </a:prstGeom>
          <a:noFill/>
        </p:spPr>
        <p:txBody>
          <a:bodyPr wrap="square" rtlCol="0">
            <a:spAutoFit/>
          </a:bodyPr>
          <a:lstStyle/>
          <a:p>
            <a:r>
              <a:rPr lang="cs-CZ" sz="4400" dirty="0">
                <a:solidFill>
                  <a:srgbClr val="FF0000"/>
                </a:solidFill>
              </a:rPr>
              <a:t>x</a:t>
            </a:r>
          </a:p>
        </p:txBody>
      </p:sp>
      <p:sp>
        <p:nvSpPr>
          <p:cNvPr id="28" name="TextovéPole 27"/>
          <p:cNvSpPr txBox="1"/>
          <p:nvPr/>
        </p:nvSpPr>
        <p:spPr>
          <a:xfrm>
            <a:off x="6391591" y="2612153"/>
            <a:ext cx="2455760" cy="523220"/>
          </a:xfrm>
          <a:prstGeom prst="rect">
            <a:avLst/>
          </a:prstGeom>
          <a:noFill/>
        </p:spPr>
        <p:txBody>
          <a:bodyPr wrap="square" rtlCol="0">
            <a:spAutoFit/>
          </a:bodyPr>
          <a:lstStyle/>
          <a:p>
            <a:r>
              <a:rPr lang="cs-CZ" sz="1400" b="1" dirty="0" smtClean="0"/>
              <a:t>ZÁVAZNÉ</a:t>
            </a:r>
          </a:p>
          <a:p>
            <a:r>
              <a:rPr lang="cs-CZ" sz="1400" b="1" dirty="0" smtClean="0"/>
              <a:t>STANOVISKO</a:t>
            </a:r>
            <a:endParaRPr lang="cs-CZ" sz="1400" b="1" dirty="0"/>
          </a:p>
        </p:txBody>
      </p:sp>
      <p:sp>
        <p:nvSpPr>
          <p:cNvPr id="70" name="TextovéPole 69"/>
          <p:cNvSpPr txBox="1"/>
          <p:nvPr/>
        </p:nvSpPr>
        <p:spPr>
          <a:xfrm>
            <a:off x="6557405" y="5100932"/>
            <a:ext cx="2455760" cy="307777"/>
          </a:xfrm>
          <a:prstGeom prst="rect">
            <a:avLst/>
          </a:prstGeom>
          <a:noFill/>
        </p:spPr>
        <p:txBody>
          <a:bodyPr wrap="square" rtlCol="0">
            <a:spAutoFit/>
          </a:bodyPr>
          <a:lstStyle/>
          <a:p>
            <a:r>
              <a:rPr lang="cs-CZ" sz="1400" b="1" dirty="0" smtClean="0"/>
              <a:t>ROZHODNUTÍ</a:t>
            </a:r>
            <a:endParaRPr lang="cs-CZ" sz="1400" b="1" dirty="0"/>
          </a:p>
        </p:txBody>
      </p:sp>
      <p:sp>
        <p:nvSpPr>
          <p:cNvPr id="34" name="TextovéPole 33"/>
          <p:cNvSpPr txBox="1"/>
          <p:nvPr/>
        </p:nvSpPr>
        <p:spPr>
          <a:xfrm>
            <a:off x="6401556" y="1888876"/>
            <a:ext cx="1152935" cy="523220"/>
          </a:xfrm>
          <a:prstGeom prst="rect">
            <a:avLst/>
          </a:prstGeom>
          <a:noFill/>
        </p:spPr>
        <p:txBody>
          <a:bodyPr wrap="square" rtlCol="0">
            <a:spAutoFit/>
          </a:bodyPr>
          <a:lstStyle/>
          <a:p>
            <a:r>
              <a:rPr lang="cs-CZ" sz="1400" b="1" dirty="0" smtClean="0">
                <a:solidFill>
                  <a:schemeClr val="tx1">
                    <a:lumMod val="75000"/>
                    <a:lumOff val="25000"/>
                  </a:schemeClr>
                </a:solidFill>
              </a:rPr>
              <a:t>SAMOTNÉ POSOUZENÍ</a:t>
            </a:r>
            <a:endParaRPr lang="cs-CZ" sz="1400" b="1" dirty="0">
              <a:solidFill>
                <a:schemeClr val="tx1">
                  <a:lumMod val="75000"/>
                  <a:lumOff val="25000"/>
                </a:schemeClr>
              </a:solidFill>
            </a:endParaRPr>
          </a:p>
        </p:txBody>
      </p:sp>
      <p:sp>
        <p:nvSpPr>
          <p:cNvPr id="37" name="TextovéPole 36"/>
          <p:cNvSpPr txBox="1"/>
          <p:nvPr/>
        </p:nvSpPr>
        <p:spPr>
          <a:xfrm>
            <a:off x="5622769" y="2337627"/>
            <a:ext cx="559340" cy="830997"/>
          </a:xfrm>
          <a:prstGeom prst="rect">
            <a:avLst/>
          </a:prstGeom>
          <a:noFill/>
        </p:spPr>
        <p:txBody>
          <a:bodyPr wrap="square" rtlCol="0">
            <a:spAutoFit/>
          </a:bodyPr>
          <a:lstStyle/>
          <a:p>
            <a:r>
              <a:rPr lang="cs-CZ" sz="4800" b="1" dirty="0" smtClean="0">
                <a:solidFill>
                  <a:srgbClr val="92D050"/>
                </a:solidFill>
              </a:rPr>
              <a:t>+</a:t>
            </a:r>
            <a:endParaRPr lang="cs-CZ" sz="4800" b="1" dirty="0">
              <a:solidFill>
                <a:srgbClr val="92D050"/>
              </a:solidFill>
            </a:endParaRPr>
          </a:p>
        </p:txBody>
      </p:sp>
      <p:sp>
        <p:nvSpPr>
          <p:cNvPr id="40" name="TextovéPole 39"/>
          <p:cNvSpPr txBox="1"/>
          <p:nvPr/>
        </p:nvSpPr>
        <p:spPr>
          <a:xfrm>
            <a:off x="4562524" y="5373614"/>
            <a:ext cx="1152935" cy="523220"/>
          </a:xfrm>
          <a:prstGeom prst="rect">
            <a:avLst/>
          </a:prstGeom>
          <a:noFill/>
        </p:spPr>
        <p:txBody>
          <a:bodyPr wrap="square" rtlCol="0">
            <a:spAutoFit/>
          </a:bodyPr>
          <a:lstStyle/>
          <a:p>
            <a:r>
              <a:rPr lang="cs-CZ" sz="1400" b="1" dirty="0" smtClean="0">
                <a:solidFill>
                  <a:schemeClr val="tx1">
                    <a:lumMod val="75000"/>
                    <a:lumOff val="25000"/>
                  </a:schemeClr>
                </a:solidFill>
              </a:rPr>
              <a:t>NENÍ TŘEBA POSOUDIT</a:t>
            </a:r>
            <a:endParaRPr lang="cs-CZ" sz="1400" b="1" dirty="0">
              <a:solidFill>
                <a:schemeClr val="tx1">
                  <a:lumMod val="75000"/>
                  <a:lumOff val="25000"/>
                </a:schemeClr>
              </a:solidFill>
            </a:endParaRPr>
          </a:p>
        </p:txBody>
      </p:sp>
      <p:sp>
        <p:nvSpPr>
          <p:cNvPr id="41" name="TextovéPole 40"/>
          <p:cNvSpPr txBox="1"/>
          <p:nvPr/>
        </p:nvSpPr>
        <p:spPr>
          <a:xfrm>
            <a:off x="4658006" y="2436959"/>
            <a:ext cx="1152935" cy="523220"/>
          </a:xfrm>
          <a:prstGeom prst="rect">
            <a:avLst/>
          </a:prstGeom>
          <a:noFill/>
        </p:spPr>
        <p:txBody>
          <a:bodyPr wrap="square" rtlCol="0">
            <a:spAutoFit/>
          </a:bodyPr>
          <a:lstStyle/>
          <a:p>
            <a:r>
              <a:rPr lang="cs-CZ" sz="1400" b="1" dirty="0" smtClean="0">
                <a:solidFill>
                  <a:schemeClr val="tx1">
                    <a:lumMod val="75000"/>
                    <a:lumOff val="25000"/>
                  </a:schemeClr>
                </a:solidFill>
              </a:rPr>
              <a:t>JE TŘEBA POSOUDIT</a:t>
            </a:r>
            <a:endParaRPr lang="cs-CZ" sz="1400" b="1" dirty="0">
              <a:solidFill>
                <a:schemeClr val="tx1">
                  <a:lumMod val="75000"/>
                  <a:lumOff val="25000"/>
                </a:schemeClr>
              </a:solidFill>
            </a:endParaRPr>
          </a:p>
        </p:txBody>
      </p:sp>
      <p:sp>
        <p:nvSpPr>
          <p:cNvPr id="42" name="Šipka doprava 41"/>
          <p:cNvSpPr/>
          <p:nvPr/>
        </p:nvSpPr>
        <p:spPr>
          <a:xfrm>
            <a:off x="7548750" y="2754723"/>
            <a:ext cx="263610" cy="180636"/>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3" name="Šipka doprava 42"/>
          <p:cNvSpPr/>
          <p:nvPr/>
        </p:nvSpPr>
        <p:spPr>
          <a:xfrm>
            <a:off x="7713496" y="5884689"/>
            <a:ext cx="330048" cy="20455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p:cNvSpPr txBox="1"/>
          <p:nvPr/>
        </p:nvSpPr>
        <p:spPr>
          <a:xfrm>
            <a:off x="7823351" y="2483125"/>
            <a:ext cx="1476154" cy="954107"/>
          </a:xfrm>
          <a:prstGeom prst="rect">
            <a:avLst/>
          </a:prstGeom>
          <a:noFill/>
        </p:spPr>
        <p:txBody>
          <a:bodyPr wrap="square" rtlCol="0">
            <a:spAutoFit/>
          </a:bodyPr>
          <a:lstStyle/>
          <a:p>
            <a:r>
              <a:rPr lang="cs-CZ" sz="1400" dirty="0" smtClean="0"/>
              <a:t>Navazující řízení</a:t>
            </a:r>
          </a:p>
          <a:p>
            <a:pPr marL="285750" indent="-285750">
              <a:buFont typeface="Arial" panose="020B0604020202020204" pitchFamily="34" charset="0"/>
              <a:buChar char="•"/>
            </a:pPr>
            <a:endParaRPr lang="cs-CZ" sz="1400" dirty="0"/>
          </a:p>
          <a:p>
            <a:r>
              <a:rPr lang="cs-CZ" sz="1400" dirty="0" smtClean="0"/>
              <a:t>Nenavazující řízení</a:t>
            </a:r>
            <a:endParaRPr lang="cs-CZ" sz="1400" dirty="0"/>
          </a:p>
        </p:txBody>
      </p:sp>
      <p:sp>
        <p:nvSpPr>
          <p:cNvPr id="44" name="TextovéPole 43"/>
          <p:cNvSpPr txBox="1"/>
          <p:nvPr/>
        </p:nvSpPr>
        <p:spPr>
          <a:xfrm>
            <a:off x="8043544" y="5725358"/>
            <a:ext cx="1476154" cy="523220"/>
          </a:xfrm>
          <a:prstGeom prst="rect">
            <a:avLst/>
          </a:prstGeom>
          <a:noFill/>
        </p:spPr>
        <p:txBody>
          <a:bodyPr wrap="square" rtlCol="0">
            <a:spAutoFit/>
          </a:bodyPr>
          <a:lstStyle/>
          <a:p>
            <a:r>
              <a:rPr lang="cs-CZ" sz="1400" dirty="0" smtClean="0"/>
              <a:t>Případné odvolání</a:t>
            </a:r>
            <a:endParaRPr lang="cs-CZ" sz="1400" dirty="0"/>
          </a:p>
        </p:txBody>
      </p:sp>
    </p:spTree>
    <p:extLst>
      <p:ext uri="{BB962C8B-B14F-4D97-AF65-F5344CB8AC3E}">
        <p14:creationId xmlns:p14="http://schemas.microsoft.com/office/powerpoint/2010/main" val="7294477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2260343" y="107870"/>
            <a:ext cx="6408712" cy="707886"/>
          </a:xfrm>
          <a:prstGeom prst="rect">
            <a:avLst/>
          </a:prstGeom>
          <a:noFill/>
        </p:spPr>
        <p:txBody>
          <a:bodyPr wrap="square" rtlCol="0">
            <a:spAutoFit/>
          </a:bodyPr>
          <a:lstStyle/>
          <a:p>
            <a:r>
              <a:rPr lang="cs-CZ" sz="4000" b="1" dirty="0" smtClean="0"/>
              <a:t>Které záměry (EIA)?</a:t>
            </a:r>
            <a:endParaRPr lang="cs-CZ" sz="4000" b="1" dirty="0"/>
          </a:p>
        </p:txBody>
      </p:sp>
      <p:sp>
        <p:nvSpPr>
          <p:cNvPr id="26" name="Zaoblený obdélník 25"/>
          <p:cNvSpPr/>
          <p:nvPr/>
        </p:nvSpPr>
        <p:spPr>
          <a:xfrm>
            <a:off x="6372201" y="1427209"/>
            <a:ext cx="1182290" cy="1734756"/>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7" name="Zaoblený obdélník 26"/>
          <p:cNvSpPr/>
          <p:nvPr/>
        </p:nvSpPr>
        <p:spPr>
          <a:xfrm>
            <a:off x="6593386" y="4466608"/>
            <a:ext cx="1104290" cy="1734756"/>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8" name="TextovéPole 27"/>
          <p:cNvSpPr txBox="1"/>
          <p:nvPr/>
        </p:nvSpPr>
        <p:spPr>
          <a:xfrm>
            <a:off x="6391591" y="2612153"/>
            <a:ext cx="2455760" cy="523220"/>
          </a:xfrm>
          <a:prstGeom prst="rect">
            <a:avLst/>
          </a:prstGeom>
          <a:noFill/>
        </p:spPr>
        <p:txBody>
          <a:bodyPr wrap="square" rtlCol="0">
            <a:spAutoFit/>
          </a:bodyPr>
          <a:lstStyle/>
          <a:p>
            <a:r>
              <a:rPr lang="cs-CZ" sz="1400" b="1" dirty="0" smtClean="0"/>
              <a:t>ZÁVAZNÉ</a:t>
            </a:r>
          </a:p>
          <a:p>
            <a:r>
              <a:rPr lang="cs-CZ" sz="1400" b="1" dirty="0" smtClean="0"/>
              <a:t>STANOVISKO</a:t>
            </a:r>
            <a:endParaRPr lang="cs-CZ" sz="1400" b="1" dirty="0"/>
          </a:p>
        </p:txBody>
      </p:sp>
      <p:sp>
        <p:nvSpPr>
          <p:cNvPr id="70" name="TextovéPole 69"/>
          <p:cNvSpPr txBox="1"/>
          <p:nvPr/>
        </p:nvSpPr>
        <p:spPr>
          <a:xfrm>
            <a:off x="6557405" y="5100932"/>
            <a:ext cx="2455760" cy="307777"/>
          </a:xfrm>
          <a:prstGeom prst="rect">
            <a:avLst/>
          </a:prstGeom>
          <a:noFill/>
        </p:spPr>
        <p:txBody>
          <a:bodyPr wrap="square" rtlCol="0">
            <a:spAutoFit/>
          </a:bodyPr>
          <a:lstStyle/>
          <a:p>
            <a:r>
              <a:rPr lang="cs-CZ" sz="1400" b="1" dirty="0" smtClean="0"/>
              <a:t>ROZHODNUTÍ</a:t>
            </a:r>
            <a:endParaRPr lang="cs-CZ" sz="1400" b="1" dirty="0"/>
          </a:p>
        </p:txBody>
      </p:sp>
      <p:sp>
        <p:nvSpPr>
          <p:cNvPr id="34" name="TextovéPole 33"/>
          <p:cNvSpPr txBox="1"/>
          <p:nvPr/>
        </p:nvSpPr>
        <p:spPr>
          <a:xfrm>
            <a:off x="6401556" y="1888876"/>
            <a:ext cx="1152935" cy="523220"/>
          </a:xfrm>
          <a:prstGeom prst="rect">
            <a:avLst/>
          </a:prstGeom>
          <a:noFill/>
        </p:spPr>
        <p:txBody>
          <a:bodyPr wrap="square" rtlCol="0">
            <a:spAutoFit/>
          </a:bodyPr>
          <a:lstStyle/>
          <a:p>
            <a:r>
              <a:rPr lang="cs-CZ" sz="1400" b="1" dirty="0" smtClean="0">
                <a:solidFill>
                  <a:schemeClr val="tx1">
                    <a:lumMod val="75000"/>
                    <a:lumOff val="25000"/>
                  </a:schemeClr>
                </a:solidFill>
              </a:rPr>
              <a:t>SAMOTNÉ POSOUZENÍ</a:t>
            </a:r>
            <a:endParaRPr lang="cs-CZ" sz="1400" b="1" dirty="0">
              <a:solidFill>
                <a:schemeClr val="tx1">
                  <a:lumMod val="75000"/>
                  <a:lumOff val="25000"/>
                </a:schemeClr>
              </a:solidFill>
            </a:endParaRPr>
          </a:p>
        </p:txBody>
      </p:sp>
      <p:sp>
        <p:nvSpPr>
          <p:cNvPr id="42" name="Šipka doprava 41"/>
          <p:cNvSpPr/>
          <p:nvPr/>
        </p:nvSpPr>
        <p:spPr>
          <a:xfrm>
            <a:off x="7548750" y="2754723"/>
            <a:ext cx="263610" cy="180636"/>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3" name="Šipka doprava 42"/>
          <p:cNvSpPr/>
          <p:nvPr/>
        </p:nvSpPr>
        <p:spPr>
          <a:xfrm>
            <a:off x="7713496" y="5884689"/>
            <a:ext cx="330048" cy="20455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p:cNvSpPr txBox="1"/>
          <p:nvPr/>
        </p:nvSpPr>
        <p:spPr>
          <a:xfrm>
            <a:off x="7823351" y="2483125"/>
            <a:ext cx="1476154" cy="954107"/>
          </a:xfrm>
          <a:prstGeom prst="rect">
            <a:avLst/>
          </a:prstGeom>
          <a:noFill/>
        </p:spPr>
        <p:txBody>
          <a:bodyPr wrap="square" rtlCol="0">
            <a:spAutoFit/>
          </a:bodyPr>
          <a:lstStyle/>
          <a:p>
            <a:r>
              <a:rPr lang="cs-CZ" sz="1400" dirty="0" smtClean="0"/>
              <a:t>Navazující řízení</a:t>
            </a:r>
          </a:p>
          <a:p>
            <a:pPr marL="285750" indent="-285750">
              <a:buFont typeface="Arial" panose="020B0604020202020204" pitchFamily="34" charset="0"/>
              <a:buChar char="•"/>
            </a:pPr>
            <a:endParaRPr lang="cs-CZ" sz="1400" dirty="0"/>
          </a:p>
          <a:p>
            <a:r>
              <a:rPr lang="cs-CZ" sz="1400" dirty="0" smtClean="0"/>
              <a:t>Nenavazující řízení</a:t>
            </a:r>
            <a:endParaRPr lang="cs-CZ" sz="1400" dirty="0"/>
          </a:p>
        </p:txBody>
      </p:sp>
      <p:sp>
        <p:nvSpPr>
          <p:cNvPr id="44" name="TextovéPole 43"/>
          <p:cNvSpPr txBox="1"/>
          <p:nvPr/>
        </p:nvSpPr>
        <p:spPr>
          <a:xfrm>
            <a:off x="8043544" y="5725358"/>
            <a:ext cx="1476154" cy="523220"/>
          </a:xfrm>
          <a:prstGeom prst="rect">
            <a:avLst/>
          </a:prstGeom>
          <a:noFill/>
        </p:spPr>
        <p:txBody>
          <a:bodyPr wrap="square" rtlCol="0">
            <a:spAutoFit/>
          </a:bodyPr>
          <a:lstStyle/>
          <a:p>
            <a:r>
              <a:rPr lang="cs-CZ" sz="1400" dirty="0" smtClean="0"/>
              <a:t>Případné odvolání</a:t>
            </a:r>
            <a:endParaRPr lang="cs-CZ" sz="1400" dirty="0"/>
          </a:p>
        </p:txBody>
      </p:sp>
    </p:spTree>
    <p:extLst>
      <p:ext uri="{BB962C8B-B14F-4D97-AF65-F5344CB8AC3E}">
        <p14:creationId xmlns:p14="http://schemas.microsoft.com/office/powerpoint/2010/main" val="345596216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2260343" y="107870"/>
            <a:ext cx="6408712" cy="707886"/>
          </a:xfrm>
          <a:prstGeom prst="rect">
            <a:avLst/>
          </a:prstGeom>
          <a:noFill/>
        </p:spPr>
        <p:txBody>
          <a:bodyPr wrap="square" rtlCol="0">
            <a:spAutoFit/>
          </a:bodyPr>
          <a:lstStyle/>
          <a:p>
            <a:r>
              <a:rPr lang="cs-CZ" sz="4000" b="1" dirty="0" smtClean="0"/>
              <a:t>Které záměry (EIA)?</a:t>
            </a:r>
            <a:endParaRPr lang="cs-CZ" sz="4000" b="1" dirty="0"/>
          </a:p>
        </p:txBody>
      </p:sp>
      <p:sp>
        <p:nvSpPr>
          <p:cNvPr id="26" name="Zaoblený obdélník 25"/>
          <p:cNvSpPr/>
          <p:nvPr/>
        </p:nvSpPr>
        <p:spPr>
          <a:xfrm>
            <a:off x="539552" y="1268760"/>
            <a:ext cx="1182290" cy="1734756"/>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7" name="Zaoblený obdélník 26"/>
          <p:cNvSpPr/>
          <p:nvPr/>
        </p:nvSpPr>
        <p:spPr>
          <a:xfrm>
            <a:off x="760737" y="4308159"/>
            <a:ext cx="1104290" cy="1734756"/>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8" name="TextovéPole 27"/>
          <p:cNvSpPr txBox="1"/>
          <p:nvPr/>
        </p:nvSpPr>
        <p:spPr>
          <a:xfrm>
            <a:off x="558942" y="2453704"/>
            <a:ext cx="2455760" cy="523220"/>
          </a:xfrm>
          <a:prstGeom prst="rect">
            <a:avLst/>
          </a:prstGeom>
          <a:noFill/>
        </p:spPr>
        <p:txBody>
          <a:bodyPr wrap="square" rtlCol="0">
            <a:spAutoFit/>
          </a:bodyPr>
          <a:lstStyle/>
          <a:p>
            <a:r>
              <a:rPr lang="cs-CZ" sz="1400" b="1" dirty="0" smtClean="0"/>
              <a:t>ZÁVAZNÉ</a:t>
            </a:r>
          </a:p>
          <a:p>
            <a:r>
              <a:rPr lang="cs-CZ" sz="1400" b="1" dirty="0" smtClean="0"/>
              <a:t>STANOVISKO</a:t>
            </a:r>
            <a:endParaRPr lang="cs-CZ" sz="1400" b="1" dirty="0"/>
          </a:p>
        </p:txBody>
      </p:sp>
      <p:sp>
        <p:nvSpPr>
          <p:cNvPr id="70" name="TextovéPole 69"/>
          <p:cNvSpPr txBox="1"/>
          <p:nvPr/>
        </p:nvSpPr>
        <p:spPr>
          <a:xfrm>
            <a:off x="724756" y="4942483"/>
            <a:ext cx="2455760" cy="307777"/>
          </a:xfrm>
          <a:prstGeom prst="rect">
            <a:avLst/>
          </a:prstGeom>
          <a:noFill/>
        </p:spPr>
        <p:txBody>
          <a:bodyPr wrap="square" rtlCol="0">
            <a:spAutoFit/>
          </a:bodyPr>
          <a:lstStyle/>
          <a:p>
            <a:r>
              <a:rPr lang="cs-CZ" sz="1400" b="1" dirty="0" smtClean="0"/>
              <a:t>ROZHODNUTÍ</a:t>
            </a:r>
            <a:endParaRPr lang="cs-CZ" sz="1400" b="1" dirty="0"/>
          </a:p>
        </p:txBody>
      </p:sp>
      <p:sp>
        <p:nvSpPr>
          <p:cNvPr id="34" name="TextovéPole 33"/>
          <p:cNvSpPr txBox="1"/>
          <p:nvPr/>
        </p:nvSpPr>
        <p:spPr>
          <a:xfrm>
            <a:off x="568907" y="1730427"/>
            <a:ext cx="1152935" cy="523220"/>
          </a:xfrm>
          <a:prstGeom prst="rect">
            <a:avLst/>
          </a:prstGeom>
          <a:noFill/>
        </p:spPr>
        <p:txBody>
          <a:bodyPr wrap="square" rtlCol="0">
            <a:spAutoFit/>
          </a:bodyPr>
          <a:lstStyle/>
          <a:p>
            <a:r>
              <a:rPr lang="cs-CZ" sz="1400" b="1" dirty="0" smtClean="0">
                <a:solidFill>
                  <a:schemeClr val="tx1">
                    <a:lumMod val="75000"/>
                    <a:lumOff val="25000"/>
                  </a:schemeClr>
                </a:solidFill>
              </a:rPr>
              <a:t>SAMOTNÉ POSOUZENÍ</a:t>
            </a:r>
            <a:endParaRPr lang="cs-CZ" sz="1400" b="1" dirty="0">
              <a:solidFill>
                <a:schemeClr val="tx1">
                  <a:lumMod val="75000"/>
                  <a:lumOff val="25000"/>
                </a:schemeClr>
              </a:solidFill>
            </a:endParaRPr>
          </a:p>
        </p:txBody>
      </p:sp>
      <p:sp>
        <p:nvSpPr>
          <p:cNvPr id="42" name="Šipka doprava 41"/>
          <p:cNvSpPr/>
          <p:nvPr/>
        </p:nvSpPr>
        <p:spPr>
          <a:xfrm>
            <a:off x="1716101" y="2596274"/>
            <a:ext cx="263610" cy="180636"/>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3" name="Šipka doprava 42"/>
          <p:cNvSpPr/>
          <p:nvPr/>
        </p:nvSpPr>
        <p:spPr>
          <a:xfrm>
            <a:off x="1880847" y="5726240"/>
            <a:ext cx="330048" cy="20455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p:cNvSpPr txBox="1"/>
          <p:nvPr/>
        </p:nvSpPr>
        <p:spPr>
          <a:xfrm>
            <a:off x="1990702" y="2324676"/>
            <a:ext cx="6325714" cy="1477328"/>
          </a:xfrm>
          <a:prstGeom prst="rect">
            <a:avLst/>
          </a:prstGeom>
          <a:noFill/>
        </p:spPr>
        <p:txBody>
          <a:bodyPr wrap="square" rtlCol="0">
            <a:spAutoFit/>
          </a:bodyPr>
          <a:lstStyle/>
          <a:p>
            <a:r>
              <a:rPr lang="cs-CZ" b="1" dirty="0" smtClean="0"/>
              <a:t>Se skutečností, že proběhne posouzení, jsou spojeny závažné důsledky. Pro </a:t>
            </a:r>
            <a:r>
              <a:rPr lang="cs-CZ" b="1" dirty="0" smtClean="0">
                <a:solidFill>
                  <a:srgbClr val="FF0000"/>
                </a:solidFill>
              </a:rPr>
              <a:t>navazující řízení </a:t>
            </a:r>
            <a:r>
              <a:rPr lang="cs-CZ" b="1" dirty="0" smtClean="0"/>
              <a:t>(povolují umístění a provedení stavby) platí zvláštní režim (viz dále). Závazné stanovisko EIA se zde uplatní jako závazné stanovisko, v jiných řízeních (nenavazujících) alespoň jako podklad pro rozhodnutí.</a:t>
            </a:r>
            <a:endParaRPr lang="cs-CZ" b="1" dirty="0"/>
          </a:p>
        </p:txBody>
      </p:sp>
      <p:sp>
        <p:nvSpPr>
          <p:cNvPr id="44" name="TextovéPole 43"/>
          <p:cNvSpPr txBox="1"/>
          <p:nvPr/>
        </p:nvSpPr>
        <p:spPr>
          <a:xfrm>
            <a:off x="2210894" y="5566909"/>
            <a:ext cx="3225201" cy="923330"/>
          </a:xfrm>
          <a:prstGeom prst="rect">
            <a:avLst/>
          </a:prstGeom>
          <a:noFill/>
        </p:spPr>
        <p:txBody>
          <a:bodyPr wrap="square" rtlCol="0">
            <a:spAutoFit/>
          </a:bodyPr>
          <a:lstStyle/>
          <a:p>
            <a:r>
              <a:rPr lang="cs-CZ" b="1" dirty="0" smtClean="0"/>
              <a:t>Možnost případného odvolání (a později žaloba ke správnímu soudu)</a:t>
            </a:r>
            <a:endParaRPr lang="cs-CZ" b="1" dirty="0"/>
          </a:p>
        </p:txBody>
      </p:sp>
    </p:spTree>
    <p:extLst>
      <p:ext uri="{BB962C8B-B14F-4D97-AF65-F5344CB8AC3E}">
        <p14:creationId xmlns:p14="http://schemas.microsoft.com/office/powerpoint/2010/main" val="40565885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1835696" y="507657"/>
            <a:ext cx="1726819" cy="461665"/>
          </a:xfrm>
          <a:prstGeom prst="rect">
            <a:avLst/>
          </a:prstGeom>
        </p:spPr>
        <p:txBody>
          <a:bodyPr wrap="none">
            <a:spAutoFit/>
          </a:bodyPr>
          <a:lstStyle/>
          <a:p>
            <a:r>
              <a:rPr lang="cs-CZ" sz="2400" b="1" cap="all" dirty="0" smtClean="0"/>
              <a:t>PORTÁL EIA</a:t>
            </a:r>
            <a:r>
              <a:rPr lang="cs-CZ" sz="2400" b="1" cap="all" dirty="0"/>
              <a:t> </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48" y="1124744"/>
            <a:ext cx="9841311" cy="434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ovéPole 2"/>
          <p:cNvSpPr txBox="1"/>
          <p:nvPr/>
        </p:nvSpPr>
        <p:spPr>
          <a:xfrm>
            <a:off x="179512" y="5733256"/>
            <a:ext cx="8712968" cy="369332"/>
          </a:xfrm>
          <a:prstGeom prst="rect">
            <a:avLst/>
          </a:prstGeom>
          <a:noFill/>
        </p:spPr>
        <p:txBody>
          <a:bodyPr wrap="square" rtlCol="0">
            <a:spAutoFit/>
          </a:bodyPr>
          <a:lstStyle/>
          <a:p>
            <a:r>
              <a:rPr lang="cs-CZ" dirty="0">
                <a:hlinkClick r:id="rId5"/>
              </a:rPr>
              <a:t>http://</a:t>
            </a:r>
            <a:r>
              <a:rPr lang="cs-CZ" dirty="0" smtClean="0">
                <a:hlinkClick r:id="rId5"/>
              </a:rPr>
              <a:t>portal.cenia.cz/eiasea/view/eia100_cr</a:t>
            </a:r>
            <a:endParaRPr lang="cs-CZ" dirty="0" smtClean="0"/>
          </a:p>
        </p:txBody>
      </p:sp>
    </p:spTree>
    <p:extLst>
      <p:ext uri="{BB962C8B-B14F-4D97-AF65-F5344CB8AC3E}">
        <p14:creationId xmlns:p14="http://schemas.microsoft.com/office/powerpoint/2010/main" val="28471533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68</a:t>
            </a:fld>
            <a:endParaRPr lang="en-GB"/>
          </a:p>
        </p:txBody>
      </p:sp>
      <p:sp>
        <p:nvSpPr>
          <p:cNvPr id="11" name="Text Box 3"/>
          <p:cNvSpPr txBox="1">
            <a:spLocks noChangeArrowheads="1"/>
          </p:cNvSpPr>
          <p:nvPr/>
        </p:nvSpPr>
        <p:spPr bwMode="auto">
          <a:xfrm>
            <a:off x="825812" y="146318"/>
            <a:ext cx="2101906" cy="537217"/>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smtClean="0">
                <a:latin typeface="Verdana" pitchFamily="34" charset="0"/>
              </a:rPr>
              <a:t>ZÚR</a:t>
            </a:r>
            <a:endParaRPr lang="en-US" sz="2400" dirty="0">
              <a:latin typeface="Verdana" pitchFamily="34" charset="0"/>
            </a:endParaRPr>
          </a:p>
        </p:txBody>
      </p:sp>
      <p:sp>
        <p:nvSpPr>
          <p:cNvPr id="12" name="Text Box 4"/>
          <p:cNvSpPr txBox="1">
            <a:spLocks noChangeArrowheads="1"/>
          </p:cNvSpPr>
          <p:nvPr/>
        </p:nvSpPr>
        <p:spPr bwMode="auto">
          <a:xfrm>
            <a:off x="837758" y="853765"/>
            <a:ext cx="2104246" cy="505008"/>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smtClean="0">
                <a:latin typeface="Verdana" pitchFamily="34" charset="0"/>
              </a:rPr>
              <a:t>ÚP</a:t>
            </a:r>
            <a:endParaRPr lang="en-US" sz="2400" dirty="0">
              <a:latin typeface="Verdana" pitchFamily="34" charset="0"/>
            </a:endParaRPr>
          </a:p>
        </p:txBody>
      </p:sp>
      <p:sp>
        <p:nvSpPr>
          <p:cNvPr id="14" name="Text Box 5"/>
          <p:cNvSpPr txBox="1">
            <a:spLocks noChangeArrowheads="1"/>
          </p:cNvSpPr>
          <p:nvPr/>
        </p:nvSpPr>
        <p:spPr bwMode="auto">
          <a:xfrm>
            <a:off x="2173948" y="2861453"/>
            <a:ext cx="1853749" cy="48587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smtClean="0">
                <a:latin typeface="Verdana" pitchFamily="34" charset="0"/>
              </a:rPr>
              <a:t>Územní řízení</a:t>
            </a:r>
            <a:endParaRPr lang="en-US" dirty="0">
              <a:latin typeface="Verdana" pitchFamily="34" charset="0"/>
            </a:endParaRPr>
          </a:p>
        </p:txBody>
      </p:sp>
      <p:sp>
        <p:nvSpPr>
          <p:cNvPr id="15" name="Text Box 6"/>
          <p:cNvSpPr txBox="1">
            <a:spLocks noChangeArrowheads="1"/>
          </p:cNvSpPr>
          <p:nvPr/>
        </p:nvSpPr>
        <p:spPr bwMode="auto">
          <a:xfrm>
            <a:off x="2145801" y="3693675"/>
            <a:ext cx="2075188" cy="458981"/>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smtClean="0">
                <a:latin typeface="Verdana" pitchFamily="34" charset="0"/>
              </a:rPr>
              <a:t>Stavební řízení</a:t>
            </a:r>
            <a:endParaRPr lang="en-US" dirty="0">
              <a:latin typeface="Verdana" pitchFamily="34" charset="0"/>
            </a:endParaRPr>
          </a:p>
        </p:txBody>
      </p:sp>
      <p:sp>
        <p:nvSpPr>
          <p:cNvPr id="16" name="Text Box 7"/>
          <p:cNvSpPr txBox="1">
            <a:spLocks noChangeArrowheads="1"/>
          </p:cNvSpPr>
          <p:nvPr/>
        </p:nvSpPr>
        <p:spPr bwMode="auto">
          <a:xfrm>
            <a:off x="2137799" y="4417133"/>
            <a:ext cx="2403307" cy="1828091"/>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200" dirty="0">
                <a:latin typeface="Verdana" pitchFamily="34" charset="0"/>
              </a:rPr>
              <a:t>Řízení o zkušebním provozu </a:t>
            </a:r>
          </a:p>
          <a:p>
            <a:pPr eaLnBrk="0" hangingPunct="0">
              <a:spcBef>
                <a:spcPct val="50000"/>
              </a:spcBef>
              <a:buFontTx/>
              <a:buNone/>
            </a:pPr>
            <a:r>
              <a:rPr lang="cs-CZ" sz="1200" dirty="0">
                <a:latin typeface="Verdana" pitchFamily="34" charset="0"/>
              </a:rPr>
              <a:t>Řízení o změně stavby před jejím dokončením</a:t>
            </a:r>
          </a:p>
          <a:p>
            <a:pPr eaLnBrk="0" hangingPunct="0">
              <a:spcBef>
                <a:spcPct val="50000"/>
              </a:spcBef>
              <a:buFontTx/>
              <a:buNone/>
            </a:pPr>
            <a:r>
              <a:rPr lang="cs-CZ" sz="1200" dirty="0">
                <a:latin typeface="Verdana" pitchFamily="34" charset="0"/>
              </a:rPr>
              <a:t>Kolaudační souhlas </a:t>
            </a:r>
          </a:p>
          <a:p>
            <a:pPr eaLnBrk="0" hangingPunct="0">
              <a:spcBef>
                <a:spcPct val="50000"/>
              </a:spcBef>
              <a:buFontTx/>
              <a:buNone/>
            </a:pPr>
            <a:r>
              <a:rPr lang="cs-CZ" sz="1200" dirty="0">
                <a:latin typeface="Verdana" pitchFamily="34" charset="0"/>
              </a:rPr>
              <a:t>Řízení o odstranění stavby </a:t>
            </a:r>
          </a:p>
          <a:p>
            <a:pPr eaLnBrk="0" hangingPunct="0">
              <a:spcBef>
                <a:spcPct val="50000"/>
              </a:spcBef>
              <a:buFontTx/>
              <a:buNone/>
            </a:pPr>
            <a:r>
              <a:rPr lang="cs-CZ" sz="1200" dirty="0">
                <a:latin typeface="Verdana" pitchFamily="34" charset="0"/>
              </a:rPr>
              <a:t>Řízení o dodatečném povolení stavby</a:t>
            </a:r>
            <a:endParaRPr lang="en-US" sz="1200" dirty="0">
              <a:latin typeface="Verdana" pitchFamily="34" charset="0"/>
            </a:endParaRPr>
          </a:p>
        </p:txBody>
      </p:sp>
      <p:cxnSp>
        <p:nvCxnSpPr>
          <p:cNvPr id="27" name="AutoShape 18"/>
          <p:cNvCxnSpPr>
            <a:cxnSpLocks noChangeShapeType="1"/>
            <a:stCxn id="11" idx="2"/>
            <a:endCxn id="12" idx="0"/>
          </p:cNvCxnSpPr>
          <p:nvPr/>
        </p:nvCxnSpPr>
        <p:spPr bwMode="auto">
          <a:xfrm>
            <a:off x="1876765" y="683535"/>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9" name="Text Box 5"/>
          <p:cNvSpPr txBox="1">
            <a:spLocks noChangeArrowheads="1"/>
          </p:cNvSpPr>
          <p:nvPr/>
        </p:nvSpPr>
        <p:spPr bwMode="auto">
          <a:xfrm>
            <a:off x="208760" y="3271319"/>
            <a:ext cx="1186019" cy="545465"/>
          </a:xfrm>
          <a:prstGeom prst="rect">
            <a:avLst/>
          </a:prstGeom>
          <a:solidFill>
            <a:schemeClr val="accent3">
              <a:lumMod val="40000"/>
              <a:lumOff val="60000"/>
            </a:schemeClr>
          </a:solidFill>
          <a:ln w="22225">
            <a:solidFill>
              <a:schemeClr val="tx1"/>
            </a:solidFill>
            <a:prstDash val="dash"/>
            <a:miter lim="800000"/>
            <a:headEnd/>
            <a:tailEnd/>
          </a:ln>
          <a:effectLst/>
          <a:extLst/>
        </p:spPr>
        <p:txBody>
          <a:bodyPr anchor="ctr"/>
          <a:lstStyle/>
          <a:p>
            <a:pPr eaLnBrk="0" hangingPunct="0">
              <a:spcBef>
                <a:spcPct val="50000"/>
              </a:spcBef>
              <a:buFontTx/>
              <a:buNone/>
            </a:pPr>
            <a:r>
              <a:rPr lang="cs-CZ" dirty="0" smtClean="0">
                <a:latin typeface="Verdana" pitchFamily="34" charset="0"/>
              </a:rPr>
              <a:t>IPPC</a:t>
            </a:r>
            <a:endParaRPr lang="en-US" dirty="0">
              <a:latin typeface="Verdana" pitchFamily="34" charset="0"/>
            </a:endParaRPr>
          </a:p>
        </p:txBody>
      </p:sp>
      <p:sp>
        <p:nvSpPr>
          <p:cNvPr id="66" name="Text Box 5"/>
          <p:cNvSpPr txBox="1">
            <a:spLocks noChangeArrowheads="1"/>
          </p:cNvSpPr>
          <p:nvPr/>
        </p:nvSpPr>
        <p:spPr bwMode="auto">
          <a:xfrm>
            <a:off x="2137799" y="2151724"/>
            <a:ext cx="1842595" cy="545465"/>
          </a:xfrm>
          <a:prstGeom prst="rect">
            <a:avLst/>
          </a:prstGeom>
          <a:ln>
            <a:prstDash val="dashDot"/>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dirty="0" smtClean="0">
                <a:latin typeface="Verdana" pitchFamily="34" charset="0"/>
              </a:rPr>
              <a:t>EIA</a:t>
            </a:r>
            <a:endParaRPr lang="en-US" dirty="0">
              <a:latin typeface="Verdana" pitchFamily="34" charset="0"/>
            </a:endParaRPr>
          </a:p>
        </p:txBody>
      </p:sp>
      <p:cxnSp>
        <p:nvCxnSpPr>
          <p:cNvPr id="34" name="Přímá spojnice se šipkou 33"/>
          <p:cNvCxnSpPr/>
          <p:nvPr/>
        </p:nvCxnSpPr>
        <p:spPr>
          <a:xfrm>
            <a:off x="4027697" y="2338349"/>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6" name="Přímá spojnice se šipkou 35"/>
          <p:cNvCxnSpPr/>
          <p:nvPr/>
        </p:nvCxnSpPr>
        <p:spPr>
          <a:xfrm flipV="1">
            <a:off x="5613379" y="4046270"/>
            <a:ext cx="298475" cy="9952"/>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cxnSp>
        <p:nvCxnSpPr>
          <p:cNvPr id="77" name="Přímá spojnice se šipkou 76"/>
          <p:cNvCxnSpPr/>
          <p:nvPr/>
        </p:nvCxnSpPr>
        <p:spPr>
          <a:xfrm rot="10800000">
            <a:off x="1641072" y="2424456"/>
            <a:ext cx="467954" cy="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Přímá spojnice se šipkou 77"/>
          <p:cNvCxnSpPr/>
          <p:nvPr/>
        </p:nvCxnSpPr>
        <p:spPr>
          <a:xfrm>
            <a:off x="4073152" y="305905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9" name="Přímá spojnice se šipkou 78"/>
          <p:cNvCxnSpPr/>
          <p:nvPr/>
        </p:nvCxnSpPr>
        <p:spPr>
          <a:xfrm>
            <a:off x="3104552" y="524143"/>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Přímá spojnice se šipkou 79"/>
          <p:cNvCxnSpPr/>
          <p:nvPr/>
        </p:nvCxnSpPr>
        <p:spPr>
          <a:xfrm>
            <a:off x="3059097" y="1117846"/>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2" name="Přímá spojnice se šipkou 81"/>
          <p:cNvCxnSpPr/>
          <p:nvPr/>
        </p:nvCxnSpPr>
        <p:spPr>
          <a:xfrm>
            <a:off x="4261674" y="378251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TextovéPole 41"/>
          <p:cNvSpPr txBox="1"/>
          <p:nvPr/>
        </p:nvSpPr>
        <p:spPr>
          <a:xfrm>
            <a:off x="3670262" y="331126"/>
            <a:ext cx="2448272" cy="369332"/>
          </a:xfrm>
          <a:prstGeom prst="rect">
            <a:avLst/>
          </a:prstGeom>
          <a:noFill/>
        </p:spPr>
        <p:txBody>
          <a:bodyPr wrap="square" rtlCol="0">
            <a:spAutoFit/>
          </a:bodyPr>
          <a:lstStyle/>
          <a:p>
            <a:r>
              <a:rPr lang="cs-CZ" b="1" dirty="0" smtClean="0"/>
              <a:t>OOP</a:t>
            </a:r>
            <a:endParaRPr lang="cs-CZ" b="1" dirty="0"/>
          </a:p>
        </p:txBody>
      </p:sp>
      <p:sp>
        <p:nvSpPr>
          <p:cNvPr id="91" name="TextovéPole 90"/>
          <p:cNvSpPr txBox="1"/>
          <p:nvPr/>
        </p:nvSpPr>
        <p:spPr>
          <a:xfrm>
            <a:off x="4491168" y="2197952"/>
            <a:ext cx="3136822" cy="338554"/>
          </a:xfrm>
          <a:prstGeom prst="rect">
            <a:avLst/>
          </a:prstGeom>
          <a:noFill/>
        </p:spPr>
        <p:txBody>
          <a:bodyPr wrap="square" rtlCol="0">
            <a:spAutoFit/>
          </a:bodyPr>
          <a:lstStyle/>
          <a:p>
            <a:r>
              <a:rPr lang="cs-CZ" sz="1600" b="1" dirty="0" smtClean="0"/>
              <a:t>(R - neposuzuje se)</a:t>
            </a:r>
            <a:endParaRPr lang="cs-CZ" sz="1600" b="1" dirty="0"/>
          </a:p>
        </p:txBody>
      </p:sp>
      <p:sp>
        <p:nvSpPr>
          <p:cNvPr id="97" name="TextovéPole 96"/>
          <p:cNvSpPr txBox="1"/>
          <p:nvPr/>
        </p:nvSpPr>
        <p:spPr>
          <a:xfrm>
            <a:off x="4586561" y="2888772"/>
            <a:ext cx="2448272" cy="369332"/>
          </a:xfrm>
          <a:prstGeom prst="rect">
            <a:avLst/>
          </a:prstGeom>
          <a:noFill/>
        </p:spPr>
        <p:txBody>
          <a:bodyPr wrap="square" rtlCol="0">
            <a:spAutoFit/>
          </a:bodyPr>
          <a:lstStyle/>
          <a:p>
            <a:r>
              <a:rPr lang="cs-CZ" b="1" dirty="0" smtClean="0"/>
              <a:t>R</a:t>
            </a:r>
            <a:endParaRPr lang="cs-CZ" b="1" dirty="0"/>
          </a:p>
        </p:txBody>
      </p:sp>
      <p:sp>
        <p:nvSpPr>
          <p:cNvPr id="98" name="TextovéPole 97"/>
          <p:cNvSpPr txBox="1"/>
          <p:nvPr/>
        </p:nvSpPr>
        <p:spPr>
          <a:xfrm>
            <a:off x="1193214" y="2204062"/>
            <a:ext cx="3233230" cy="369332"/>
          </a:xfrm>
          <a:prstGeom prst="rect">
            <a:avLst/>
          </a:prstGeom>
          <a:noFill/>
        </p:spPr>
        <p:txBody>
          <a:bodyPr wrap="square" rtlCol="0">
            <a:spAutoFit/>
          </a:bodyPr>
          <a:lstStyle/>
          <a:p>
            <a:r>
              <a:rPr lang="cs-CZ" b="1" dirty="0" smtClean="0"/>
              <a:t>ZS      </a:t>
            </a:r>
            <a:r>
              <a:rPr lang="cs-CZ" sz="1400" b="1" dirty="0" smtClean="0"/>
              <a:t>(JÚ)</a:t>
            </a:r>
            <a:endParaRPr lang="cs-CZ" sz="1400" b="1" dirty="0"/>
          </a:p>
        </p:txBody>
      </p:sp>
      <p:sp>
        <p:nvSpPr>
          <p:cNvPr id="46" name="TextovéPole 45"/>
          <p:cNvSpPr txBox="1"/>
          <p:nvPr/>
        </p:nvSpPr>
        <p:spPr>
          <a:xfrm>
            <a:off x="7380312" y="3841861"/>
            <a:ext cx="1664085" cy="461665"/>
          </a:xfrm>
          <a:prstGeom prst="rect">
            <a:avLst/>
          </a:prstGeom>
          <a:noFill/>
        </p:spPr>
        <p:txBody>
          <a:bodyPr wrap="square" rtlCol="0">
            <a:spAutoFit/>
          </a:bodyPr>
          <a:lstStyle/>
          <a:p>
            <a:r>
              <a:rPr lang="cs-CZ" sz="1200" dirty="0" smtClean="0"/>
              <a:t>Žaloba proti rozhodnutí správního orgánu</a:t>
            </a:r>
            <a:endParaRPr lang="cs-CZ" sz="1200" dirty="0"/>
          </a:p>
        </p:txBody>
      </p:sp>
      <p:sp>
        <p:nvSpPr>
          <p:cNvPr id="107" name="TextovéPole 106"/>
          <p:cNvSpPr txBox="1"/>
          <p:nvPr/>
        </p:nvSpPr>
        <p:spPr>
          <a:xfrm>
            <a:off x="6553200" y="449765"/>
            <a:ext cx="2357589" cy="276999"/>
          </a:xfrm>
          <a:prstGeom prst="rect">
            <a:avLst/>
          </a:prstGeom>
          <a:noFill/>
        </p:spPr>
        <p:txBody>
          <a:bodyPr wrap="square" rtlCol="0">
            <a:spAutoFit/>
          </a:bodyPr>
          <a:lstStyle/>
          <a:p>
            <a:r>
              <a:rPr lang="cs-CZ" sz="1200" dirty="0" smtClean="0"/>
              <a:t>Návrh na zrušení OOP</a:t>
            </a:r>
            <a:endParaRPr lang="cs-CZ" sz="1200" dirty="0"/>
          </a:p>
        </p:txBody>
      </p:sp>
      <p:sp>
        <p:nvSpPr>
          <p:cNvPr id="51" name="TextovéPole 50"/>
          <p:cNvSpPr txBox="1"/>
          <p:nvPr/>
        </p:nvSpPr>
        <p:spPr>
          <a:xfrm>
            <a:off x="3670262" y="916293"/>
            <a:ext cx="2448272" cy="338554"/>
          </a:xfrm>
          <a:prstGeom prst="rect">
            <a:avLst/>
          </a:prstGeom>
          <a:noFill/>
        </p:spPr>
        <p:txBody>
          <a:bodyPr wrap="square" rtlCol="0">
            <a:spAutoFit/>
          </a:bodyPr>
          <a:lstStyle/>
          <a:p>
            <a:r>
              <a:rPr lang="cs-CZ" sz="1600" b="1" dirty="0" smtClean="0"/>
              <a:t>OOP</a:t>
            </a:r>
            <a:endParaRPr lang="cs-CZ" sz="1600" b="1" dirty="0"/>
          </a:p>
        </p:txBody>
      </p:sp>
      <p:cxnSp>
        <p:nvCxnSpPr>
          <p:cNvPr id="56" name="AutoShape 18"/>
          <p:cNvCxnSpPr>
            <a:cxnSpLocks noChangeShapeType="1"/>
          </p:cNvCxnSpPr>
          <p:nvPr/>
        </p:nvCxnSpPr>
        <p:spPr bwMode="auto">
          <a:xfrm>
            <a:off x="3043828" y="2733578"/>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18"/>
          <p:cNvCxnSpPr>
            <a:cxnSpLocks noChangeShapeType="1"/>
          </p:cNvCxnSpPr>
          <p:nvPr/>
        </p:nvCxnSpPr>
        <p:spPr bwMode="auto">
          <a:xfrm>
            <a:off x="3050386" y="3354526"/>
            <a:ext cx="0" cy="33914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Přímá spojnice se šipkou 59"/>
          <p:cNvCxnSpPr/>
          <p:nvPr/>
        </p:nvCxnSpPr>
        <p:spPr>
          <a:xfrm>
            <a:off x="5945818" y="579007"/>
            <a:ext cx="468266" cy="3171"/>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cxnSp>
        <p:nvCxnSpPr>
          <p:cNvPr id="61" name="AutoShape 18"/>
          <p:cNvCxnSpPr>
            <a:cxnSpLocks noChangeShapeType="1"/>
          </p:cNvCxnSpPr>
          <p:nvPr/>
        </p:nvCxnSpPr>
        <p:spPr bwMode="auto">
          <a:xfrm flipH="1">
            <a:off x="3043828" y="4152656"/>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Přímá spojnice se šipkou 62"/>
          <p:cNvCxnSpPr/>
          <p:nvPr/>
        </p:nvCxnSpPr>
        <p:spPr>
          <a:xfrm>
            <a:off x="6874404" y="4056222"/>
            <a:ext cx="468266" cy="3171"/>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sp>
        <p:nvSpPr>
          <p:cNvPr id="64" name="TextovéPole 63"/>
          <p:cNvSpPr txBox="1"/>
          <p:nvPr/>
        </p:nvSpPr>
        <p:spPr>
          <a:xfrm>
            <a:off x="5884401" y="3857961"/>
            <a:ext cx="2448272" cy="369332"/>
          </a:xfrm>
          <a:prstGeom prst="rect">
            <a:avLst/>
          </a:prstGeom>
          <a:noFill/>
        </p:spPr>
        <p:txBody>
          <a:bodyPr wrap="square" rtlCol="0">
            <a:spAutoFit/>
          </a:bodyPr>
          <a:lstStyle/>
          <a:p>
            <a:r>
              <a:rPr lang="cs-CZ" b="1" dirty="0" smtClean="0"/>
              <a:t>odvolání</a:t>
            </a:r>
            <a:endParaRPr lang="cs-CZ" b="1" dirty="0"/>
          </a:p>
        </p:txBody>
      </p:sp>
      <p:sp>
        <p:nvSpPr>
          <p:cNvPr id="65" name="TextovéPole 64"/>
          <p:cNvSpPr txBox="1"/>
          <p:nvPr/>
        </p:nvSpPr>
        <p:spPr>
          <a:xfrm>
            <a:off x="4729628" y="3570662"/>
            <a:ext cx="2448272" cy="369332"/>
          </a:xfrm>
          <a:prstGeom prst="rect">
            <a:avLst/>
          </a:prstGeom>
          <a:noFill/>
        </p:spPr>
        <p:txBody>
          <a:bodyPr wrap="square" rtlCol="0">
            <a:spAutoFit/>
          </a:bodyPr>
          <a:lstStyle/>
          <a:p>
            <a:r>
              <a:rPr lang="cs-CZ" b="1" dirty="0" smtClean="0"/>
              <a:t>R</a:t>
            </a:r>
            <a:endParaRPr lang="cs-CZ" b="1" dirty="0"/>
          </a:p>
        </p:txBody>
      </p:sp>
      <p:cxnSp>
        <p:nvCxnSpPr>
          <p:cNvPr id="67" name="Přímá spojnice se šipkou 66"/>
          <p:cNvCxnSpPr/>
          <p:nvPr/>
        </p:nvCxnSpPr>
        <p:spPr>
          <a:xfrm>
            <a:off x="4643784" y="5314389"/>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8" name="TextovéPole 67"/>
          <p:cNvSpPr txBox="1"/>
          <p:nvPr/>
        </p:nvSpPr>
        <p:spPr>
          <a:xfrm>
            <a:off x="5111738" y="5102536"/>
            <a:ext cx="2448272" cy="369332"/>
          </a:xfrm>
          <a:prstGeom prst="rect">
            <a:avLst/>
          </a:prstGeom>
          <a:noFill/>
        </p:spPr>
        <p:txBody>
          <a:bodyPr wrap="square" rtlCol="0">
            <a:spAutoFit/>
          </a:bodyPr>
          <a:lstStyle/>
          <a:p>
            <a:r>
              <a:rPr lang="cs-CZ" b="1" dirty="0" smtClean="0"/>
              <a:t>JÚ</a:t>
            </a:r>
            <a:endParaRPr lang="cs-CZ" b="1" dirty="0"/>
          </a:p>
        </p:txBody>
      </p:sp>
      <p:cxnSp>
        <p:nvCxnSpPr>
          <p:cNvPr id="69" name="Přímá spojnice se šipkou 68"/>
          <p:cNvCxnSpPr/>
          <p:nvPr/>
        </p:nvCxnSpPr>
        <p:spPr>
          <a:xfrm>
            <a:off x="4464086" y="4632498"/>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0" name="TextovéPole 69"/>
          <p:cNvSpPr txBox="1"/>
          <p:nvPr/>
        </p:nvSpPr>
        <p:spPr>
          <a:xfrm>
            <a:off x="4932040" y="4420645"/>
            <a:ext cx="2448272" cy="369332"/>
          </a:xfrm>
          <a:prstGeom prst="rect">
            <a:avLst/>
          </a:prstGeom>
          <a:noFill/>
        </p:spPr>
        <p:txBody>
          <a:bodyPr wrap="square" rtlCol="0">
            <a:spAutoFit/>
          </a:bodyPr>
          <a:lstStyle/>
          <a:p>
            <a:r>
              <a:rPr lang="cs-CZ" b="1" dirty="0" smtClean="0"/>
              <a:t>R</a:t>
            </a:r>
            <a:endParaRPr lang="cs-CZ" b="1" dirty="0"/>
          </a:p>
        </p:txBody>
      </p:sp>
      <p:cxnSp>
        <p:nvCxnSpPr>
          <p:cNvPr id="71" name="Přímá spojnice se šipkou 70"/>
          <p:cNvCxnSpPr/>
          <p:nvPr/>
        </p:nvCxnSpPr>
        <p:spPr>
          <a:xfrm>
            <a:off x="4482173" y="495164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2" name="TextovéPole 71"/>
          <p:cNvSpPr txBox="1"/>
          <p:nvPr/>
        </p:nvSpPr>
        <p:spPr>
          <a:xfrm>
            <a:off x="4950127" y="4739791"/>
            <a:ext cx="2448272" cy="369332"/>
          </a:xfrm>
          <a:prstGeom prst="rect">
            <a:avLst/>
          </a:prstGeom>
          <a:noFill/>
        </p:spPr>
        <p:txBody>
          <a:bodyPr wrap="square" rtlCol="0">
            <a:spAutoFit/>
          </a:bodyPr>
          <a:lstStyle/>
          <a:p>
            <a:r>
              <a:rPr lang="cs-CZ" b="1" dirty="0" smtClean="0"/>
              <a:t>R</a:t>
            </a:r>
            <a:endParaRPr lang="cs-CZ" b="1" dirty="0"/>
          </a:p>
        </p:txBody>
      </p:sp>
      <p:cxnSp>
        <p:nvCxnSpPr>
          <p:cNvPr id="73" name="Přímá spojnice se šipkou 72"/>
          <p:cNvCxnSpPr/>
          <p:nvPr/>
        </p:nvCxnSpPr>
        <p:spPr>
          <a:xfrm>
            <a:off x="4426444" y="5656676"/>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4" name="TextovéPole 73"/>
          <p:cNvSpPr txBox="1"/>
          <p:nvPr/>
        </p:nvSpPr>
        <p:spPr>
          <a:xfrm>
            <a:off x="4894398" y="5444823"/>
            <a:ext cx="2448272" cy="369332"/>
          </a:xfrm>
          <a:prstGeom prst="rect">
            <a:avLst/>
          </a:prstGeom>
          <a:noFill/>
        </p:spPr>
        <p:txBody>
          <a:bodyPr wrap="square" rtlCol="0">
            <a:spAutoFit/>
          </a:bodyPr>
          <a:lstStyle/>
          <a:p>
            <a:r>
              <a:rPr lang="cs-CZ" b="1" dirty="0" smtClean="0"/>
              <a:t>R</a:t>
            </a:r>
            <a:endParaRPr lang="cs-CZ" b="1" dirty="0"/>
          </a:p>
        </p:txBody>
      </p:sp>
      <p:cxnSp>
        <p:nvCxnSpPr>
          <p:cNvPr id="75" name="Přímá spojnice se šipkou 74"/>
          <p:cNvCxnSpPr/>
          <p:nvPr/>
        </p:nvCxnSpPr>
        <p:spPr>
          <a:xfrm>
            <a:off x="4219764" y="606386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6" name="TextovéPole 75"/>
          <p:cNvSpPr txBox="1"/>
          <p:nvPr/>
        </p:nvSpPr>
        <p:spPr>
          <a:xfrm>
            <a:off x="4687718" y="5852014"/>
            <a:ext cx="2448272" cy="369332"/>
          </a:xfrm>
          <a:prstGeom prst="rect">
            <a:avLst/>
          </a:prstGeom>
          <a:noFill/>
        </p:spPr>
        <p:txBody>
          <a:bodyPr wrap="square" rtlCol="0">
            <a:spAutoFit/>
          </a:bodyPr>
          <a:lstStyle/>
          <a:p>
            <a:r>
              <a:rPr lang="cs-CZ" b="1" dirty="0" smtClean="0"/>
              <a:t>R</a:t>
            </a:r>
            <a:endParaRPr lang="cs-CZ" b="1" dirty="0"/>
          </a:p>
        </p:txBody>
      </p:sp>
      <p:cxnSp>
        <p:nvCxnSpPr>
          <p:cNvPr id="18" name="Přímá spojnice se šipkou 17"/>
          <p:cNvCxnSpPr/>
          <p:nvPr/>
        </p:nvCxnSpPr>
        <p:spPr>
          <a:xfrm>
            <a:off x="1485283" y="3782515"/>
            <a:ext cx="587792" cy="0"/>
          </a:xfrm>
          <a:prstGeom prst="straightConnector1">
            <a:avLst/>
          </a:prstGeom>
          <a:ln w="28575">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20" name="Zakřivená spojnice 19"/>
          <p:cNvCxnSpPr>
            <a:stCxn id="98" idx="1"/>
          </p:cNvCxnSpPr>
          <p:nvPr/>
        </p:nvCxnSpPr>
        <p:spPr>
          <a:xfrm rot="10800000" flipV="1">
            <a:off x="425500" y="2388728"/>
            <a:ext cx="767714" cy="836506"/>
          </a:xfrm>
          <a:prstGeom prst="curvedConnector2">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Zakřivená spojnice 86"/>
          <p:cNvCxnSpPr/>
          <p:nvPr/>
        </p:nvCxnSpPr>
        <p:spPr>
          <a:xfrm>
            <a:off x="1414823" y="2573998"/>
            <a:ext cx="658252" cy="642685"/>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Zakřivená spojnice 87"/>
          <p:cNvCxnSpPr/>
          <p:nvPr/>
        </p:nvCxnSpPr>
        <p:spPr>
          <a:xfrm rot="16200000" flipH="1">
            <a:off x="1101398" y="2847073"/>
            <a:ext cx="1247491" cy="750089"/>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Zakřivená spojnice 88"/>
          <p:cNvCxnSpPr/>
          <p:nvPr/>
        </p:nvCxnSpPr>
        <p:spPr>
          <a:xfrm rot="16200000" flipH="1">
            <a:off x="393862" y="3462146"/>
            <a:ext cx="2486365" cy="771496"/>
          </a:xfrm>
          <a:prstGeom prst="curvedConnector3">
            <a:avLst>
              <a:gd name="adj1" fmla="val 50000"/>
            </a:avLst>
          </a:prstGeom>
          <a:ln w="28575">
            <a:solidFill>
              <a:srgbClr val="92D050"/>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90" name="TextovéPole 89"/>
          <p:cNvSpPr txBox="1"/>
          <p:nvPr/>
        </p:nvSpPr>
        <p:spPr>
          <a:xfrm>
            <a:off x="1551026" y="3440675"/>
            <a:ext cx="2448272" cy="369332"/>
          </a:xfrm>
          <a:prstGeom prst="rect">
            <a:avLst/>
          </a:prstGeom>
          <a:noFill/>
        </p:spPr>
        <p:txBody>
          <a:bodyPr wrap="square" rtlCol="0">
            <a:spAutoFit/>
          </a:bodyPr>
          <a:lstStyle/>
          <a:p>
            <a:r>
              <a:rPr lang="cs-CZ" b="1" dirty="0" smtClean="0"/>
              <a:t>R</a:t>
            </a:r>
            <a:endParaRPr lang="cs-CZ" b="1" dirty="0"/>
          </a:p>
        </p:txBody>
      </p:sp>
      <p:sp>
        <p:nvSpPr>
          <p:cNvPr id="93" name="TextovéPole 92"/>
          <p:cNvSpPr txBox="1"/>
          <p:nvPr/>
        </p:nvSpPr>
        <p:spPr>
          <a:xfrm>
            <a:off x="7345183" y="4371085"/>
            <a:ext cx="1664085" cy="461665"/>
          </a:xfrm>
          <a:prstGeom prst="rect">
            <a:avLst/>
          </a:prstGeom>
          <a:noFill/>
        </p:spPr>
        <p:txBody>
          <a:bodyPr wrap="square" rtlCol="0">
            <a:spAutoFit/>
          </a:bodyPr>
          <a:lstStyle/>
          <a:p>
            <a:r>
              <a:rPr lang="cs-CZ" sz="1200" dirty="0" smtClean="0"/>
              <a:t>Žaloba proti nezákonnému zásahu</a:t>
            </a:r>
            <a:endParaRPr lang="cs-CZ" sz="1200" dirty="0"/>
          </a:p>
        </p:txBody>
      </p:sp>
      <p:sp>
        <p:nvSpPr>
          <p:cNvPr id="99" name="TextovéPole 98"/>
          <p:cNvSpPr txBox="1"/>
          <p:nvPr/>
        </p:nvSpPr>
        <p:spPr>
          <a:xfrm>
            <a:off x="5255495" y="3885118"/>
            <a:ext cx="2448272" cy="369332"/>
          </a:xfrm>
          <a:prstGeom prst="rect">
            <a:avLst/>
          </a:prstGeom>
          <a:noFill/>
        </p:spPr>
        <p:txBody>
          <a:bodyPr wrap="square" rtlCol="0">
            <a:spAutoFit/>
          </a:bodyPr>
          <a:lstStyle/>
          <a:p>
            <a:r>
              <a:rPr lang="cs-CZ" b="1" dirty="0" smtClean="0"/>
              <a:t>R</a:t>
            </a:r>
            <a:endParaRPr lang="cs-CZ" b="1" dirty="0"/>
          </a:p>
        </p:txBody>
      </p:sp>
      <p:sp>
        <p:nvSpPr>
          <p:cNvPr id="101" name="TextovéPole 100"/>
          <p:cNvSpPr txBox="1"/>
          <p:nvPr/>
        </p:nvSpPr>
        <p:spPr>
          <a:xfrm>
            <a:off x="6335874" y="4395553"/>
            <a:ext cx="2448272" cy="369332"/>
          </a:xfrm>
          <a:prstGeom prst="rect">
            <a:avLst/>
          </a:prstGeom>
          <a:noFill/>
        </p:spPr>
        <p:txBody>
          <a:bodyPr wrap="square" rtlCol="0">
            <a:spAutoFit/>
          </a:bodyPr>
          <a:lstStyle/>
          <a:p>
            <a:r>
              <a:rPr lang="cs-CZ" b="1" dirty="0" smtClean="0"/>
              <a:t>JÚ</a:t>
            </a:r>
            <a:endParaRPr lang="cs-CZ" b="1" dirty="0"/>
          </a:p>
        </p:txBody>
      </p:sp>
      <p:cxnSp>
        <p:nvCxnSpPr>
          <p:cNvPr id="106" name="Přímá spojnice se šipkou 105"/>
          <p:cNvCxnSpPr/>
          <p:nvPr/>
        </p:nvCxnSpPr>
        <p:spPr>
          <a:xfrm>
            <a:off x="6800700" y="4597017"/>
            <a:ext cx="468266" cy="3171"/>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sp>
        <p:nvSpPr>
          <p:cNvPr id="54" name="Text Box 5"/>
          <p:cNvSpPr txBox="1">
            <a:spLocks noChangeArrowheads="1"/>
          </p:cNvSpPr>
          <p:nvPr/>
        </p:nvSpPr>
        <p:spPr bwMode="auto">
          <a:xfrm>
            <a:off x="2324547" y="121654"/>
            <a:ext cx="617457" cy="545465"/>
          </a:xfrm>
          <a:prstGeom prst="rect">
            <a:avLst/>
          </a:prstGeom>
          <a:ln>
            <a:prstDash val="solid"/>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600" dirty="0" smtClean="0">
                <a:latin typeface="Verdana" pitchFamily="34" charset="0"/>
              </a:rPr>
              <a:t>SEA</a:t>
            </a:r>
            <a:endParaRPr lang="en-US" sz="1600" dirty="0">
              <a:latin typeface="Verdana" pitchFamily="34" charset="0"/>
            </a:endParaRPr>
          </a:p>
        </p:txBody>
      </p:sp>
      <p:sp>
        <p:nvSpPr>
          <p:cNvPr id="55" name="Text Box 5"/>
          <p:cNvSpPr txBox="1">
            <a:spLocks noChangeArrowheads="1"/>
          </p:cNvSpPr>
          <p:nvPr/>
        </p:nvSpPr>
        <p:spPr bwMode="auto">
          <a:xfrm>
            <a:off x="2328577" y="823182"/>
            <a:ext cx="587309" cy="535592"/>
          </a:xfrm>
          <a:prstGeom prst="rect">
            <a:avLst/>
          </a:prstGeom>
          <a:ln>
            <a:prstDash val="sysDash"/>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400" dirty="0" smtClean="0">
                <a:latin typeface="Verdana" pitchFamily="34" charset="0"/>
              </a:rPr>
              <a:t>SEA</a:t>
            </a:r>
            <a:endParaRPr lang="en-US" sz="1400" dirty="0">
              <a:latin typeface="Verdana" pitchFamily="34" charset="0"/>
            </a:endParaRPr>
          </a:p>
        </p:txBody>
      </p:sp>
      <p:sp>
        <p:nvSpPr>
          <p:cNvPr id="58" name="Text Box 7"/>
          <p:cNvSpPr txBox="1">
            <a:spLocks noChangeArrowheads="1"/>
          </p:cNvSpPr>
          <p:nvPr/>
        </p:nvSpPr>
        <p:spPr bwMode="auto">
          <a:xfrm>
            <a:off x="52513" y="3717430"/>
            <a:ext cx="1343295" cy="2230639"/>
          </a:xfrm>
          <a:prstGeom prst="rect">
            <a:avLst/>
          </a:prstGeom>
          <a:noFill/>
          <a:ln w="22225">
            <a:solidFill>
              <a:schemeClr val="tx1"/>
            </a:solidFill>
            <a:prstDash val="lgDashDotDot"/>
            <a:miter lim="800000"/>
            <a:headEnd/>
            <a:tailEnd/>
          </a:ln>
          <a:effectLst/>
          <a:extLst/>
        </p:spPr>
        <p:txBody>
          <a:bodyPr anchor="ctr"/>
          <a:lstStyle/>
          <a:p>
            <a:pPr eaLnBrk="0" hangingPunct="0">
              <a:spcBef>
                <a:spcPct val="50000"/>
              </a:spcBef>
              <a:buFontTx/>
              <a:buNone/>
            </a:pPr>
            <a:endParaRPr lang="cs-CZ" sz="1200" dirty="0" smtClean="0">
              <a:latin typeface="Verdana" pitchFamily="34" charset="0"/>
            </a:endParaRPr>
          </a:p>
          <a:p>
            <a:pPr eaLnBrk="0" hangingPunct="0">
              <a:spcBef>
                <a:spcPct val="50000"/>
              </a:spcBef>
              <a:buFontTx/>
              <a:buNone/>
            </a:pPr>
            <a:r>
              <a:rPr lang="cs-CZ" sz="1200" dirty="0" smtClean="0">
                <a:latin typeface="Verdana" pitchFamily="34" charset="0"/>
              </a:rPr>
              <a:t>Povolení, závazná stanoviska a stanoviska podle zvláštních předpisů (ZOPK, </a:t>
            </a:r>
            <a:r>
              <a:rPr lang="cs-CZ" sz="1200" dirty="0" err="1" smtClean="0">
                <a:latin typeface="Verdana" pitchFamily="34" charset="0"/>
              </a:rPr>
              <a:t>OvzdZ</a:t>
            </a:r>
            <a:r>
              <a:rPr lang="cs-CZ" sz="1200" dirty="0" smtClean="0">
                <a:latin typeface="Verdana" pitchFamily="34" charset="0"/>
              </a:rPr>
              <a:t>, </a:t>
            </a:r>
            <a:r>
              <a:rPr lang="cs-CZ" sz="1200" dirty="0" err="1" smtClean="0">
                <a:latin typeface="Verdana" pitchFamily="34" charset="0"/>
              </a:rPr>
              <a:t>OdpZ</a:t>
            </a:r>
            <a:r>
              <a:rPr lang="cs-CZ" sz="1200" dirty="0" smtClean="0">
                <a:latin typeface="Verdana" pitchFamily="34" charset="0"/>
              </a:rPr>
              <a:t>, </a:t>
            </a:r>
            <a:r>
              <a:rPr lang="cs-CZ" sz="1200" dirty="0" err="1" smtClean="0">
                <a:latin typeface="Verdana" pitchFamily="34" charset="0"/>
              </a:rPr>
              <a:t>Vodz</a:t>
            </a:r>
            <a:r>
              <a:rPr lang="cs-CZ" sz="1200" dirty="0" smtClean="0">
                <a:latin typeface="Verdana" pitchFamily="34" charset="0"/>
              </a:rPr>
              <a:t>, ZPF, </a:t>
            </a:r>
            <a:r>
              <a:rPr lang="cs-CZ" sz="1200" dirty="0" err="1" smtClean="0">
                <a:latin typeface="Verdana" pitchFamily="34" charset="0"/>
              </a:rPr>
              <a:t>LesZ</a:t>
            </a:r>
            <a:r>
              <a:rPr lang="cs-CZ" sz="1200" dirty="0" smtClean="0">
                <a:latin typeface="Verdana" pitchFamily="34" charset="0"/>
              </a:rPr>
              <a:t>)</a:t>
            </a:r>
            <a:endParaRPr lang="en-US" sz="1200" dirty="0">
              <a:latin typeface="Verdana" pitchFamily="34" charset="0"/>
            </a:endParaRPr>
          </a:p>
        </p:txBody>
      </p:sp>
      <p:cxnSp>
        <p:nvCxnSpPr>
          <p:cNvPr id="62" name="Zakřivená spojnice 61"/>
          <p:cNvCxnSpPr/>
          <p:nvPr/>
        </p:nvCxnSpPr>
        <p:spPr>
          <a:xfrm rot="5400000" flipH="1" flipV="1">
            <a:off x="1178241" y="4164115"/>
            <a:ext cx="947915" cy="360162"/>
          </a:xfrm>
          <a:prstGeom prst="curvedConnector3">
            <a:avLst>
              <a:gd name="adj1" fmla="val 50000"/>
            </a:avLst>
          </a:prstGeom>
          <a:ln w="28575">
            <a:solidFill>
              <a:srgbClr val="92D050"/>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2" name="TextovéPole 1"/>
          <p:cNvSpPr txBox="1"/>
          <p:nvPr/>
        </p:nvSpPr>
        <p:spPr>
          <a:xfrm>
            <a:off x="4391850" y="803230"/>
            <a:ext cx="3528651" cy="1384995"/>
          </a:xfrm>
          <a:prstGeom prst="rect">
            <a:avLst/>
          </a:prstGeom>
          <a:noFill/>
        </p:spPr>
        <p:txBody>
          <a:bodyPr wrap="square" rtlCol="0">
            <a:spAutoFit/>
          </a:bodyPr>
          <a:lstStyle/>
          <a:p>
            <a:r>
              <a:rPr lang="cs-CZ" sz="2800" b="1" dirty="0" smtClean="0">
                <a:solidFill>
                  <a:srgbClr val="FF0000"/>
                </a:solidFill>
              </a:rPr>
              <a:t>Výstupy z procesu EIA/SEA a obrana proti nim</a:t>
            </a:r>
            <a:endParaRPr lang="cs-CZ" sz="2800" b="1" dirty="0">
              <a:solidFill>
                <a:srgbClr val="FF0000"/>
              </a:solidFill>
            </a:endParaRPr>
          </a:p>
        </p:txBody>
      </p:sp>
    </p:spTree>
    <p:extLst>
      <p:ext uri="{BB962C8B-B14F-4D97-AF65-F5344CB8AC3E}">
        <p14:creationId xmlns:p14="http://schemas.microsoft.com/office/powerpoint/2010/main" val="37267856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69</a:t>
            </a:fld>
            <a:endParaRPr lang="en-GB"/>
          </a:p>
        </p:txBody>
      </p:sp>
      <p:sp>
        <p:nvSpPr>
          <p:cNvPr id="11" name="Text Box 3"/>
          <p:cNvSpPr txBox="1">
            <a:spLocks noChangeArrowheads="1"/>
          </p:cNvSpPr>
          <p:nvPr/>
        </p:nvSpPr>
        <p:spPr bwMode="auto">
          <a:xfrm>
            <a:off x="825812" y="146318"/>
            <a:ext cx="2101906" cy="537217"/>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smtClean="0">
                <a:latin typeface="Verdana" pitchFamily="34" charset="0"/>
              </a:rPr>
              <a:t>ZÚR</a:t>
            </a:r>
            <a:endParaRPr lang="en-US" sz="2400" dirty="0">
              <a:latin typeface="Verdana" pitchFamily="34" charset="0"/>
            </a:endParaRPr>
          </a:p>
        </p:txBody>
      </p:sp>
      <p:sp>
        <p:nvSpPr>
          <p:cNvPr id="12" name="Text Box 4"/>
          <p:cNvSpPr txBox="1">
            <a:spLocks noChangeArrowheads="1"/>
          </p:cNvSpPr>
          <p:nvPr/>
        </p:nvSpPr>
        <p:spPr bwMode="auto">
          <a:xfrm>
            <a:off x="837758" y="853765"/>
            <a:ext cx="2104246" cy="505008"/>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smtClean="0">
                <a:latin typeface="Verdana" pitchFamily="34" charset="0"/>
              </a:rPr>
              <a:t>ÚP</a:t>
            </a:r>
            <a:endParaRPr lang="en-US" sz="2400" dirty="0">
              <a:latin typeface="Verdana" pitchFamily="34" charset="0"/>
            </a:endParaRPr>
          </a:p>
        </p:txBody>
      </p:sp>
      <p:sp>
        <p:nvSpPr>
          <p:cNvPr id="14" name="Text Box 5"/>
          <p:cNvSpPr txBox="1">
            <a:spLocks noChangeArrowheads="1"/>
          </p:cNvSpPr>
          <p:nvPr/>
        </p:nvSpPr>
        <p:spPr bwMode="auto">
          <a:xfrm>
            <a:off x="2173948" y="2861453"/>
            <a:ext cx="1853749" cy="48587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smtClean="0">
                <a:latin typeface="Verdana" pitchFamily="34" charset="0"/>
              </a:rPr>
              <a:t>Územní řízení</a:t>
            </a:r>
            <a:endParaRPr lang="en-US" dirty="0">
              <a:latin typeface="Verdana" pitchFamily="34" charset="0"/>
            </a:endParaRPr>
          </a:p>
        </p:txBody>
      </p:sp>
      <p:sp>
        <p:nvSpPr>
          <p:cNvPr id="15" name="Text Box 6"/>
          <p:cNvSpPr txBox="1">
            <a:spLocks noChangeArrowheads="1"/>
          </p:cNvSpPr>
          <p:nvPr/>
        </p:nvSpPr>
        <p:spPr bwMode="auto">
          <a:xfrm>
            <a:off x="2145801" y="3693675"/>
            <a:ext cx="2075188" cy="458981"/>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smtClean="0">
                <a:latin typeface="Verdana" pitchFamily="34" charset="0"/>
              </a:rPr>
              <a:t>Stavební řízení</a:t>
            </a:r>
            <a:endParaRPr lang="en-US" dirty="0">
              <a:latin typeface="Verdana" pitchFamily="34" charset="0"/>
            </a:endParaRPr>
          </a:p>
        </p:txBody>
      </p:sp>
      <p:sp>
        <p:nvSpPr>
          <p:cNvPr id="16" name="Text Box 7"/>
          <p:cNvSpPr txBox="1">
            <a:spLocks noChangeArrowheads="1"/>
          </p:cNvSpPr>
          <p:nvPr/>
        </p:nvSpPr>
        <p:spPr bwMode="auto">
          <a:xfrm>
            <a:off x="2137799" y="4417133"/>
            <a:ext cx="2403307" cy="1828091"/>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200" dirty="0">
                <a:latin typeface="Verdana" pitchFamily="34" charset="0"/>
              </a:rPr>
              <a:t>Řízení o zkušebním provozu </a:t>
            </a:r>
          </a:p>
          <a:p>
            <a:pPr eaLnBrk="0" hangingPunct="0">
              <a:spcBef>
                <a:spcPct val="50000"/>
              </a:spcBef>
              <a:buFontTx/>
              <a:buNone/>
            </a:pPr>
            <a:r>
              <a:rPr lang="cs-CZ" sz="1200" dirty="0">
                <a:latin typeface="Verdana" pitchFamily="34" charset="0"/>
              </a:rPr>
              <a:t>Řízení o změně stavby před jejím dokončením</a:t>
            </a:r>
          </a:p>
          <a:p>
            <a:pPr eaLnBrk="0" hangingPunct="0">
              <a:spcBef>
                <a:spcPct val="50000"/>
              </a:spcBef>
              <a:buFontTx/>
              <a:buNone/>
            </a:pPr>
            <a:r>
              <a:rPr lang="cs-CZ" sz="1200" dirty="0">
                <a:latin typeface="Verdana" pitchFamily="34" charset="0"/>
              </a:rPr>
              <a:t>Kolaudační souhlas </a:t>
            </a:r>
          </a:p>
          <a:p>
            <a:pPr eaLnBrk="0" hangingPunct="0">
              <a:spcBef>
                <a:spcPct val="50000"/>
              </a:spcBef>
              <a:buFontTx/>
              <a:buNone/>
            </a:pPr>
            <a:r>
              <a:rPr lang="cs-CZ" sz="1200" dirty="0">
                <a:latin typeface="Verdana" pitchFamily="34" charset="0"/>
              </a:rPr>
              <a:t>Řízení o odstranění stavby </a:t>
            </a:r>
          </a:p>
          <a:p>
            <a:pPr eaLnBrk="0" hangingPunct="0">
              <a:spcBef>
                <a:spcPct val="50000"/>
              </a:spcBef>
              <a:buFontTx/>
              <a:buNone/>
            </a:pPr>
            <a:r>
              <a:rPr lang="cs-CZ" sz="1200" dirty="0">
                <a:latin typeface="Verdana" pitchFamily="34" charset="0"/>
              </a:rPr>
              <a:t>Řízení o dodatečném povolení stavby</a:t>
            </a:r>
            <a:endParaRPr lang="en-US" sz="1200" dirty="0">
              <a:latin typeface="Verdana" pitchFamily="34" charset="0"/>
            </a:endParaRPr>
          </a:p>
        </p:txBody>
      </p:sp>
      <p:cxnSp>
        <p:nvCxnSpPr>
          <p:cNvPr id="27" name="AutoShape 18"/>
          <p:cNvCxnSpPr>
            <a:cxnSpLocks noChangeShapeType="1"/>
            <a:stCxn id="11" idx="2"/>
            <a:endCxn id="12" idx="0"/>
          </p:cNvCxnSpPr>
          <p:nvPr/>
        </p:nvCxnSpPr>
        <p:spPr bwMode="auto">
          <a:xfrm>
            <a:off x="1876765" y="683535"/>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9" name="Text Box 5"/>
          <p:cNvSpPr txBox="1">
            <a:spLocks noChangeArrowheads="1"/>
          </p:cNvSpPr>
          <p:nvPr/>
        </p:nvSpPr>
        <p:spPr bwMode="auto">
          <a:xfrm>
            <a:off x="208760" y="3271319"/>
            <a:ext cx="1186019" cy="545465"/>
          </a:xfrm>
          <a:prstGeom prst="rect">
            <a:avLst/>
          </a:prstGeom>
          <a:solidFill>
            <a:schemeClr val="accent3">
              <a:lumMod val="40000"/>
              <a:lumOff val="60000"/>
            </a:schemeClr>
          </a:solidFill>
          <a:ln w="22225">
            <a:solidFill>
              <a:schemeClr val="tx1"/>
            </a:solidFill>
            <a:prstDash val="dash"/>
            <a:miter lim="800000"/>
            <a:headEnd/>
            <a:tailEnd/>
          </a:ln>
          <a:effectLst/>
          <a:extLst/>
        </p:spPr>
        <p:txBody>
          <a:bodyPr anchor="ctr"/>
          <a:lstStyle/>
          <a:p>
            <a:pPr eaLnBrk="0" hangingPunct="0">
              <a:spcBef>
                <a:spcPct val="50000"/>
              </a:spcBef>
              <a:buFontTx/>
              <a:buNone/>
            </a:pPr>
            <a:r>
              <a:rPr lang="cs-CZ" dirty="0" smtClean="0">
                <a:latin typeface="Verdana" pitchFamily="34" charset="0"/>
              </a:rPr>
              <a:t>IPPC</a:t>
            </a:r>
            <a:endParaRPr lang="en-US" dirty="0">
              <a:latin typeface="Verdana" pitchFamily="34" charset="0"/>
            </a:endParaRPr>
          </a:p>
        </p:txBody>
      </p:sp>
      <p:sp>
        <p:nvSpPr>
          <p:cNvPr id="66" name="Text Box 5"/>
          <p:cNvSpPr txBox="1">
            <a:spLocks noChangeArrowheads="1"/>
          </p:cNvSpPr>
          <p:nvPr/>
        </p:nvSpPr>
        <p:spPr bwMode="auto">
          <a:xfrm>
            <a:off x="2137799" y="2151724"/>
            <a:ext cx="1842595" cy="545465"/>
          </a:xfrm>
          <a:prstGeom prst="rect">
            <a:avLst/>
          </a:prstGeom>
          <a:ln>
            <a:prstDash val="dashDot"/>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dirty="0" smtClean="0">
                <a:latin typeface="Verdana" pitchFamily="34" charset="0"/>
              </a:rPr>
              <a:t>EIA</a:t>
            </a:r>
            <a:endParaRPr lang="en-US" dirty="0">
              <a:latin typeface="Verdana" pitchFamily="34" charset="0"/>
            </a:endParaRPr>
          </a:p>
        </p:txBody>
      </p:sp>
      <p:cxnSp>
        <p:nvCxnSpPr>
          <p:cNvPr id="34" name="Přímá spojnice se šipkou 33"/>
          <p:cNvCxnSpPr/>
          <p:nvPr/>
        </p:nvCxnSpPr>
        <p:spPr>
          <a:xfrm>
            <a:off x="4027697" y="2338349"/>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7" name="Přímá spojnice se šipkou 76"/>
          <p:cNvCxnSpPr/>
          <p:nvPr/>
        </p:nvCxnSpPr>
        <p:spPr>
          <a:xfrm rot="10800000">
            <a:off x="1641072" y="2424456"/>
            <a:ext cx="467954" cy="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Přímá spojnice se šipkou 77"/>
          <p:cNvCxnSpPr/>
          <p:nvPr/>
        </p:nvCxnSpPr>
        <p:spPr>
          <a:xfrm>
            <a:off x="4073152" y="305905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9" name="Přímá spojnice se šipkou 78"/>
          <p:cNvCxnSpPr/>
          <p:nvPr/>
        </p:nvCxnSpPr>
        <p:spPr>
          <a:xfrm>
            <a:off x="3104552" y="524143"/>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Přímá spojnice se šipkou 79"/>
          <p:cNvCxnSpPr/>
          <p:nvPr/>
        </p:nvCxnSpPr>
        <p:spPr>
          <a:xfrm>
            <a:off x="3059097" y="1117846"/>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2" name="Přímá spojnice se šipkou 81"/>
          <p:cNvCxnSpPr/>
          <p:nvPr/>
        </p:nvCxnSpPr>
        <p:spPr>
          <a:xfrm>
            <a:off x="4261674" y="378251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TextovéPole 41"/>
          <p:cNvSpPr txBox="1"/>
          <p:nvPr/>
        </p:nvSpPr>
        <p:spPr>
          <a:xfrm>
            <a:off x="3670262" y="331126"/>
            <a:ext cx="2448272" cy="369332"/>
          </a:xfrm>
          <a:prstGeom prst="rect">
            <a:avLst/>
          </a:prstGeom>
          <a:noFill/>
        </p:spPr>
        <p:txBody>
          <a:bodyPr wrap="square" rtlCol="0">
            <a:spAutoFit/>
          </a:bodyPr>
          <a:lstStyle/>
          <a:p>
            <a:r>
              <a:rPr lang="cs-CZ" b="1" dirty="0" smtClean="0"/>
              <a:t>OOP</a:t>
            </a:r>
            <a:endParaRPr lang="cs-CZ" b="1" dirty="0"/>
          </a:p>
        </p:txBody>
      </p:sp>
      <p:sp>
        <p:nvSpPr>
          <p:cNvPr id="91" name="TextovéPole 90"/>
          <p:cNvSpPr txBox="1"/>
          <p:nvPr/>
        </p:nvSpPr>
        <p:spPr>
          <a:xfrm>
            <a:off x="4491168" y="2197952"/>
            <a:ext cx="3136822" cy="338554"/>
          </a:xfrm>
          <a:prstGeom prst="rect">
            <a:avLst/>
          </a:prstGeom>
          <a:noFill/>
        </p:spPr>
        <p:txBody>
          <a:bodyPr wrap="square" rtlCol="0">
            <a:spAutoFit/>
          </a:bodyPr>
          <a:lstStyle/>
          <a:p>
            <a:r>
              <a:rPr lang="cs-CZ" sz="1600" b="1" dirty="0" smtClean="0"/>
              <a:t>(R - neposuzuje se)</a:t>
            </a:r>
            <a:endParaRPr lang="cs-CZ" sz="1600" b="1" dirty="0"/>
          </a:p>
        </p:txBody>
      </p:sp>
      <p:sp>
        <p:nvSpPr>
          <p:cNvPr id="97" name="TextovéPole 96"/>
          <p:cNvSpPr txBox="1"/>
          <p:nvPr/>
        </p:nvSpPr>
        <p:spPr>
          <a:xfrm>
            <a:off x="4586561" y="2888772"/>
            <a:ext cx="2448272" cy="369332"/>
          </a:xfrm>
          <a:prstGeom prst="rect">
            <a:avLst/>
          </a:prstGeom>
          <a:noFill/>
        </p:spPr>
        <p:txBody>
          <a:bodyPr wrap="square" rtlCol="0">
            <a:spAutoFit/>
          </a:bodyPr>
          <a:lstStyle/>
          <a:p>
            <a:r>
              <a:rPr lang="cs-CZ" b="1" dirty="0" smtClean="0"/>
              <a:t>R</a:t>
            </a:r>
            <a:endParaRPr lang="cs-CZ" b="1" dirty="0"/>
          </a:p>
        </p:txBody>
      </p:sp>
      <p:sp>
        <p:nvSpPr>
          <p:cNvPr id="98" name="TextovéPole 97"/>
          <p:cNvSpPr txBox="1"/>
          <p:nvPr/>
        </p:nvSpPr>
        <p:spPr>
          <a:xfrm>
            <a:off x="1193214" y="2204062"/>
            <a:ext cx="3233230" cy="369332"/>
          </a:xfrm>
          <a:prstGeom prst="rect">
            <a:avLst/>
          </a:prstGeom>
          <a:noFill/>
        </p:spPr>
        <p:txBody>
          <a:bodyPr wrap="square" rtlCol="0">
            <a:spAutoFit/>
          </a:bodyPr>
          <a:lstStyle/>
          <a:p>
            <a:r>
              <a:rPr lang="cs-CZ" b="1" dirty="0" smtClean="0"/>
              <a:t>ZS      </a:t>
            </a:r>
            <a:r>
              <a:rPr lang="cs-CZ" sz="1400" b="1" dirty="0" smtClean="0"/>
              <a:t>(JÚ)</a:t>
            </a:r>
            <a:endParaRPr lang="cs-CZ" sz="1400" b="1" dirty="0"/>
          </a:p>
        </p:txBody>
      </p:sp>
      <p:sp>
        <p:nvSpPr>
          <p:cNvPr id="51" name="TextovéPole 50"/>
          <p:cNvSpPr txBox="1"/>
          <p:nvPr/>
        </p:nvSpPr>
        <p:spPr>
          <a:xfrm>
            <a:off x="3670262" y="916293"/>
            <a:ext cx="2448272" cy="338554"/>
          </a:xfrm>
          <a:prstGeom prst="rect">
            <a:avLst/>
          </a:prstGeom>
          <a:noFill/>
        </p:spPr>
        <p:txBody>
          <a:bodyPr wrap="square" rtlCol="0">
            <a:spAutoFit/>
          </a:bodyPr>
          <a:lstStyle/>
          <a:p>
            <a:r>
              <a:rPr lang="cs-CZ" sz="1600" b="1" dirty="0" smtClean="0"/>
              <a:t>OOP</a:t>
            </a:r>
            <a:endParaRPr lang="cs-CZ" sz="1600" b="1" dirty="0"/>
          </a:p>
        </p:txBody>
      </p:sp>
      <p:cxnSp>
        <p:nvCxnSpPr>
          <p:cNvPr id="56" name="AutoShape 18"/>
          <p:cNvCxnSpPr>
            <a:cxnSpLocks noChangeShapeType="1"/>
          </p:cNvCxnSpPr>
          <p:nvPr/>
        </p:nvCxnSpPr>
        <p:spPr bwMode="auto">
          <a:xfrm>
            <a:off x="3043828" y="2733578"/>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18"/>
          <p:cNvCxnSpPr>
            <a:cxnSpLocks noChangeShapeType="1"/>
          </p:cNvCxnSpPr>
          <p:nvPr/>
        </p:nvCxnSpPr>
        <p:spPr bwMode="auto">
          <a:xfrm>
            <a:off x="3050386" y="3354526"/>
            <a:ext cx="0" cy="33914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18"/>
          <p:cNvCxnSpPr>
            <a:cxnSpLocks noChangeShapeType="1"/>
          </p:cNvCxnSpPr>
          <p:nvPr/>
        </p:nvCxnSpPr>
        <p:spPr bwMode="auto">
          <a:xfrm flipH="1">
            <a:off x="3043828" y="4152656"/>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ovéPole 64"/>
          <p:cNvSpPr txBox="1"/>
          <p:nvPr/>
        </p:nvSpPr>
        <p:spPr>
          <a:xfrm>
            <a:off x="4729628" y="3570662"/>
            <a:ext cx="2448272" cy="369332"/>
          </a:xfrm>
          <a:prstGeom prst="rect">
            <a:avLst/>
          </a:prstGeom>
          <a:noFill/>
        </p:spPr>
        <p:txBody>
          <a:bodyPr wrap="square" rtlCol="0">
            <a:spAutoFit/>
          </a:bodyPr>
          <a:lstStyle/>
          <a:p>
            <a:r>
              <a:rPr lang="cs-CZ" b="1" dirty="0" smtClean="0"/>
              <a:t>R</a:t>
            </a:r>
            <a:endParaRPr lang="cs-CZ" b="1" dirty="0"/>
          </a:p>
        </p:txBody>
      </p:sp>
      <p:cxnSp>
        <p:nvCxnSpPr>
          <p:cNvPr id="67" name="Přímá spojnice se šipkou 66"/>
          <p:cNvCxnSpPr/>
          <p:nvPr/>
        </p:nvCxnSpPr>
        <p:spPr>
          <a:xfrm>
            <a:off x="4643784" y="5314389"/>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8" name="TextovéPole 67"/>
          <p:cNvSpPr txBox="1"/>
          <p:nvPr/>
        </p:nvSpPr>
        <p:spPr>
          <a:xfrm>
            <a:off x="5111738" y="5102536"/>
            <a:ext cx="2448272" cy="369332"/>
          </a:xfrm>
          <a:prstGeom prst="rect">
            <a:avLst/>
          </a:prstGeom>
          <a:noFill/>
        </p:spPr>
        <p:txBody>
          <a:bodyPr wrap="square" rtlCol="0">
            <a:spAutoFit/>
          </a:bodyPr>
          <a:lstStyle/>
          <a:p>
            <a:r>
              <a:rPr lang="cs-CZ" b="1" dirty="0" smtClean="0"/>
              <a:t>JÚ</a:t>
            </a:r>
            <a:endParaRPr lang="cs-CZ" b="1" dirty="0"/>
          </a:p>
        </p:txBody>
      </p:sp>
      <p:cxnSp>
        <p:nvCxnSpPr>
          <p:cNvPr id="69" name="Přímá spojnice se šipkou 68"/>
          <p:cNvCxnSpPr/>
          <p:nvPr/>
        </p:nvCxnSpPr>
        <p:spPr>
          <a:xfrm>
            <a:off x="4464086" y="4632498"/>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0" name="TextovéPole 69"/>
          <p:cNvSpPr txBox="1"/>
          <p:nvPr/>
        </p:nvSpPr>
        <p:spPr>
          <a:xfrm>
            <a:off x="4932040" y="4420645"/>
            <a:ext cx="2448272" cy="369332"/>
          </a:xfrm>
          <a:prstGeom prst="rect">
            <a:avLst/>
          </a:prstGeom>
          <a:noFill/>
        </p:spPr>
        <p:txBody>
          <a:bodyPr wrap="square" rtlCol="0">
            <a:spAutoFit/>
          </a:bodyPr>
          <a:lstStyle/>
          <a:p>
            <a:r>
              <a:rPr lang="cs-CZ" b="1" dirty="0" smtClean="0"/>
              <a:t>R</a:t>
            </a:r>
            <a:endParaRPr lang="cs-CZ" b="1" dirty="0"/>
          </a:p>
        </p:txBody>
      </p:sp>
      <p:cxnSp>
        <p:nvCxnSpPr>
          <p:cNvPr id="71" name="Přímá spojnice se šipkou 70"/>
          <p:cNvCxnSpPr/>
          <p:nvPr/>
        </p:nvCxnSpPr>
        <p:spPr>
          <a:xfrm>
            <a:off x="4482173" y="495164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2" name="TextovéPole 71"/>
          <p:cNvSpPr txBox="1"/>
          <p:nvPr/>
        </p:nvSpPr>
        <p:spPr>
          <a:xfrm>
            <a:off x="4950127" y="4739791"/>
            <a:ext cx="2448272" cy="369332"/>
          </a:xfrm>
          <a:prstGeom prst="rect">
            <a:avLst/>
          </a:prstGeom>
          <a:noFill/>
        </p:spPr>
        <p:txBody>
          <a:bodyPr wrap="square" rtlCol="0">
            <a:spAutoFit/>
          </a:bodyPr>
          <a:lstStyle/>
          <a:p>
            <a:r>
              <a:rPr lang="cs-CZ" b="1" dirty="0" smtClean="0"/>
              <a:t>R</a:t>
            </a:r>
            <a:endParaRPr lang="cs-CZ" b="1" dirty="0"/>
          </a:p>
        </p:txBody>
      </p:sp>
      <p:cxnSp>
        <p:nvCxnSpPr>
          <p:cNvPr id="73" name="Přímá spojnice se šipkou 72"/>
          <p:cNvCxnSpPr/>
          <p:nvPr/>
        </p:nvCxnSpPr>
        <p:spPr>
          <a:xfrm>
            <a:off x="4426444" y="5656676"/>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4" name="TextovéPole 73"/>
          <p:cNvSpPr txBox="1"/>
          <p:nvPr/>
        </p:nvSpPr>
        <p:spPr>
          <a:xfrm>
            <a:off x="4894398" y="5444823"/>
            <a:ext cx="2448272" cy="369332"/>
          </a:xfrm>
          <a:prstGeom prst="rect">
            <a:avLst/>
          </a:prstGeom>
          <a:noFill/>
        </p:spPr>
        <p:txBody>
          <a:bodyPr wrap="square" rtlCol="0">
            <a:spAutoFit/>
          </a:bodyPr>
          <a:lstStyle/>
          <a:p>
            <a:r>
              <a:rPr lang="cs-CZ" b="1" dirty="0" smtClean="0"/>
              <a:t>R</a:t>
            </a:r>
            <a:endParaRPr lang="cs-CZ" b="1" dirty="0"/>
          </a:p>
        </p:txBody>
      </p:sp>
      <p:cxnSp>
        <p:nvCxnSpPr>
          <p:cNvPr id="75" name="Přímá spojnice se šipkou 74"/>
          <p:cNvCxnSpPr/>
          <p:nvPr/>
        </p:nvCxnSpPr>
        <p:spPr>
          <a:xfrm>
            <a:off x="4219764" y="606386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6" name="TextovéPole 75"/>
          <p:cNvSpPr txBox="1"/>
          <p:nvPr/>
        </p:nvSpPr>
        <p:spPr>
          <a:xfrm>
            <a:off x="4687718" y="5852014"/>
            <a:ext cx="2448272" cy="369332"/>
          </a:xfrm>
          <a:prstGeom prst="rect">
            <a:avLst/>
          </a:prstGeom>
          <a:noFill/>
        </p:spPr>
        <p:txBody>
          <a:bodyPr wrap="square" rtlCol="0">
            <a:spAutoFit/>
          </a:bodyPr>
          <a:lstStyle/>
          <a:p>
            <a:r>
              <a:rPr lang="cs-CZ" b="1" dirty="0" smtClean="0"/>
              <a:t>R</a:t>
            </a:r>
            <a:endParaRPr lang="cs-CZ" b="1" dirty="0"/>
          </a:p>
        </p:txBody>
      </p:sp>
      <p:cxnSp>
        <p:nvCxnSpPr>
          <p:cNvPr id="18" name="Přímá spojnice se šipkou 17"/>
          <p:cNvCxnSpPr/>
          <p:nvPr/>
        </p:nvCxnSpPr>
        <p:spPr>
          <a:xfrm>
            <a:off x="1485283" y="3782515"/>
            <a:ext cx="587792" cy="0"/>
          </a:xfrm>
          <a:prstGeom prst="straightConnector1">
            <a:avLst/>
          </a:prstGeom>
          <a:ln w="28575">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20" name="Zakřivená spojnice 19"/>
          <p:cNvCxnSpPr>
            <a:stCxn id="98" idx="1"/>
          </p:cNvCxnSpPr>
          <p:nvPr/>
        </p:nvCxnSpPr>
        <p:spPr>
          <a:xfrm rot="10800000" flipV="1">
            <a:off x="425500" y="2388728"/>
            <a:ext cx="767714" cy="836506"/>
          </a:xfrm>
          <a:prstGeom prst="curvedConnector2">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Zakřivená spojnice 86"/>
          <p:cNvCxnSpPr/>
          <p:nvPr/>
        </p:nvCxnSpPr>
        <p:spPr>
          <a:xfrm>
            <a:off x="1414823" y="2573998"/>
            <a:ext cx="658252" cy="642685"/>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Zakřivená spojnice 87"/>
          <p:cNvCxnSpPr/>
          <p:nvPr/>
        </p:nvCxnSpPr>
        <p:spPr>
          <a:xfrm rot="16200000" flipH="1">
            <a:off x="1101398" y="2847073"/>
            <a:ext cx="1247491" cy="750089"/>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Zakřivená spojnice 88"/>
          <p:cNvCxnSpPr/>
          <p:nvPr/>
        </p:nvCxnSpPr>
        <p:spPr>
          <a:xfrm rot="16200000" flipH="1">
            <a:off x="393862" y="3462146"/>
            <a:ext cx="2486365" cy="771496"/>
          </a:xfrm>
          <a:prstGeom prst="curvedConnector3">
            <a:avLst>
              <a:gd name="adj1" fmla="val 50000"/>
            </a:avLst>
          </a:prstGeom>
          <a:ln w="28575">
            <a:solidFill>
              <a:srgbClr val="92D050"/>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90" name="TextovéPole 89"/>
          <p:cNvSpPr txBox="1"/>
          <p:nvPr/>
        </p:nvSpPr>
        <p:spPr>
          <a:xfrm>
            <a:off x="1551026" y="3440675"/>
            <a:ext cx="2448272" cy="369332"/>
          </a:xfrm>
          <a:prstGeom prst="rect">
            <a:avLst/>
          </a:prstGeom>
          <a:noFill/>
        </p:spPr>
        <p:txBody>
          <a:bodyPr wrap="square" rtlCol="0">
            <a:spAutoFit/>
          </a:bodyPr>
          <a:lstStyle/>
          <a:p>
            <a:r>
              <a:rPr lang="cs-CZ" b="1" dirty="0" smtClean="0"/>
              <a:t>R</a:t>
            </a:r>
            <a:endParaRPr lang="cs-CZ" b="1" dirty="0"/>
          </a:p>
        </p:txBody>
      </p:sp>
      <p:sp>
        <p:nvSpPr>
          <p:cNvPr id="54" name="Text Box 5"/>
          <p:cNvSpPr txBox="1">
            <a:spLocks noChangeArrowheads="1"/>
          </p:cNvSpPr>
          <p:nvPr/>
        </p:nvSpPr>
        <p:spPr bwMode="auto">
          <a:xfrm>
            <a:off x="2324547" y="121654"/>
            <a:ext cx="617457" cy="545465"/>
          </a:xfrm>
          <a:prstGeom prst="rect">
            <a:avLst/>
          </a:prstGeom>
          <a:ln>
            <a:prstDash val="solid"/>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600" dirty="0" smtClean="0">
                <a:latin typeface="Verdana" pitchFamily="34" charset="0"/>
              </a:rPr>
              <a:t>SEA</a:t>
            </a:r>
            <a:endParaRPr lang="en-US" sz="1600" dirty="0">
              <a:latin typeface="Verdana" pitchFamily="34" charset="0"/>
            </a:endParaRPr>
          </a:p>
        </p:txBody>
      </p:sp>
      <p:sp>
        <p:nvSpPr>
          <p:cNvPr id="55" name="Text Box 5"/>
          <p:cNvSpPr txBox="1">
            <a:spLocks noChangeArrowheads="1"/>
          </p:cNvSpPr>
          <p:nvPr/>
        </p:nvSpPr>
        <p:spPr bwMode="auto">
          <a:xfrm>
            <a:off x="2328577" y="823182"/>
            <a:ext cx="587309" cy="535592"/>
          </a:xfrm>
          <a:prstGeom prst="rect">
            <a:avLst/>
          </a:prstGeom>
          <a:ln>
            <a:prstDash val="sysDash"/>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400" dirty="0" smtClean="0">
                <a:latin typeface="Verdana" pitchFamily="34" charset="0"/>
              </a:rPr>
              <a:t>SEA</a:t>
            </a:r>
            <a:endParaRPr lang="en-US" sz="1400" dirty="0">
              <a:latin typeface="Verdana" pitchFamily="34" charset="0"/>
            </a:endParaRPr>
          </a:p>
        </p:txBody>
      </p:sp>
      <p:sp>
        <p:nvSpPr>
          <p:cNvPr id="58" name="Text Box 7"/>
          <p:cNvSpPr txBox="1">
            <a:spLocks noChangeArrowheads="1"/>
          </p:cNvSpPr>
          <p:nvPr/>
        </p:nvSpPr>
        <p:spPr bwMode="auto">
          <a:xfrm>
            <a:off x="52513" y="3717430"/>
            <a:ext cx="1343295" cy="2230639"/>
          </a:xfrm>
          <a:prstGeom prst="rect">
            <a:avLst/>
          </a:prstGeom>
          <a:noFill/>
          <a:ln w="22225">
            <a:solidFill>
              <a:schemeClr val="tx1"/>
            </a:solidFill>
            <a:prstDash val="lgDashDotDot"/>
            <a:miter lim="800000"/>
            <a:headEnd/>
            <a:tailEnd/>
          </a:ln>
          <a:effectLst/>
          <a:extLst/>
        </p:spPr>
        <p:txBody>
          <a:bodyPr anchor="ctr"/>
          <a:lstStyle/>
          <a:p>
            <a:pPr eaLnBrk="0" hangingPunct="0">
              <a:spcBef>
                <a:spcPct val="50000"/>
              </a:spcBef>
              <a:buFontTx/>
              <a:buNone/>
            </a:pPr>
            <a:endParaRPr lang="cs-CZ" sz="1200" dirty="0" smtClean="0">
              <a:latin typeface="Verdana" pitchFamily="34" charset="0"/>
            </a:endParaRPr>
          </a:p>
          <a:p>
            <a:pPr eaLnBrk="0" hangingPunct="0">
              <a:spcBef>
                <a:spcPct val="50000"/>
              </a:spcBef>
              <a:buFontTx/>
              <a:buNone/>
            </a:pPr>
            <a:r>
              <a:rPr lang="cs-CZ" sz="1200" dirty="0" smtClean="0">
                <a:latin typeface="Verdana" pitchFamily="34" charset="0"/>
              </a:rPr>
              <a:t>Povolení, závazná stanoviska a stanoviska podle zvláštních předpisů (ZOPK, </a:t>
            </a:r>
            <a:r>
              <a:rPr lang="cs-CZ" sz="1200" dirty="0" err="1" smtClean="0">
                <a:latin typeface="Verdana" pitchFamily="34" charset="0"/>
              </a:rPr>
              <a:t>OvzdZ</a:t>
            </a:r>
            <a:r>
              <a:rPr lang="cs-CZ" sz="1200" dirty="0" smtClean="0">
                <a:latin typeface="Verdana" pitchFamily="34" charset="0"/>
              </a:rPr>
              <a:t>, </a:t>
            </a:r>
            <a:r>
              <a:rPr lang="cs-CZ" sz="1200" dirty="0" err="1" smtClean="0">
                <a:latin typeface="Verdana" pitchFamily="34" charset="0"/>
              </a:rPr>
              <a:t>OdpZ</a:t>
            </a:r>
            <a:r>
              <a:rPr lang="cs-CZ" sz="1200" dirty="0" smtClean="0">
                <a:latin typeface="Verdana" pitchFamily="34" charset="0"/>
              </a:rPr>
              <a:t>, </a:t>
            </a:r>
            <a:r>
              <a:rPr lang="cs-CZ" sz="1200" dirty="0" err="1" smtClean="0">
                <a:latin typeface="Verdana" pitchFamily="34" charset="0"/>
              </a:rPr>
              <a:t>Vodz</a:t>
            </a:r>
            <a:r>
              <a:rPr lang="cs-CZ" sz="1200" dirty="0" smtClean="0">
                <a:latin typeface="Verdana" pitchFamily="34" charset="0"/>
              </a:rPr>
              <a:t>, ZPF, </a:t>
            </a:r>
            <a:r>
              <a:rPr lang="cs-CZ" sz="1200" dirty="0" err="1" smtClean="0">
                <a:latin typeface="Verdana" pitchFamily="34" charset="0"/>
              </a:rPr>
              <a:t>LesZ</a:t>
            </a:r>
            <a:r>
              <a:rPr lang="cs-CZ" sz="1200" dirty="0" smtClean="0">
                <a:latin typeface="Verdana" pitchFamily="34" charset="0"/>
              </a:rPr>
              <a:t>)</a:t>
            </a:r>
            <a:endParaRPr lang="en-US" sz="1200" dirty="0">
              <a:latin typeface="Verdana" pitchFamily="34" charset="0"/>
            </a:endParaRPr>
          </a:p>
        </p:txBody>
      </p:sp>
      <p:cxnSp>
        <p:nvCxnSpPr>
          <p:cNvPr id="62" name="Zakřivená spojnice 61"/>
          <p:cNvCxnSpPr/>
          <p:nvPr/>
        </p:nvCxnSpPr>
        <p:spPr>
          <a:xfrm rot="5400000" flipH="1" flipV="1">
            <a:off x="1178241" y="4164115"/>
            <a:ext cx="947915" cy="360162"/>
          </a:xfrm>
          <a:prstGeom prst="curvedConnector3">
            <a:avLst>
              <a:gd name="adj1" fmla="val 50000"/>
            </a:avLst>
          </a:prstGeom>
          <a:ln w="28575">
            <a:solidFill>
              <a:srgbClr val="92D050"/>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3" name="TextovéPole 2"/>
          <p:cNvSpPr txBox="1"/>
          <p:nvPr/>
        </p:nvSpPr>
        <p:spPr>
          <a:xfrm>
            <a:off x="6326005" y="1103940"/>
            <a:ext cx="2665612" cy="4616648"/>
          </a:xfrm>
          <a:prstGeom prst="rect">
            <a:avLst/>
          </a:prstGeom>
          <a:noFill/>
        </p:spPr>
        <p:txBody>
          <a:bodyPr wrap="square" rtlCol="0">
            <a:spAutoFit/>
          </a:bodyPr>
          <a:lstStyle/>
          <a:p>
            <a:r>
              <a:rPr lang="cs-CZ" b="1" dirty="0" smtClean="0"/>
              <a:t>Přezkum ZS dle SŘ je možný, ale není nárokový!</a:t>
            </a:r>
          </a:p>
          <a:p>
            <a:endParaRPr lang="cs-CZ" b="1" dirty="0" smtClean="0"/>
          </a:p>
          <a:p>
            <a:r>
              <a:rPr lang="cs-CZ" sz="1600" dirty="0" smtClean="0"/>
              <a:t>§ 149 odst. 5 </a:t>
            </a:r>
            <a:r>
              <a:rPr lang="cs-CZ" sz="1600" dirty="0" err="1" smtClean="0"/>
              <a:t>s.ř</a:t>
            </a:r>
            <a:r>
              <a:rPr lang="cs-CZ" sz="1600" dirty="0" smtClean="0"/>
              <a:t>.:  </a:t>
            </a:r>
            <a:r>
              <a:rPr lang="cs-CZ" sz="1600" i="1" dirty="0"/>
              <a:t>Nezákonné závazné stanovisko lze zrušit nebo změnit v přezkumném řízení, k němuž je příslušný nadřízený správní orgán správního orgánu, který vydal závazné stanovisko. Jestliže správní orgán při své úřední činnosti zjistí, že jiný správní orgán učinil nezákonné závazné stanovisko, dá podnět správnímu orgánu příslušnému k přezkumnému řízení a vyčká jeho rozhodnutí.</a:t>
            </a:r>
          </a:p>
        </p:txBody>
      </p:sp>
    </p:spTree>
    <p:extLst>
      <p:ext uri="{BB962C8B-B14F-4D97-AF65-F5344CB8AC3E}">
        <p14:creationId xmlns:p14="http://schemas.microsoft.com/office/powerpoint/2010/main" val="3843330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2411760" y="476880"/>
            <a:ext cx="5544616" cy="523220"/>
          </a:xfrm>
          <a:prstGeom prst="rect">
            <a:avLst/>
          </a:prstGeom>
          <a:noFill/>
        </p:spPr>
        <p:txBody>
          <a:bodyPr wrap="square" rtlCol="0">
            <a:spAutoFit/>
          </a:bodyPr>
          <a:lstStyle/>
          <a:p>
            <a:r>
              <a:rPr lang="cs-CZ" sz="2800" b="1" dirty="0" smtClean="0"/>
              <a:t>Směrnice 2011/92/EU (EIA)</a:t>
            </a:r>
            <a:endParaRPr lang="cs-CZ" sz="2800" b="1" dirty="0"/>
          </a:p>
        </p:txBody>
      </p:sp>
      <p:sp>
        <p:nvSpPr>
          <p:cNvPr id="9" name="TextovéPole 8"/>
          <p:cNvSpPr txBox="1"/>
          <p:nvPr/>
        </p:nvSpPr>
        <p:spPr>
          <a:xfrm>
            <a:off x="251520" y="981993"/>
            <a:ext cx="8640960" cy="6309420"/>
          </a:xfrm>
          <a:prstGeom prst="rect">
            <a:avLst/>
          </a:prstGeom>
          <a:noFill/>
        </p:spPr>
        <p:txBody>
          <a:bodyPr wrap="square" rtlCol="0">
            <a:spAutoFit/>
          </a:bodyPr>
          <a:lstStyle/>
          <a:p>
            <a:r>
              <a:rPr lang="cs-CZ" sz="1600" b="1" dirty="0" smtClean="0">
                <a:solidFill>
                  <a:schemeClr val="accent3"/>
                </a:solidFill>
              </a:rPr>
              <a:t>Čl. 2 odst. 1:</a:t>
            </a:r>
          </a:p>
          <a:p>
            <a:pPr algn="just"/>
            <a:r>
              <a:rPr lang="cs-CZ" b="1" i="1" dirty="0" smtClean="0"/>
              <a:t>Členské </a:t>
            </a:r>
            <a:r>
              <a:rPr lang="cs-CZ" b="1" i="1" dirty="0"/>
              <a:t>státy přijmou všechna opatření nezbytná k zajištění, </a:t>
            </a:r>
            <a:r>
              <a:rPr lang="cs-CZ" b="1" i="1" dirty="0">
                <a:solidFill>
                  <a:schemeClr val="accent2"/>
                </a:solidFill>
              </a:rPr>
              <a:t>aby před vydáním povolení musely záměry, které mohou mít významný vliv na životní prostředí </a:t>
            </a:r>
            <a:r>
              <a:rPr lang="cs-CZ" b="1" i="1" dirty="0"/>
              <a:t>mimo jiné v důsledku své povahy, rozsahu nebo umístění, </a:t>
            </a:r>
            <a:r>
              <a:rPr lang="cs-CZ" b="1" i="1" dirty="0">
                <a:solidFill>
                  <a:schemeClr val="accent2"/>
                </a:solidFill>
              </a:rPr>
              <a:t>získat povolení a posouzení z hlediska jejich vlivů</a:t>
            </a:r>
            <a:r>
              <a:rPr lang="cs-CZ" b="1" i="1" dirty="0"/>
              <a:t>. Tyto záměry jsou vymezeny v článku 4</a:t>
            </a:r>
            <a:r>
              <a:rPr lang="cs-CZ" b="1" i="1" dirty="0" smtClean="0"/>
              <a:t>.</a:t>
            </a:r>
          </a:p>
          <a:p>
            <a:endParaRPr lang="cs-CZ" sz="1600" b="1" i="1" dirty="0" smtClean="0"/>
          </a:p>
          <a:p>
            <a:r>
              <a:rPr lang="cs-CZ" sz="1600" b="1" dirty="0" smtClean="0">
                <a:solidFill>
                  <a:schemeClr val="accent3"/>
                </a:solidFill>
              </a:rPr>
              <a:t>Článek </a:t>
            </a:r>
            <a:r>
              <a:rPr lang="cs-CZ" sz="1600" b="1" dirty="0">
                <a:solidFill>
                  <a:schemeClr val="accent3"/>
                </a:solidFill>
              </a:rPr>
              <a:t>4</a:t>
            </a:r>
          </a:p>
          <a:p>
            <a:r>
              <a:rPr lang="cs-CZ" sz="1600" b="1" i="1" dirty="0" smtClean="0"/>
              <a:t>1</a:t>
            </a:r>
            <a:r>
              <a:rPr lang="cs-CZ" sz="1600" b="1" i="1" dirty="0"/>
              <a:t>.   S výhradou čl. 2 odst. 4 </a:t>
            </a:r>
            <a:r>
              <a:rPr lang="cs-CZ" sz="2000" b="1" i="1" dirty="0">
                <a:solidFill>
                  <a:schemeClr val="accent2"/>
                </a:solidFill>
              </a:rPr>
              <a:t>podléhají záměry uvedené v příloze I posouzení </a:t>
            </a:r>
            <a:r>
              <a:rPr lang="cs-CZ" sz="1600" b="1" i="1" dirty="0"/>
              <a:t>v souladu s články 5 až 10.</a:t>
            </a:r>
          </a:p>
          <a:p>
            <a:r>
              <a:rPr lang="cs-CZ" sz="1600" b="1" i="1" dirty="0"/>
              <a:t>2.   S výhradou čl. 2 odst. 4 </a:t>
            </a:r>
            <a:r>
              <a:rPr lang="cs-CZ" sz="2000" b="1" i="1" dirty="0">
                <a:solidFill>
                  <a:schemeClr val="accent2"/>
                </a:solidFill>
              </a:rPr>
              <a:t>určí členské státy pro záměry uvedené v příloze II, zda záměr podléhá posouzení </a:t>
            </a:r>
            <a:r>
              <a:rPr lang="cs-CZ" sz="1600" b="1" i="1" dirty="0"/>
              <a:t>v souladu s články 5 až 10. Členské státy provedou toto určení na základě:</a:t>
            </a:r>
          </a:p>
          <a:p>
            <a:r>
              <a:rPr lang="cs-CZ" sz="1600" b="1" i="1" dirty="0"/>
              <a:t>a)</a:t>
            </a:r>
          </a:p>
          <a:p>
            <a:r>
              <a:rPr lang="cs-CZ" sz="1600" b="1" i="1" dirty="0">
                <a:solidFill>
                  <a:schemeClr val="accent3"/>
                </a:solidFill>
              </a:rPr>
              <a:t>přezkoumání každého jednotlivého případu</a:t>
            </a:r>
            <a:r>
              <a:rPr lang="cs-CZ" sz="1600" b="1" i="1" dirty="0"/>
              <a:t>;</a:t>
            </a:r>
          </a:p>
          <a:p>
            <a:r>
              <a:rPr lang="cs-CZ" sz="1600" b="1" i="1" dirty="0"/>
              <a:t>nebo</a:t>
            </a:r>
          </a:p>
          <a:p>
            <a:r>
              <a:rPr lang="cs-CZ" sz="1600" b="1" i="1" dirty="0"/>
              <a:t>b)</a:t>
            </a:r>
          </a:p>
          <a:p>
            <a:r>
              <a:rPr lang="cs-CZ" sz="1600" b="1" i="1" dirty="0">
                <a:solidFill>
                  <a:schemeClr val="accent3"/>
                </a:solidFill>
              </a:rPr>
              <a:t>prahových hodnot nebo kritérií stanovených členským státem</a:t>
            </a:r>
            <a:r>
              <a:rPr lang="cs-CZ" sz="1600" b="1" i="1" dirty="0"/>
              <a:t>.</a:t>
            </a:r>
          </a:p>
          <a:p>
            <a:r>
              <a:rPr lang="cs-CZ" sz="1600" b="1" i="1" dirty="0"/>
              <a:t>Členské státy se mohou rozhodnout používat oba postupy uvedené v písmenech a) a b).</a:t>
            </a:r>
          </a:p>
          <a:p>
            <a:r>
              <a:rPr lang="cs-CZ" sz="1600" b="1" i="1" dirty="0"/>
              <a:t>3.   Při přezkoumávání každého jednotlivého případu nebo při stanovení kritérií nebo prahových hodnot podle odstavce 2 jsou brána v úvahu odpovídající kritéria výběru uvedená v příloze III.</a:t>
            </a:r>
          </a:p>
          <a:p>
            <a:r>
              <a:rPr lang="cs-CZ" sz="1600" b="1" i="1" dirty="0"/>
              <a:t>4.   Členské státy zajistí, aby rozhodnutí přijatá příslušnými orgány podle odstavce 2 byla zpřístupněna veřejnosti. doveze, povinna prokázat jejich původ.</a:t>
            </a:r>
            <a:endParaRPr lang="cs-CZ" sz="1600" b="1" i="1" dirty="0" smtClean="0"/>
          </a:p>
          <a:p>
            <a:endParaRPr lang="cs-CZ" sz="1600" b="1" i="1" dirty="0"/>
          </a:p>
          <a:p>
            <a:endParaRPr lang="cs-CZ" sz="1600" b="1" i="1" dirty="0"/>
          </a:p>
        </p:txBody>
      </p:sp>
    </p:spTree>
    <p:extLst>
      <p:ext uri="{BB962C8B-B14F-4D97-AF65-F5344CB8AC3E}">
        <p14:creationId xmlns:p14="http://schemas.microsoft.com/office/powerpoint/2010/main" val="262822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 calcmode="lin" valueType="num">
                                      <p:cBhvr additive="base">
                                        <p:cTn id="3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 calcmode="lin" valueType="num">
                                      <p:cBhvr additive="base">
                                        <p:cTn id="3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xEl>
                                              <p:pRg st="7" end="7"/>
                                            </p:txEl>
                                          </p:spTgt>
                                        </p:tgtEl>
                                        <p:attrNameLst>
                                          <p:attrName>style.visibility</p:attrName>
                                        </p:attrNameLst>
                                      </p:cBhvr>
                                      <p:to>
                                        <p:strVal val="visible"/>
                                      </p:to>
                                    </p:set>
                                    <p:anim calcmode="lin" valueType="num">
                                      <p:cBhvr additive="base">
                                        <p:cTn id="43"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xEl>
                                              <p:pRg st="8" end="8"/>
                                            </p:txEl>
                                          </p:spTgt>
                                        </p:tgtEl>
                                        <p:attrNameLst>
                                          <p:attrName>style.visibility</p:attrName>
                                        </p:attrNameLst>
                                      </p:cBhvr>
                                      <p:to>
                                        <p:strVal val="visible"/>
                                      </p:to>
                                    </p:set>
                                    <p:anim calcmode="lin" valueType="num">
                                      <p:cBhvr additive="base">
                                        <p:cTn id="49"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xEl>
                                              <p:pRg st="9" end="9"/>
                                            </p:txEl>
                                          </p:spTgt>
                                        </p:tgtEl>
                                        <p:attrNameLst>
                                          <p:attrName>style.visibility</p:attrName>
                                        </p:attrNameLst>
                                      </p:cBhvr>
                                      <p:to>
                                        <p:strVal val="visible"/>
                                      </p:to>
                                    </p:set>
                                    <p:anim calcmode="lin" valueType="num">
                                      <p:cBhvr additive="base">
                                        <p:cTn id="5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xEl>
                                              <p:pRg st="10" end="10"/>
                                            </p:txEl>
                                          </p:spTgt>
                                        </p:tgtEl>
                                        <p:attrNameLst>
                                          <p:attrName>style.visibility</p:attrName>
                                        </p:attrNameLst>
                                      </p:cBhvr>
                                      <p:to>
                                        <p:strVal val="visible"/>
                                      </p:to>
                                    </p:set>
                                    <p:anim calcmode="lin" valueType="num">
                                      <p:cBhvr additive="base">
                                        <p:cTn id="61"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
                                            <p:txEl>
                                              <p:pRg st="11" end="11"/>
                                            </p:txEl>
                                          </p:spTgt>
                                        </p:tgtEl>
                                        <p:attrNameLst>
                                          <p:attrName>style.visibility</p:attrName>
                                        </p:attrNameLst>
                                      </p:cBhvr>
                                      <p:to>
                                        <p:strVal val="visible"/>
                                      </p:to>
                                    </p:set>
                                    <p:anim calcmode="lin" valueType="num">
                                      <p:cBhvr additive="base">
                                        <p:cTn id="67"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
                                            <p:txEl>
                                              <p:pRg st="12" end="12"/>
                                            </p:txEl>
                                          </p:spTgt>
                                        </p:tgtEl>
                                        <p:attrNameLst>
                                          <p:attrName>style.visibility</p:attrName>
                                        </p:attrNameLst>
                                      </p:cBhvr>
                                      <p:to>
                                        <p:strVal val="visible"/>
                                      </p:to>
                                    </p:set>
                                    <p:anim calcmode="lin" valueType="num">
                                      <p:cBhvr additive="base">
                                        <p:cTn id="73" dur="500" fill="hold"/>
                                        <p:tgtEl>
                                          <p:spTgt spid="9">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9">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9">
                                            <p:txEl>
                                              <p:pRg st="13" end="13"/>
                                            </p:txEl>
                                          </p:spTgt>
                                        </p:tgtEl>
                                        <p:attrNameLst>
                                          <p:attrName>style.visibility</p:attrName>
                                        </p:attrNameLst>
                                      </p:cBhvr>
                                      <p:to>
                                        <p:strVal val="visible"/>
                                      </p:to>
                                    </p:set>
                                    <p:anim calcmode="lin" valueType="num">
                                      <p:cBhvr additive="base">
                                        <p:cTn id="79" dur="500" fill="hold"/>
                                        <p:tgtEl>
                                          <p:spTgt spid="9">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9">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457200" y="1556792"/>
            <a:ext cx="7427168" cy="266429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cs-CZ"/>
          </a:p>
        </p:txBody>
      </p:sp>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Důsledky EIA?</a:t>
            </a:r>
            <a:endParaRPr lang="cs-CZ" sz="4000" b="1" dirty="0"/>
          </a:p>
        </p:txBody>
      </p:sp>
      <p:sp>
        <p:nvSpPr>
          <p:cNvPr id="3" name="TextovéPole 2"/>
          <p:cNvSpPr txBox="1"/>
          <p:nvPr/>
        </p:nvSpPr>
        <p:spPr>
          <a:xfrm>
            <a:off x="755576" y="1700808"/>
            <a:ext cx="7344816" cy="4062651"/>
          </a:xfrm>
          <a:prstGeom prst="rect">
            <a:avLst/>
          </a:prstGeom>
          <a:noFill/>
        </p:spPr>
        <p:txBody>
          <a:bodyPr wrap="square" rtlCol="0">
            <a:spAutoFit/>
          </a:bodyPr>
          <a:lstStyle/>
          <a:p>
            <a:r>
              <a:rPr lang="cs-CZ" sz="2400" b="1" dirty="0" smtClean="0"/>
              <a:t>Zvláštní režim pro tzv. navazující řízení</a:t>
            </a:r>
            <a:r>
              <a:rPr lang="cs-CZ" sz="2400" dirty="0" smtClean="0"/>
              <a:t>: </a:t>
            </a:r>
            <a:endParaRPr lang="cs-CZ" sz="2400" dirty="0"/>
          </a:p>
          <a:p>
            <a:endParaRPr lang="cs-CZ" sz="2400" dirty="0"/>
          </a:p>
          <a:p>
            <a:pPr marL="457200" indent="-457200">
              <a:buFont typeface="Arial" panose="020B0604020202020204" pitchFamily="34" charset="0"/>
              <a:buChar char="•"/>
            </a:pPr>
            <a:r>
              <a:rPr lang="cs-CZ" sz="2400" dirty="0"/>
              <a:t>ZS EIA jako závazné stanovisko</a:t>
            </a:r>
          </a:p>
          <a:p>
            <a:pPr marL="457200" indent="-457200">
              <a:buFont typeface="Arial" panose="020B0604020202020204" pitchFamily="34" charset="0"/>
              <a:buChar char="•"/>
            </a:pPr>
            <a:r>
              <a:rPr lang="cs-CZ" sz="2400" dirty="0"/>
              <a:t>Verifikační stanovisko (tzv. </a:t>
            </a:r>
            <a:r>
              <a:rPr lang="cs-CZ" sz="2400" i="1" dirty="0" err="1"/>
              <a:t>coherence</a:t>
            </a:r>
            <a:r>
              <a:rPr lang="cs-CZ" sz="2400" i="1" dirty="0"/>
              <a:t> </a:t>
            </a:r>
            <a:r>
              <a:rPr lang="cs-CZ" sz="2400" i="1" dirty="0" err="1"/>
              <a:t>stamp</a:t>
            </a:r>
            <a:r>
              <a:rPr lang="cs-CZ" sz="2400" dirty="0"/>
              <a:t>)</a:t>
            </a:r>
          </a:p>
          <a:p>
            <a:pPr marL="457200" indent="-457200">
              <a:buFont typeface="Arial" panose="020B0604020202020204" pitchFamily="34" charset="0"/>
              <a:buChar char="•"/>
            </a:pPr>
            <a:r>
              <a:rPr lang="cs-CZ" sz="2400" dirty="0"/>
              <a:t>Rozdíly v procesu (např. rozdílné doručování)</a:t>
            </a:r>
          </a:p>
          <a:p>
            <a:pPr marL="457200" indent="-457200">
              <a:buFont typeface="Arial" panose="020B0604020202020204" pitchFamily="34" charset="0"/>
              <a:buChar char="•"/>
            </a:pPr>
            <a:r>
              <a:rPr lang="cs-CZ" sz="2400" dirty="0"/>
              <a:t>Účast </a:t>
            </a:r>
            <a:r>
              <a:rPr lang="cs-CZ" sz="2400" dirty="0" smtClean="0"/>
              <a:t>veřejnosti</a:t>
            </a:r>
          </a:p>
          <a:p>
            <a:pPr marL="457200" indent="-457200">
              <a:buFont typeface="Arial" panose="020B0604020202020204" pitchFamily="34" charset="0"/>
              <a:buChar char="•"/>
            </a:pPr>
            <a:endParaRPr lang="cs-CZ" sz="2400" dirty="0"/>
          </a:p>
          <a:p>
            <a:r>
              <a:rPr lang="cs-CZ" sz="2400" dirty="0" smtClean="0"/>
              <a:t>Zvláštní režim i </a:t>
            </a:r>
            <a:r>
              <a:rPr lang="cs-CZ" sz="2400" b="1" dirty="0" smtClean="0"/>
              <a:t>pro využití opravných prostředků </a:t>
            </a:r>
            <a:r>
              <a:rPr lang="cs-CZ" sz="2400" dirty="0" smtClean="0"/>
              <a:t>proti rozhodnutí vydanému v navazujícím řízení i </a:t>
            </a:r>
            <a:r>
              <a:rPr lang="cs-CZ" sz="2400" b="1" dirty="0" smtClean="0"/>
              <a:t>pro řízení před správními soudy.</a:t>
            </a:r>
            <a:endParaRPr lang="cs-CZ" sz="2400" dirty="0"/>
          </a:p>
          <a:p>
            <a:endParaRPr lang="cs-CZ" dirty="0"/>
          </a:p>
        </p:txBody>
      </p:sp>
    </p:spTree>
    <p:extLst>
      <p:ext uri="{BB962C8B-B14F-4D97-AF65-F5344CB8AC3E}">
        <p14:creationId xmlns:p14="http://schemas.microsoft.com/office/powerpoint/2010/main" val="296031886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EIA - Navazující řízení</a:t>
            </a:r>
            <a:endParaRPr lang="cs-CZ" sz="4000" b="1" dirty="0"/>
          </a:p>
        </p:txBody>
      </p:sp>
      <p:sp>
        <p:nvSpPr>
          <p:cNvPr id="6" name="TextovéPole 5"/>
          <p:cNvSpPr txBox="1"/>
          <p:nvPr/>
        </p:nvSpPr>
        <p:spPr>
          <a:xfrm>
            <a:off x="683568" y="1556792"/>
            <a:ext cx="8208912" cy="4893647"/>
          </a:xfrm>
          <a:prstGeom prst="rect">
            <a:avLst/>
          </a:prstGeom>
          <a:noFill/>
        </p:spPr>
        <p:txBody>
          <a:bodyPr wrap="square" rtlCol="0">
            <a:spAutoFit/>
          </a:bodyPr>
          <a:lstStyle/>
          <a:p>
            <a:r>
              <a:rPr lang="cs-CZ" sz="2400" dirty="0" smtClean="0"/>
              <a:t>Do 31. 10. 2017 </a:t>
            </a:r>
            <a:r>
              <a:rPr lang="cs-CZ" sz="2400" i="1" dirty="0" smtClean="0">
                <a:solidFill>
                  <a:schemeClr val="accent3"/>
                </a:solidFill>
              </a:rPr>
              <a:t>takové řízení, ve kterém se vydává rozhodnutí podle zvláštních právních předpisů, které </a:t>
            </a:r>
            <a:r>
              <a:rPr lang="cs-CZ" sz="2400" i="1" u="sng" dirty="0" smtClean="0">
                <a:solidFill>
                  <a:schemeClr val="accent3"/>
                </a:solidFill>
              </a:rPr>
              <a:t>povoluje umístění nebo provedení </a:t>
            </a:r>
            <a:r>
              <a:rPr lang="cs-CZ" sz="2400" i="1" dirty="0" smtClean="0">
                <a:solidFill>
                  <a:schemeClr val="accent3"/>
                </a:solidFill>
              </a:rPr>
              <a:t>záměru posuzovaného podle tohoto zákona</a:t>
            </a:r>
            <a:r>
              <a:rPr lang="cs-CZ" sz="2400" dirty="0" smtClean="0"/>
              <a:t>.</a:t>
            </a:r>
          </a:p>
          <a:p>
            <a:endParaRPr lang="cs-CZ" sz="2400" dirty="0" smtClean="0"/>
          </a:p>
          <a:p>
            <a:r>
              <a:rPr lang="cs-CZ" sz="2400" dirty="0" smtClean="0"/>
              <a:t>Od 1. 11. </a:t>
            </a:r>
            <a:r>
              <a:rPr lang="cs-CZ" sz="2400" dirty="0"/>
              <a:t>2017 </a:t>
            </a:r>
            <a:r>
              <a:rPr lang="cs-CZ" sz="2400" b="1" i="1" dirty="0" smtClean="0">
                <a:solidFill>
                  <a:schemeClr val="accent2"/>
                </a:solidFill>
              </a:rPr>
              <a:t>územní řízení, stavební řízení, společné </a:t>
            </a:r>
            <a:r>
              <a:rPr lang="cs-CZ" sz="2400" b="1" i="1" dirty="0">
                <a:solidFill>
                  <a:schemeClr val="accent2"/>
                </a:solidFill>
              </a:rPr>
              <a:t>územní a stavební </a:t>
            </a:r>
            <a:r>
              <a:rPr lang="cs-CZ" sz="2400" b="1" i="1" dirty="0" smtClean="0">
                <a:solidFill>
                  <a:schemeClr val="accent2"/>
                </a:solidFill>
              </a:rPr>
              <a:t>řízení, opakované </a:t>
            </a:r>
            <a:r>
              <a:rPr lang="cs-CZ" sz="2400" b="1" i="1" dirty="0">
                <a:solidFill>
                  <a:schemeClr val="accent2"/>
                </a:solidFill>
              </a:rPr>
              <a:t>stavební </a:t>
            </a:r>
            <a:r>
              <a:rPr lang="cs-CZ" sz="2400" b="1" i="1" dirty="0" smtClean="0">
                <a:solidFill>
                  <a:schemeClr val="accent2"/>
                </a:solidFill>
              </a:rPr>
              <a:t>řízení, </a:t>
            </a:r>
            <a:r>
              <a:rPr lang="cs-CZ" sz="2400" b="1" i="1" dirty="0">
                <a:solidFill>
                  <a:schemeClr val="accent2"/>
                </a:solidFill>
              </a:rPr>
              <a:t>řízení o dodatečném povolení </a:t>
            </a:r>
            <a:r>
              <a:rPr lang="cs-CZ" sz="2400" b="1" i="1" dirty="0" smtClean="0">
                <a:solidFill>
                  <a:schemeClr val="accent2"/>
                </a:solidFill>
              </a:rPr>
              <a:t>stavby, řízení </a:t>
            </a:r>
            <a:r>
              <a:rPr lang="cs-CZ" sz="2400" b="1" i="1" dirty="0">
                <a:solidFill>
                  <a:schemeClr val="accent2"/>
                </a:solidFill>
              </a:rPr>
              <a:t>o povolení hornické </a:t>
            </a:r>
            <a:r>
              <a:rPr lang="cs-CZ" sz="2400" b="1" i="1" dirty="0" smtClean="0">
                <a:solidFill>
                  <a:schemeClr val="accent2"/>
                </a:solidFill>
              </a:rPr>
              <a:t>činnosti, </a:t>
            </a:r>
            <a:r>
              <a:rPr lang="cs-CZ" sz="2400" b="1" i="1" dirty="0">
                <a:solidFill>
                  <a:schemeClr val="accent2"/>
                </a:solidFill>
              </a:rPr>
              <a:t>řízení o stanovení dobývacího </a:t>
            </a:r>
            <a:r>
              <a:rPr lang="cs-CZ" sz="2400" b="1" i="1" dirty="0" smtClean="0">
                <a:solidFill>
                  <a:schemeClr val="accent2"/>
                </a:solidFill>
              </a:rPr>
              <a:t>prostoru, </a:t>
            </a:r>
            <a:r>
              <a:rPr lang="cs-CZ" sz="2400" b="1" i="1" dirty="0">
                <a:solidFill>
                  <a:schemeClr val="accent2"/>
                </a:solidFill>
              </a:rPr>
              <a:t>řízení o povolení činnosti prováděné </a:t>
            </a:r>
            <a:r>
              <a:rPr lang="cs-CZ" sz="2400" b="1" i="1" dirty="0" smtClean="0">
                <a:solidFill>
                  <a:schemeClr val="accent2"/>
                </a:solidFill>
              </a:rPr>
              <a:t>hornickým způsobem, </a:t>
            </a:r>
            <a:r>
              <a:rPr lang="cs-CZ" sz="2400" b="1" i="1" dirty="0">
                <a:solidFill>
                  <a:schemeClr val="accent2"/>
                </a:solidFill>
              </a:rPr>
              <a:t>řízení o povolení k nakládání s povrchovými a podzemními </a:t>
            </a:r>
            <a:r>
              <a:rPr lang="cs-CZ" sz="2400" b="1" i="1" dirty="0" smtClean="0">
                <a:solidFill>
                  <a:schemeClr val="accent2"/>
                </a:solidFill>
              </a:rPr>
              <a:t>vodami, </a:t>
            </a:r>
            <a:r>
              <a:rPr lang="cs-CZ" sz="2400" b="1" i="1" dirty="0">
                <a:solidFill>
                  <a:schemeClr val="accent2"/>
                </a:solidFill>
              </a:rPr>
              <a:t>řízení o vydání integrovaného </a:t>
            </a:r>
            <a:r>
              <a:rPr lang="cs-CZ" sz="2400" b="1" i="1" dirty="0" smtClean="0">
                <a:solidFill>
                  <a:schemeClr val="accent2"/>
                </a:solidFill>
              </a:rPr>
              <a:t>povolení, </a:t>
            </a:r>
            <a:r>
              <a:rPr lang="cs-CZ" sz="2400" b="1" i="1" dirty="0">
                <a:solidFill>
                  <a:schemeClr val="accent2"/>
                </a:solidFill>
              </a:rPr>
              <a:t>řízení o vydání povolení provozu stacionárního </a:t>
            </a:r>
            <a:r>
              <a:rPr lang="cs-CZ" sz="2400" b="1" i="1" dirty="0" smtClean="0">
                <a:solidFill>
                  <a:schemeClr val="accent2"/>
                </a:solidFill>
              </a:rPr>
              <a:t>zdroje, </a:t>
            </a:r>
            <a:r>
              <a:rPr lang="cs-CZ" sz="2400" b="1" i="1" dirty="0">
                <a:solidFill>
                  <a:schemeClr val="accent2"/>
                </a:solidFill>
              </a:rPr>
              <a:t>řízení o vydání souhlasu k provozování zařízení k využívání, odstraňování, sběru nebo výkupu </a:t>
            </a:r>
            <a:r>
              <a:rPr lang="cs-CZ" sz="2400" b="1" i="1" dirty="0" smtClean="0">
                <a:solidFill>
                  <a:schemeClr val="accent2"/>
                </a:solidFill>
              </a:rPr>
              <a:t>odpadů</a:t>
            </a:r>
            <a:endParaRPr lang="cs-CZ" sz="2400" b="1" i="1" dirty="0">
              <a:solidFill>
                <a:schemeClr val="accent2"/>
              </a:solidFill>
            </a:endParaRPr>
          </a:p>
        </p:txBody>
      </p:sp>
    </p:spTree>
    <p:extLst>
      <p:ext uri="{BB962C8B-B14F-4D97-AF65-F5344CB8AC3E}">
        <p14:creationId xmlns:p14="http://schemas.microsoft.com/office/powerpoint/2010/main" val="107477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EIA - Navazující řízení</a:t>
            </a:r>
            <a:endParaRPr lang="cs-CZ" sz="4000" b="1" dirty="0"/>
          </a:p>
        </p:txBody>
      </p:sp>
      <p:sp>
        <p:nvSpPr>
          <p:cNvPr id="6" name="TextovéPole 5"/>
          <p:cNvSpPr txBox="1"/>
          <p:nvPr/>
        </p:nvSpPr>
        <p:spPr>
          <a:xfrm>
            <a:off x="683568" y="1556792"/>
            <a:ext cx="8208912" cy="3416320"/>
          </a:xfrm>
          <a:prstGeom prst="rect">
            <a:avLst/>
          </a:prstGeom>
          <a:noFill/>
        </p:spPr>
        <p:txBody>
          <a:bodyPr wrap="square" rtlCol="0">
            <a:spAutoFit/>
          </a:bodyPr>
          <a:lstStyle/>
          <a:p>
            <a:r>
              <a:rPr lang="cs-CZ" sz="2400" dirty="0" smtClean="0"/>
              <a:t>+ řízení</a:t>
            </a:r>
            <a:r>
              <a:rPr lang="cs-CZ" sz="2400" dirty="0"/>
              <a:t>, v němž se vydává rozhodnutí nezbytné pro uskutečnění záměru, není-li vedeno žádné z </a:t>
            </a:r>
            <a:r>
              <a:rPr lang="cs-CZ" sz="2400" dirty="0" smtClean="0"/>
              <a:t>uvedených řízení</a:t>
            </a:r>
          </a:p>
          <a:p>
            <a:endParaRPr lang="cs-CZ" sz="2400" dirty="0"/>
          </a:p>
          <a:p>
            <a:r>
              <a:rPr lang="cs-CZ" sz="2400" dirty="0" smtClean="0"/>
              <a:t>+ řízení </a:t>
            </a:r>
            <a:r>
              <a:rPr lang="cs-CZ" sz="2400" dirty="0"/>
              <a:t>o změně rozhodnutí vydaného v řízeních </a:t>
            </a:r>
            <a:r>
              <a:rPr lang="cs-CZ" sz="2400" dirty="0" smtClean="0"/>
              <a:t>uvedených k </a:t>
            </a:r>
            <a:r>
              <a:rPr lang="cs-CZ" sz="2400" dirty="0"/>
              <a:t>dosud nepovolenému záměru nebo jeho části či etapě, má-li dojít ke změně podmínek rozhodnutí, které byly převzaty ze </a:t>
            </a:r>
            <a:r>
              <a:rPr lang="cs-CZ" sz="2400" dirty="0" smtClean="0"/>
              <a:t>stanoviska.</a:t>
            </a:r>
          </a:p>
          <a:p>
            <a:endParaRPr lang="cs-CZ" sz="2400" dirty="0"/>
          </a:p>
          <a:p>
            <a:endParaRPr lang="cs-CZ" sz="2400" b="1" i="1" dirty="0">
              <a:solidFill>
                <a:schemeClr val="accent2"/>
              </a:solidFill>
            </a:endParaRPr>
          </a:p>
        </p:txBody>
      </p:sp>
    </p:spTree>
    <p:extLst>
      <p:ext uri="{BB962C8B-B14F-4D97-AF65-F5344CB8AC3E}">
        <p14:creationId xmlns:p14="http://schemas.microsoft.com/office/powerpoint/2010/main" val="214305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EIA - Navazující řízení</a:t>
            </a:r>
            <a:endParaRPr lang="cs-CZ" sz="4000" b="1" dirty="0"/>
          </a:p>
        </p:txBody>
      </p:sp>
      <p:sp>
        <p:nvSpPr>
          <p:cNvPr id="6" name="TextovéPole 5"/>
          <p:cNvSpPr txBox="1"/>
          <p:nvPr/>
        </p:nvSpPr>
        <p:spPr>
          <a:xfrm>
            <a:off x="683568" y="1556792"/>
            <a:ext cx="7992888" cy="5262979"/>
          </a:xfrm>
          <a:prstGeom prst="rect">
            <a:avLst/>
          </a:prstGeom>
          <a:noFill/>
        </p:spPr>
        <p:txBody>
          <a:bodyPr wrap="square" rtlCol="0">
            <a:spAutoFit/>
          </a:bodyPr>
          <a:lstStyle/>
          <a:p>
            <a:r>
              <a:rPr lang="cs-CZ" sz="2800" dirty="0" smtClean="0"/>
              <a:t>Ne (až na výjimky): </a:t>
            </a:r>
          </a:p>
          <a:p>
            <a:pPr marL="457200" indent="-457200">
              <a:buFont typeface="Arial" panose="020B0604020202020204" pitchFamily="34" charset="0"/>
              <a:buChar char="•"/>
            </a:pPr>
            <a:r>
              <a:rPr lang="cs-CZ" sz="2800" dirty="0" smtClean="0"/>
              <a:t>např</a:t>
            </a:r>
            <a:r>
              <a:rPr lang="cs-CZ" sz="2800" dirty="0"/>
              <a:t>. řízení o udělení výjimky a řízení o povolení kácení dřevin podle ZOPK, </a:t>
            </a:r>
            <a:endParaRPr lang="cs-CZ" sz="2800" dirty="0" smtClean="0"/>
          </a:p>
          <a:p>
            <a:pPr marL="457200" indent="-457200">
              <a:buFont typeface="Arial" panose="020B0604020202020204" pitchFamily="34" charset="0"/>
              <a:buChar char="•"/>
            </a:pPr>
            <a:r>
              <a:rPr lang="cs-CZ" sz="2800" dirty="0" smtClean="0"/>
              <a:t>řízení </a:t>
            </a:r>
            <a:r>
              <a:rPr lang="cs-CZ" sz="2800" dirty="0"/>
              <a:t>o odnětí pozemků plnění funkcí lesa podle </a:t>
            </a:r>
            <a:r>
              <a:rPr lang="cs-CZ" sz="2800" dirty="0" err="1"/>
              <a:t>LesZ</a:t>
            </a:r>
            <a:r>
              <a:rPr lang="cs-CZ" sz="2800" dirty="0"/>
              <a:t>, řízení o udělení souhlasu k provozování zařízení k využívání, odstraňování, sběru nebo výkupu odpadů s provozem podle </a:t>
            </a:r>
            <a:r>
              <a:rPr lang="cs-CZ" sz="2800" dirty="0" err="1"/>
              <a:t>OdpZ</a:t>
            </a:r>
            <a:r>
              <a:rPr lang="cs-CZ" sz="2800" dirty="0"/>
              <a:t>. </a:t>
            </a:r>
            <a:endParaRPr lang="cs-CZ" sz="2800" dirty="0" smtClean="0"/>
          </a:p>
          <a:p>
            <a:pPr marL="457200" indent="-457200">
              <a:buFont typeface="Arial" panose="020B0604020202020204" pitchFamily="34" charset="0"/>
              <a:buChar char="•"/>
            </a:pPr>
            <a:r>
              <a:rPr lang="cs-CZ" sz="2800" dirty="0" smtClean="0"/>
              <a:t>procesy</a:t>
            </a:r>
            <a:r>
              <a:rPr lang="cs-CZ" sz="2800" dirty="0"/>
              <a:t>, které nejsou řízeními a ve kterých se nevydává rozhodnutí, tzn. vydávání stanovisek a závazných stanovisek podle různých právních předpisů, vydávání souhlasů podle </a:t>
            </a:r>
            <a:r>
              <a:rPr lang="cs-CZ" sz="2800" dirty="0" err="1"/>
              <a:t>StavZ</a:t>
            </a:r>
            <a:r>
              <a:rPr lang="cs-CZ" sz="2800" dirty="0"/>
              <a:t> nebo vytváření různých plánů a politik.</a:t>
            </a:r>
          </a:p>
        </p:txBody>
      </p:sp>
    </p:spTree>
    <p:extLst>
      <p:ext uri="{BB962C8B-B14F-4D97-AF65-F5344CB8AC3E}">
        <p14:creationId xmlns:p14="http://schemas.microsoft.com/office/powerpoint/2010/main" val="200056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dirty="0"/>
              <a:t>V</a:t>
            </a:r>
            <a:r>
              <a:rPr lang="cs-CZ" sz="4000" dirty="0" smtClean="0"/>
              <a:t>erifikační </a:t>
            </a:r>
            <a:r>
              <a:rPr lang="cs-CZ" sz="4000" dirty="0"/>
              <a:t>závazné stanovisko</a:t>
            </a:r>
            <a:endParaRPr lang="cs-CZ" sz="4000" b="1" dirty="0"/>
          </a:p>
        </p:txBody>
      </p:sp>
      <p:sp>
        <p:nvSpPr>
          <p:cNvPr id="3" name="TextovéPole 2"/>
          <p:cNvSpPr txBox="1"/>
          <p:nvPr/>
        </p:nvSpPr>
        <p:spPr>
          <a:xfrm>
            <a:off x="683568" y="3789040"/>
            <a:ext cx="7776864" cy="2677656"/>
          </a:xfrm>
          <a:prstGeom prst="rect">
            <a:avLst/>
          </a:prstGeom>
          <a:noFill/>
        </p:spPr>
        <p:txBody>
          <a:bodyPr wrap="square" rtlCol="0">
            <a:spAutoFit/>
          </a:bodyPr>
          <a:lstStyle/>
          <a:p>
            <a:endParaRPr lang="cs-CZ" sz="2400" dirty="0" smtClean="0"/>
          </a:p>
          <a:p>
            <a:endParaRPr lang="cs-CZ" sz="2400" dirty="0" smtClean="0"/>
          </a:p>
          <a:p>
            <a:endParaRPr lang="cs-CZ" sz="2400" dirty="0" smtClean="0"/>
          </a:p>
          <a:p>
            <a:r>
              <a:rPr lang="cs-CZ" sz="2400" dirty="0" smtClean="0"/>
              <a:t>…jestliže došlo ke změnám záměru, které by mohly mít významný negativní vliv na životní prostředí, zejména ke zvýšení jeho kapacity a rozsahu nebo ke změně jeho technologie, řízení provozu nebo způsobu užívání.</a:t>
            </a:r>
            <a:endParaRPr lang="cs-CZ" dirty="0"/>
          </a:p>
        </p:txBody>
      </p:sp>
      <p:sp>
        <p:nvSpPr>
          <p:cNvPr id="7" name="Obdélník 6"/>
          <p:cNvSpPr/>
          <p:nvPr/>
        </p:nvSpPr>
        <p:spPr>
          <a:xfrm>
            <a:off x="899592" y="1628800"/>
            <a:ext cx="3816424"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sz="2000" b="1" dirty="0" smtClean="0"/>
              <a:t>Úřad, který vede navazující řízení</a:t>
            </a:r>
            <a:endParaRPr lang="cs-CZ" sz="2000" b="1" dirty="0"/>
          </a:p>
        </p:txBody>
      </p:sp>
      <p:sp>
        <p:nvSpPr>
          <p:cNvPr id="8" name="Obdélník 7"/>
          <p:cNvSpPr/>
          <p:nvPr/>
        </p:nvSpPr>
        <p:spPr>
          <a:xfrm>
            <a:off x="5076056" y="3789040"/>
            <a:ext cx="3312368"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sz="2400" b="1" dirty="0" smtClean="0"/>
              <a:t>Úřad pro EIA</a:t>
            </a:r>
            <a:endParaRPr lang="cs-CZ" sz="2400" b="1" dirty="0"/>
          </a:p>
        </p:txBody>
      </p:sp>
      <p:cxnSp>
        <p:nvCxnSpPr>
          <p:cNvPr id="10" name="Zakřivená spojovací čára 9"/>
          <p:cNvCxnSpPr/>
          <p:nvPr/>
        </p:nvCxnSpPr>
        <p:spPr>
          <a:xfrm>
            <a:off x="4932040" y="2132856"/>
            <a:ext cx="2016224" cy="1440160"/>
          </a:xfrm>
          <a:prstGeom prst="curvedConnector3">
            <a:avLst>
              <a:gd name="adj1" fmla="val 97268"/>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Zakřivená spojovací čára 12"/>
          <p:cNvCxnSpPr/>
          <p:nvPr/>
        </p:nvCxnSpPr>
        <p:spPr>
          <a:xfrm rot="10800000">
            <a:off x="2411760" y="2780928"/>
            <a:ext cx="1728192" cy="1584176"/>
          </a:xfrm>
          <a:prstGeom prst="curvedConnector3">
            <a:avLst>
              <a:gd name="adj1" fmla="val 97694"/>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6588224" y="1988840"/>
            <a:ext cx="2160240" cy="369332"/>
          </a:xfrm>
          <a:prstGeom prst="rect">
            <a:avLst/>
          </a:prstGeom>
          <a:noFill/>
        </p:spPr>
        <p:txBody>
          <a:bodyPr wrap="square" rtlCol="0">
            <a:spAutoFit/>
          </a:bodyPr>
          <a:lstStyle/>
          <a:p>
            <a:r>
              <a:rPr lang="cs-CZ" dirty="0" smtClean="0"/>
              <a:t>předložení</a:t>
            </a:r>
            <a:endParaRPr lang="cs-CZ" dirty="0"/>
          </a:p>
        </p:txBody>
      </p:sp>
      <p:sp>
        <p:nvSpPr>
          <p:cNvPr id="19" name="TextovéPole 18"/>
          <p:cNvSpPr txBox="1"/>
          <p:nvPr/>
        </p:nvSpPr>
        <p:spPr>
          <a:xfrm>
            <a:off x="539552" y="4077072"/>
            <a:ext cx="2160240" cy="369332"/>
          </a:xfrm>
          <a:prstGeom prst="rect">
            <a:avLst/>
          </a:prstGeom>
          <a:noFill/>
        </p:spPr>
        <p:txBody>
          <a:bodyPr wrap="square" rtlCol="0">
            <a:spAutoFit/>
          </a:bodyPr>
          <a:lstStyle/>
          <a:p>
            <a:r>
              <a:rPr lang="cs-CZ" dirty="0" smtClean="0"/>
              <a:t>závazné stanovisko</a:t>
            </a:r>
            <a:endParaRPr lang="cs-CZ" dirty="0"/>
          </a:p>
        </p:txBody>
      </p:sp>
    </p:spTree>
    <p:extLst>
      <p:ext uri="{BB962C8B-B14F-4D97-AF65-F5344CB8AC3E}">
        <p14:creationId xmlns:p14="http://schemas.microsoft.com/office/powerpoint/2010/main" val="289552766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954107"/>
          </a:xfrm>
          <a:prstGeom prst="rect">
            <a:avLst/>
          </a:prstGeom>
          <a:noFill/>
        </p:spPr>
        <p:txBody>
          <a:bodyPr wrap="square" rtlCol="0">
            <a:spAutoFit/>
          </a:bodyPr>
          <a:lstStyle/>
          <a:p>
            <a:r>
              <a:rPr lang="cs-CZ" sz="2800" b="1" dirty="0"/>
              <a:t>Společné územní a stavební řízení s posouzením vlivů na životní prostředí</a:t>
            </a:r>
          </a:p>
        </p:txBody>
      </p:sp>
      <p:sp>
        <p:nvSpPr>
          <p:cNvPr id="6" name="TextovéPole 5"/>
          <p:cNvSpPr txBox="1"/>
          <p:nvPr/>
        </p:nvSpPr>
        <p:spPr>
          <a:xfrm>
            <a:off x="683568" y="1556792"/>
            <a:ext cx="7992888" cy="4708981"/>
          </a:xfrm>
          <a:prstGeom prst="rect">
            <a:avLst/>
          </a:prstGeom>
          <a:noFill/>
        </p:spPr>
        <p:txBody>
          <a:bodyPr wrap="square" rtlCol="0">
            <a:spAutoFit/>
          </a:bodyPr>
          <a:lstStyle/>
          <a:p>
            <a:pPr marL="457200" indent="-457200">
              <a:buFont typeface="Arial" panose="020B0604020202020204" pitchFamily="34" charset="0"/>
              <a:buChar char="•"/>
            </a:pPr>
            <a:r>
              <a:rPr lang="cs-CZ" sz="2000" dirty="0" smtClean="0"/>
              <a:t>§ 94q a násl. stavebního zákona (od 1. 1. 2018)</a:t>
            </a:r>
          </a:p>
          <a:p>
            <a:pPr marL="457200" indent="-457200">
              <a:buFont typeface="Arial" panose="020B0604020202020204" pitchFamily="34" charset="0"/>
              <a:buChar char="•"/>
            </a:pPr>
            <a:r>
              <a:rPr lang="cs-CZ" sz="2000" dirty="0" smtClean="0"/>
              <a:t>Vede </a:t>
            </a:r>
            <a:r>
              <a:rPr lang="cs-CZ" sz="2000" dirty="0"/>
              <a:t>stavební úřad v součinnosti s příslušným úřadem, který vydá závazné </a:t>
            </a:r>
            <a:r>
              <a:rPr lang="cs-CZ" sz="2000" dirty="0" smtClean="0"/>
              <a:t>stanovisko EIA</a:t>
            </a:r>
          </a:p>
          <a:p>
            <a:pPr marL="457200" indent="-457200">
              <a:buFont typeface="Arial" panose="020B0604020202020204" pitchFamily="34" charset="0"/>
              <a:buChar char="•"/>
            </a:pPr>
            <a:r>
              <a:rPr lang="cs-CZ" sz="2000" dirty="0" smtClean="0"/>
              <a:t>Jde o </a:t>
            </a:r>
            <a:r>
              <a:rPr lang="cs-CZ" sz="2000" b="1" dirty="0" smtClean="0">
                <a:solidFill>
                  <a:schemeClr val="accent5"/>
                </a:solidFill>
              </a:rPr>
              <a:t>navazující řízení</a:t>
            </a:r>
          </a:p>
          <a:p>
            <a:pPr marL="457200" indent="-457200">
              <a:buFont typeface="Arial" panose="020B0604020202020204" pitchFamily="34" charset="0"/>
              <a:buChar char="•"/>
            </a:pPr>
            <a:r>
              <a:rPr lang="cs-CZ" sz="2000" b="1" dirty="0" smtClean="0">
                <a:solidFill>
                  <a:schemeClr val="accent5"/>
                </a:solidFill>
              </a:rPr>
              <a:t>Vydává se závazné stanovisko EIA</a:t>
            </a:r>
          </a:p>
          <a:p>
            <a:pPr marL="457200" indent="-457200" algn="just">
              <a:buFont typeface="Arial" panose="020B0604020202020204" pitchFamily="34" charset="0"/>
              <a:buChar char="•"/>
            </a:pPr>
            <a:r>
              <a:rPr lang="cs-CZ" sz="2000" dirty="0"/>
              <a:t>Pokud ze závazného stanoviska </a:t>
            </a:r>
            <a:r>
              <a:rPr lang="cs-CZ" sz="2000" dirty="0" smtClean="0"/>
              <a:t>EIA </a:t>
            </a:r>
            <a:r>
              <a:rPr lang="cs-CZ" sz="2000" dirty="0"/>
              <a:t>vyplyne, že stavební záměr má významně negativní vliv na předmět ochrany nebo celistvost </a:t>
            </a:r>
            <a:r>
              <a:rPr lang="cs-CZ" sz="2000" dirty="0" smtClean="0"/>
              <a:t>EVL nebo PO, </a:t>
            </a:r>
            <a:r>
              <a:rPr lang="cs-CZ" sz="2000" dirty="0"/>
              <a:t>a tato skutečnost nebude přímo důvodem pro zamítnutí žádosti, stavební úřad přeruší řízení do doby uložení </a:t>
            </a:r>
            <a:r>
              <a:rPr lang="cs-CZ" sz="2000" b="1" dirty="0">
                <a:solidFill>
                  <a:schemeClr val="accent5"/>
                </a:solidFill>
              </a:rPr>
              <a:t>kompenzačních </a:t>
            </a:r>
            <a:r>
              <a:rPr lang="cs-CZ" sz="2000" b="1" dirty="0" smtClean="0">
                <a:solidFill>
                  <a:schemeClr val="accent5"/>
                </a:solidFill>
              </a:rPr>
              <a:t>opatření</a:t>
            </a:r>
            <a:endParaRPr lang="cs-CZ" sz="2000" b="1" dirty="0">
              <a:solidFill>
                <a:schemeClr val="accent5"/>
              </a:solidFill>
            </a:endParaRPr>
          </a:p>
          <a:p>
            <a:pPr marL="457200" indent="-457200" algn="just">
              <a:buFont typeface="Arial" panose="020B0604020202020204" pitchFamily="34" charset="0"/>
              <a:buChar char="•"/>
            </a:pPr>
            <a:r>
              <a:rPr lang="cs-CZ" sz="2000" dirty="0"/>
              <a:t>Účastníci řízení a veřejnost mohou uplatnit připomínky ke stavebnímu záměru z hlediska vlivů na životní prostředí a dotčené orgány závazná </a:t>
            </a:r>
            <a:r>
              <a:rPr lang="cs-CZ" sz="2000" dirty="0" smtClean="0"/>
              <a:t>stanoviska</a:t>
            </a:r>
          </a:p>
          <a:p>
            <a:pPr marL="457200" indent="-457200" algn="just">
              <a:buFont typeface="Arial" panose="020B0604020202020204" pitchFamily="34" charset="0"/>
              <a:buChar char="•"/>
            </a:pPr>
            <a:r>
              <a:rPr lang="cs-CZ" sz="2000" dirty="0"/>
              <a:t>Stavební úřad vydá společné povolení ve lhůtě do 90 dnů ode dne zahájení řízení; ve zvlášť složitých případech, zejména u souboru staveb, stavební úřad rozhodne nejdéle ve lhůtě do 120 dnů.</a:t>
            </a:r>
            <a:endParaRPr lang="cs-CZ" sz="2000" b="1" dirty="0">
              <a:solidFill>
                <a:schemeClr val="accent5"/>
              </a:solidFill>
            </a:endParaRPr>
          </a:p>
        </p:txBody>
      </p:sp>
    </p:spTree>
    <p:extLst>
      <p:ext uri="{BB962C8B-B14F-4D97-AF65-F5344CB8AC3E}">
        <p14:creationId xmlns:p14="http://schemas.microsoft.com/office/powerpoint/2010/main" val="424509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954107"/>
          </a:xfrm>
          <a:prstGeom prst="rect">
            <a:avLst/>
          </a:prstGeom>
          <a:noFill/>
        </p:spPr>
        <p:txBody>
          <a:bodyPr wrap="square" rtlCol="0">
            <a:spAutoFit/>
          </a:bodyPr>
          <a:lstStyle/>
          <a:p>
            <a:r>
              <a:rPr lang="cs-CZ" sz="2800" b="1" dirty="0"/>
              <a:t>Společné územní a stavební řízení s posouzením vlivů na životní prostředí</a:t>
            </a:r>
          </a:p>
        </p:txBody>
      </p:sp>
      <p:sp>
        <p:nvSpPr>
          <p:cNvPr id="6" name="TextovéPole 5"/>
          <p:cNvSpPr txBox="1"/>
          <p:nvPr/>
        </p:nvSpPr>
        <p:spPr>
          <a:xfrm>
            <a:off x="683568" y="1556792"/>
            <a:ext cx="7992888" cy="2862322"/>
          </a:xfrm>
          <a:prstGeom prst="rect">
            <a:avLst/>
          </a:prstGeom>
          <a:noFill/>
        </p:spPr>
        <p:txBody>
          <a:bodyPr wrap="square" rtlCol="0">
            <a:spAutoFit/>
          </a:bodyPr>
          <a:lstStyle/>
          <a:p>
            <a:r>
              <a:rPr lang="cs-CZ" sz="2000" dirty="0" smtClean="0"/>
              <a:t>§ 10 zákona č. 100/2001 Sb.</a:t>
            </a:r>
          </a:p>
          <a:p>
            <a:pPr marL="342900" indent="-342900">
              <a:buFont typeface="Arial" panose="020B0604020202020204" pitchFamily="34" charset="0"/>
              <a:buChar char="•"/>
            </a:pPr>
            <a:r>
              <a:rPr lang="cs-CZ" sz="2000" b="1" dirty="0" smtClean="0"/>
              <a:t>Je-li </a:t>
            </a:r>
            <a:r>
              <a:rPr lang="cs-CZ" sz="2000" b="1" dirty="0"/>
              <a:t>předmětem řízení s posouzením vlivů pouze část nebo etapa stavebního záměru, který byl předmětem zjišťovacího řízení podle § 7</a:t>
            </a:r>
            <a:r>
              <a:rPr lang="cs-CZ" sz="2000" b="1" dirty="0">
                <a:solidFill>
                  <a:schemeClr val="accent5"/>
                </a:solidFill>
              </a:rPr>
              <a:t>, dokumentace se zpracovává k celému stavebnímu záměru</a:t>
            </a:r>
            <a:r>
              <a:rPr lang="cs-CZ" sz="2000" b="1" dirty="0" smtClean="0">
                <a:solidFill>
                  <a:schemeClr val="accent5"/>
                </a:solidFill>
              </a:rPr>
              <a:t>.</a:t>
            </a:r>
          </a:p>
          <a:p>
            <a:pPr marL="342900" indent="-342900">
              <a:buFont typeface="Arial" panose="020B0604020202020204" pitchFamily="34" charset="0"/>
              <a:buChar char="•"/>
            </a:pPr>
            <a:r>
              <a:rPr lang="cs-CZ" sz="2000" b="1" dirty="0"/>
              <a:t>Doba pro zpracování posudku nesmí být delší než </a:t>
            </a:r>
            <a:r>
              <a:rPr lang="cs-CZ" sz="2000" b="1" dirty="0">
                <a:solidFill>
                  <a:schemeClr val="accent5"/>
                </a:solidFill>
              </a:rPr>
              <a:t>60 dnů </a:t>
            </a:r>
            <a:r>
              <a:rPr lang="cs-CZ" sz="2000" b="1" dirty="0"/>
              <a:t>ode dne, kdy byly zpracovateli posudku doručeny výsledky projednání včetně vyjádření dotčeného státu při mezistátním posuzování podle § 13. Tato lhůta může být v odůvodněných, zejména složitých, případech překročena, </a:t>
            </a:r>
            <a:r>
              <a:rPr lang="cs-CZ" sz="2000" b="1" dirty="0">
                <a:solidFill>
                  <a:schemeClr val="accent5"/>
                </a:solidFill>
              </a:rPr>
              <a:t>nejdéle však o dalších 20 dnů.</a:t>
            </a:r>
          </a:p>
        </p:txBody>
      </p:sp>
    </p:spTree>
    <p:extLst>
      <p:ext uri="{BB962C8B-B14F-4D97-AF65-F5344CB8AC3E}">
        <p14:creationId xmlns:p14="http://schemas.microsoft.com/office/powerpoint/2010/main" val="231649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Účast veřejnosti na EIA/SEA?</a:t>
            </a:r>
            <a:endParaRPr lang="cs-CZ" sz="4000" b="1" dirty="0"/>
          </a:p>
        </p:txBody>
      </p:sp>
      <p:sp>
        <p:nvSpPr>
          <p:cNvPr id="3" name="TextovéPole 2"/>
          <p:cNvSpPr txBox="1"/>
          <p:nvPr/>
        </p:nvSpPr>
        <p:spPr>
          <a:xfrm>
            <a:off x="755576" y="1916832"/>
            <a:ext cx="7704856" cy="4093428"/>
          </a:xfrm>
          <a:prstGeom prst="rect">
            <a:avLst/>
          </a:prstGeom>
          <a:noFill/>
        </p:spPr>
        <p:txBody>
          <a:bodyPr wrap="square" rtlCol="0">
            <a:spAutoFit/>
          </a:bodyPr>
          <a:lstStyle/>
          <a:p>
            <a:r>
              <a:rPr lang="cs-CZ" sz="2000" b="1" dirty="0" smtClean="0">
                <a:solidFill>
                  <a:srgbClr val="00B050"/>
                </a:solidFill>
              </a:rPr>
              <a:t>Veřejnost</a:t>
            </a:r>
            <a:r>
              <a:rPr lang="cs-CZ" sz="2000" dirty="0" smtClean="0"/>
              <a:t>: jedna </a:t>
            </a:r>
            <a:r>
              <a:rPr lang="cs-CZ" sz="2000" dirty="0"/>
              <a:t>nebo více </a:t>
            </a:r>
            <a:r>
              <a:rPr lang="cs-CZ" sz="2000" dirty="0" smtClean="0"/>
              <a:t>osob.</a:t>
            </a:r>
          </a:p>
          <a:p>
            <a:endParaRPr lang="cs-CZ" sz="2000" b="1" dirty="0" smtClean="0"/>
          </a:p>
          <a:p>
            <a:r>
              <a:rPr lang="cs-CZ" sz="2000" b="1" dirty="0" smtClean="0">
                <a:solidFill>
                  <a:srgbClr val="00B050"/>
                </a:solidFill>
              </a:rPr>
              <a:t>Dotčená veřejnost:</a:t>
            </a:r>
          </a:p>
          <a:p>
            <a:pPr marL="285750" indent="-285750">
              <a:buFont typeface="Arial" panose="020B0604020202020204" pitchFamily="34" charset="0"/>
              <a:buChar char="•"/>
            </a:pPr>
            <a:r>
              <a:rPr lang="cs-CZ" sz="2000" dirty="0"/>
              <a:t>	</a:t>
            </a:r>
            <a:r>
              <a:rPr lang="cs-CZ" sz="2000" dirty="0" smtClean="0"/>
              <a:t>osoba</a:t>
            </a:r>
            <a:r>
              <a:rPr lang="cs-CZ" sz="2000" dirty="0"/>
              <a:t>, která může být rozhodnutím vydaným v navazujícím řízení </a:t>
            </a:r>
            <a:r>
              <a:rPr lang="cs-CZ" sz="2000" dirty="0" smtClean="0"/>
              <a:t>	dotčena </a:t>
            </a:r>
            <a:r>
              <a:rPr lang="cs-CZ" sz="2000" dirty="0"/>
              <a:t>ve svých právech nebo povinnostech, </a:t>
            </a:r>
            <a:endParaRPr lang="cs-CZ" sz="2000" dirty="0" smtClean="0"/>
          </a:p>
          <a:p>
            <a:pPr marL="285750" indent="-285750">
              <a:buFont typeface="Arial" panose="020B0604020202020204" pitchFamily="34" charset="0"/>
              <a:buChar char="•"/>
            </a:pPr>
            <a:r>
              <a:rPr lang="cs-CZ" sz="2000" dirty="0"/>
              <a:t>	</a:t>
            </a:r>
            <a:r>
              <a:rPr lang="cs-CZ" sz="2000" dirty="0" smtClean="0"/>
              <a:t>právnická </a:t>
            </a:r>
            <a:r>
              <a:rPr lang="cs-CZ" sz="2000" dirty="0"/>
              <a:t>osoba soukromého práva, jejímž předmětem činnosti je </a:t>
            </a:r>
            <a:r>
              <a:rPr lang="cs-CZ" sz="2000" dirty="0" smtClean="0"/>
              <a:t>	podle </a:t>
            </a:r>
            <a:r>
              <a:rPr lang="cs-CZ" sz="2000" dirty="0"/>
              <a:t>zakladatelského právního jednání ochrana životního prostředí </a:t>
            </a:r>
            <a:r>
              <a:rPr lang="cs-CZ" sz="2000" dirty="0" smtClean="0"/>
              <a:t>	nebo </a:t>
            </a:r>
            <a:r>
              <a:rPr lang="cs-CZ" sz="2000" dirty="0"/>
              <a:t>veřejného zdraví, a jejíž hlavní činností není podnikání nebo jiná </a:t>
            </a:r>
            <a:r>
              <a:rPr lang="cs-CZ" sz="2000" dirty="0" smtClean="0"/>
              <a:t>	výdělečná </a:t>
            </a:r>
            <a:r>
              <a:rPr lang="cs-CZ" sz="2000" dirty="0"/>
              <a:t>činnost, která vznikla </a:t>
            </a:r>
            <a:r>
              <a:rPr lang="cs-CZ" sz="2000" b="1" dirty="0"/>
              <a:t>alespoň 3 roky před dnem zveřejnění </a:t>
            </a:r>
            <a:r>
              <a:rPr lang="cs-CZ" sz="2000" b="1" dirty="0" smtClean="0"/>
              <a:t>informací </a:t>
            </a:r>
            <a:r>
              <a:rPr lang="cs-CZ" sz="2000" b="1" dirty="0"/>
              <a:t>o navazujícím řízení </a:t>
            </a:r>
            <a:r>
              <a:rPr lang="cs-CZ" sz="2000" dirty="0"/>
              <a:t>podle § 9 b odst. 1, případně před </a:t>
            </a:r>
            <a:r>
              <a:rPr lang="cs-CZ" sz="2000" dirty="0" smtClean="0"/>
              <a:t>dnem vydání </a:t>
            </a:r>
            <a:r>
              <a:rPr lang="cs-CZ" sz="2000" dirty="0"/>
              <a:t>rozhodnutí, že záměr nebo jeho změna nebudou posuzovány</a:t>
            </a:r>
            <a:r>
              <a:rPr lang="cs-CZ" sz="2000" dirty="0" smtClean="0"/>
              <a:t>, </a:t>
            </a:r>
            <a:r>
              <a:rPr lang="cs-CZ" sz="2000" b="1" dirty="0" smtClean="0"/>
              <a:t>nebo </a:t>
            </a:r>
            <a:r>
              <a:rPr lang="cs-CZ" sz="2000" b="1" dirty="0"/>
              <a:t>kterou podporuje svými podpisy nejméně 200 osob</a:t>
            </a:r>
            <a:r>
              <a:rPr lang="cs-CZ" sz="2000" dirty="0"/>
              <a:t>.</a:t>
            </a:r>
          </a:p>
        </p:txBody>
      </p:sp>
    </p:spTree>
    <p:extLst>
      <p:ext uri="{BB962C8B-B14F-4D97-AF65-F5344CB8AC3E}">
        <p14:creationId xmlns:p14="http://schemas.microsoft.com/office/powerpoint/2010/main" val="16952233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Účast veřejnosti na SEA?</a:t>
            </a:r>
            <a:endParaRPr lang="cs-CZ" sz="4000" b="1" dirty="0"/>
          </a:p>
        </p:txBody>
      </p:sp>
      <p:sp>
        <p:nvSpPr>
          <p:cNvPr id="3" name="TextovéPole 2"/>
          <p:cNvSpPr txBox="1"/>
          <p:nvPr/>
        </p:nvSpPr>
        <p:spPr>
          <a:xfrm>
            <a:off x="719572" y="1451262"/>
            <a:ext cx="7704856" cy="4524315"/>
          </a:xfrm>
          <a:prstGeom prst="rect">
            <a:avLst/>
          </a:prstGeom>
          <a:noFill/>
        </p:spPr>
        <p:txBody>
          <a:bodyPr wrap="square" rtlCol="0">
            <a:spAutoFit/>
          </a:bodyPr>
          <a:lstStyle/>
          <a:p>
            <a:r>
              <a:rPr lang="cs-CZ" sz="2400" dirty="0"/>
              <a:t>Účast veřejnosti v procesu posuzování koncepcí na životní prostředí (SEA) je </a:t>
            </a:r>
            <a:r>
              <a:rPr lang="cs-CZ" sz="2400" b="1" dirty="0"/>
              <a:t>konzultativní</a:t>
            </a:r>
            <a:r>
              <a:rPr lang="cs-CZ" sz="2400" dirty="0" smtClean="0"/>
              <a:t>.</a:t>
            </a:r>
          </a:p>
          <a:p>
            <a:endParaRPr lang="cs-CZ" sz="2400" dirty="0" smtClean="0"/>
          </a:p>
          <a:p>
            <a:r>
              <a:rPr lang="cs-CZ" sz="2400" b="1" dirty="0" smtClean="0">
                <a:solidFill>
                  <a:srgbClr val="00B050"/>
                </a:solidFill>
              </a:rPr>
              <a:t>Každý</a:t>
            </a:r>
            <a:r>
              <a:rPr lang="cs-CZ" sz="2400" dirty="0" smtClean="0"/>
              <a:t> </a:t>
            </a:r>
          </a:p>
          <a:p>
            <a:pPr marL="285750" indent="-285750">
              <a:buFont typeface="Arial" panose="020B0604020202020204" pitchFamily="34" charset="0"/>
              <a:buChar char="•"/>
            </a:pPr>
            <a:r>
              <a:rPr lang="cs-CZ" sz="2400" dirty="0" smtClean="0"/>
              <a:t>může </a:t>
            </a:r>
            <a:r>
              <a:rPr lang="cs-CZ" sz="2400" dirty="0"/>
              <a:t>zaslat příslušnému úřadu své </a:t>
            </a:r>
            <a:r>
              <a:rPr lang="cs-CZ" sz="2400" b="1" dirty="0"/>
              <a:t>písemné </a:t>
            </a:r>
            <a:r>
              <a:rPr lang="cs-CZ" sz="2400" b="1" dirty="0" smtClean="0"/>
              <a:t>vyjádření </a:t>
            </a:r>
            <a:r>
              <a:rPr lang="cs-CZ" sz="2400" b="1" dirty="0"/>
              <a:t>k oznámení koncepce </a:t>
            </a:r>
            <a:r>
              <a:rPr lang="cs-CZ" sz="2400" dirty="0"/>
              <a:t>ve lhůtě do 20 dnů ode dne jeho zveřejnění </a:t>
            </a:r>
            <a:endParaRPr lang="cs-CZ" sz="2400" dirty="0" smtClean="0"/>
          </a:p>
          <a:p>
            <a:pPr marL="285750" indent="-285750">
              <a:buFont typeface="Arial" panose="020B0604020202020204" pitchFamily="34" charset="0"/>
              <a:buChar char="•"/>
            </a:pPr>
            <a:r>
              <a:rPr lang="cs-CZ" sz="2400" dirty="0" smtClean="0"/>
              <a:t>a </a:t>
            </a:r>
            <a:r>
              <a:rPr lang="cs-CZ" sz="2400" b="1" dirty="0"/>
              <a:t>písemné vyjádření k návrhu koncepce</a:t>
            </a:r>
            <a:r>
              <a:rPr lang="cs-CZ" sz="2400" dirty="0"/>
              <a:t> nejpozději do 5 dnů ode dne konání veřejného projednání návrhu koncepce. </a:t>
            </a:r>
            <a:endParaRPr lang="cs-CZ" sz="2400" dirty="0" smtClean="0"/>
          </a:p>
          <a:p>
            <a:pPr marL="285750" indent="-285750">
              <a:buFont typeface="Arial" panose="020B0604020202020204" pitchFamily="34" charset="0"/>
              <a:buChar char="•"/>
            </a:pPr>
            <a:r>
              <a:rPr lang="cs-CZ" sz="2400" dirty="0" smtClean="0"/>
              <a:t>Dále </a:t>
            </a:r>
            <a:r>
              <a:rPr lang="cs-CZ" sz="2400" dirty="0"/>
              <a:t>má každý </a:t>
            </a:r>
            <a:r>
              <a:rPr lang="cs-CZ" sz="2400" b="1" dirty="0"/>
              <a:t>možnost se ústně vyjádřit i v rámci veřejného projednání</a:t>
            </a:r>
            <a:r>
              <a:rPr lang="cs-CZ" sz="2400" dirty="0"/>
              <a:t>.</a:t>
            </a:r>
          </a:p>
        </p:txBody>
      </p:sp>
    </p:spTree>
    <p:extLst>
      <p:ext uri="{BB962C8B-B14F-4D97-AF65-F5344CB8AC3E}">
        <p14:creationId xmlns:p14="http://schemas.microsoft.com/office/powerpoint/2010/main" val="377698118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768752" cy="707886"/>
          </a:xfrm>
          <a:prstGeom prst="rect">
            <a:avLst/>
          </a:prstGeom>
          <a:noFill/>
        </p:spPr>
        <p:txBody>
          <a:bodyPr wrap="square" rtlCol="0">
            <a:spAutoFit/>
          </a:bodyPr>
          <a:lstStyle/>
          <a:p>
            <a:r>
              <a:rPr lang="cs-CZ" sz="4000" b="1" dirty="0" smtClean="0"/>
              <a:t>Účast veřejnosti v procesu EIA</a:t>
            </a:r>
            <a:endParaRPr lang="cs-CZ" sz="4000" b="1" dirty="0"/>
          </a:p>
        </p:txBody>
      </p:sp>
      <p:sp>
        <p:nvSpPr>
          <p:cNvPr id="3" name="TextovéPole 2"/>
          <p:cNvSpPr txBox="1"/>
          <p:nvPr/>
        </p:nvSpPr>
        <p:spPr>
          <a:xfrm>
            <a:off x="611560" y="1010398"/>
            <a:ext cx="7704856" cy="1569660"/>
          </a:xfrm>
          <a:prstGeom prst="rect">
            <a:avLst/>
          </a:prstGeom>
          <a:noFill/>
        </p:spPr>
        <p:txBody>
          <a:bodyPr wrap="square" rtlCol="0">
            <a:spAutoFit/>
          </a:bodyPr>
          <a:lstStyle/>
          <a:p>
            <a:r>
              <a:rPr lang="cs-CZ" sz="2400" b="1" dirty="0">
                <a:solidFill>
                  <a:srgbClr val="00B050"/>
                </a:solidFill>
              </a:rPr>
              <a:t>Každá osoba</a:t>
            </a:r>
          </a:p>
          <a:p>
            <a:pPr marL="285750" indent="-285750">
              <a:buFont typeface="Arial" panose="020B0604020202020204" pitchFamily="34" charset="0"/>
              <a:buChar char="•"/>
            </a:pPr>
            <a:r>
              <a:rPr lang="cs-CZ" dirty="0" smtClean="0"/>
              <a:t>má </a:t>
            </a:r>
            <a:r>
              <a:rPr lang="cs-CZ" dirty="0"/>
              <a:t>právo zaslat příslušnému úřadu své </a:t>
            </a:r>
            <a:r>
              <a:rPr lang="cs-CZ" b="1" dirty="0">
                <a:solidFill>
                  <a:srgbClr val="00B050"/>
                </a:solidFill>
              </a:rPr>
              <a:t>písemné vyjádření k záměru</a:t>
            </a:r>
          </a:p>
          <a:p>
            <a:pPr marL="285750" indent="-285750">
              <a:buFont typeface="Arial" panose="020B0604020202020204" pitchFamily="34" charset="0"/>
              <a:buChar char="•"/>
            </a:pPr>
            <a:r>
              <a:rPr lang="cs-CZ" dirty="0"/>
              <a:t>(do </a:t>
            </a:r>
            <a:r>
              <a:rPr lang="cs-CZ" dirty="0" smtClean="0"/>
              <a:t>30 </a:t>
            </a:r>
            <a:r>
              <a:rPr lang="cs-CZ" dirty="0"/>
              <a:t>dní ode dne zveřejnění informace o oznámení záměru), </a:t>
            </a:r>
            <a:endParaRPr lang="cs-CZ" dirty="0" smtClean="0"/>
          </a:p>
          <a:p>
            <a:pPr marL="285750" indent="-285750">
              <a:buFont typeface="Arial" panose="020B0604020202020204" pitchFamily="34" charset="0"/>
              <a:buChar char="•"/>
            </a:pPr>
            <a:r>
              <a:rPr lang="cs-CZ" b="1" dirty="0" smtClean="0">
                <a:solidFill>
                  <a:srgbClr val="00B050"/>
                </a:solidFill>
              </a:rPr>
              <a:t>vyjádření k </a:t>
            </a:r>
            <a:r>
              <a:rPr lang="cs-CZ" b="1" dirty="0">
                <a:solidFill>
                  <a:srgbClr val="00B050"/>
                </a:solidFill>
              </a:rPr>
              <a:t>dokumentaci</a:t>
            </a:r>
            <a:r>
              <a:rPr lang="cs-CZ" dirty="0"/>
              <a:t> (do 30 dní ode dne zveřejnění informace o dokumentaci</a:t>
            </a:r>
            <a:r>
              <a:rPr lang="cs-CZ" dirty="0" smtClean="0"/>
              <a:t>). </a:t>
            </a:r>
            <a:endParaRPr lang="cs-CZ" dirty="0"/>
          </a:p>
        </p:txBody>
      </p:sp>
      <p:sp>
        <p:nvSpPr>
          <p:cNvPr id="7" name="TextovéPole 6"/>
          <p:cNvSpPr txBox="1"/>
          <p:nvPr/>
        </p:nvSpPr>
        <p:spPr>
          <a:xfrm>
            <a:off x="489999" y="2780928"/>
            <a:ext cx="7704856" cy="2954655"/>
          </a:xfrm>
          <a:prstGeom prst="rect">
            <a:avLst/>
          </a:prstGeom>
          <a:noFill/>
        </p:spPr>
        <p:txBody>
          <a:bodyPr wrap="square" rtlCol="0">
            <a:spAutoFit/>
          </a:bodyPr>
          <a:lstStyle/>
          <a:p>
            <a:r>
              <a:rPr lang="cs-CZ" sz="2400" b="1" dirty="0" smtClean="0">
                <a:solidFill>
                  <a:srgbClr val="FF0000"/>
                </a:solidFill>
              </a:rPr>
              <a:t>Ale pozor!</a:t>
            </a:r>
          </a:p>
          <a:p>
            <a:r>
              <a:rPr lang="cs-CZ" dirty="0" smtClean="0"/>
              <a:t>Proti rozhodnutí, že záměr nebude posuzován, se může </a:t>
            </a:r>
            <a:r>
              <a:rPr lang="cs-CZ" b="1" dirty="0" smtClean="0">
                <a:solidFill>
                  <a:srgbClr val="00B050"/>
                </a:solidFill>
              </a:rPr>
              <a:t>odvolat pouze oznamovatel </a:t>
            </a:r>
            <a:r>
              <a:rPr lang="cs-CZ" b="1" dirty="0">
                <a:solidFill>
                  <a:srgbClr val="00B050"/>
                </a:solidFill>
              </a:rPr>
              <a:t>a </a:t>
            </a:r>
            <a:r>
              <a:rPr lang="cs-CZ" b="1" dirty="0" smtClean="0">
                <a:solidFill>
                  <a:srgbClr val="00B050"/>
                </a:solidFill>
              </a:rPr>
              <a:t>dotčená veřejnost</a:t>
            </a:r>
            <a:r>
              <a:rPr lang="cs-CZ" dirty="0" smtClean="0"/>
              <a:t> uvedená </a:t>
            </a:r>
            <a:r>
              <a:rPr lang="cs-CZ" dirty="0"/>
              <a:t>v § 3 písm. i) bodě 2 zákona EIA, tzn. </a:t>
            </a:r>
            <a:r>
              <a:rPr lang="cs-CZ" dirty="0" smtClean="0"/>
              <a:t>ekologické spolky splňující </a:t>
            </a:r>
            <a:r>
              <a:rPr lang="cs-CZ" dirty="0"/>
              <a:t>uvedené </a:t>
            </a:r>
            <a:r>
              <a:rPr lang="cs-CZ" dirty="0" smtClean="0"/>
              <a:t>podmínky. Tytéž </a:t>
            </a:r>
            <a:r>
              <a:rPr lang="cs-CZ" dirty="0"/>
              <a:t>spolky se mohou žalobou domáhat zrušení rozhodnutí vydaného ve zjišťovacím řízení, že záměr nebo jeho změna nebudou posuzovány. Široká veřejnost ani jednu z těchto možností nemá. • Dojde-li k posouzení záměru, je vydáno závazné stanovisko a </a:t>
            </a:r>
            <a:r>
              <a:rPr lang="cs-CZ" b="1" dirty="0">
                <a:solidFill>
                  <a:srgbClr val="00B050"/>
                </a:solidFill>
              </a:rPr>
              <a:t>pouze dotčené veřejnosti </a:t>
            </a:r>
            <a:r>
              <a:rPr lang="cs-CZ" b="1" dirty="0" smtClean="0">
                <a:solidFill>
                  <a:srgbClr val="00B050"/>
                </a:solidFill>
              </a:rPr>
              <a:t>a dotčenému </a:t>
            </a:r>
            <a:r>
              <a:rPr lang="cs-CZ" b="1" dirty="0" err="1" smtClean="0">
                <a:solidFill>
                  <a:srgbClr val="00B050"/>
                </a:solidFill>
              </a:rPr>
              <a:t>územněsamosprávnému</a:t>
            </a:r>
            <a:r>
              <a:rPr lang="cs-CZ" b="1" dirty="0" smtClean="0">
                <a:solidFill>
                  <a:srgbClr val="00B050"/>
                </a:solidFill>
              </a:rPr>
              <a:t> celku svědčí </a:t>
            </a:r>
            <a:r>
              <a:rPr lang="cs-CZ" b="1" dirty="0">
                <a:solidFill>
                  <a:srgbClr val="00B050"/>
                </a:solidFill>
              </a:rPr>
              <a:t>oprávnění stát se plnoprávným účastníkem navazujícího správního řízení </a:t>
            </a:r>
            <a:r>
              <a:rPr lang="cs-CZ" dirty="0"/>
              <a:t>a brojit proti nesprávnosti provedeného posouzení. Široká veřejnost opět tuto možnost nemá.</a:t>
            </a:r>
          </a:p>
        </p:txBody>
      </p:sp>
    </p:spTree>
    <p:extLst>
      <p:ext uri="{BB962C8B-B14F-4D97-AF65-F5344CB8AC3E}">
        <p14:creationId xmlns:p14="http://schemas.microsoft.com/office/powerpoint/2010/main" val="2820045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2411760" y="476880"/>
            <a:ext cx="5544616" cy="523220"/>
          </a:xfrm>
          <a:prstGeom prst="rect">
            <a:avLst/>
          </a:prstGeom>
          <a:noFill/>
        </p:spPr>
        <p:txBody>
          <a:bodyPr wrap="square" rtlCol="0">
            <a:spAutoFit/>
          </a:bodyPr>
          <a:lstStyle/>
          <a:p>
            <a:r>
              <a:rPr lang="cs-CZ" sz="2800" b="1" dirty="0" smtClean="0"/>
              <a:t>Směrnice 2011/92/EU (EIA)</a:t>
            </a:r>
            <a:endParaRPr lang="cs-CZ" sz="2800" b="1" dirty="0"/>
          </a:p>
        </p:txBody>
      </p:sp>
      <p:pic>
        <p:nvPicPr>
          <p:cNvPr id="3" name="Obrázek 2"/>
          <p:cNvPicPr>
            <a:picLocks noChangeAspect="1"/>
          </p:cNvPicPr>
          <p:nvPr/>
        </p:nvPicPr>
        <p:blipFill>
          <a:blip r:embed="rId4"/>
          <a:stretch>
            <a:fillRect/>
          </a:stretch>
        </p:blipFill>
        <p:spPr>
          <a:xfrm>
            <a:off x="867022" y="1058818"/>
            <a:ext cx="7581900" cy="5791200"/>
          </a:xfrm>
          <a:prstGeom prst="rect">
            <a:avLst/>
          </a:prstGeom>
        </p:spPr>
      </p:pic>
    </p:spTree>
    <p:extLst>
      <p:ext uri="{BB962C8B-B14F-4D97-AF65-F5344CB8AC3E}">
        <p14:creationId xmlns:p14="http://schemas.microsoft.com/office/powerpoint/2010/main" val="54718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768752" cy="584775"/>
          </a:xfrm>
          <a:prstGeom prst="rect">
            <a:avLst/>
          </a:prstGeom>
          <a:noFill/>
        </p:spPr>
        <p:txBody>
          <a:bodyPr wrap="square" rtlCol="0">
            <a:spAutoFit/>
          </a:bodyPr>
          <a:lstStyle/>
          <a:p>
            <a:r>
              <a:rPr lang="cs-CZ" sz="3200" b="1" dirty="0" smtClean="0"/>
              <a:t>Účast veřejnosti v navazujícím řízení</a:t>
            </a:r>
            <a:endParaRPr lang="cs-CZ" sz="3200" b="1" dirty="0"/>
          </a:p>
        </p:txBody>
      </p:sp>
      <p:sp>
        <p:nvSpPr>
          <p:cNvPr id="3" name="TextovéPole 2"/>
          <p:cNvSpPr txBox="1"/>
          <p:nvPr/>
        </p:nvSpPr>
        <p:spPr>
          <a:xfrm>
            <a:off x="84112" y="948690"/>
            <a:ext cx="8880376" cy="6186309"/>
          </a:xfrm>
          <a:prstGeom prst="rect">
            <a:avLst/>
          </a:prstGeom>
          <a:noFill/>
        </p:spPr>
        <p:txBody>
          <a:bodyPr wrap="square" rtlCol="0">
            <a:spAutoFit/>
          </a:bodyPr>
          <a:lstStyle/>
          <a:p>
            <a:pPr marL="285750" indent="-285750">
              <a:buFont typeface="Arial" panose="020B0604020202020204" pitchFamily="34" charset="0"/>
              <a:buChar char="•"/>
            </a:pPr>
            <a:r>
              <a:rPr lang="cs-CZ" b="1" dirty="0" smtClean="0"/>
              <a:t>Speciální úprava vůči úpravě účastenství v jiných předpisech!!! (§ 70 ZOPK, § 7 IPPC atd.)</a:t>
            </a:r>
          </a:p>
          <a:p>
            <a:pPr marL="285750" indent="-285750">
              <a:buFont typeface="Arial" panose="020B0604020202020204" pitchFamily="34" charset="0"/>
              <a:buChar char="•"/>
            </a:pPr>
            <a:endParaRPr lang="cs-CZ" dirty="0" smtClean="0"/>
          </a:p>
          <a:p>
            <a:pPr marL="285750" indent="-285750">
              <a:buFont typeface="Arial" panose="020B0604020202020204" pitchFamily="34" charset="0"/>
              <a:buChar char="•"/>
            </a:pPr>
            <a:r>
              <a:rPr lang="cs-CZ" dirty="0" smtClean="0"/>
              <a:t>Vždy </a:t>
            </a:r>
            <a:r>
              <a:rPr lang="cs-CZ" dirty="0"/>
              <a:t>se jedná o </a:t>
            </a:r>
            <a:r>
              <a:rPr lang="cs-CZ" b="1" dirty="0">
                <a:solidFill>
                  <a:srgbClr val="FF0000"/>
                </a:solidFill>
              </a:rPr>
              <a:t>řízení s velkým počtem účastníků </a:t>
            </a:r>
            <a:r>
              <a:rPr lang="cs-CZ" dirty="0"/>
              <a:t>podle správního řádu, bez ohledu na skutečný počet </a:t>
            </a:r>
            <a:r>
              <a:rPr lang="cs-CZ" dirty="0" smtClean="0"/>
              <a:t>účastníků</a:t>
            </a:r>
          </a:p>
          <a:p>
            <a:pPr marL="285750" indent="-285750">
              <a:buFont typeface="Arial" panose="020B0604020202020204" pitchFamily="34" charset="0"/>
              <a:buChar char="•"/>
            </a:pPr>
            <a:endParaRPr lang="cs-CZ" b="1" dirty="0" smtClean="0">
              <a:solidFill>
                <a:srgbClr val="00B050"/>
              </a:solidFill>
            </a:endParaRPr>
          </a:p>
          <a:p>
            <a:pPr marL="285750" indent="-285750">
              <a:buFont typeface="Arial" panose="020B0604020202020204" pitchFamily="34" charset="0"/>
              <a:buChar char="•"/>
            </a:pPr>
            <a:r>
              <a:rPr lang="cs-CZ" b="1" dirty="0" smtClean="0">
                <a:solidFill>
                  <a:srgbClr val="00B050"/>
                </a:solidFill>
              </a:rPr>
              <a:t>Veřejnosti</a:t>
            </a:r>
            <a:r>
              <a:rPr lang="cs-CZ" dirty="0" smtClean="0">
                <a:solidFill>
                  <a:srgbClr val="00B050"/>
                </a:solidFill>
              </a:rPr>
              <a:t> </a:t>
            </a:r>
            <a:r>
              <a:rPr lang="cs-CZ" dirty="0"/>
              <a:t>svědčí v navazujícím řízení </a:t>
            </a:r>
            <a:r>
              <a:rPr lang="cs-CZ" b="1" dirty="0"/>
              <a:t>konzultativní účast, která umožňuje každé osobě uplatnit připomínky k záměru</a:t>
            </a:r>
            <a:r>
              <a:rPr lang="cs-CZ" dirty="0"/>
              <a:t>. Tyto osoby se však nestávají účastníky řízení, správní orgán je pouze povinen se s podanými připomínkami vypořádat v odůvodnění rozhodnutí</a:t>
            </a:r>
            <a:r>
              <a:rPr lang="cs-CZ" dirty="0" smtClean="0"/>
              <a:t>.</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b="1" dirty="0">
                <a:solidFill>
                  <a:srgbClr val="00B050"/>
                </a:solidFill>
              </a:rPr>
              <a:t>Dotčená veřejnost </a:t>
            </a:r>
            <a:r>
              <a:rPr lang="cs-CZ" dirty="0"/>
              <a:t>dle § 3 písm. i) bod 2 zákona EIA (opět pouze ekologické spolky při splnění uvedených podmínek) může </a:t>
            </a:r>
            <a:r>
              <a:rPr lang="cs-CZ" b="1" dirty="0"/>
              <a:t>získat postavení plnoprávného účastníka navazujícího řízení</a:t>
            </a:r>
            <a:r>
              <a:rPr lang="cs-CZ" dirty="0"/>
              <a:t>, kterému předcházelo posuzování vlivů na životní prostředí. Musí se však ve 30denní lhůtě ode dne zveřejnění informací o navazujícím řízení přihlásit</a:t>
            </a:r>
            <a:r>
              <a:rPr lang="cs-CZ" dirty="0" smtClean="0"/>
              <a:t>.</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a:t>Konzultativní ani plnoprávná účast v navazujícím řízení není </a:t>
            </a:r>
            <a:r>
              <a:rPr lang="cs-CZ" dirty="0" smtClean="0"/>
              <a:t>podmíněna </a:t>
            </a:r>
            <a:r>
              <a:rPr lang="cs-CZ" dirty="0"/>
              <a:t>aktivní účastí v předchozím procesu EIA</a:t>
            </a:r>
            <a:r>
              <a:rPr lang="cs-CZ" dirty="0" smtClean="0"/>
              <a:t>.</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a:t>Proti </a:t>
            </a:r>
            <a:r>
              <a:rPr lang="cs-CZ" dirty="0" smtClean="0"/>
              <a:t>rozhodnutí vydaném v navazujícím </a:t>
            </a:r>
            <a:r>
              <a:rPr lang="cs-CZ" dirty="0"/>
              <a:t>řízení </a:t>
            </a:r>
            <a:r>
              <a:rPr lang="cs-CZ" dirty="0" smtClean="0"/>
              <a:t>se lze odvolat. </a:t>
            </a:r>
            <a:r>
              <a:rPr lang="cs-CZ" dirty="0"/>
              <a:t>Aktivní legitimaci k podání odvolání mají obecně všichni </a:t>
            </a:r>
            <a:r>
              <a:rPr lang="cs-CZ" dirty="0" smtClean="0"/>
              <a:t>účastníci daného </a:t>
            </a:r>
            <a:r>
              <a:rPr lang="cs-CZ" dirty="0"/>
              <a:t>navazujícího. Zákon EIA však umožňuje ekologickým </a:t>
            </a:r>
            <a:r>
              <a:rPr lang="cs-CZ" dirty="0" smtClean="0"/>
              <a:t>spolkům splňujícím </a:t>
            </a:r>
            <a:r>
              <a:rPr lang="cs-CZ" dirty="0"/>
              <a:t>podmínky odvolat se proti rozhodnutí vydanému v </a:t>
            </a:r>
            <a:r>
              <a:rPr lang="cs-CZ" dirty="0" smtClean="0"/>
              <a:t>navazujícím řízení </a:t>
            </a:r>
            <a:r>
              <a:rPr lang="cs-CZ" dirty="0"/>
              <a:t>i v případě, že nebyly účastníky prvostupňového </a:t>
            </a:r>
            <a:r>
              <a:rPr lang="cs-CZ" dirty="0" smtClean="0"/>
              <a:t>řízení.</a:t>
            </a:r>
          </a:p>
          <a:p>
            <a:endParaRPr lang="cs-CZ" dirty="0"/>
          </a:p>
        </p:txBody>
      </p:sp>
    </p:spTree>
    <p:extLst>
      <p:ext uri="{BB962C8B-B14F-4D97-AF65-F5344CB8AC3E}">
        <p14:creationId xmlns:p14="http://schemas.microsoft.com/office/powerpoint/2010/main" val="266245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768752" cy="584775"/>
          </a:xfrm>
          <a:prstGeom prst="rect">
            <a:avLst/>
          </a:prstGeom>
          <a:noFill/>
        </p:spPr>
        <p:txBody>
          <a:bodyPr wrap="square" rtlCol="0">
            <a:spAutoFit/>
          </a:bodyPr>
          <a:lstStyle/>
          <a:p>
            <a:r>
              <a:rPr lang="cs-CZ" sz="3200" b="1" dirty="0" smtClean="0"/>
              <a:t>Přístup k soudní ochraně</a:t>
            </a:r>
            <a:endParaRPr lang="cs-CZ" sz="3200" b="1" dirty="0"/>
          </a:p>
        </p:txBody>
      </p:sp>
      <p:sp>
        <p:nvSpPr>
          <p:cNvPr id="3" name="TextovéPole 2"/>
          <p:cNvSpPr txBox="1"/>
          <p:nvPr/>
        </p:nvSpPr>
        <p:spPr>
          <a:xfrm>
            <a:off x="517512" y="1376698"/>
            <a:ext cx="8280920" cy="4524315"/>
          </a:xfrm>
          <a:prstGeom prst="rect">
            <a:avLst/>
          </a:prstGeom>
          <a:noFill/>
        </p:spPr>
        <p:txBody>
          <a:bodyPr wrap="square" rtlCol="0">
            <a:spAutoFit/>
          </a:bodyPr>
          <a:lstStyle/>
          <a:p>
            <a:pPr marL="285750" indent="-285750">
              <a:buFont typeface="Arial" panose="020B0604020202020204" pitchFamily="34" charset="0"/>
              <a:buChar char="•"/>
            </a:pPr>
            <a:r>
              <a:rPr lang="cs-CZ" sz="2400" dirty="0" smtClean="0"/>
              <a:t>Dotčená </a:t>
            </a:r>
            <a:r>
              <a:rPr lang="cs-CZ" sz="2400" dirty="0"/>
              <a:t>veřejnost se může žalobou </a:t>
            </a:r>
            <a:r>
              <a:rPr lang="cs-CZ" sz="2400" dirty="0" smtClean="0"/>
              <a:t>domáhat zrušení </a:t>
            </a:r>
            <a:r>
              <a:rPr lang="cs-CZ" sz="2400" dirty="0"/>
              <a:t>rozhodnutí vydaného v navazujícím řízení </a:t>
            </a:r>
            <a:r>
              <a:rPr lang="cs-CZ" sz="2400" dirty="0" smtClean="0"/>
              <a:t>a napadat </a:t>
            </a:r>
            <a:r>
              <a:rPr lang="cs-CZ" sz="2400" dirty="0"/>
              <a:t>hmotnou nebo procesní </a:t>
            </a:r>
            <a:r>
              <a:rPr lang="cs-CZ" sz="2400" dirty="0" smtClean="0"/>
              <a:t>zákonnost tohoto </a:t>
            </a:r>
            <a:r>
              <a:rPr lang="cs-CZ" sz="2400" dirty="0"/>
              <a:t>rozhodnutí (§ 9d ZEIA)</a:t>
            </a:r>
          </a:p>
          <a:p>
            <a:pPr marL="285750" indent="-285750">
              <a:buFont typeface="Arial" panose="020B0604020202020204" pitchFamily="34" charset="0"/>
              <a:buChar char="•"/>
            </a:pPr>
            <a:r>
              <a:rPr lang="cs-CZ" sz="2400" dirty="0" smtClean="0"/>
              <a:t>Má </a:t>
            </a:r>
            <a:r>
              <a:rPr lang="cs-CZ" sz="2400" dirty="0"/>
              <a:t>se za to, že </a:t>
            </a:r>
            <a:r>
              <a:rPr lang="cs-CZ" sz="2400" dirty="0" smtClean="0"/>
              <a:t>ekologické spolky mají </a:t>
            </a:r>
            <a:r>
              <a:rPr lang="cs-CZ" sz="2400" dirty="0"/>
              <a:t>práva, na kterých </a:t>
            </a:r>
            <a:r>
              <a:rPr lang="cs-CZ" sz="2400" dirty="0" smtClean="0"/>
              <a:t>mohou být rozhodnutím vydaným </a:t>
            </a:r>
            <a:r>
              <a:rPr lang="cs-CZ" sz="2400" dirty="0"/>
              <a:t>v navazujícím řízení </a:t>
            </a:r>
            <a:r>
              <a:rPr lang="cs-CZ" sz="2400" dirty="0" smtClean="0"/>
              <a:t>zkráceny</a:t>
            </a:r>
            <a:endParaRPr lang="cs-CZ" sz="2400" dirty="0"/>
          </a:p>
          <a:p>
            <a:pPr marL="285750" indent="-285750">
              <a:buFont typeface="Arial" panose="020B0604020202020204" pitchFamily="34" charset="0"/>
              <a:buChar char="•"/>
            </a:pPr>
            <a:endParaRPr lang="cs-CZ" sz="2400" dirty="0"/>
          </a:p>
          <a:p>
            <a:pPr marL="285750" indent="-285750">
              <a:buFont typeface="Arial" panose="020B0604020202020204" pitchFamily="34" charset="0"/>
              <a:buChar char="•"/>
            </a:pPr>
            <a:r>
              <a:rPr lang="cs-CZ" sz="2400" dirty="0" smtClean="0"/>
              <a:t>Přípustnost </a:t>
            </a:r>
            <a:r>
              <a:rPr lang="cs-CZ" sz="2400" dirty="0"/>
              <a:t>žaloby po vyčerpání </a:t>
            </a:r>
            <a:r>
              <a:rPr lang="cs-CZ" sz="2400" dirty="0" smtClean="0"/>
              <a:t>řádného opravného </a:t>
            </a:r>
            <a:r>
              <a:rPr lang="cs-CZ" sz="2400" dirty="0"/>
              <a:t>prostředku</a:t>
            </a:r>
          </a:p>
          <a:p>
            <a:pPr marL="285750" indent="-285750">
              <a:buFont typeface="Arial" panose="020B0604020202020204" pitchFamily="34" charset="0"/>
              <a:buChar char="•"/>
            </a:pPr>
            <a:r>
              <a:rPr lang="cs-CZ" sz="2400" dirty="0" smtClean="0"/>
              <a:t>Soud </a:t>
            </a:r>
            <a:r>
              <a:rPr lang="cs-CZ" sz="2400" dirty="0"/>
              <a:t>o žalobě rozhodne do 90 dnů </a:t>
            </a:r>
            <a:r>
              <a:rPr lang="cs-CZ" sz="2400" dirty="0" smtClean="0"/>
              <a:t>po jejím doručení soud </a:t>
            </a:r>
            <a:r>
              <a:rPr lang="cs-CZ" sz="2400" dirty="0"/>
              <a:t>rozhodne i bez návrhu </a:t>
            </a:r>
            <a:r>
              <a:rPr lang="cs-CZ" sz="2400" dirty="0" smtClean="0"/>
              <a:t>o přiznání </a:t>
            </a:r>
            <a:r>
              <a:rPr lang="cs-CZ" sz="2400" dirty="0"/>
              <a:t>odkladného účinku </a:t>
            </a:r>
            <a:r>
              <a:rPr lang="cs-CZ" sz="2400" dirty="0" smtClean="0"/>
              <a:t>žalobě nebo o návrhu na vydání předběžného opatření, hrozí-li </a:t>
            </a:r>
            <a:r>
              <a:rPr lang="cs-CZ" sz="2400" dirty="0"/>
              <a:t>realizací záměru závažné </a:t>
            </a:r>
            <a:r>
              <a:rPr lang="cs-CZ" sz="2400" dirty="0" smtClean="0"/>
              <a:t>škody na </a:t>
            </a:r>
            <a:r>
              <a:rPr lang="cs-CZ" sz="2400" dirty="0"/>
              <a:t>životním prostředí.</a:t>
            </a:r>
          </a:p>
        </p:txBody>
      </p:sp>
    </p:spTree>
    <p:extLst>
      <p:ext uri="{BB962C8B-B14F-4D97-AF65-F5344CB8AC3E}">
        <p14:creationId xmlns:p14="http://schemas.microsoft.com/office/powerpoint/2010/main" val="185176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589855" y="368413"/>
            <a:ext cx="7740352" cy="523220"/>
          </a:xfrm>
          <a:prstGeom prst="rect">
            <a:avLst/>
          </a:prstGeom>
          <a:noFill/>
        </p:spPr>
        <p:txBody>
          <a:bodyPr wrap="square" rtlCol="0">
            <a:spAutoFit/>
          </a:bodyPr>
          <a:lstStyle/>
          <a:p>
            <a:r>
              <a:rPr lang="cs-CZ" sz="2800" b="1" dirty="0" smtClean="0"/>
              <a:t>Přístup k posuzování (judikatura SDEU a NSS)</a:t>
            </a:r>
            <a:endParaRPr lang="cs-CZ" sz="2800" b="1" dirty="0"/>
          </a:p>
        </p:txBody>
      </p:sp>
      <p:sp>
        <p:nvSpPr>
          <p:cNvPr id="7" name="Rectangle 3"/>
          <p:cNvSpPr txBox="1">
            <a:spLocks noChangeArrowheads="1"/>
          </p:cNvSpPr>
          <p:nvPr/>
        </p:nvSpPr>
        <p:spPr>
          <a:xfrm>
            <a:off x="251520" y="1772816"/>
            <a:ext cx="889248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3200" b="0" i="0" u="none" strike="noStrike" kern="1200" cap="none" spc="0" normalizeH="0" baseline="0" noProof="0" dirty="0" smtClean="0">
                <a:ln>
                  <a:noFill/>
                </a:ln>
                <a:solidFill>
                  <a:schemeClr val="tx1"/>
                </a:solidFill>
                <a:effectLst/>
                <a:uLnTx/>
                <a:uFillTx/>
                <a:latin typeface="+mn-lt"/>
                <a:ea typeface="+mn-ea"/>
                <a:cs typeface="+mn-cs"/>
              </a:rPr>
              <a:t>Úprava EIA</a:t>
            </a:r>
            <a:r>
              <a:rPr kumimoji="0" lang="cs-CZ" sz="3200" b="0" i="0" u="none" strike="noStrike" kern="1200" cap="none" spc="0" normalizeH="0" noProof="0" dirty="0" smtClean="0">
                <a:ln>
                  <a:noFill/>
                </a:ln>
                <a:solidFill>
                  <a:schemeClr val="tx1"/>
                </a:solidFill>
                <a:effectLst/>
                <a:uLnTx/>
                <a:uFillTx/>
                <a:latin typeface="+mn-lt"/>
                <a:ea typeface="+mn-ea"/>
                <a:cs typeface="+mn-cs"/>
              </a:rPr>
              <a:t> a SEA je dynamická a reflektuje technický vývoj.</a:t>
            </a: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pPr>
            <a:r>
              <a:rPr kumimoji="0" lang="cs-CZ" sz="3200" b="0" i="0" u="none" strike="noStrike" kern="1200" cap="none" spc="0" normalizeH="0" baseline="0" noProof="0" dirty="0" smtClean="0">
                <a:ln>
                  <a:noFill/>
                </a:ln>
                <a:solidFill>
                  <a:schemeClr val="tx1"/>
                </a:solidFill>
                <a:effectLst/>
                <a:uLnTx/>
                <a:uFillTx/>
                <a:latin typeface="+mn-lt"/>
                <a:ea typeface="+mn-ea"/>
                <a:cs typeface="+mn-cs"/>
              </a:rPr>
              <a:t>Unijní směrnice mají široký záběr</a:t>
            </a:r>
            <a:r>
              <a:rPr kumimoji="0" lang="cs-CZ" sz="3200" b="0" i="0" u="none" strike="noStrike" kern="1200" cap="none" spc="0" normalizeH="0" noProof="0" dirty="0" smtClean="0">
                <a:ln>
                  <a:noFill/>
                </a:ln>
                <a:solidFill>
                  <a:schemeClr val="tx1"/>
                </a:solidFill>
                <a:effectLst/>
                <a:uLnTx/>
                <a:uFillTx/>
                <a:latin typeface="+mn-lt"/>
                <a:ea typeface="+mn-ea"/>
                <a:cs typeface="+mn-cs"/>
              </a:rPr>
              <a:t> a účel.</a:t>
            </a:r>
            <a:endParaRPr kumimoji="0" lang="cs-CZ"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3200" b="0" i="0" u="none" strike="noStrike" kern="1200" cap="none" spc="0" normalizeH="0" baseline="0" noProof="0" dirty="0" smtClean="0">
                <a:ln>
                  <a:noFill/>
                </a:ln>
                <a:solidFill>
                  <a:schemeClr val="tx1"/>
                </a:solidFill>
                <a:effectLst/>
                <a:uLnTx/>
                <a:uFillTx/>
                <a:latin typeface="+mn-lt"/>
                <a:ea typeface="+mn-ea"/>
                <a:cs typeface="+mn-cs"/>
              </a:rPr>
              <a:t>Diskrece</a:t>
            </a:r>
            <a:r>
              <a:rPr kumimoji="0" lang="cs-CZ" sz="3200" b="0" i="0" u="none" strike="noStrike" kern="1200" cap="none" spc="0" normalizeH="0" noProof="0" dirty="0" smtClean="0">
                <a:ln>
                  <a:noFill/>
                </a:ln>
                <a:solidFill>
                  <a:schemeClr val="tx1"/>
                </a:solidFill>
                <a:effectLst/>
                <a:uLnTx/>
                <a:uFillTx/>
                <a:latin typeface="+mn-lt"/>
                <a:ea typeface="+mn-ea"/>
                <a:cs typeface="+mn-cs"/>
              </a:rPr>
              <a:t> členských států je omezená.</a:t>
            </a: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3200" b="0" i="0" u="none" strike="noStrike" kern="1200" cap="none" spc="0" normalizeH="0" baseline="0" noProof="0" dirty="0" smtClean="0">
                <a:ln>
                  <a:noFill/>
                </a:ln>
                <a:solidFill>
                  <a:schemeClr val="tx1"/>
                </a:solidFill>
                <a:effectLst/>
                <a:uLnTx/>
                <a:uFillTx/>
                <a:latin typeface="+mn-lt"/>
                <a:ea typeface="+mn-ea"/>
                <a:cs typeface="+mn-cs"/>
              </a:rPr>
              <a:t>Význam</a:t>
            </a:r>
            <a:r>
              <a:rPr kumimoji="0" lang="cs-CZ" sz="3200" b="0" i="0" u="none" strike="noStrike" kern="1200" cap="none" spc="0" normalizeH="0" noProof="0" dirty="0" smtClean="0">
                <a:ln>
                  <a:noFill/>
                </a:ln>
                <a:solidFill>
                  <a:schemeClr val="tx1"/>
                </a:solidFill>
                <a:effectLst/>
                <a:uLnTx/>
                <a:uFillTx/>
                <a:latin typeface="+mn-lt"/>
                <a:ea typeface="+mn-ea"/>
                <a:cs typeface="+mn-cs"/>
              </a:rPr>
              <a:t> potenciálních dopadů na životní prostředí</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3200" b="0" i="0" u="none" strike="noStrike" kern="1200" cap="none" spc="0" normalizeH="0" baseline="0" noProof="0" dirty="0" smtClean="0">
                <a:ln>
                  <a:noFill/>
                </a:ln>
                <a:solidFill>
                  <a:schemeClr val="tx1"/>
                </a:solidFill>
                <a:effectLst/>
                <a:uLnTx/>
                <a:uFillTx/>
                <a:latin typeface="+mn-lt"/>
                <a:ea typeface="+mn-ea"/>
                <a:cs typeface="+mn-cs"/>
              </a:rPr>
              <a:t>Výjimky vykládány restriktivně.</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cs-CZ" sz="3200" dirty="0" smtClean="0"/>
              <a:t>Možný přímý účinek unijní úpravy </a:t>
            </a:r>
            <a:r>
              <a:rPr lang="cs-CZ" sz="2000" dirty="0" smtClean="0"/>
              <a:t>(např. čl. 11 směrnice EIA)</a:t>
            </a: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85769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0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2000"/>
                                        <p:tgtEl>
                                          <p:spTgt spid="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2000"/>
                                        <p:tgtEl>
                                          <p:spTgt spid="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2000"/>
                                        <p:tgtEl>
                                          <p:spTgt spid="7">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368253"/>
            <a:ext cx="7452320" cy="584775"/>
          </a:xfrm>
          <a:prstGeom prst="rect">
            <a:avLst/>
          </a:prstGeom>
          <a:noFill/>
        </p:spPr>
        <p:txBody>
          <a:bodyPr wrap="square" rtlCol="0">
            <a:spAutoFit/>
          </a:bodyPr>
          <a:lstStyle/>
          <a:p>
            <a:r>
              <a:rPr lang="cs-CZ" sz="3200" b="1" dirty="0" smtClean="0"/>
              <a:t>Prahové hodnoty x podlimitní záměry</a:t>
            </a:r>
            <a:endParaRPr lang="cs-CZ" sz="3200" b="1" dirty="0"/>
          </a:p>
        </p:txBody>
      </p:sp>
      <p:sp>
        <p:nvSpPr>
          <p:cNvPr id="7" name="Rectangle 3"/>
          <p:cNvSpPr txBox="1">
            <a:spLocks noChangeArrowheads="1"/>
          </p:cNvSpPr>
          <p:nvPr/>
        </p:nvSpPr>
        <p:spPr>
          <a:xfrm>
            <a:off x="251520" y="1772816"/>
            <a:ext cx="8892480" cy="4525963"/>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3200" b="0" i="0" u="none" strike="noStrike" kern="1200" cap="none" spc="0" normalizeH="0" baseline="0" noProof="0" dirty="0" smtClean="0">
                <a:ln>
                  <a:noFill/>
                </a:ln>
                <a:solidFill>
                  <a:schemeClr val="tx1"/>
                </a:solidFill>
                <a:effectLst/>
                <a:uLnTx/>
                <a:uFillTx/>
                <a:latin typeface="+mn-lt"/>
                <a:ea typeface="+mn-ea"/>
                <a:cs typeface="+mn-cs"/>
              </a:rPr>
              <a:t>Směrnice EIA umožňuje</a:t>
            </a:r>
            <a:r>
              <a:rPr kumimoji="0" lang="cs-CZ" sz="3200" b="0" i="0" u="none" strike="noStrike" kern="1200" cap="none" spc="0" normalizeH="0" noProof="0" dirty="0" smtClean="0">
                <a:ln>
                  <a:noFill/>
                </a:ln>
                <a:solidFill>
                  <a:schemeClr val="tx1"/>
                </a:solidFill>
                <a:effectLst/>
                <a:uLnTx/>
                <a:uFillTx/>
                <a:latin typeface="+mn-lt"/>
                <a:ea typeface="+mn-ea"/>
                <a:cs typeface="+mn-cs"/>
              </a:rPr>
              <a:t> členským státům stanovit prahové hodnoty, při jejichž překročení budou záměry podléhat posouzení vlivů</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cs-CZ" sz="3200" dirty="0" smtClean="0"/>
              <a:t>Základní pravidlo však zní: </a:t>
            </a:r>
            <a:r>
              <a:rPr kumimoji="0" lang="cs-CZ" sz="3200" b="0" i="0" u="none" strike="noStrike" kern="1200" cap="none" spc="0" normalizeH="0" noProof="0" dirty="0" smtClean="0">
                <a:ln>
                  <a:noFill/>
                </a:ln>
                <a:solidFill>
                  <a:schemeClr val="tx1"/>
                </a:solidFill>
                <a:effectLst/>
                <a:uLnTx/>
                <a:uFillTx/>
                <a:latin typeface="+mn-lt"/>
                <a:ea typeface="+mn-ea"/>
                <a:cs typeface="+mn-cs"/>
              </a:rPr>
              <a:t>Čl. 2.</a:t>
            </a:r>
            <a:r>
              <a:rPr lang="cs-CZ" sz="3200" dirty="0" smtClean="0"/>
              <a:t>1</a:t>
            </a:r>
            <a:r>
              <a:rPr lang="cs-CZ" sz="3200" dirty="0"/>
              <a:t>. </a:t>
            </a:r>
            <a:r>
              <a:rPr lang="cs-CZ" sz="3200" dirty="0" smtClean="0"/>
              <a:t>směrnice EIA:</a:t>
            </a:r>
            <a:r>
              <a:rPr lang="cs-CZ" sz="3200" dirty="0"/>
              <a:t>  </a:t>
            </a:r>
            <a:r>
              <a:rPr lang="cs-CZ" sz="3200" dirty="0" smtClean="0"/>
              <a:t>“</a:t>
            </a:r>
            <a:r>
              <a:rPr lang="cs-CZ" sz="3200" i="1" dirty="0" smtClean="0"/>
              <a:t>Členské </a:t>
            </a:r>
            <a:r>
              <a:rPr lang="cs-CZ" sz="3200" i="1" dirty="0"/>
              <a:t>státy přijmou všechna opatření nezbytná k zajištění, aby před vydáním povolení musely záměry, které mohou mít významný vliv na životní prostředí mimo jiné v důsledku své povahy, rozsahu nebo umístění, získat povolení a posouzení z hlediska jejich vlivů na životní prostředí</a:t>
            </a:r>
            <a:r>
              <a:rPr lang="cs-CZ" sz="3200" i="1" dirty="0" smtClean="0"/>
              <a:t>.“</a:t>
            </a:r>
            <a:endParaRPr kumimoji="0" lang="en-GB" sz="3200" b="0" i="1" u="none" strike="noStrike" kern="1200" cap="none" spc="0" normalizeH="0" baseline="0" noProof="0" dirty="0" smtClean="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36796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9F8C992F-A10C-4974-9FB0-DB2F705F4274}" type="slidenum">
              <a:rPr lang="en-GB"/>
              <a:pPr/>
              <a:t>84</a:t>
            </a:fld>
            <a:endParaRPr lang="en-GB"/>
          </a:p>
        </p:txBody>
      </p:sp>
      <p:sp>
        <p:nvSpPr>
          <p:cNvPr id="221186" name="Rectangle 2"/>
          <p:cNvSpPr>
            <a:spLocks noGrp="1" noChangeArrowheads="1"/>
          </p:cNvSpPr>
          <p:nvPr>
            <p:ph type="title"/>
          </p:nvPr>
        </p:nvSpPr>
        <p:spPr/>
        <p:txBody>
          <a:bodyPr/>
          <a:lstStyle/>
          <a:p>
            <a:r>
              <a:rPr lang="en-GB" dirty="0" smtClean="0"/>
              <a:t>It</a:t>
            </a:r>
            <a:r>
              <a:rPr lang="cs-CZ" dirty="0" err="1" smtClean="0"/>
              <a:t>álie</a:t>
            </a:r>
            <a:r>
              <a:rPr lang="en-GB" dirty="0" smtClean="0"/>
              <a:t> </a:t>
            </a:r>
            <a:r>
              <a:rPr lang="en-GB" dirty="0"/>
              <a:t>C-87/02</a:t>
            </a:r>
          </a:p>
        </p:txBody>
      </p:sp>
      <p:sp>
        <p:nvSpPr>
          <p:cNvPr id="221187" name="Rectangle 3"/>
          <p:cNvSpPr>
            <a:spLocks noGrp="1" noChangeArrowheads="1"/>
          </p:cNvSpPr>
          <p:nvPr>
            <p:ph type="body" idx="1"/>
          </p:nvPr>
        </p:nvSpPr>
        <p:spPr/>
        <p:txBody>
          <a:bodyPr/>
          <a:lstStyle/>
          <a:p>
            <a:pPr>
              <a:lnSpc>
                <a:spcPct val="90000"/>
              </a:lnSpc>
            </a:pPr>
            <a:r>
              <a:rPr lang="cs-CZ" sz="2800" b="1" dirty="0" smtClean="0"/>
              <a:t>Členské státy mají uvážení, aby určily, který záměr podléhá posuzování</a:t>
            </a:r>
            <a:r>
              <a:rPr lang="en-GB" sz="2800" b="1" dirty="0" smtClean="0"/>
              <a:t>.</a:t>
            </a:r>
            <a:endParaRPr lang="en-GB" sz="2800" b="1" dirty="0"/>
          </a:p>
          <a:p>
            <a:pPr>
              <a:lnSpc>
                <a:spcPct val="90000"/>
              </a:lnSpc>
            </a:pPr>
            <a:r>
              <a:rPr lang="cs-CZ" sz="2800" b="1" dirty="0" smtClean="0"/>
              <a:t>Zvolená metoda ovšem nesmí podkopávat cíl směrnice</a:t>
            </a:r>
            <a:r>
              <a:rPr lang="en-GB" sz="2800" b="1" dirty="0" smtClean="0"/>
              <a:t>.</a:t>
            </a:r>
            <a:endParaRPr lang="en-GB" sz="2800" b="1" dirty="0"/>
          </a:p>
          <a:p>
            <a:pPr>
              <a:lnSpc>
                <a:spcPct val="90000"/>
              </a:lnSpc>
            </a:pPr>
            <a:r>
              <a:rPr lang="cs-CZ" sz="2800" b="1" dirty="0" smtClean="0"/>
              <a:t>Rozhodnutí, že záměr nepodléhá posuzování tak musí obsahovat všechny potřebné informace, aby bylo jasné, že prošel zjišťovací fází a s jakým výsledkem</a:t>
            </a:r>
            <a:r>
              <a:rPr lang="en-GB" sz="2800" b="1" dirty="0" smtClean="0"/>
              <a:t>.</a:t>
            </a:r>
            <a:endParaRPr lang="en-GB" sz="2800" b="1" dirty="0"/>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82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1187">
                                            <p:txEl>
                                              <p:pRg st="0" end="0"/>
                                            </p:txEl>
                                          </p:spTgt>
                                        </p:tgtEl>
                                        <p:attrNameLst>
                                          <p:attrName>style.visibility</p:attrName>
                                        </p:attrNameLst>
                                      </p:cBhvr>
                                      <p:to>
                                        <p:strVal val="visible"/>
                                      </p:to>
                                    </p:set>
                                    <p:animEffect transition="in" filter="wipe(down)">
                                      <p:cBhvr>
                                        <p:cTn id="7" dur="500"/>
                                        <p:tgtEl>
                                          <p:spTgt spid="221187">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1187">
                                            <p:txEl>
                                              <p:pRg st="1" end="1"/>
                                            </p:txEl>
                                          </p:spTgt>
                                        </p:tgtEl>
                                        <p:attrNameLst>
                                          <p:attrName>style.visibility</p:attrName>
                                        </p:attrNameLst>
                                      </p:cBhvr>
                                      <p:to>
                                        <p:strVal val="visible"/>
                                      </p:to>
                                    </p:set>
                                    <p:animEffect transition="in" filter="wipe(down)">
                                      <p:cBhvr>
                                        <p:cTn id="10" dur="500"/>
                                        <p:tgtEl>
                                          <p:spTgt spid="221187">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21187">
                                            <p:txEl>
                                              <p:pRg st="2" end="2"/>
                                            </p:txEl>
                                          </p:spTgt>
                                        </p:tgtEl>
                                        <p:attrNameLst>
                                          <p:attrName>style.visibility</p:attrName>
                                        </p:attrNameLst>
                                      </p:cBhvr>
                                      <p:to>
                                        <p:strVal val="visible"/>
                                      </p:to>
                                    </p:set>
                                    <p:animEffect transition="in" filter="wipe(down)">
                                      <p:cBhvr>
                                        <p:cTn id="13" dur="500"/>
                                        <p:tgtEl>
                                          <p:spTgt spid="221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build="allAtOnce"/>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E85CD475-F53D-4826-BF99-78D9D7CC59F4}" type="slidenum">
              <a:rPr lang="en-GB"/>
              <a:pPr/>
              <a:t>85</a:t>
            </a:fld>
            <a:endParaRPr lang="en-GB"/>
          </a:p>
        </p:txBody>
      </p:sp>
      <p:sp>
        <p:nvSpPr>
          <p:cNvPr id="217090" name="Rectangle 2"/>
          <p:cNvSpPr>
            <a:spLocks noGrp="1" noChangeArrowheads="1"/>
          </p:cNvSpPr>
          <p:nvPr>
            <p:ph type="title"/>
          </p:nvPr>
        </p:nvSpPr>
        <p:spPr/>
        <p:txBody>
          <a:bodyPr/>
          <a:lstStyle/>
          <a:p>
            <a:r>
              <a:rPr lang="en-GB" dirty="0" err="1" smtClean="0"/>
              <a:t>Ir</a:t>
            </a:r>
            <a:r>
              <a:rPr lang="cs-CZ" dirty="0" err="1" smtClean="0"/>
              <a:t>sko</a:t>
            </a:r>
            <a:r>
              <a:rPr lang="en-GB" dirty="0" smtClean="0"/>
              <a:t> </a:t>
            </a:r>
            <a:r>
              <a:rPr lang="en-GB" dirty="0"/>
              <a:t>C-392/96</a:t>
            </a:r>
          </a:p>
        </p:txBody>
      </p:sp>
      <p:sp>
        <p:nvSpPr>
          <p:cNvPr id="217091" name="Rectangle 3"/>
          <p:cNvSpPr>
            <a:spLocks noGrp="1" noChangeArrowheads="1"/>
          </p:cNvSpPr>
          <p:nvPr>
            <p:ph type="body" idx="1"/>
          </p:nvPr>
        </p:nvSpPr>
        <p:spPr/>
        <p:txBody>
          <a:bodyPr>
            <a:normAutofit lnSpcReduction="10000"/>
          </a:bodyPr>
          <a:lstStyle/>
          <a:p>
            <a:pPr>
              <a:lnSpc>
                <a:spcPct val="90000"/>
              </a:lnSpc>
            </a:pPr>
            <a:r>
              <a:rPr lang="cs-CZ" u="sng" dirty="0" smtClean="0"/>
              <a:t>Zvolené limity nemohou vylučovat všechny záměry určitého druhu, pokud ovšem, viděno jako celek, nelze u těchto záměrů spatřovat vliv na životní prostředí.</a:t>
            </a:r>
            <a:endParaRPr lang="en-GB" dirty="0"/>
          </a:p>
          <a:p>
            <a:pPr>
              <a:lnSpc>
                <a:spcPct val="90000"/>
              </a:lnSpc>
            </a:pPr>
            <a:r>
              <a:rPr lang="cs-CZ" u="sng" dirty="0" smtClean="0"/>
              <a:t>Drobné záměry mohou mít výrazný vliv na životní prostředí. </a:t>
            </a:r>
            <a:endParaRPr lang="en-GB" dirty="0"/>
          </a:p>
          <a:p>
            <a:pPr>
              <a:lnSpc>
                <a:spcPct val="90000"/>
              </a:lnSpc>
            </a:pPr>
            <a:r>
              <a:rPr lang="cs-CZ" dirty="0" smtClean="0"/>
              <a:t>Limity (kritéria) napomáhají zjišťovacímu řízení, neslouží k vyloučení skupin záměrů</a:t>
            </a:r>
            <a:r>
              <a:rPr lang="en-GB" dirty="0" smtClean="0"/>
              <a:t>.</a:t>
            </a:r>
            <a:endParaRPr lang="en-GB" dirty="0"/>
          </a:p>
          <a:p>
            <a:pPr>
              <a:lnSpc>
                <a:spcPct val="90000"/>
              </a:lnSpc>
            </a:pPr>
            <a:r>
              <a:rPr lang="cs-CZ" b="1" u="sng" dirty="0" smtClean="0"/>
              <a:t>Kumulativní účinky záměrů musí být vzaty v potaz. </a:t>
            </a:r>
            <a:endParaRPr lang="en-GB" b="1" dirty="0"/>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93082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oidnes.cz/14/021/cl5/KOL50ffde_praskokruh.jpg">
            <a:hlinkClick r:id="rId3"/>
          </p:cNvPr>
          <p:cNvPicPr>
            <a:picLocks noChangeAspect="1" noChangeArrowheads="1"/>
          </p:cNvPicPr>
          <p:nvPr/>
        </p:nvPicPr>
        <p:blipFill>
          <a:blip r:embed="rId4" cstate="print"/>
          <a:srcRect/>
          <a:stretch>
            <a:fillRect/>
          </a:stretch>
        </p:blipFill>
        <p:spPr bwMode="auto">
          <a:xfrm>
            <a:off x="1763688" y="1719855"/>
            <a:ext cx="5328592" cy="4091597"/>
          </a:xfrm>
          <a:prstGeom prst="rect">
            <a:avLst/>
          </a:prstGeom>
          <a:noFill/>
        </p:spPr>
      </p:pic>
      <p:sp>
        <p:nvSpPr>
          <p:cNvPr id="6" name="Zástupný symbol pro číslo snímku 5"/>
          <p:cNvSpPr>
            <a:spLocks noGrp="1"/>
          </p:cNvSpPr>
          <p:nvPr>
            <p:ph type="sldNum" sz="quarter" idx="12"/>
          </p:nvPr>
        </p:nvSpPr>
        <p:spPr/>
        <p:txBody>
          <a:bodyPr/>
          <a:lstStyle/>
          <a:p>
            <a:fld id="{B9D1E5F0-57A9-4E62-9764-2D5779BAA92D}" type="slidenum">
              <a:rPr lang="en-GB"/>
              <a:pPr/>
              <a:t>86</a:t>
            </a:fld>
            <a:endParaRPr lang="en-GB"/>
          </a:p>
        </p:txBody>
      </p:sp>
      <p:sp>
        <p:nvSpPr>
          <p:cNvPr id="223234" name="Rectangle 2"/>
          <p:cNvSpPr>
            <a:spLocks noGrp="1" noChangeArrowheads="1"/>
          </p:cNvSpPr>
          <p:nvPr>
            <p:ph type="title"/>
          </p:nvPr>
        </p:nvSpPr>
        <p:spPr>
          <a:xfrm>
            <a:off x="179512" y="0"/>
            <a:ext cx="8568952" cy="1143000"/>
          </a:xfrm>
        </p:spPr>
        <p:txBody>
          <a:bodyPr>
            <a:normAutofit/>
          </a:bodyPr>
          <a:lstStyle/>
          <a:p>
            <a:r>
              <a:rPr lang="cs-CZ" b="1" dirty="0" smtClean="0"/>
              <a:t>Synergické a kumulativní jevy</a:t>
            </a:r>
            <a:endParaRPr lang="en-GB" b="1" dirty="0"/>
          </a:p>
        </p:txBody>
      </p:sp>
      <p:pic>
        <p:nvPicPr>
          <p:cNvPr id="7" name="Picture 3" descr="F:\DATA\grafika\spodek.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p:cNvSpPr txBox="1"/>
          <p:nvPr/>
        </p:nvSpPr>
        <p:spPr>
          <a:xfrm>
            <a:off x="539552" y="5661248"/>
            <a:ext cx="3312368" cy="923330"/>
          </a:xfrm>
          <a:prstGeom prst="rect">
            <a:avLst/>
          </a:prstGeom>
          <a:noFill/>
        </p:spPr>
        <p:txBody>
          <a:bodyPr wrap="square" rtlCol="0">
            <a:spAutoFit/>
          </a:bodyPr>
          <a:lstStyle/>
          <a:p>
            <a:r>
              <a:rPr lang="cs-CZ" dirty="0" smtClean="0"/>
              <a:t>7 </a:t>
            </a:r>
            <a:r>
              <a:rPr lang="cs-CZ" dirty="0" err="1" smtClean="0"/>
              <a:t>Ao</a:t>
            </a:r>
            <a:r>
              <a:rPr lang="cs-CZ" dirty="0" smtClean="0"/>
              <a:t> 7/2010 – 133</a:t>
            </a:r>
          </a:p>
          <a:p>
            <a:r>
              <a:rPr lang="cs-CZ" dirty="0" smtClean="0"/>
              <a:t>8 </a:t>
            </a:r>
            <a:r>
              <a:rPr lang="cs-CZ" dirty="0" err="1" smtClean="0"/>
              <a:t>Ao</a:t>
            </a:r>
            <a:r>
              <a:rPr lang="cs-CZ" dirty="0" smtClean="0"/>
              <a:t> 2/2010-644</a:t>
            </a:r>
          </a:p>
          <a:p>
            <a:r>
              <a:rPr lang="cs-CZ" dirty="0"/>
              <a:t>9 </a:t>
            </a:r>
            <a:r>
              <a:rPr lang="cs-CZ" dirty="0" err="1"/>
              <a:t>Ao</a:t>
            </a:r>
            <a:r>
              <a:rPr lang="cs-CZ" dirty="0"/>
              <a:t> 2/2008 </a:t>
            </a:r>
            <a:r>
              <a:rPr lang="cs-CZ" dirty="0" smtClean="0"/>
              <a:t>– 62</a:t>
            </a:r>
            <a:endParaRPr lang="cs-CZ" dirty="0"/>
          </a:p>
        </p:txBody>
      </p:sp>
      <p:sp>
        <p:nvSpPr>
          <p:cNvPr id="9" name="TextovéPole 8"/>
          <p:cNvSpPr txBox="1"/>
          <p:nvPr/>
        </p:nvSpPr>
        <p:spPr>
          <a:xfrm>
            <a:off x="4648272" y="5766277"/>
            <a:ext cx="4100191" cy="923330"/>
          </a:xfrm>
          <a:prstGeom prst="rect">
            <a:avLst/>
          </a:prstGeom>
          <a:noFill/>
        </p:spPr>
        <p:txBody>
          <a:bodyPr wrap="square" rtlCol="0">
            <a:spAutoFit/>
          </a:bodyPr>
          <a:lstStyle/>
          <a:p>
            <a:r>
              <a:rPr lang="cs-CZ" dirty="0" smtClean="0"/>
              <a:t>4 </a:t>
            </a:r>
            <a:r>
              <a:rPr lang="cs-CZ" dirty="0" err="1" smtClean="0"/>
              <a:t>Aos</a:t>
            </a:r>
            <a:r>
              <a:rPr lang="cs-CZ" dirty="0" smtClean="0"/>
              <a:t> 1/2013 </a:t>
            </a:r>
          </a:p>
          <a:p>
            <a:r>
              <a:rPr lang="cs-CZ" dirty="0" smtClean="0"/>
              <a:t>1 </a:t>
            </a:r>
            <a:r>
              <a:rPr lang="cs-CZ" dirty="0" err="1"/>
              <a:t>Ao</a:t>
            </a:r>
            <a:r>
              <a:rPr lang="cs-CZ" dirty="0"/>
              <a:t> 7/2011 – 526 </a:t>
            </a:r>
            <a:endParaRPr lang="cs-CZ" dirty="0" smtClean="0"/>
          </a:p>
          <a:p>
            <a:r>
              <a:rPr lang="cs-CZ" dirty="0"/>
              <a:t>4 </a:t>
            </a:r>
            <a:r>
              <a:rPr lang="cs-CZ" dirty="0" err="1"/>
              <a:t>Aos</a:t>
            </a:r>
            <a:r>
              <a:rPr lang="cs-CZ" dirty="0"/>
              <a:t> 1/2013 </a:t>
            </a:r>
            <a:r>
              <a:rPr lang="cs-CZ" dirty="0" smtClean="0"/>
              <a:t>– 125</a:t>
            </a:r>
            <a:endParaRPr lang="cs-CZ" dirty="0"/>
          </a:p>
        </p:txBody>
      </p:sp>
      <p:sp>
        <p:nvSpPr>
          <p:cNvPr id="2" name="TextovéPole 1"/>
          <p:cNvSpPr txBox="1"/>
          <p:nvPr/>
        </p:nvSpPr>
        <p:spPr>
          <a:xfrm>
            <a:off x="337863" y="1160782"/>
            <a:ext cx="8376320" cy="646331"/>
          </a:xfrm>
          <a:prstGeom prst="rect">
            <a:avLst/>
          </a:prstGeom>
          <a:noFill/>
        </p:spPr>
        <p:txBody>
          <a:bodyPr wrap="square" rtlCol="0">
            <a:spAutoFit/>
          </a:bodyPr>
          <a:lstStyle/>
          <a:p>
            <a:r>
              <a:rPr lang="cs-CZ" dirty="0" smtClean="0"/>
              <a:t>Při posouzení se berou v potaz již existující záměry a obecně zátěž v území, neposuzují se vlivy izolovaně, ale v souvislostech.</a:t>
            </a:r>
            <a:endParaRPr lang="cs-CZ" dirty="0"/>
          </a:p>
        </p:txBody>
      </p:sp>
    </p:spTree>
    <p:extLst>
      <p:ext uri="{BB962C8B-B14F-4D97-AF65-F5344CB8AC3E}">
        <p14:creationId xmlns:p14="http://schemas.microsoft.com/office/powerpoint/2010/main" val="379275452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B9D1E5F0-57A9-4E62-9764-2D5779BAA92D}" type="slidenum">
              <a:rPr lang="en-GB"/>
              <a:pPr/>
              <a:t>87</a:t>
            </a:fld>
            <a:endParaRPr lang="en-GB"/>
          </a:p>
        </p:txBody>
      </p:sp>
      <p:sp>
        <p:nvSpPr>
          <p:cNvPr id="223234" name="Rectangle 2"/>
          <p:cNvSpPr>
            <a:spLocks noGrp="1" noChangeArrowheads="1"/>
          </p:cNvSpPr>
          <p:nvPr>
            <p:ph type="title"/>
          </p:nvPr>
        </p:nvSpPr>
        <p:spPr>
          <a:xfrm>
            <a:off x="337863" y="187466"/>
            <a:ext cx="8568952" cy="1143000"/>
          </a:xfrm>
        </p:spPr>
        <p:txBody>
          <a:bodyPr>
            <a:normAutofit/>
          </a:bodyPr>
          <a:lstStyle/>
          <a:p>
            <a:r>
              <a:rPr lang="cs-CZ" b="1" dirty="0" smtClean="0"/>
              <a:t>Salámová metoda</a:t>
            </a:r>
            <a:endParaRPr lang="en-GB" b="1" dirty="0"/>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53250" name="Picture 2" descr="http://www.krahulik.cz/foto-product/sunsal/med/1013-0336-sunkovy-salam.jpg">
            <a:hlinkClick r:id="rId4"/>
          </p:cNvPr>
          <p:cNvPicPr>
            <a:picLocks noChangeAspect="1" noChangeArrowheads="1"/>
          </p:cNvPicPr>
          <p:nvPr/>
        </p:nvPicPr>
        <p:blipFill>
          <a:blip r:embed="rId5" cstate="print"/>
          <a:srcRect/>
          <a:stretch>
            <a:fillRect/>
          </a:stretch>
        </p:blipFill>
        <p:spPr bwMode="auto">
          <a:xfrm>
            <a:off x="2641748" y="2677308"/>
            <a:ext cx="4032448" cy="2665350"/>
          </a:xfrm>
          <a:prstGeom prst="rect">
            <a:avLst/>
          </a:prstGeom>
          <a:noFill/>
        </p:spPr>
      </p:pic>
      <p:sp>
        <p:nvSpPr>
          <p:cNvPr id="10" name="TextovéPole 9"/>
          <p:cNvSpPr txBox="1"/>
          <p:nvPr/>
        </p:nvSpPr>
        <p:spPr>
          <a:xfrm>
            <a:off x="337863" y="1400638"/>
            <a:ext cx="8376320" cy="923330"/>
          </a:xfrm>
          <a:prstGeom prst="rect">
            <a:avLst/>
          </a:prstGeom>
          <a:noFill/>
        </p:spPr>
        <p:txBody>
          <a:bodyPr wrap="square" rtlCol="0">
            <a:spAutoFit/>
          </a:bodyPr>
          <a:lstStyle/>
          <a:p>
            <a:r>
              <a:rPr lang="cs-CZ" dirty="0" smtClean="0"/>
              <a:t>Záměry jsou posuzovány jako funkční celky. Je možné povolit např. jen část záměru, ale posouzení se musí zabývat celým záměrem. Salámová metoda dělení záměru na menší kousky, které se vyhnou posouzení, je nežádoucí.</a:t>
            </a:r>
            <a:endParaRPr lang="cs-CZ" dirty="0"/>
          </a:p>
        </p:txBody>
      </p:sp>
      <p:sp>
        <p:nvSpPr>
          <p:cNvPr id="2" name="TextovéPole 1"/>
          <p:cNvSpPr txBox="1"/>
          <p:nvPr/>
        </p:nvSpPr>
        <p:spPr>
          <a:xfrm>
            <a:off x="467544" y="5342658"/>
            <a:ext cx="8219256" cy="1200329"/>
          </a:xfrm>
          <a:prstGeom prst="rect">
            <a:avLst/>
          </a:prstGeom>
          <a:noFill/>
        </p:spPr>
        <p:txBody>
          <a:bodyPr wrap="square" rtlCol="0">
            <a:spAutoFit/>
          </a:bodyPr>
          <a:lstStyle/>
          <a:p>
            <a:r>
              <a:rPr lang="cs-CZ" b="1" dirty="0"/>
              <a:t>9 As 88/2008 – </a:t>
            </a:r>
            <a:r>
              <a:rPr lang="cs-CZ" b="1" dirty="0" smtClean="0"/>
              <a:t>301:</a:t>
            </a:r>
            <a:endParaRPr lang="cs-CZ" b="1" dirty="0"/>
          </a:p>
          <a:p>
            <a:r>
              <a:rPr lang="cs-CZ" i="1" dirty="0" smtClean="0"/>
              <a:t>Dle </a:t>
            </a:r>
            <a:r>
              <a:rPr lang="cs-CZ" i="1" dirty="0"/>
              <a:t>přesvědčení kasačního soudu by však namísto toho bylo v daném </a:t>
            </a:r>
            <a:r>
              <a:rPr lang="cs-CZ" i="1" dirty="0" smtClean="0"/>
              <a:t>pří </a:t>
            </a:r>
            <a:r>
              <a:rPr lang="cs-CZ" i="1" dirty="0" err="1"/>
              <a:t>padě</a:t>
            </a:r>
            <a:r>
              <a:rPr lang="cs-CZ" i="1" dirty="0"/>
              <a:t> nanejvýš vhodné užít spíše metodu opačnou, kterou by bylo možno obrazně označit termínem „puzzle</a:t>
            </a:r>
            <a:r>
              <a:rPr lang="cs-CZ" i="1" dirty="0" smtClean="0"/>
              <a:t>“.</a:t>
            </a:r>
            <a:endParaRPr lang="cs-CZ" i="1" dirty="0"/>
          </a:p>
        </p:txBody>
      </p:sp>
    </p:spTree>
    <p:extLst>
      <p:ext uri="{BB962C8B-B14F-4D97-AF65-F5344CB8AC3E}">
        <p14:creationId xmlns:p14="http://schemas.microsoft.com/office/powerpoint/2010/main" val="119633445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Shrnutí minulého semináře</a:t>
            </a:r>
          </a:p>
        </p:txBody>
      </p:sp>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88</a:t>
            </a:fld>
            <a:endParaRPr lang="en-GB"/>
          </a:p>
        </p:txBody>
      </p:sp>
      <p:pic>
        <p:nvPicPr>
          <p:cNvPr id="3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323528" y="1654556"/>
            <a:ext cx="8280920" cy="4585871"/>
          </a:xfrm>
          <a:prstGeom prst="rect">
            <a:avLst/>
          </a:prstGeom>
          <a:noFill/>
        </p:spPr>
        <p:txBody>
          <a:bodyPr wrap="square" rtlCol="0">
            <a:spAutoFit/>
          </a:bodyPr>
          <a:lstStyle/>
          <a:p>
            <a:r>
              <a:rPr lang="cs-CZ" sz="2800" dirty="0" smtClean="0"/>
              <a:t>Toto pravidlo však nejde do krajnosti, takže některé související části záměru, které nejsou zásadní pro funkčnost celku je možné posoudit zvlášť (nebo neposoudit). Např. pokud je při výstavbě silnice třeba výjimka z ochrany  zvláště chráněných druhů rostlin a živočichů dle v § 49 odst. 1 a § 50 odst. 1 a 2 ZOPK.</a:t>
            </a:r>
          </a:p>
          <a:p>
            <a:endParaRPr lang="cs-CZ" sz="2800" dirty="0" smtClean="0"/>
          </a:p>
          <a:p>
            <a:endParaRPr lang="cs-CZ" sz="2800" dirty="0" smtClean="0"/>
          </a:p>
          <a:p>
            <a:endParaRPr lang="cs-CZ" sz="2800" dirty="0" smtClean="0"/>
          </a:p>
          <a:p>
            <a:endParaRPr lang="cs-CZ" sz="2000" dirty="0" smtClean="0"/>
          </a:p>
          <a:p>
            <a:r>
              <a:rPr lang="cs-CZ" sz="2000" dirty="0" smtClean="0"/>
              <a:t>Rozsudek NSS ze dne 20. 2. 2015, č. </a:t>
            </a:r>
            <a:r>
              <a:rPr lang="cs-CZ" sz="2000" dirty="0" err="1" smtClean="0"/>
              <a:t>j</a:t>
            </a:r>
            <a:r>
              <a:rPr lang="cs-CZ" sz="2000" dirty="0" smtClean="0"/>
              <a:t>. 5 As 59/2013 – 57</a:t>
            </a:r>
          </a:p>
        </p:txBody>
      </p:sp>
      <p:pic>
        <p:nvPicPr>
          <p:cNvPr id="1026" name="Picture 2" descr="http://www.r52.cz/wp-content/plugins/nextgen-gallery/nggshow.php?pid=33&amp;width=&amp;height=&amp;mode=watermark">
            <a:hlinkClick r:id="rId4"/>
          </p:cNvPr>
          <p:cNvPicPr>
            <a:picLocks noChangeAspect="1" noChangeArrowheads="1"/>
          </p:cNvPicPr>
          <p:nvPr/>
        </p:nvPicPr>
        <p:blipFill>
          <a:blip r:embed="rId5" cstate="print"/>
          <a:srcRect/>
          <a:stretch>
            <a:fillRect/>
          </a:stretch>
        </p:blipFill>
        <p:spPr bwMode="auto">
          <a:xfrm>
            <a:off x="6359860" y="4389536"/>
            <a:ext cx="2520280" cy="1890210"/>
          </a:xfrm>
          <a:prstGeom prst="rect">
            <a:avLst/>
          </a:prstGeom>
          <a:noFill/>
        </p:spPr>
      </p:pic>
      <p:sp>
        <p:nvSpPr>
          <p:cNvPr id="12" name="Rectangle 2"/>
          <p:cNvSpPr txBox="1">
            <a:spLocks noChangeArrowheads="1"/>
          </p:cNvSpPr>
          <p:nvPr/>
        </p:nvSpPr>
        <p:spPr>
          <a:xfrm>
            <a:off x="0" y="97981"/>
            <a:ext cx="856895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b="1" dirty="0" smtClean="0"/>
              <a:t>Salámová metoda II.</a:t>
            </a:r>
            <a:endParaRPr lang="en-GB" b="1" dirty="0"/>
          </a:p>
        </p:txBody>
      </p:sp>
    </p:spTree>
    <p:extLst>
      <p:ext uri="{BB962C8B-B14F-4D97-AF65-F5344CB8AC3E}">
        <p14:creationId xmlns:p14="http://schemas.microsoft.com/office/powerpoint/2010/main" val="187964163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Shrnutí minulého semináře</a:t>
            </a:r>
          </a:p>
        </p:txBody>
      </p:sp>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89</a:t>
            </a:fld>
            <a:endParaRPr lang="en-GB"/>
          </a:p>
        </p:txBody>
      </p:sp>
      <p:pic>
        <p:nvPicPr>
          <p:cNvPr id="3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
          <p:cNvSpPr txBox="1">
            <a:spLocks noChangeArrowheads="1"/>
          </p:cNvSpPr>
          <p:nvPr/>
        </p:nvSpPr>
        <p:spPr>
          <a:xfrm>
            <a:off x="0" y="97981"/>
            <a:ext cx="856895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b="1" dirty="0" smtClean="0"/>
              <a:t>Salámová metoda III.</a:t>
            </a:r>
            <a:endParaRPr lang="en-GB" b="1" dirty="0"/>
          </a:p>
        </p:txBody>
      </p:sp>
      <p:pic>
        <p:nvPicPr>
          <p:cNvPr id="5" name="Picture 2" descr="http://hips.htvapps.com/htv-prod-media.s3.amazonaws.com/ibmig/cms/image/wyff/34201516-342015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692428"/>
            <a:ext cx="6858000" cy="407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90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Cíl a účel posuzování vlivů</a:t>
            </a:r>
            <a:endParaRPr lang="cs-CZ" sz="4000" b="1" dirty="0"/>
          </a:p>
        </p:txBody>
      </p:sp>
      <p:sp>
        <p:nvSpPr>
          <p:cNvPr id="8" name="Rectangle 1030"/>
          <p:cNvSpPr>
            <a:spLocks noChangeArrowheads="1"/>
          </p:cNvSpPr>
          <p:nvPr/>
        </p:nvSpPr>
        <p:spPr bwMode="auto">
          <a:xfrm>
            <a:off x="359532" y="1661694"/>
            <a:ext cx="8424936"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cs-CZ" altLang="cs-CZ" sz="2800" b="1" dirty="0" smtClean="0"/>
              <a:t>Cíl: </a:t>
            </a:r>
            <a:r>
              <a:rPr lang="cs-CZ" altLang="cs-CZ" sz="2800" dirty="0" smtClean="0"/>
              <a:t>Vč</a:t>
            </a:r>
            <a:r>
              <a:rPr lang="cs-CZ" sz="2800" dirty="0" smtClean="0"/>
              <a:t>lenit </a:t>
            </a:r>
            <a:r>
              <a:rPr lang="cs-CZ" sz="2800" dirty="0"/>
              <a:t>ochranu životního prostředí do rozvojových projektů, programů a politik a politiku ochrany životního prostředí inkorporovat do rozhodovacích </a:t>
            </a:r>
            <a:r>
              <a:rPr lang="cs-CZ" sz="2800" dirty="0" smtClean="0"/>
              <a:t>procesů v souladu se zásadou prevence, tj. v co nejrannější fázi, kdy je již možné vlivy posoudit a zároveň je rozhodováním ovlivnit.</a:t>
            </a:r>
          </a:p>
          <a:p>
            <a:endParaRPr lang="cs-CZ" sz="2800" dirty="0"/>
          </a:p>
          <a:p>
            <a:pPr algn="just"/>
            <a:r>
              <a:rPr lang="cs-CZ" sz="2800" b="1" dirty="0"/>
              <a:t>Účel: </a:t>
            </a:r>
            <a:r>
              <a:rPr lang="cs-CZ" sz="2800" dirty="0" smtClean="0"/>
              <a:t>Získat </a:t>
            </a:r>
            <a:r>
              <a:rPr lang="cs-CZ" sz="2800" dirty="0"/>
              <a:t>objektivní odborný podklad pro vydání rozhodnutí podle zvláštních předpisů (stavební zákon, vodní zákon, horní zákon apod</a:t>
            </a:r>
            <a:r>
              <a:rPr lang="cs-CZ" sz="2800" dirty="0" smtClean="0"/>
              <a:t>.), přispět </a:t>
            </a:r>
            <a:r>
              <a:rPr lang="cs-CZ" sz="2800" dirty="0"/>
              <a:t>k </a:t>
            </a:r>
            <a:r>
              <a:rPr lang="cs-CZ" sz="2800" dirty="0" smtClean="0"/>
              <a:t>trvale udržitelnému rozvoji</a:t>
            </a:r>
            <a:endParaRPr lang="en-US" altLang="cs-CZ" sz="2800" i="1" dirty="0"/>
          </a:p>
        </p:txBody>
      </p:sp>
    </p:spTree>
    <p:extLst>
      <p:ext uri="{BB962C8B-B14F-4D97-AF65-F5344CB8AC3E}">
        <p14:creationId xmlns:p14="http://schemas.microsoft.com/office/powerpoint/2010/main" val="373422569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B9D1E5F0-57A9-4E62-9764-2D5779BAA92D}" type="slidenum">
              <a:rPr lang="en-GB"/>
              <a:pPr/>
              <a:t>90</a:t>
            </a:fld>
            <a:endParaRPr lang="en-GB"/>
          </a:p>
        </p:txBody>
      </p:sp>
      <p:sp>
        <p:nvSpPr>
          <p:cNvPr id="223234" name="Rectangle 2"/>
          <p:cNvSpPr>
            <a:spLocks noGrp="1" noChangeArrowheads="1"/>
          </p:cNvSpPr>
          <p:nvPr>
            <p:ph type="title"/>
          </p:nvPr>
        </p:nvSpPr>
        <p:spPr>
          <a:xfrm>
            <a:off x="96718" y="3556988"/>
            <a:ext cx="3899218" cy="1456188"/>
          </a:xfrm>
        </p:spPr>
        <p:txBody>
          <a:bodyPr>
            <a:normAutofit/>
          </a:bodyPr>
          <a:lstStyle/>
          <a:p>
            <a:r>
              <a:rPr lang="cs-CZ" sz="2800" dirty="0" smtClean="0"/>
              <a:t>SDEU: </a:t>
            </a:r>
            <a:r>
              <a:rPr lang="en-GB" sz="2800" dirty="0" smtClean="0"/>
              <a:t>C-227/01</a:t>
            </a:r>
            <a:r>
              <a:rPr lang="cs-CZ" sz="2800" dirty="0" smtClean="0"/>
              <a:t>: </a:t>
            </a:r>
            <a:r>
              <a:rPr lang="cs-CZ" sz="2000" dirty="0" smtClean="0"/>
              <a:t>Železniční trať </a:t>
            </a:r>
            <a:r>
              <a:rPr lang="es-ES" sz="1800" dirty="0" smtClean="0"/>
              <a:t>Valencia-Tarragona, </a:t>
            </a:r>
            <a:r>
              <a:rPr lang="cs-CZ" sz="1800" dirty="0" smtClean="0"/>
              <a:t>úsek </a:t>
            </a:r>
            <a:r>
              <a:rPr lang="es-ES" sz="1800" dirty="0" smtClean="0"/>
              <a:t>Las Palmas-Oropesa section</a:t>
            </a:r>
            <a:endParaRPr lang="en-GB" sz="2800" dirty="0"/>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64514" name="Picture 2" descr="http://upload.wikimedia.org/wikipedia/commons/4/4e/Euromed_Barcelona-Alicante_entrando_en_la_estaci%C3%B3n_de_Tarragona.jpg">
            <a:hlinkClick r:id="rId4"/>
          </p:cNvPr>
          <p:cNvPicPr>
            <a:picLocks noChangeAspect="1" noChangeArrowheads="1"/>
          </p:cNvPicPr>
          <p:nvPr/>
        </p:nvPicPr>
        <p:blipFill>
          <a:blip r:embed="rId5" cstate="print"/>
          <a:srcRect/>
          <a:stretch>
            <a:fillRect/>
          </a:stretch>
        </p:blipFill>
        <p:spPr bwMode="auto">
          <a:xfrm>
            <a:off x="4788024" y="3840625"/>
            <a:ext cx="3528392" cy="2646294"/>
          </a:xfrm>
          <a:prstGeom prst="rect">
            <a:avLst/>
          </a:prstGeom>
          <a:noFill/>
        </p:spPr>
      </p:pic>
      <p:sp>
        <p:nvSpPr>
          <p:cNvPr id="2" name="TextovéPole 1"/>
          <p:cNvSpPr txBox="1"/>
          <p:nvPr/>
        </p:nvSpPr>
        <p:spPr>
          <a:xfrm>
            <a:off x="89823" y="1205594"/>
            <a:ext cx="3258042" cy="830997"/>
          </a:xfrm>
          <a:prstGeom prst="rect">
            <a:avLst/>
          </a:prstGeom>
          <a:noFill/>
        </p:spPr>
        <p:txBody>
          <a:bodyPr wrap="square" rtlCol="0">
            <a:spAutoFit/>
          </a:bodyPr>
          <a:lstStyle/>
          <a:p>
            <a:r>
              <a:rPr lang="cs-CZ" sz="2400" dirty="0" smtClean="0"/>
              <a:t>NSS: 7 As 66/2016 – 65: rozšíření D1</a:t>
            </a:r>
            <a:endParaRPr lang="cs-CZ" sz="2400" dirty="0"/>
          </a:p>
        </p:txBody>
      </p:sp>
      <p:pic>
        <p:nvPicPr>
          <p:cNvPr id="8" name="Picture 2" descr="F:\DATA\grafika\pruh 5.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2051720" y="507657"/>
            <a:ext cx="5472608" cy="461665"/>
          </a:xfrm>
          <a:prstGeom prst="rect">
            <a:avLst/>
          </a:prstGeom>
          <a:noFill/>
        </p:spPr>
        <p:txBody>
          <a:bodyPr wrap="square" rtlCol="0">
            <a:spAutoFit/>
          </a:bodyPr>
          <a:lstStyle/>
          <a:p>
            <a:r>
              <a:rPr lang="cs-CZ" sz="2400" b="1" dirty="0" smtClean="0"/>
              <a:t>Zařazení záměru, změny záměru</a:t>
            </a:r>
            <a:endParaRPr lang="cs-CZ" sz="2400" b="1" dirty="0"/>
          </a:p>
        </p:txBody>
      </p:sp>
      <p:pic>
        <p:nvPicPr>
          <p:cNvPr id="3074" name="Picture 2" descr="Výsledok vyhľadávania obrázkov pre dopyt rozšíření d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8024" y="1234115"/>
            <a:ext cx="4123442" cy="2322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4462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C064DDDD-F6B1-40D8-A720-E98B9036E2F9}" type="slidenum">
              <a:rPr lang="en-GB"/>
              <a:pPr/>
              <a:t>91</a:t>
            </a:fld>
            <a:endParaRPr lang="en-GB"/>
          </a:p>
        </p:txBody>
      </p:sp>
      <p:pic>
        <p:nvPicPr>
          <p:cNvPr id="7"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225282" name="Rectangle 2"/>
          <p:cNvSpPr>
            <a:spLocks noGrp="1" noChangeArrowheads="1"/>
          </p:cNvSpPr>
          <p:nvPr>
            <p:ph type="title"/>
          </p:nvPr>
        </p:nvSpPr>
        <p:spPr/>
        <p:txBody>
          <a:bodyPr/>
          <a:lstStyle/>
          <a:p>
            <a:r>
              <a:rPr lang="en-GB" dirty="0" err="1"/>
              <a:t>Delena</a:t>
            </a:r>
            <a:r>
              <a:rPr lang="en-GB" dirty="0"/>
              <a:t> Wells C-201/02</a:t>
            </a:r>
          </a:p>
        </p:txBody>
      </p:sp>
      <p:sp>
        <p:nvSpPr>
          <p:cNvPr id="225283" name="Rectangle 3"/>
          <p:cNvSpPr>
            <a:spLocks noGrp="1" noChangeArrowheads="1"/>
          </p:cNvSpPr>
          <p:nvPr>
            <p:ph type="body" idx="1"/>
          </p:nvPr>
        </p:nvSpPr>
        <p:spPr>
          <a:xfrm>
            <a:off x="467544" y="1196752"/>
            <a:ext cx="8229600" cy="4525963"/>
          </a:xfrm>
        </p:spPr>
        <p:txBody>
          <a:bodyPr/>
          <a:lstStyle/>
          <a:p>
            <a:pPr>
              <a:lnSpc>
                <a:spcPct val="90000"/>
              </a:lnSpc>
              <a:buNone/>
            </a:pPr>
            <a:r>
              <a:rPr lang="cs-CZ" dirty="0" smtClean="0"/>
              <a:t>Povolení důlních operací v</a:t>
            </a:r>
            <a:r>
              <a:rPr lang="en-US" dirty="0" smtClean="0"/>
              <a:t> </a:t>
            </a:r>
            <a:r>
              <a:rPr lang="en-US" dirty="0" err="1" smtClean="0"/>
              <a:t>Conygar</a:t>
            </a:r>
            <a:r>
              <a:rPr lang="cs-CZ" dirty="0" err="1" smtClean="0"/>
              <a:t>ském</a:t>
            </a:r>
            <a:r>
              <a:rPr lang="cs-CZ" dirty="0" smtClean="0"/>
              <a:t> lomu</a:t>
            </a:r>
            <a:r>
              <a:rPr lang="en-US" dirty="0" smtClean="0"/>
              <a:t> </a:t>
            </a:r>
            <a:endParaRPr lang="en-GB" dirty="0"/>
          </a:p>
        </p:txBody>
      </p:sp>
      <p:pic>
        <p:nvPicPr>
          <p:cNvPr id="8"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ttp://www.portisheadweb.org.uk/wcpr/wpimages/wp02f380c5_06.png">
            <a:hlinkClick r:id="rId5"/>
          </p:cNvPr>
          <p:cNvPicPr>
            <a:picLocks noChangeAspect="1" noChangeArrowheads="1"/>
          </p:cNvPicPr>
          <p:nvPr/>
        </p:nvPicPr>
        <p:blipFill>
          <a:blip r:embed="rId6" cstate="print"/>
          <a:srcRect/>
          <a:stretch>
            <a:fillRect/>
          </a:stretch>
        </p:blipFill>
        <p:spPr bwMode="auto">
          <a:xfrm>
            <a:off x="1547664" y="1988840"/>
            <a:ext cx="6048672" cy="4524721"/>
          </a:xfrm>
          <a:prstGeom prst="rect">
            <a:avLst/>
          </a:prstGeom>
          <a:noFill/>
        </p:spPr>
      </p:pic>
    </p:spTree>
    <p:extLst>
      <p:ext uri="{BB962C8B-B14F-4D97-AF65-F5344CB8AC3E}">
        <p14:creationId xmlns:p14="http://schemas.microsoft.com/office/powerpoint/2010/main" val="322230366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960945" y="3429000"/>
            <a:ext cx="8784976" cy="1706705"/>
          </a:xfrm>
        </p:spPr>
        <p:txBody>
          <a:bodyPr>
            <a:normAutofit/>
          </a:bodyPr>
          <a:lstStyle/>
          <a:p>
            <a:r>
              <a:rPr lang="cs-CZ" dirty="0" smtClean="0"/>
              <a:t>					</a:t>
            </a:r>
            <a:endParaRPr lang="cs-CZ" dirty="0"/>
          </a:p>
        </p:txBody>
      </p:sp>
      <p:sp>
        <p:nvSpPr>
          <p:cNvPr id="5" name="Nadpis 4"/>
          <p:cNvSpPr>
            <a:spLocks noGrp="1"/>
          </p:cNvSpPr>
          <p:nvPr>
            <p:ph type="ctrTitle"/>
          </p:nvPr>
        </p:nvSpPr>
        <p:spPr>
          <a:xfrm>
            <a:off x="467544" y="1700808"/>
            <a:ext cx="7772400" cy="1470025"/>
          </a:xfrm>
        </p:spPr>
        <p:txBody>
          <a:bodyPr>
            <a:normAutofit/>
          </a:bodyPr>
          <a:lstStyle/>
          <a:p>
            <a:r>
              <a:rPr lang="cs-CZ" dirty="0"/>
              <a:t/>
            </a:r>
            <a:br>
              <a:rPr lang="cs-CZ" dirty="0"/>
            </a:br>
            <a:endParaRPr lang="cs-CZ" dirty="0"/>
          </a:p>
        </p:txBody>
      </p:sp>
      <p:sp>
        <p:nvSpPr>
          <p:cNvPr id="6" name="TextovéPole 5"/>
          <p:cNvSpPr txBox="1"/>
          <p:nvPr/>
        </p:nvSpPr>
        <p:spPr>
          <a:xfrm>
            <a:off x="1115616" y="4590218"/>
            <a:ext cx="6696744" cy="2215991"/>
          </a:xfrm>
          <a:prstGeom prst="rect">
            <a:avLst/>
          </a:prstGeom>
          <a:noFill/>
        </p:spPr>
        <p:txBody>
          <a:bodyPr wrap="square" rtlCol="0">
            <a:spAutoFit/>
          </a:bodyPr>
          <a:lstStyle/>
          <a:p>
            <a:pPr algn="ctr"/>
            <a:r>
              <a:rPr lang="cs-CZ" sz="4000" dirty="0" smtClean="0"/>
              <a:t>Děkuji za pozornost!</a:t>
            </a:r>
          </a:p>
          <a:p>
            <a:pPr algn="ctr"/>
            <a:endParaRPr lang="cs-CZ" sz="4000" dirty="0" smtClean="0"/>
          </a:p>
          <a:p>
            <a:pPr algn="ctr"/>
            <a:r>
              <a:rPr lang="cs-CZ" sz="4000" dirty="0" smtClean="0">
                <a:sym typeface="Wingdings" pitchFamily="2" charset="2"/>
              </a:rPr>
              <a:t></a:t>
            </a:r>
            <a:endParaRPr lang="cs-CZ" sz="4000" dirty="0" smtClean="0"/>
          </a:p>
          <a:p>
            <a:endParaRPr lang="cs-CZ" dirty="0"/>
          </a:p>
        </p:txBody>
      </p:sp>
      <p:pic>
        <p:nvPicPr>
          <p:cNvPr id="1026" name="Picture 2" descr="Výsledek obrázku pro cute mon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946" y="548679"/>
            <a:ext cx="6770808" cy="3544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233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10103</TotalTime>
  <Words>5944</Words>
  <Application>Microsoft Office PowerPoint</Application>
  <PresentationFormat>Předvádění na obrazovce (4:3)</PresentationFormat>
  <Paragraphs>807</Paragraphs>
  <Slides>92</Slides>
  <Notes>10</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92</vt:i4>
      </vt:variant>
    </vt:vector>
  </HeadingPairs>
  <TitlesOfParts>
    <vt:vector size="100" baseType="lpstr">
      <vt:lpstr>Arial</vt:lpstr>
      <vt:lpstr>Calibri</vt:lpstr>
      <vt:lpstr>Cambria</vt:lpstr>
      <vt:lpstr>Nixie One</vt:lpstr>
      <vt:lpstr>Roboto Slab</vt:lpstr>
      <vt:lpstr>Verdana</vt:lpstr>
      <vt:lpstr>Wingdings</vt:lpstr>
      <vt:lpstr>Motiv systému Office</vt:lpstr>
      <vt:lpstr>Právo životního prostředí pro veřejnou správu – navazující magisterské studium</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Unijní právo</vt:lpstr>
      <vt:lpstr>Unijní právo</vt:lpstr>
      <vt:lpstr>České právo</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Itálie C-87/02</vt:lpstr>
      <vt:lpstr>Irsko C-392/96</vt:lpstr>
      <vt:lpstr>Synergické a kumulativní jevy</vt:lpstr>
      <vt:lpstr>Salámová metoda</vt:lpstr>
      <vt:lpstr>Prezentace aplikace PowerPoint</vt:lpstr>
      <vt:lpstr>Prezentace aplikace PowerPoint</vt:lpstr>
      <vt:lpstr>SDEU: C-227/01: Železniční trať Valencia-Tarragona, úsek Las Palmas-Oropesa section</vt:lpstr>
      <vt:lpstr>Delena Wells C-201/02</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práva životního prostředí pro neprávníky (MX001Zk)</dc:title>
  <dc:creator>Vojtech</dc:creator>
  <cp:lastModifiedBy>Vojtěch Vomáčka</cp:lastModifiedBy>
  <cp:revision>360</cp:revision>
  <dcterms:created xsi:type="dcterms:W3CDTF">2014-09-07T21:44:03Z</dcterms:created>
  <dcterms:modified xsi:type="dcterms:W3CDTF">2017-11-02T09:01:14Z</dcterms:modified>
</cp:coreProperties>
</file>