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29" r:id="rId1"/>
  </p:sldMasterIdLst>
  <p:notesMasterIdLst>
    <p:notesMasterId r:id="rId75"/>
  </p:notesMasterIdLst>
  <p:handoutMasterIdLst>
    <p:handoutMasterId r:id="rId76"/>
  </p:handoutMasterIdLst>
  <p:sldIdLst>
    <p:sldId id="256" r:id="rId2"/>
    <p:sldId id="500" r:id="rId3"/>
    <p:sldId id="587" r:id="rId4"/>
    <p:sldId id="493" r:id="rId5"/>
    <p:sldId id="492" r:id="rId6"/>
    <p:sldId id="528" r:id="rId7"/>
    <p:sldId id="507" r:id="rId8"/>
    <p:sldId id="455" r:id="rId9"/>
    <p:sldId id="456" r:id="rId10"/>
    <p:sldId id="382" r:id="rId11"/>
    <p:sldId id="383" r:id="rId12"/>
    <p:sldId id="358" r:id="rId13"/>
    <p:sldId id="588" r:id="rId14"/>
    <p:sldId id="457" r:id="rId15"/>
    <p:sldId id="448" r:id="rId16"/>
    <p:sldId id="352" r:id="rId17"/>
    <p:sldId id="408" r:id="rId18"/>
    <p:sldId id="409" r:id="rId19"/>
    <p:sldId id="438" r:id="rId20"/>
    <p:sldId id="445" r:id="rId21"/>
    <p:sldId id="509" r:id="rId22"/>
    <p:sldId id="384" r:id="rId23"/>
    <p:sldId id="597" r:id="rId24"/>
    <p:sldId id="598" r:id="rId25"/>
    <p:sldId id="317" r:id="rId26"/>
    <p:sldId id="320" r:id="rId27"/>
    <p:sldId id="599" r:id="rId28"/>
    <p:sldId id="601" r:id="rId29"/>
    <p:sldId id="386" r:id="rId30"/>
    <p:sldId id="328" r:id="rId31"/>
    <p:sldId id="329" r:id="rId32"/>
    <p:sldId id="602" r:id="rId33"/>
    <p:sldId id="388" r:id="rId34"/>
    <p:sldId id="603" r:id="rId35"/>
    <p:sldId id="303" r:id="rId36"/>
    <p:sldId id="304" r:id="rId37"/>
    <p:sldId id="510" r:id="rId38"/>
    <p:sldId id="589" r:id="rId39"/>
    <p:sldId id="596" r:id="rId40"/>
    <p:sldId id="590" r:id="rId41"/>
    <p:sldId id="613" r:id="rId42"/>
    <p:sldId id="591" r:id="rId43"/>
    <p:sldId id="594" r:id="rId44"/>
    <p:sldId id="595" r:id="rId45"/>
    <p:sldId id="566" r:id="rId46"/>
    <p:sldId id="565" r:id="rId47"/>
    <p:sldId id="527" r:id="rId48"/>
    <p:sldId id="607" r:id="rId49"/>
    <p:sldId id="555" r:id="rId50"/>
    <p:sldId id="576" r:id="rId51"/>
    <p:sldId id="577" r:id="rId52"/>
    <p:sldId id="568" r:id="rId53"/>
    <p:sldId id="569" r:id="rId54"/>
    <p:sldId id="570" r:id="rId55"/>
    <p:sldId id="571" r:id="rId56"/>
    <p:sldId id="572" r:id="rId57"/>
    <p:sldId id="573" r:id="rId58"/>
    <p:sldId id="574" r:id="rId59"/>
    <p:sldId id="608" r:id="rId60"/>
    <p:sldId id="609" r:id="rId61"/>
    <p:sldId id="567" r:id="rId62"/>
    <p:sldId id="526" r:id="rId63"/>
    <p:sldId id="610" r:id="rId64"/>
    <p:sldId id="540" r:id="rId65"/>
    <p:sldId id="620" r:id="rId66"/>
    <p:sldId id="621" r:id="rId67"/>
    <p:sldId id="618" r:id="rId68"/>
    <p:sldId id="612" r:id="rId69"/>
    <p:sldId id="614" r:id="rId70"/>
    <p:sldId id="615" r:id="rId71"/>
    <p:sldId id="586" r:id="rId72"/>
    <p:sldId id="619" r:id="rId73"/>
    <p:sldId id="436" r:id="rId74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3300"/>
    <a:srgbClr val="FF9933"/>
    <a:srgbClr val="0000FF"/>
    <a:srgbClr val="43AEFF"/>
    <a:srgbClr val="003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08" autoAdjust="0"/>
    <p:restoredTop sz="94660"/>
  </p:normalViewPr>
  <p:slideViewPr>
    <p:cSldViewPr>
      <p:cViewPr varScale="1">
        <p:scale>
          <a:sx n="88" d="100"/>
          <a:sy n="88" d="100"/>
        </p:scale>
        <p:origin x="90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DCB5BE7-83F5-42B8-AF82-55D126CB21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906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6C1AF5F-6EA0-41F3-B399-517F53CA65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4082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1AF5F-6EA0-41F3-B399-517F53CA6531}" type="slidenum">
              <a:rPr lang="cs-CZ" smtClean="0"/>
              <a:pPr>
                <a:defRPr/>
              </a:pPr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6957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Ivana Průchová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7CB71-1B08-4370-ACBA-72581A6E57B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22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Ivana Průchová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3B9CC-2147-4740-A513-C54495CA3AD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813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Ivana Průchová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23DC4-5320-4326-B797-22683938592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258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Ivana Průchová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67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Ivana Průchová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27C19-4442-4E7E-B07F-FB9CFF7E5D6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31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Ivana Průchová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08266-1E94-448B-81F3-0CD27833DE6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929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Ivana Průchová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F9678-A2EB-4DF2-9212-A5475C1FED7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00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Ivana Průchová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F03A7-B427-41FF-9B63-D41E18EEDAE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26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Ivana Průchová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8C5027-3708-495F-98D0-E17693FC4C7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48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Ivana Průchová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2696D-5E7B-4A1A-B0B7-7B8D3CB8C7C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86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Ivana Průchová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A94EE-6738-4151-AA52-2BF5D69BFFA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05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 smtClean="0"/>
              <a:t>Ivana Průchová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AA383B-AFF7-4C53-A0A3-14C0F395B68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8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0" r:id="rId1"/>
    <p:sldLayoutId id="2147484631" r:id="rId2"/>
    <p:sldLayoutId id="2147484632" r:id="rId3"/>
    <p:sldLayoutId id="2147484633" r:id="rId4"/>
    <p:sldLayoutId id="2147484634" r:id="rId5"/>
    <p:sldLayoutId id="2147484635" r:id="rId6"/>
    <p:sldLayoutId id="2147484636" r:id="rId7"/>
    <p:sldLayoutId id="2147484637" r:id="rId8"/>
    <p:sldLayoutId id="2147484638" r:id="rId9"/>
    <p:sldLayoutId id="2147484639" r:id="rId10"/>
    <p:sldLayoutId id="2147484640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oud.cz/projednavane-plenarni-veci/pl-us-2217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nssoud.cz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zurka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www.kurim.cz/cs/mestsky-urad/uzemni-planovani-obci-spravniho-obvodu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s://www.kurim.cz/cs/mestsky-urad/uzemni-planovani-obci-spravniho-obvodu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cenia.cz/eiasea/dokumenty/dokumentSoubor/61/EIA_sm%C4%9Brnice%20KONSOLIDOVAN%C3%81.pdf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google.cz/search?q=v%C3%BDstavba+d%C3%A1lnice&amp;client=firefox-b&amp;source=lnms&amp;tbm=isch&amp;sa=X&amp;ved=0ahUKEwjym7urnZnQAhVCVhQKHW1JCEwQ_AUICCgB&amp;biw=1150&amp;bih=631#tbm=isch&amp;q=v%C3%BDstavba+d%C3%A1lnice+D8&amp;imgrc=j6mRKMZZfNClCM%3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mr.cz/cs/Ministerstvo/Ministerstvo/Pro-media/Tiskove-zpravy/2017/Ministryne-Slechtova-predstavila-teze-rekodifikace-stavebniho-verejneh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mr.cz/cs/Ministerstvo/Ministerstvo/Pro-media/Tiskove-zpravy/2017/Ministryne-Slechtova-predstavila-teze-rekodifikace-stavebniho-verejneh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333375"/>
            <a:ext cx="7988300" cy="237554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400" dirty="0" smtClean="0"/>
              <a:t/>
            </a:r>
            <a:br>
              <a:rPr lang="cs-CZ" altLang="cs-CZ" sz="3400" dirty="0" smtClean="0"/>
            </a:br>
            <a:r>
              <a:rPr lang="cs-CZ" altLang="cs-CZ" sz="3400" dirty="0" smtClean="0"/>
              <a:t/>
            </a:r>
            <a:br>
              <a:rPr lang="cs-CZ" altLang="cs-CZ" sz="3400" dirty="0" smtClean="0"/>
            </a:br>
            <a:r>
              <a:rPr lang="cs-CZ" altLang="cs-CZ" sz="3400" b="1" dirty="0" smtClean="0">
                <a:solidFill>
                  <a:srgbClr val="00B050"/>
                </a:solidFill>
              </a:rPr>
              <a:t>Stavební zákon a ochrana životního prostředí</a:t>
            </a:r>
            <a:r>
              <a:rPr lang="cs-CZ" altLang="cs-CZ" sz="3400" dirty="0" smtClean="0">
                <a:solidFill>
                  <a:srgbClr val="00B050"/>
                </a:solidFill>
              </a:rPr>
              <a:t/>
            </a:r>
            <a:br>
              <a:rPr lang="cs-CZ" altLang="cs-CZ" sz="3400" dirty="0" smtClean="0">
                <a:solidFill>
                  <a:srgbClr val="00B050"/>
                </a:solidFill>
              </a:rPr>
            </a:br>
            <a:r>
              <a:rPr lang="cs-CZ" altLang="cs-CZ" sz="3400" dirty="0" smtClean="0">
                <a:solidFill>
                  <a:srgbClr val="00B050"/>
                </a:solidFill>
              </a:rPr>
              <a:t>  </a:t>
            </a:r>
            <a:endParaRPr lang="cs-CZ" altLang="cs-CZ" sz="5100" dirty="0" smtClean="0">
              <a:solidFill>
                <a:srgbClr val="00B05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2140560"/>
            <a:ext cx="6400800" cy="1400982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cs-CZ" sz="20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Právo životního prostředí II</a:t>
            </a:r>
            <a:endParaRPr lang="cs-CZ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 Ivana Průchová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podzim 2017</a:t>
            </a:r>
          </a:p>
        </p:txBody>
      </p:sp>
      <p:sp>
        <p:nvSpPr>
          <p:cNvPr id="13315" name="Zástupný symbol pro zápatí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987F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0AC97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200" smtClean="0">
                <a:solidFill>
                  <a:srgbClr val="FFFFFF"/>
                </a:solidFill>
                <a:latin typeface="Verdana" pitchFamily="34" charset="0"/>
              </a:rPr>
              <a:t>Ivana Průchová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7CB71-1B08-4370-ACBA-72581A6E57BA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2654"/>
            <a:ext cx="3023616" cy="201672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847" y="3541542"/>
            <a:ext cx="2820353" cy="2117503"/>
          </a:xfrm>
          <a:prstGeom prst="rect">
            <a:avLst/>
          </a:prstGeom>
        </p:spPr>
      </p:pic>
      <p:pic>
        <p:nvPicPr>
          <p:cNvPr id="8" name="Zástupný symbol pro obsah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2447388" y="4419064"/>
            <a:ext cx="1744827" cy="285999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083" y="4767386"/>
            <a:ext cx="2671638" cy="1783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/>
              <a:t>Orgány územního plánování a stavební úřady</a:t>
            </a:r>
            <a:r>
              <a:rPr lang="cs-CZ" sz="3600" i="1" dirty="0"/>
              <a:t> </a:t>
            </a:r>
            <a:endParaRPr lang="cs-CZ" dirty="0"/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250825" y="1484313"/>
            <a:ext cx="8432800" cy="4897437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altLang="cs-CZ" sz="2000" b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orgány územního plánování</a:t>
            </a: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  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orgány obcí (zastupitelstvo, rada, obecní  úřad),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		- úřad územního plánování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		- orgány krajů (zastupitelstvo, rada, krajský  úřad)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		- Ministerstvo pro místní rozvoj 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		- Ministerstvo obrany.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altLang="cs-CZ" sz="2000" b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stavební úřady</a:t>
            </a: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		- stavební úřady, označované jako  </a:t>
            </a:r>
            <a:r>
              <a:rPr lang="cs-CZ" altLang="cs-CZ" sz="2000" b="1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"obecné 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               	- stavební úřady </a:t>
            </a:r>
            <a:r>
              <a:rPr lang="cs-CZ" alt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řízení navazujících na EIA </a:t>
            </a:r>
            <a:endParaRPr lang="cs-CZ" altLang="cs-CZ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alt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cs-CZ" altLang="cs-CZ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obecní úřad obce s rozšířenou působností (</a:t>
            </a:r>
            <a:r>
              <a:rPr lang="cs-CZ" altLang="cs-CZ" sz="20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OÚORP) </a:t>
            </a: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              -  </a:t>
            </a:r>
            <a:r>
              <a:rPr lang="cs-CZ" altLang="cs-CZ" sz="2000" b="1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speciální</a:t>
            </a: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 stavební úřady,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               - </a:t>
            </a:r>
            <a:r>
              <a:rPr lang="cs-CZ" altLang="cs-CZ" sz="2000" b="1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vojenské  a jiné</a:t>
            </a: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 stavební úřady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987F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0AC97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200" smtClean="0">
                <a:solidFill>
                  <a:srgbClr val="FFFFFF"/>
                </a:solidFill>
                <a:latin typeface="Verdana" pitchFamily="34" charset="0"/>
              </a:rPr>
              <a:t>Ivana Průchová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9F7A70"/>
                </a:solidFill>
              </a:rPr>
              <a:t>Dotčené orgány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530383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 u="sng" dirty="0" smtClean="0">
                <a:solidFill>
                  <a:srgbClr val="C00000"/>
                </a:solidFill>
              </a:rPr>
              <a:t>ochrana veřejných zájmů podle zvláštních předpisů – tj. </a:t>
            </a:r>
            <a:r>
              <a:rPr lang="cs-CZ" altLang="cs-CZ" sz="2400" b="1" u="sng" dirty="0" smtClean="0">
                <a:solidFill>
                  <a:srgbClr val="00B050"/>
                </a:solidFill>
              </a:rPr>
              <a:t>vč. veřejného zájmu na ochraně životního prostředí </a:t>
            </a:r>
          </a:p>
          <a:p>
            <a:pPr eaLnBrk="1" hangingPunct="1">
              <a:lnSpc>
                <a:spcPct val="90000"/>
              </a:lnSpc>
            </a:pPr>
            <a:endParaRPr lang="cs-CZ" altLang="cs-CZ" sz="1800" b="1" u="sng" dirty="0" smtClean="0">
              <a:solidFill>
                <a:srgbClr val="00B05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1800" b="1" dirty="0" smtClean="0">
                <a:solidFill>
                  <a:srgbClr val="C00000"/>
                </a:solidFill>
              </a:rPr>
              <a:t>princip součinnosti </a:t>
            </a:r>
            <a:r>
              <a:rPr lang="cs-CZ" altLang="cs-CZ" sz="1800" b="1" dirty="0" smtClean="0"/>
              <a:t>s orgány územního plánování a stavebními úřady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1800" b="1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1800" b="1" u="sng" dirty="0" smtClean="0"/>
              <a:t>vzájemné </a:t>
            </a:r>
            <a:r>
              <a:rPr lang="cs-CZ" altLang="cs-CZ" sz="1800" b="1" u="sng" dirty="0" smtClean="0">
                <a:solidFill>
                  <a:srgbClr val="C00000"/>
                </a:solidFill>
              </a:rPr>
              <a:t>věcné a časové vazby mezi stanovisky a závaznými stanovisky </a:t>
            </a:r>
            <a:r>
              <a:rPr lang="cs-CZ" altLang="cs-CZ" sz="1800" b="1" u="sng" dirty="0" smtClean="0"/>
              <a:t>vydanými v procesech, které na sebe věcně a časově navazují</a:t>
            </a:r>
            <a:r>
              <a:rPr lang="cs-CZ" altLang="cs-CZ" sz="1800" b="1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b="1" dirty="0" smtClean="0"/>
              <a:t>vázanost dotčeného orgánu svým předchozím stanoviskem,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b="1" dirty="0" smtClean="0"/>
              <a:t>možnost změny při podstatné změně podmínek pro jeho vydání</a:t>
            </a:r>
          </a:p>
          <a:p>
            <a:pPr eaLnBrk="1" hangingPunct="1">
              <a:lnSpc>
                <a:spcPct val="90000"/>
              </a:lnSpc>
            </a:pPr>
            <a:endParaRPr lang="cs-CZ" altLang="cs-CZ" sz="1800" b="1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1800" b="1" u="sng" dirty="0" smtClean="0">
                <a:solidFill>
                  <a:srgbClr val="C00000"/>
                </a:solidFill>
              </a:rPr>
              <a:t>kontrola dodržování podmínek stanovených ve stanoviscích a závazných stanoviscích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b="1" dirty="0" smtClean="0"/>
              <a:t>stanoví-li dotčené orgány ve svém stanovisku nebo závazném stanovisku podmínky, a stanou-li se tyto podmínky součástí výrokové části rozhodnutí, nebo součástí opatření obecné povahy nebo jiného úkonu orgánu územního plánování nebo stavebního úřadu podle tohoto zákona, mohou dotčené orgány kontrolovat jejich dodržování. </a:t>
            </a:r>
          </a:p>
        </p:txBody>
      </p:sp>
      <p:sp>
        <p:nvSpPr>
          <p:cNvPr id="24579" name="Zástupný symbol pro zápatí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987F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0AC97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200" smtClean="0">
                <a:solidFill>
                  <a:srgbClr val="FFFFFF"/>
                </a:solidFill>
                <a:latin typeface="Verdana" pitchFamily="34" charset="0"/>
              </a:rPr>
              <a:t>Ivana Průchová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9F7A70"/>
                </a:solidFill>
              </a:rPr>
              <a:t>Dotčené orgány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052736"/>
            <a:ext cx="8482013" cy="5303613"/>
          </a:xfrm>
        </p:spPr>
        <p:txBody>
          <a:bodyPr>
            <a:normAutofit fontScale="62500" lnSpcReduction="20000"/>
          </a:bodyPr>
          <a:lstStyle/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cs-CZ" sz="18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sz="2200" dirty="0" smtClean="0"/>
              <a:t>dotčené </a:t>
            </a:r>
            <a:r>
              <a:rPr lang="cs-CZ" sz="2200" dirty="0" smtClean="0"/>
              <a:t>orgány vydávají</a:t>
            </a:r>
          </a:p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cs-CZ" b="1" dirty="0" smtClean="0">
                <a:solidFill>
                  <a:srgbClr val="002060"/>
                </a:solidFill>
              </a:rPr>
              <a:t>stanoviska/koordinovaná stanoviska</a:t>
            </a:r>
          </a:p>
          <a:p>
            <a:pPr marL="823277" lvl="2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/>
              <a:buChar char=""/>
              <a:defRPr/>
            </a:pPr>
            <a:r>
              <a:rPr lang="cs-CZ" dirty="0" smtClean="0"/>
              <a:t>nejsou </a:t>
            </a:r>
            <a:r>
              <a:rPr lang="cs-CZ" dirty="0"/>
              <a:t>samostatným rozhodnutím ve správním řízení </a:t>
            </a:r>
            <a:endParaRPr lang="cs-CZ" dirty="0" smtClean="0"/>
          </a:p>
          <a:p>
            <a:pPr marL="823277" lvl="2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/>
              <a:buChar char=""/>
              <a:defRPr/>
            </a:pPr>
            <a:r>
              <a:rPr lang="cs-CZ" dirty="0" smtClean="0"/>
              <a:t>jejich </a:t>
            </a:r>
            <a:r>
              <a:rPr lang="cs-CZ" b="1" dirty="0">
                <a:solidFill>
                  <a:srgbClr val="C00000"/>
                </a:solidFill>
              </a:rPr>
              <a:t>obsah je závazný </a:t>
            </a:r>
            <a:r>
              <a:rPr lang="cs-CZ" dirty="0"/>
              <a:t>pro </a:t>
            </a:r>
            <a:r>
              <a:rPr lang="cs-CZ" b="1" dirty="0">
                <a:solidFill>
                  <a:srgbClr val="33CC33"/>
                </a:solidFill>
              </a:rPr>
              <a:t> </a:t>
            </a:r>
            <a:endParaRPr lang="cs-CZ" b="1" dirty="0" smtClean="0">
              <a:solidFill>
                <a:srgbClr val="33CC33"/>
              </a:solidFill>
            </a:endParaRPr>
          </a:p>
          <a:p>
            <a:pPr marL="1097915" lvl="3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"/>
              <a:defRPr/>
            </a:pPr>
            <a:r>
              <a:rPr lang="cs-CZ" b="1" dirty="0" smtClean="0">
                <a:solidFill>
                  <a:srgbClr val="33CC33"/>
                </a:solidFill>
              </a:rPr>
              <a:t>politiku </a:t>
            </a:r>
            <a:r>
              <a:rPr lang="cs-CZ" b="1" dirty="0">
                <a:solidFill>
                  <a:srgbClr val="33CC33"/>
                </a:solidFill>
              </a:rPr>
              <a:t>územního rozvoje </a:t>
            </a:r>
            <a:endParaRPr lang="cs-CZ" b="1" dirty="0" smtClean="0">
              <a:solidFill>
                <a:srgbClr val="33CC33"/>
              </a:solidFill>
            </a:endParaRPr>
          </a:p>
          <a:p>
            <a:pPr marL="1097915" lvl="3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"/>
              <a:defRPr/>
            </a:pPr>
            <a:r>
              <a:rPr lang="cs-CZ" b="1" dirty="0" smtClean="0">
                <a:solidFill>
                  <a:srgbClr val="33CC33"/>
                </a:solidFill>
              </a:rPr>
              <a:t>pro </a:t>
            </a:r>
            <a:r>
              <a:rPr lang="cs-CZ" b="1" dirty="0">
                <a:solidFill>
                  <a:srgbClr val="33CC33"/>
                </a:solidFill>
              </a:rPr>
              <a:t>opatření obecné povahy vydávaná podle </a:t>
            </a:r>
            <a:r>
              <a:rPr lang="cs-CZ" b="1" dirty="0" err="1" smtClean="0">
                <a:solidFill>
                  <a:srgbClr val="33CC33"/>
                </a:solidFill>
              </a:rPr>
              <a:t>StZ</a:t>
            </a:r>
            <a:endParaRPr lang="cs-CZ" b="1" dirty="0">
              <a:solidFill>
                <a:srgbClr val="33CC33"/>
              </a:solidFill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sz="2200" dirty="0" smtClean="0"/>
              <a:t>	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sz="2200" dirty="0" smtClean="0"/>
              <a:t>Obsah – na obsah stanoviska se použije § 149/2 </a:t>
            </a:r>
            <a:r>
              <a:rPr lang="cs-CZ" sz="2200" dirty="0" err="1" smtClean="0"/>
              <a:t>SpŘ</a:t>
            </a:r>
            <a:r>
              <a:rPr lang="cs-CZ" sz="2200" dirty="0" smtClean="0"/>
              <a:t> (po novele </a:t>
            </a:r>
            <a:r>
              <a:rPr lang="cs-CZ" sz="2200" dirty="0" err="1" smtClean="0"/>
              <a:t>zák.č</a:t>
            </a:r>
            <a:r>
              <a:rPr lang="cs-CZ" sz="2200" dirty="0" smtClean="0"/>
              <a:t>. 225/2017 Sb.)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sz="2200" dirty="0" smtClean="0"/>
          </a:p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cs-CZ" b="1" dirty="0" smtClean="0">
                <a:solidFill>
                  <a:srgbClr val="002060"/>
                </a:solidFill>
              </a:rPr>
              <a:t>závazná stanoviska/koordinovaná závazná stanoviska </a:t>
            </a:r>
            <a:r>
              <a:rPr lang="cs-CZ" dirty="0" smtClean="0">
                <a:solidFill>
                  <a:srgbClr val="002060"/>
                </a:solidFill>
              </a:rPr>
              <a:t>  </a:t>
            </a:r>
            <a:r>
              <a:rPr lang="cs-CZ" dirty="0" smtClean="0"/>
              <a:t>pro rozhodnutí a jiné úkony stavebního úřadu nebo úkony autorizovaného  inspektora podle </a:t>
            </a:r>
            <a:r>
              <a:rPr lang="cs-CZ" dirty="0" err="1" smtClean="0"/>
              <a:t>StZ</a:t>
            </a:r>
            <a:r>
              <a:rPr lang="cs-CZ" dirty="0" smtClean="0"/>
              <a:t>, nestanoví-li zvláštní předpis jinak</a:t>
            </a:r>
          </a:p>
          <a:p>
            <a:pPr marL="948690" lvl="2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cs-CZ" b="1" dirty="0" smtClean="0"/>
              <a:t>§ </a:t>
            </a:r>
            <a:r>
              <a:rPr lang="cs-CZ" b="1" dirty="0" err="1" smtClean="0"/>
              <a:t>StZ</a:t>
            </a:r>
            <a:endParaRPr lang="cs-CZ" b="1" dirty="0" smtClean="0"/>
          </a:p>
          <a:p>
            <a:pPr marL="948690" lvl="2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cs-CZ" b="1" dirty="0" smtClean="0"/>
              <a:t>§ </a:t>
            </a:r>
            <a:r>
              <a:rPr lang="cs-CZ" b="1" dirty="0" smtClean="0"/>
              <a:t>149 </a:t>
            </a:r>
            <a:r>
              <a:rPr lang="cs-CZ" b="1" dirty="0" err="1" smtClean="0"/>
              <a:t>SpŘ</a:t>
            </a:r>
            <a:r>
              <a:rPr lang="cs-CZ" b="1" dirty="0" smtClean="0"/>
              <a:t> </a:t>
            </a:r>
            <a:endParaRPr lang="cs-CZ" b="1" dirty="0" smtClean="0"/>
          </a:p>
          <a:p>
            <a:pPr marL="948690" lvl="2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cs-CZ" b="1" dirty="0" smtClean="0"/>
              <a:t> </a:t>
            </a:r>
            <a:r>
              <a:rPr lang="cs-CZ" b="1" dirty="0" smtClean="0">
                <a:solidFill>
                  <a:srgbClr val="33CC33"/>
                </a:solidFill>
              </a:rPr>
              <a:t>předpisy k ochraně veřejných zájmů </a:t>
            </a:r>
            <a:r>
              <a:rPr lang="cs-CZ" b="1" dirty="0" smtClean="0"/>
              <a:t>(ŽP – </a:t>
            </a:r>
            <a:r>
              <a:rPr lang="cs-CZ" b="1" dirty="0" smtClean="0">
                <a:solidFill>
                  <a:srgbClr val="33CC33"/>
                </a:solidFill>
              </a:rPr>
              <a:t>příroda, voda, ovzduší, ZPF, les, </a:t>
            </a:r>
            <a:r>
              <a:rPr lang="cs-CZ" b="1" dirty="0" smtClean="0">
                <a:solidFill>
                  <a:srgbClr val="33CC33"/>
                </a:solidFill>
              </a:rPr>
              <a:t>odpady…</a:t>
            </a:r>
            <a:r>
              <a:rPr lang="cs-CZ" b="1" dirty="0" err="1" smtClean="0">
                <a:solidFill>
                  <a:srgbClr val="33CC33"/>
                </a:solidFill>
              </a:rPr>
              <a:t>ulturní</a:t>
            </a:r>
            <a:r>
              <a:rPr lang="cs-CZ" b="1" dirty="0" smtClean="0">
                <a:solidFill>
                  <a:srgbClr val="33CC33"/>
                </a:solidFill>
              </a:rPr>
              <a:t> památky, veřejné zdraví</a:t>
            </a:r>
          </a:p>
          <a:p>
            <a:pPr marL="948690" lvl="2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cs-CZ" b="1" dirty="0" smtClean="0">
                <a:solidFill>
                  <a:srgbClr val="33CC33"/>
                </a:solidFill>
              </a:rPr>
              <a:t>soulad s územním plánováním: </a:t>
            </a:r>
            <a:r>
              <a:rPr lang="cs-CZ" altLang="cs-CZ" b="1" u="sng" dirty="0">
                <a:solidFill>
                  <a:srgbClr val="C00000"/>
                </a:solidFill>
              </a:rPr>
              <a:t>!!! závazné stanovisko orgánu územního plánování (§ 96b </a:t>
            </a:r>
            <a:r>
              <a:rPr lang="cs-CZ" altLang="cs-CZ" b="1" u="sng" dirty="0" err="1">
                <a:solidFill>
                  <a:srgbClr val="C00000"/>
                </a:solidFill>
              </a:rPr>
              <a:t>StZ</a:t>
            </a:r>
            <a:r>
              <a:rPr lang="cs-CZ" altLang="cs-CZ" b="1" u="sng" dirty="0"/>
              <a:t>) – z hlediska souladu záměru s obsahem územně plánovací dokumentace a s dalšími nástroji územního plánování </a:t>
            </a:r>
          </a:p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cs-CZ" b="1" dirty="0" smtClean="0"/>
          </a:p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cs-CZ" b="1" dirty="0" smtClean="0"/>
          </a:p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cs-CZ" b="1" dirty="0">
              <a:solidFill>
                <a:srgbClr val="33CC33"/>
              </a:solidFill>
            </a:endParaRPr>
          </a:p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cs-CZ" b="1" dirty="0" smtClean="0">
                <a:solidFill>
                  <a:srgbClr val="33CC33"/>
                </a:solidFill>
              </a:rPr>
              <a:t>variantní řešení:</a:t>
            </a:r>
          </a:p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cs-CZ" b="1" dirty="0" smtClean="0">
              <a:solidFill>
                <a:srgbClr val="33CC33"/>
              </a:solidFill>
            </a:endParaRPr>
          </a:p>
          <a:p>
            <a:pPr marL="822960" lvl="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sz="2800" b="1" u="sng" dirty="0" smtClean="0">
                <a:solidFill>
                  <a:srgbClr val="33CC33"/>
                </a:solidFill>
              </a:rPr>
              <a:t>Obsahuje-li posuzovaný návrh </a:t>
            </a:r>
            <a:r>
              <a:rPr lang="cs-CZ" sz="2800" b="1" u="sng" dirty="0" smtClean="0">
                <a:solidFill>
                  <a:srgbClr val="FF0000"/>
                </a:solidFill>
              </a:rPr>
              <a:t>varianty řešení</a:t>
            </a:r>
            <a:r>
              <a:rPr lang="cs-CZ" sz="2800" b="1" u="sng" dirty="0" smtClean="0">
                <a:solidFill>
                  <a:srgbClr val="33CC33"/>
                </a:solidFill>
              </a:rPr>
              <a:t>, </a:t>
            </a:r>
            <a:r>
              <a:rPr lang="cs-CZ" sz="2800" b="1" u="sng" dirty="0" smtClean="0">
                <a:solidFill>
                  <a:srgbClr val="C00000"/>
                </a:solidFill>
              </a:rPr>
              <a:t>dotčený orgán posuzuje každou variantu</a:t>
            </a:r>
            <a:r>
              <a:rPr lang="cs-CZ" sz="2800" b="1" u="sng" dirty="0" smtClean="0">
                <a:solidFill>
                  <a:srgbClr val="33CC33"/>
                </a:solidFill>
              </a:rPr>
              <a:t> </a:t>
            </a:r>
            <a:r>
              <a:rPr lang="cs-CZ" sz="2800" b="1" u="sng" dirty="0" smtClean="0">
                <a:solidFill>
                  <a:srgbClr val="003A1A"/>
                </a:solidFill>
              </a:rPr>
              <a:t>samostatně </a:t>
            </a:r>
          </a:p>
          <a:p>
            <a:pPr marL="822960" lvl="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cs-CZ" sz="2800" b="1" u="sng" dirty="0">
              <a:solidFill>
                <a:srgbClr val="33CC33"/>
              </a:solidFill>
            </a:endParaRPr>
          </a:p>
        </p:txBody>
      </p:sp>
      <p:sp>
        <p:nvSpPr>
          <p:cNvPr id="25603" name="Zástupný symbol pro zápatí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987F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0AC97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200" smtClean="0">
                <a:solidFill>
                  <a:srgbClr val="FFFFFF"/>
                </a:solidFill>
                <a:latin typeface="Verdana" pitchFamily="34" charset="0"/>
              </a:rPr>
              <a:t>Ivana Průchová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Obsah závazného stanoviska/stanoviska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r>
              <a:rPr lang="cs-CZ" sz="2000" b="1" dirty="0" smtClean="0">
                <a:solidFill>
                  <a:srgbClr val="00B050"/>
                </a:solidFill>
              </a:rPr>
              <a:t>Obsah závazného stanoviska (§ 149/2 SPŘ – po novele zák. č. 225/2017 Sb.)</a:t>
            </a:r>
          </a:p>
          <a:p>
            <a:pPr lvl="1"/>
            <a:r>
              <a:rPr lang="cs-CZ" sz="2000" b="1" dirty="0" smtClean="0"/>
              <a:t> závazná </a:t>
            </a:r>
            <a:r>
              <a:rPr lang="cs-CZ" sz="2000" b="1" dirty="0"/>
              <a:t>část a odůvodnění. </a:t>
            </a:r>
            <a:endParaRPr lang="cs-CZ" sz="2000" b="1" dirty="0" smtClean="0"/>
          </a:p>
          <a:p>
            <a:pPr lvl="1"/>
            <a:r>
              <a:rPr lang="cs-CZ" sz="2000" dirty="0"/>
              <a:t> </a:t>
            </a:r>
            <a:r>
              <a:rPr lang="cs-CZ" sz="2000" b="1" dirty="0" smtClean="0"/>
              <a:t>závazná část</a:t>
            </a:r>
            <a:r>
              <a:rPr lang="cs-CZ" sz="2000" dirty="0" smtClean="0"/>
              <a:t>: </a:t>
            </a:r>
            <a:r>
              <a:rPr lang="cs-CZ" sz="2000" dirty="0"/>
              <a:t>dotčený orgán uvede </a:t>
            </a:r>
            <a:endParaRPr lang="cs-CZ" sz="2000" dirty="0" smtClean="0"/>
          </a:p>
          <a:p>
            <a:pPr lvl="2"/>
            <a:r>
              <a:rPr lang="cs-CZ" sz="2000" dirty="0" smtClean="0"/>
              <a:t>řešení </a:t>
            </a:r>
            <a:r>
              <a:rPr lang="cs-CZ" sz="2000" dirty="0"/>
              <a:t>otázky, která je předmětem závazného stanoviska, </a:t>
            </a:r>
            <a:endParaRPr lang="cs-CZ" sz="2000" dirty="0" smtClean="0"/>
          </a:p>
          <a:p>
            <a:pPr lvl="2"/>
            <a:r>
              <a:rPr lang="cs-CZ" sz="2000" dirty="0" smtClean="0"/>
              <a:t>ustanovení </a:t>
            </a:r>
            <a:r>
              <a:rPr lang="cs-CZ" sz="2000" dirty="0"/>
              <a:t>zákona, které zmocňuje k jeho vydání a další ustanovení právních předpisů, na kterých je obsah závazné části založen. </a:t>
            </a:r>
            <a:endParaRPr lang="cs-CZ" sz="2000" dirty="0" smtClean="0"/>
          </a:p>
          <a:p>
            <a:pPr lvl="1"/>
            <a:r>
              <a:rPr lang="cs-CZ" sz="2000" b="1" dirty="0" smtClean="0"/>
              <a:t>Odůvodněn</a:t>
            </a:r>
            <a:r>
              <a:rPr lang="cs-CZ" sz="2000" dirty="0" smtClean="0"/>
              <a:t>í: dotčený orgán uvede: </a:t>
            </a:r>
          </a:p>
          <a:p>
            <a:pPr lvl="2"/>
            <a:r>
              <a:rPr lang="cs-CZ" sz="2000" dirty="0" smtClean="0"/>
              <a:t>důvody</a:t>
            </a:r>
            <a:r>
              <a:rPr lang="cs-CZ" sz="2000" dirty="0"/>
              <a:t>, o které se opírá obsah závazné části závazného stanoviska, </a:t>
            </a:r>
            <a:endParaRPr lang="cs-CZ" sz="2000" dirty="0" smtClean="0"/>
          </a:p>
          <a:p>
            <a:pPr lvl="2"/>
            <a:r>
              <a:rPr lang="cs-CZ" sz="2000" dirty="0" smtClean="0"/>
              <a:t>podklady </a:t>
            </a:r>
            <a:r>
              <a:rPr lang="cs-CZ" sz="2000" dirty="0"/>
              <a:t>pro jeho vydání a úvahy, kterými se řídil při jejich hodnocení a při výkladu právních předpisů, na kterých je obsah závazné části založen</a:t>
            </a:r>
            <a:r>
              <a:rPr lang="cs-CZ" sz="2000" dirty="0" smtClean="0"/>
              <a:t>.</a:t>
            </a:r>
          </a:p>
          <a:p>
            <a:endParaRPr lang="cs-CZ" sz="2000" b="1" dirty="0" smtClean="0">
              <a:solidFill>
                <a:srgbClr val="00B050"/>
              </a:solidFill>
            </a:endParaRPr>
          </a:p>
          <a:p>
            <a:r>
              <a:rPr lang="cs-CZ" sz="2000" b="1" dirty="0" smtClean="0">
                <a:solidFill>
                  <a:srgbClr val="00B050"/>
                </a:solidFill>
              </a:rPr>
              <a:t>Obsah </a:t>
            </a:r>
            <a:r>
              <a:rPr lang="cs-CZ" sz="2000" b="1" dirty="0" smtClean="0">
                <a:solidFill>
                  <a:srgbClr val="00B050"/>
                </a:solidFill>
              </a:rPr>
              <a:t>stanoviska:</a:t>
            </a:r>
          </a:p>
          <a:p>
            <a:pPr lvl="1"/>
            <a:r>
              <a:rPr lang="cs-CZ" sz="2000" dirty="0" smtClean="0"/>
              <a:t>§ 4/2 </a:t>
            </a:r>
            <a:r>
              <a:rPr lang="cs-CZ" sz="2000" dirty="0" err="1" smtClean="0"/>
              <a:t>StZ</a:t>
            </a:r>
            <a:r>
              <a:rPr lang="cs-CZ" sz="2000" dirty="0" smtClean="0"/>
              <a:t>: pro obsah stanoviska se použije obsah § 149/2 SPŽ obdobně  </a:t>
            </a: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Ivana Průchová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2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86856F"/>
                </a:solidFill>
              </a:rPr>
              <a:t>Veřejnost </a:t>
            </a:r>
          </a:p>
        </p:txBody>
      </p:sp>
      <p:sp>
        <p:nvSpPr>
          <p:cNvPr id="26628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504560" cy="547260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000" dirty="0" smtClean="0"/>
              <a:t>Východiska zapojení veřejnosti do procesů podle stavebního zákona</a:t>
            </a:r>
          </a:p>
          <a:p>
            <a:pPr lvl="1" eaLnBrk="1" hangingPunct="1"/>
            <a:r>
              <a:rPr lang="cs-CZ" altLang="cs-CZ" sz="2000" dirty="0" err="1" smtClean="0">
                <a:solidFill>
                  <a:schemeClr val="tx1"/>
                </a:solidFill>
              </a:rPr>
              <a:t>Aarhuská</a:t>
            </a:r>
            <a:r>
              <a:rPr lang="cs-CZ" altLang="cs-CZ" sz="2000" dirty="0" smtClean="0">
                <a:solidFill>
                  <a:schemeClr val="tx1"/>
                </a:solidFill>
              </a:rPr>
              <a:t> úmluva, Směrnice SEA, EIA (viz výše) ,</a:t>
            </a:r>
          </a:p>
          <a:p>
            <a:pPr lvl="2" eaLnBrk="1" hangingPunct="1"/>
            <a:r>
              <a:rPr lang="cs-CZ" altLang="cs-CZ" sz="2000" dirty="0" smtClean="0"/>
              <a:t> </a:t>
            </a:r>
            <a:r>
              <a:rPr lang="cs-CZ" altLang="cs-CZ" sz="2000" i="1" dirty="0" smtClean="0"/>
              <a:t>Blíže viz mj. též  prezentace  přednášek „Subjekty PŽP“, „Účast veřejnost při ochraně ŽP</a:t>
            </a:r>
            <a:r>
              <a:rPr lang="cs-CZ" altLang="cs-CZ" sz="2000" dirty="0" smtClean="0"/>
              <a:t>“</a:t>
            </a:r>
          </a:p>
          <a:p>
            <a:pPr lvl="1" eaLnBrk="1" hangingPunct="1"/>
            <a:endParaRPr lang="cs-CZ" altLang="cs-CZ" sz="2000" b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cs-CZ" altLang="cs-CZ" sz="2000" b="1" dirty="0" smtClean="0">
                <a:solidFill>
                  <a:srgbClr val="C00000"/>
                </a:solidFill>
              </a:rPr>
              <a:t>Veřejnost:</a:t>
            </a:r>
          </a:p>
          <a:p>
            <a:pPr lvl="1" eaLnBrk="1" hangingPunct="1"/>
            <a:r>
              <a:rPr lang="cs-CZ" altLang="cs-CZ" sz="2000" b="1" dirty="0" smtClean="0"/>
              <a:t>pojmy používané ve </a:t>
            </a:r>
            <a:r>
              <a:rPr lang="cs-CZ" altLang="cs-CZ" sz="2000" b="1" dirty="0" err="1" smtClean="0"/>
              <a:t>StZ</a:t>
            </a:r>
            <a:r>
              <a:rPr lang="cs-CZ" altLang="cs-CZ" sz="2000" b="1" dirty="0" smtClean="0"/>
              <a:t>:</a:t>
            </a:r>
          </a:p>
          <a:p>
            <a:pPr lvl="2" eaLnBrk="1" hangingPunct="1"/>
            <a:r>
              <a:rPr lang="cs-CZ" altLang="cs-CZ" sz="2000" b="1" dirty="0" smtClean="0">
                <a:solidFill>
                  <a:srgbClr val="00B050"/>
                </a:solidFill>
              </a:rPr>
              <a:t>každý“</a:t>
            </a:r>
          </a:p>
          <a:p>
            <a:pPr lvl="2" eaLnBrk="1" hangingPunct="1"/>
            <a:r>
              <a:rPr lang="cs-CZ" altLang="cs-CZ" sz="2000" b="1" dirty="0" smtClean="0">
                <a:solidFill>
                  <a:srgbClr val="00B050"/>
                </a:solidFill>
              </a:rPr>
              <a:t>„veřejnost</a:t>
            </a:r>
            <a:r>
              <a:rPr lang="cs-CZ" altLang="cs-CZ" sz="2000" dirty="0" smtClean="0"/>
              <a:t>“ </a:t>
            </a:r>
          </a:p>
          <a:p>
            <a:pPr lvl="1" eaLnBrk="1" hangingPunct="1"/>
            <a:r>
              <a:rPr lang="cs-CZ" altLang="cs-CZ" sz="2000" dirty="0" smtClean="0"/>
              <a:t> </a:t>
            </a:r>
            <a:r>
              <a:rPr lang="cs-CZ" altLang="cs-CZ" sz="2000" b="1" dirty="0" smtClean="0"/>
              <a:t>zákon EIA</a:t>
            </a:r>
          </a:p>
          <a:p>
            <a:pPr lvl="2"/>
            <a:r>
              <a:rPr lang="cs-CZ" altLang="cs-CZ" sz="1600" b="1" dirty="0" smtClean="0"/>
              <a:t>Veřejnost:</a:t>
            </a:r>
          </a:p>
          <a:p>
            <a:pPr lvl="3"/>
            <a:r>
              <a:rPr lang="cs-CZ" altLang="cs-CZ" sz="1600" dirty="0" smtClean="0"/>
              <a:t>„jedna nebo více osob“ -zák. EIA - § 3 písm. h), význam pro navazující řízení dle stavebního zákona</a:t>
            </a:r>
          </a:p>
          <a:p>
            <a:pPr lvl="3"/>
            <a:r>
              <a:rPr lang="cs-CZ" altLang="cs-CZ" sz="1600" dirty="0" smtClean="0"/>
              <a:t>dotčená veřejnost </a:t>
            </a:r>
          </a:p>
          <a:p>
            <a:pPr eaLnBrk="1" hangingPunct="1"/>
            <a:r>
              <a:rPr lang="cs-CZ" altLang="cs-CZ" sz="2000" dirty="0" smtClean="0"/>
              <a:t>               </a:t>
            </a:r>
          </a:p>
          <a:p>
            <a:pPr lvl="2" eaLnBrk="1" hangingPunct="1"/>
            <a:endParaRPr lang="cs-CZ" altLang="cs-CZ" sz="2000" dirty="0" smtClean="0"/>
          </a:p>
          <a:p>
            <a:pPr lvl="1" eaLnBrk="1" hangingPunct="1"/>
            <a:endParaRPr lang="cs-CZ" altLang="cs-CZ" sz="2000" dirty="0" smtClean="0"/>
          </a:p>
        </p:txBody>
      </p:sp>
      <p:sp>
        <p:nvSpPr>
          <p:cNvPr id="26627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987F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0AC97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200" smtClean="0">
                <a:solidFill>
                  <a:srgbClr val="FFFFFF"/>
                </a:solidFill>
                <a:latin typeface="Verdana" pitchFamily="34" charset="0"/>
              </a:rPr>
              <a:t>Ivana Průchová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00B050"/>
                </a:solidFill>
              </a:rPr>
              <a:t>Dotčená veřejnost a EIA </a:t>
            </a:r>
          </a:p>
        </p:txBody>
      </p:sp>
      <p:sp>
        <p:nvSpPr>
          <p:cNvPr id="27652" name="Zástupný symbol pro obsah 2"/>
          <p:cNvSpPr>
            <a:spLocks noGrp="1"/>
          </p:cNvSpPr>
          <p:nvPr>
            <p:ph idx="1"/>
          </p:nvPr>
        </p:nvSpPr>
        <p:spPr>
          <a:xfrm>
            <a:off x="250825" y="1196975"/>
            <a:ext cx="8555038" cy="5545138"/>
          </a:xfrm>
        </p:spPr>
        <p:txBody>
          <a:bodyPr>
            <a:normAutofit/>
          </a:bodyPr>
          <a:lstStyle/>
          <a:p>
            <a:pPr eaLnBrk="1" hangingPunct="1"/>
            <a:endParaRPr lang="cs-CZ" altLang="cs-CZ" sz="2400" b="1" dirty="0" smtClean="0">
              <a:solidFill>
                <a:srgbClr val="33CC33"/>
              </a:solidFill>
            </a:endParaRPr>
          </a:p>
          <a:p>
            <a:pPr eaLnBrk="1" hangingPunct="1"/>
            <a:r>
              <a:rPr lang="cs-CZ" altLang="cs-CZ" sz="1600" dirty="0" smtClean="0"/>
              <a:t>§ 3 písm. i) zák. EIA: </a:t>
            </a:r>
          </a:p>
          <a:p>
            <a:pPr eaLnBrk="1" hangingPunct="1"/>
            <a:endParaRPr lang="cs-CZ" altLang="cs-CZ" sz="1600" b="1" dirty="0" smtClean="0">
              <a:solidFill>
                <a:srgbClr val="00B050"/>
              </a:solidFill>
            </a:endParaRPr>
          </a:p>
          <a:p>
            <a:pPr eaLnBrk="1" hangingPunct="1"/>
            <a:r>
              <a:rPr lang="cs-CZ" altLang="cs-CZ" sz="1600" b="1" dirty="0" smtClean="0">
                <a:solidFill>
                  <a:srgbClr val="00B050"/>
                </a:solidFill>
              </a:rPr>
              <a:t>DOTČENÁ VEŘEJNOST:</a:t>
            </a:r>
          </a:p>
          <a:p>
            <a:pPr eaLnBrk="1" hangingPunct="1"/>
            <a:endParaRPr lang="cs-CZ" altLang="cs-CZ" sz="1600" dirty="0" smtClean="0"/>
          </a:p>
          <a:p>
            <a:pPr lvl="1" eaLnBrk="1" hangingPunct="1"/>
            <a:r>
              <a:rPr lang="cs-CZ" altLang="cs-CZ" sz="1600" dirty="0" smtClean="0"/>
              <a:t>osoba, která </a:t>
            </a:r>
            <a:r>
              <a:rPr lang="cs-CZ" altLang="cs-CZ" sz="1600" dirty="0" smtClean="0">
                <a:solidFill>
                  <a:srgbClr val="C00000"/>
                </a:solidFill>
              </a:rPr>
              <a:t>může být rozhodnutím vydaným v </a:t>
            </a:r>
            <a:r>
              <a:rPr lang="cs-CZ" altLang="cs-CZ" sz="1600" b="1" dirty="0" smtClean="0">
                <a:solidFill>
                  <a:srgbClr val="C00000"/>
                </a:solidFill>
              </a:rPr>
              <a:t>navazujícím řízení </a:t>
            </a:r>
            <a:r>
              <a:rPr lang="cs-CZ" altLang="cs-CZ" sz="1600" dirty="0" smtClean="0">
                <a:solidFill>
                  <a:srgbClr val="C00000"/>
                </a:solidFill>
              </a:rPr>
              <a:t>dotčena ve svých právech nebo povinnostech</a:t>
            </a:r>
            <a:r>
              <a:rPr lang="cs-CZ" altLang="cs-CZ" sz="1600" dirty="0" smtClean="0"/>
              <a:t>,</a:t>
            </a:r>
          </a:p>
          <a:p>
            <a:pPr lvl="1" eaLnBrk="1" hangingPunct="1"/>
            <a:endParaRPr lang="cs-CZ" altLang="cs-CZ" sz="1600" dirty="0" smtClean="0"/>
          </a:p>
          <a:p>
            <a:pPr lvl="1" eaLnBrk="1" hangingPunct="1"/>
            <a:r>
              <a:rPr lang="cs-CZ" altLang="cs-CZ" sz="1600" b="1" dirty="0" smtClean="0"/>
              <a:t>právnická osoba soukromého práva, jejímž předmětem činnosti je podle zakladatelského právního jednání ochrana životního prostředí nebo veřejného zdraví,</a:t>
            </a:r>
            <a:r>
              <a:rPr lang="cs-CZ" altLang="cs-CZ" sz="1600" dirty="0" smtClean="0"/>
              <a:t> a jejíž hlavní činností </a:t>
            </a:r>
            <a:r>
              <a:rPr lang="cs-CZ" altLang="cs-CZ" sz="1600" b="1" dirty="0" smtClean="0"/>
              <a:t>není podnikání nebo jiná výdělečná činnost, která </a:t>
            </a:r>
            <a:r>
              <a:rPr lang="cs-CZ" altLang="cs-CZ" sz="1600" b="1" dirty="0" smtClean="0">
                <a:solidFill>
                  <a:srgbClr val="C00000"/>
                </a:solidFill>
              </a:rPr>
              <a:t>vznikla alespoň 3 roky před dnem zveřejnění informací o navazujícím řízení </a:t>
            </a:r>
            <a:r>
              <a:rPr lang="cs-CZ" altLang="cs-CZ" sz="1600" dirty="0" smtClean="0"/>
              <a:t>podle § 9b odst. 1, případně před dnem vydání rozhodnutí podle § 7 odst. 6</a:t>
            </a:r>
            <a:r>
              <a:rPr lang="cs-CZ" altLang="cs-CZ" sz="1600" b="1" dirty="0" smtClean="0"/>
              <a:t>, nebo </a:t>
            </a:r>
            <a:r>
              <a:rPr lang="cs-CZ" altLang="cs-CZ" sz="1600" dirty="0" smtClean="0"/>
              <a:t>kterou </a:t>
            </a:r>
            <a:r>
              <a:rPr lang="cs-CZ" altLang="cs-CZ" sz="1600" b="1" dirty="0" smtClean="0">
                <a:solidFill>
                  <a:srgbClr val="C00000"/>
                </a:solidFill>
              </a:rPr>
              <a:t>podporuje svými podpisy nejméně 200 osob,</a:t>
            </a:r>
          </a:p>
          <a:p>
            <a:pPr eaLnBrk="1" hangingPunct="1"/>
            <a:r>
              <a:rPr lang="cs-CZ" altLang="cs-CZ" sz="1600" dirty="0" smtClean="0"/>
              <a:t> </a:t>
            </a:r>
          </a:p>
          <a:p>
            <a:pPr lvl="2" eaLnBrk="1" hangingPunct="1"/>
            <a:r>
              <a:rPr lang="cs-CZ" altLang="cs-CZ" sz="1600" dirty="0" smtClean="0"/>
              <a:t> podporující podpisovou listinou listina s podpisy nejméně 200 osob.</a:t>
            </a:r>
          </a:p>
          <a:p>
            <a:pPr eaLnBrk="1" hangingPunct="1"/>
            <a:endParaRPr lang="cs-CZ" altLang="cs-CZ" sz="1600" dirty="0" smtClean="0"/>
          </a:p>
          <a:p>
            <a:pPr eaLnBrk="1" hangingPunct="1"/>
            <a:r>
              <a:rPr lang="cs-CZ" altLang="cs-CZ" sz="1600" dirty="0" smtClean="0"/>
              <a:t>Diskuse</a:t>
            </a:r>
          </a:p>
          <a:p>
            <a:pPr lvl="1" eaLnBrk="1" hangingPunct="1"/>
            <a:endParaRPr lang="cs-CZ" altLang="cs-CZ" sz="1100" dirty="0" smtClean="0"/>
          </a:p>
          <a:p>
            <a:pPr eaLnBrk="1" hangingPunct="1"/>
            <a:endParaRPr lang="cs-CZ" altLang="cs-CZ" sz="1600" dirty="0" smtClean="0"/>
          </a:p>
        </p:txBody>
      </p:sp>
      <p:sp>
        <p:nvSpPr>
          <p:cNvPr id="27651" name="Zástupný symbol pro zápatí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987F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0AC97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200" smtClean="0">
                <a:solidFill>
                  <a:srgbClr val="FFFFFF"/>
                </a:solidFill>
                <a:latin typeface="Verdana" pitchFamily="34" charset="0"/>
              </a:rPr>
              <a:t>Ivana Průchová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8600"/>
            <a:ext cx="8585200" cy="89693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b="1" dirty="0" smtClean="0">
                <a:solidFill>
                  <a:srgbClr val="9F7A70"/>
                </a:solidFill>
              </a:rPr>
              <a:t>Zástupce veřejnosti </a:t>
            </a:r>
            <a:br>
              <a:rPr lang="cs-CZ" altLang="cs-CZ" sz="2400" b="1" dirty="0" smtClean="0">
                <a:solidFill>
                  <a:srgbClr val="9F7A70"/>
                </a:solidFill>
              </a:rPr>
            </a:br>
            <a:r>
              <a:rPr lang="cs-CZ" altLang="cs-CZ" sz="2400" b="1" dirty="0" smtClean="0">
                <a:solidFill>
                  <a:srgbClr val="9F7A70"/>
                </a:solidFill>
              </a:rPr>
              <a:t> specifický subjekt ve vztahu k územně plánovací dokumentaci  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268413"/>
            <a:ext cx="8580437" cy="5289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000" b="1" dirty="0" smtClean="0"/>
              <a:t>Územní plánování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b="1" dirty="0" smtClean="0">
                <a:solidFill>
                  <a:srgbClr val="00B050"/>
                </a:solidFill>
              </a:rPr>
              <a:t>může zastupovat veřejnost </a:t>
            </a:r>
            <a:r>
              <a:rPr lang="cs-CZ" altLang="cs-CZ" sz="2000" b="1" dirty="0" smtClean="0"/>
              <a:t>při pořizování  </a:t>
            </a:r>
            <a:r>
              <a:rPr lang="cs-CZ" altLang="cs-CZ" sz="2000" b="1" u="sng" dirty="0" smtClean="0">
                <a:solidFill>
                  <a:srgbClr val="00B050"/>
                </a:solidFill>
              </a:rPr>
              <a:t>územně plánovací dokumentace  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15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z="1500" b="1" dirty="0" smtClean="0"/>
              <a:t>zástupcem veřejnosti může být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800" b="1" dirty="0" smtClean="0"/>
              <a:t>Zmocnění se dokládá </a:t>
            </a:r>
            <a:r>
              <a:rPr lang="cs-CZ" altLang="cs-CZ" sz="1800" b="1" dirty="0" smtClean="0">
                <a:solidFill>
                  <a:srgbClr val="FF9933"/>
                </a:solidFill>
              </a:rPr>
              <a:t>seznamem občanů obce nebo kraje</a:t>
            </a:r>
            <a:r>
              <a:rPr lang="cs-CZ" altLang="cs-CZ" sz="1800" b="1" dirty="0" smtClean="0"/>
              <a:t>, kteří uplatňují věcně shodnou připomínku a podpisovou listinou, která splňuje zákonné náležitosti a dále  prohlášení, že jmenovaného zástupce veřejnosti </a:t>
            </a:r>
            <a:r>
              <a:rPr lang="cs-CZ" altLang="cs-CZ" sz="1800" b="1" dirty="0" smtClean="0">
                <a:solidFill>
                  <a:srgbClr val="FF9933"/>
                </a:solidFill>
              </a:rPr>
              <a:t>zmocňují k podání </a:t>
            </a:r>
            <a:r>
              <a:rPr lang="cs-CZ" altLang="cs-CZ" sz="1800" b="1" u="sng" dirty="0" smtClean="0">
                <a:solidFill>
                  <a:srgbClr val="FF9933"/>
                </a:solidFill>
              </a:rPr>
              <a:t>námitky na základě věcně shodné připomínky</a:t>
            </a:r>
            <a:r>
              <a:rPr lang="cs-CZ" altLang="cs-CZ" sz="1800" b="1" dirty="0" smtClean="0"/>
              <a:t> a k jejímu projednání podle stavebního zákona. Zmocnění obsahuje dále prohlášení zástupce veřejnosti.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000" b="1" dirty="0" smtClean="0"/>
              <a:t>Žalobní legitimace ve vztahu k soudní kontrole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i="1" dirty="0" smtClean="0"/>
              <a:t>judikatura NSS k aktivní žalobní legitimaci zástupce veřejnosti ve vztahu k soudnímu přezkumu územně plánovací dokumentace</a:t>
            </a:r>
          </a:p>
        </p:txBody>
      </p:sp>
      <p:sp>
        <p:nvSpPr>
          <p:cNvPr id="28675" name="Zástupný symbol pro zápatí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987F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0AC97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200" smtClean="0">
                <a:solidFill>
                  <a:srgbClr val="FFFFFF"/>
                </a:solidFill>
                <a:latin typeface="Verdana" pitchFamily="34" charset="0"/>
              </a:rPr>
              <a:t>Ivana Průchová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7B9899"/>
                </a:solidFill>
              </a:rPr>
              <a:t>Účastníci řízení </a:t>
            </a:r>
          </a:p>
        </p:txBody>
      </p:sp>
      <p:sp>
        <p:nvSpPr>
          <p:cNvPr id="29700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eaLnBrk="1" hangingPunct="1"/>
            <a:r>
              <a:rPr lang="cs-CZ" altLang="cs-CZ" dirty="0" smtClean="0"/>
              <a:t>okruh účastníků řízení </a:t>
            </a:r>
          </a:p>
          <a:p>
            <a:pPr lvl="2" eaLnBrk="1" hangingPunct="1"/>
            <a:r>
              <a:rPr lang="cs-CZ" altLang="cs-CZ" dirty="0" smtClean="0"/>
              <a:t>Územní rozhodování</a:t>
            </a:r>
          </a:p>
          <a:p>
            <a:pPr lvl="2" eaLnBrk="1" hangingPunct="1"/>
            <a:r>
              <a:rPr lang="cs-CZ" altLang="cs-CZ" dirty="0" smtClean="0"/>
              <a:t>Ohlašování a povolování staveb</a:t>
            </a:r>
          </a:p>
          <a:p>
            <a:pPr lvl="2" eaLnBrk="1" hangingPunct="1"/>
            <a:r>
              <a:rPr lang="cs-CZ" altLang="cs-CZ" dirty="0" smtClean="0"/>
              <a:t>Užívání staveb</a:t>
            </a:r>
          </a:p>
          <a:p>
            <a:pPr lvl="2" eaLnBrk="1" hangingPunct="1"/>
            <a:r>
              <a:rPr lang="cs-CZ" altLang="cs-CZ" dirty="0" smtClean="0"/>
              <a:t>Odstraňování staveb</a:t>
            </a:r>
          </a:p>
          <a:p>
            <a:pPr lvl="1" eaLnBrk="1" hangingPunct="1"/>
            <a:endParaRPr lang="cs-CZ" altLang="cs-CZ" dirty="0" smtClean="0"/>
          </a:p>
          <a:p>
            <a:pPr lvl="3" eaLnBrk="1" hangingPunct="1"/>
            <a:r>
              <a:rPr lang="cs-CZ" altLang="cs-CZ" dirty="0" smtClean="0"/>
              <a:t>Viz blíže jednotlivé procesy podle stavebního zákona</a:t>
            </a:r>
          </a:p>
          <a:p>
            <a:pPr lvl="3" eaLnBrk="1" hangingPunct="1"/>
            <a:endParaRPr lang="cs-CZ" altLang="cs-CZ" dirty="0" smtClean="0"/>
          </a:p>
          <a:p>
            <a:pPr lvl="3" eaLnBrk="1" hangingPunct="1"/>
            <a:r>
              <a:rPr lang="cs-CZ" altLang="cs-CZ" dirty="0" smtClean="0"/>
              <a:t>pozice žadatele  x  ostatní účastníci  řízení</a:t>
            </a:r>
          </a:p>
          <a:p>
            <a:pPr lvl="4" eaLnBrk="1" hangingPunct="1"/>
            <a:r>
              <a:rPr lang="cs-CZ" altLang="cs-CZ" dirty="0" smtClean="0"/>
              <a:t>Specifika postavení dotčené veřejnosti v procesech navazujících na EIA</a:t>
            </a:r>
          </a:p>
        </p:txBody>
      </p:sp>
      <p:sp>
        <p:nvSpPr>
          <p:cNvPr id="29699" name="Zástupný symbol pro zápatí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987F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0AC97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200" smtClean="0">
                <a:solidFill>
                  <a:srgbClr val="FFFFFF"/>
                </a:solidFill>
                <a:latin typeface="Verdana" pitchFamily="34" charset="0"/>
              </a:rPr>
              <a:t>Ivana Průchová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7B9899"/>
                </a:solidFill>
              </a:rPr>
              <a:t>Územní plánování</a:t>
            </a:r>
          </a:p>
        </p:txBody>
      </p:sp>
      <p:sp>
        <p:nvSpPr>
          <p:cNvPr id="3072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30723" name="Zástupný symbol pro zápatí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987F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0AC97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200" smtClean="0">
                <a:solidFill>
                  <a:srgbClr val="FFFFFF"/>
                </a:solidFill>
                <a:latin typeface="Verdana" pitchFamily="34" charset="0"/>
              </a:rPr>
              <a:t>Ivana Průchová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9F7A70"/>
                </a:solidFill>
              </a:rPr>
              <a:t>Územní plánování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800" b="1" dirty="0" smtClean="0"/>
              <a:t>souhrn opatření, směřujících k </a:t>
            </a:r>
            <a:r>
              <a:rPr lang="cs-CZ" altLang="cs-CZ" sz="1800" b="1" u="sng" dirty="0" smtClean="0"/>
              <a:t>vytváření předpokladů pro udržitelný rozvoj území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 smtClean="0"/>
              <a:t>v rámci něho   </a:t>
            </a:r>
            <a:r>
              <a:rPr lang="cs-CZ" altLang="cs-CZ" sz="1800" b="1" dirty="0" smtClean="0">
                <a:solidFill>
                  <a:srgbClr val="00B050"/>
                </a:solidFill>
              </a:rPr>
              <a:t>environmentální  pilíř(posuzování vlivů na ŽP</a:t>
            </a:r>
            <a:r>
              <a:rPr lang="cs-CZ" altLang="cs-CZ" sz="1800" dirty="0" smtClean="0"/>
              <a:t>)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1800" b="1" dirty="0" smtClean="0"/>
          </a:p>
          <a:p>
            <a:pPr eaLnBrk="1" hangingPunct="1">
              <a:lnSpc>
                <a:spcPct val="80000"/>
              </a:lnSpc>
            </a:pPr>
            <a:endParaRPr lang="cs-CZ" altLang="cs-CZ" sz="1800" b="1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u="sng" dirty="0" smtClean="0">
                <a:solidFill>
                  <a:srgbClr val="FF9933"/>
                </a:solidFill>
              </a:rPr>
              <a:t>cíle a úkoly územního plánování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 smtClean="0">
                <a:solidFill>
                  <a:srgbClr val="002060"/>
                </a:solidFill>
              </a:rPr>
              <a:t>koordinované vytváření předpokladů pro výstavbu a udržitelný rozvoj území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 smtClean="0">
                <a:solidFill>
                  <a:srgbClr val="002060"/>
                </a:solidFill>
              </a:rPr>
              <a:t>docílení souladu veřejných a soukromých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 zájmů na rozvoji území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 smtClean="0">
                <a:solidFill>
                  <a:srgbClr val="002060"/>
                </a:solidFill>
              </a:rPr>
              <a:t>určení podmínek pro využívání zastavěného území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 smtClean="0">
                <a:solidFill>
                  <a:srgbClr val="002060"/>
                </a:solidFill>
              </a:rPr>
              <a:t>ochrana nezastavěného  území a nezastavitelných pozemků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 smtClean="0">
                <a:solidFill>
                  <a:srgbClr val="002060"/>
                </a:solidFill>
              </a:rPr>
              <a:t>vymezení zastavitelných ploch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u="sng" dirty="0" smtClean="0">
                <a:solidFill>
                  <a:srgbClr val="00B050"/>
                </a:solidFill>
              </a:rPr>
              <a:t>vyhodnocování vlivů politiky územního rozvoje, zásad územního rozvoje , územního plánu na udržitelný rozvoj území  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600" b="1" dirty="0" smtClean="0">
                <a:solidFill>
                  <a:srgbClr val="00B050"/>
                </a:solidFill>
              </a:rPr>
              <a:t>environmentální  pilíř(posuzování vlivů na ŽP</a:t>
            </a:r>
            <a:r>
              <a:rPr lang="cs-CZ" altLang="cs-CZ" sz="1600" dirty="0" smtClean="0"/>
              <a:t>)</a:t>
            </a:r>
          </a:p>
          <a:p>
            <a:pPr lvl="3" eaLnBrk="1" hangingPunct="1">
              <a:lnSpc>
                <a:spcPct val="80000"/>
              </a:lnSpc>
            </a:pPr>
            <a:r>
              <a:rPr lang="cs-CZ" altLang="cs-CZ" sz="1600" dirty="0" smtClean="0"/>
              <a:t>tj. integrace posouzení vlivů na ŽP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1800" b="1" dirty="0" smtClean="0"/>
          </a:p>
          <a:p>
            <a:pPr lvl="1" eaLnBrk="1" hangingPunct="1">
              <a:lnSpc>
                <a:spcPct val="80000"/>
              </a:lnSpc>
            </a:pPr>
            <a:endParaRPr lang="cs-CZ" altLang="cs-CZ" sz="1800" b="1" u="sng" dirty="0" smtClean="0">
              <a:solidFill>
                <a:srgbClr val="00B050"/>
              </a:solidFill>
            </a:endParaRPr>
          </a:p>
        </p:txBody>
      </p:sp>
      <p:sp>
        <p:nvSpPr>
          <p:cNvPr id="31747" name="Zástupný symbol pro zápatí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987F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0AC97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200" smtClean="0">
                <a:solidFill>
                  <a:srgbClr val="FFFFFF"/>
                </a:solidFill>
                <a:latin typeface="Verdana" pitchFamily="34" charset="0"/>
              </a:rPr>
              <a:t>Ivana Průchová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9F7A70"/>
                </a:solidFill>
              </a:rPr>
              <a:t>Prameny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341438"/>
            <a:ext cx="8555038" cy="4967287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800" b="1" dirty="0" smtClean="0"/>
              <a:t>Zákon  č. 183/2006 Sb., o územním plánování a stavebním řádu, ve znění pozdějších předpisů (stavební zákon), </a:t>
            </a:r>
            <a:r>
              <a:rPr lang="cs-CZ" altLang="cs-CZ" sz="2800" b="1" u="sng" dirty="0"/>
              <a:t>ve </a:t>
            </a:r>
            <a:r>
              <a:rPr lang="cs-CZ" altLang="cs-CZ" sz="2800" b="1" u="sng" dirty="0" smtClean="0"/>
              <a:t>znění pozdějších předpisů </a:t>
            </a:r>
            <a:endParaRPr lang="cs-CZ" altLang="cs-CZ" sz="2800" b="1" u="sng" dirty="0" smtClean="0">
              <a:solidFill>
                <a:srgbClr val="C00000"/>
              </a:solidFill>
            </a:endParaRPr>
          </a:p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cs-CZ" altLang="cs-CZ" sz="1600" dirty="0" smtClean="0"/>
          </a:p>
          <a:p>
            <a:pPr marL="948690" lvl="2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Novela  stavebního zákona </a:t>
            </a:r>
            <a:r>
              <a:rPr lang="cs-CZ" altLang="cs-CZ" sz="2200" b="1" dirty="0" smtClean="0">
                <a:solidFill>
                  <a:srgbClr val="C00000"/>
                </a:solidFill>
              </a:rPr>
              <a:t>– zákon č. 225/2017 Sb. (účinnost 1.1.2018</a:t>
            </a:r>
            <a:r>
              <a:rPr lang="cs-CZ" altLang="cs-CZ" sz="2200" b="1" dirty="0" smtClean="0"/>
              <a:t>)</a:t>
            </a:r>
            <a:endParaRPr lang="cs-CZ" altLang="cs-CZ" sz="2200" b="1" dirty="0"/>
          </a:p>
          <a:p>
            <a:pPr marL="1405890" lvl="3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cs-CZ" altLang="cs-CZ" sz="2200" b="1" dirty="0" smtClean="0"/>
              <a:t>a dalších předpisů </a:t>
            </a:r>
          </a:p>
          <a:p>
            <a:pPr marL="1863090" lvl="4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cs-CZ" altLang="cs-CZ" sz="2200" b="1" dirty="0" smtClean="0"/>
              <a:t>mimo jiné dalších s dopady na veřejné stavební právo a  environmentálních souvislostí </a:t>
            </a:r>
          </a:p>
          <a:p>
            <a:pPr marL="2320290" lvl="5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cs-CZ" altLang="cs-CZ" sz="2200" b="1" dirty="0" smtClean="0">
                <a:solidFill>
                  <a:srgbClr val="33CC33"/>
                </a:solidFill>
              </a:rPr>
              <a:t>zákona č. 100/2001 Sb. o posuzování vlivů na životní prostředí</a:t>
            </a:r>
          </a:p>
          <a:p>
            <a:pPr marL="2320290" lvl="5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cs-CZ" altLang="cs-CZ" sz="2200" b="1" dirty="0" smtClean="0">
                <a:solidFill>
                  <a:srgbClr val="33CC33"/>
                </a:solidFill>
              </a:rPr>
              <a:t>zákona č. 114/1992 Sb., o ochraně přírody a krajiny, </a:t>
            </a:r>
          </a:p>
          <a:p>
            <a:pPr marL="2320290" lvl="5" indent="-274320">
              <a:lnSpc>
                <a:spcPct val="80000"/>
              </a:lnSpc>
              <a:buFont typeface="Wingdings"/>
              <a:buChar char=""/>
              <a:defRPr/>
            </a:pPr>
            <a:endParaRPr lang="cs-CZ" altLang="cs-CZ" sz="2200" b="1" dirty="0" smtClean="0">
              <a:solidFill>
                <a:srgbClr val="33CC33"/>
              </a:solidFill>
            </a:endParaRPr>
          </a:p>
          <a:p>
            <a:pPr marL="2320290" lvl="5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cs-CZ" altLang="cs-CZ" sz="2200" b="1" dirty="0" smtClean="0"/>
              <a:t>správního řádu (§ 149, § 174), </a:t>
            </a:r>
          </a:p>
          <a:p>
            <a:pPr marL="2320290" lvl="5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cs-CZ" altLang="cs-CZ" sz="2200" b="1" dirty="0" smtClean="0"/>
              <a:t>soudního řádku správního (§ 101a a násl.)</a:t>
            </a:r>
          </a:p>
          <a:p>
            <a:pPr marL="2320290" lvl="5" indent="-274320">
              <a:lnSpc>
                <a:spcPct val="80000"/>
              </a:lnSpc>
              <a:buFont typeface="Wingdings"/>
              <a:buChar char=""/>
              <a:defRPr/>
            </a:pPr>
            <a:endParaRPr lang="cs-CZ" altLang="cs-CZ" sz="2200" b="1" dirty="0"/>
          </a:p>
          <a:p>
            <a:pPr marL="2320290" lvl="5" indent="-274320">
              <a:lnSpc>
                <a:spcPct val="80000"/>
              </a:lnSpc>
              <a:buFont typeface="Wingdings"/>
              <a:buChar char=""/>
              <a:defRPr/>
            </a:pPr>
            <a:endParaRPr lang="cs-CZ" altLang="cs-CZ" sz="2200" b="1" dirty="0" smtClean="0"/>
          </a:p>
          <a:p>
            <a:pPr marL="1863090" lvl="4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cs-CZ" altLang="cs-CZ" sz="2400" b="1" dirty="0">
                <a:solidFill>
                  <a:srgbClr val="002060"/>
                </a:solidFill>
              </a:rPr>
              <a:t>návrh na zrušení vybraných ustanovení Ústavním soudem - </a:t>
            </a:r>
            <a:r>
              <a:rPr lang="cs-CZ" altLang="cs-CZ" sz="2400" b="1" dirty="0" err="1">
                <a:solidFill>
                  <a:srgbClr val="002060"/>
                </a:solidFill>
              </a:rPr>
              <a:t>Pl</a:t>
            </a:r>
            <a:r>
              <a:rPr lang="cs-CZ" altLang="cs-CZ" sz="2400" b="1" dirty="0">
                <a:solidFill>
                  <a:srgbClr val="002060"/>
                </a:solidFill>
              </a:rPr>
              <a:t>. ÚS 22/17 </a:t>
            </a:r>
            <a:r>
              <a:rPr lang="cs-CZ" altLang="cs-CZ" sz="2400" b="1" dirty="0">
                <a:solidFill>
                  <a:srgbClr val="002060"/>
                </a:solidFill>
                <a:hlinkClick r:id="rId2"/>
              </a:rPr>
              <a:t>zde</a:t>
            </a:r>
            <a:r>
              <a:rPr lang="cs-CZ" altLang="cs-CZ" sz="2400" b="1" dirty="0">
                <a:solidFill>
                  <a:srgbClr val="002060"/>
                </a:solidFill>
              </a:rPr>
              <a:t> </a:t>
            </a:r>
          </a:p>
          <a:p>
            <a:pPr marL="948690" lvl="2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cs-CZ" altLang="cs-CZ" sz="1800" dirty="0" smtClean="0"/>
          </a:p>
          <a:p>
            <a:pPr marL="948690" lvl="2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cs-CZ" altLang="cs-CZ" sz="1800" dirty="0"/>
          </a:p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cs-CZ" altLang="cs-CZ" sz="1800" dirty="0" smtClean="0"/>
          </a:p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cs-CZ" altLang="cs-CZ" sz="2200" dirty="0" smtClean="0"/>
              <a:t>prováděcí předpisy ke stavebnímu zákonu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18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1800" b="1" dirty="0" smtClean="0">
              <a:solidFill>
                <a:srgbClr val="C00000"/>
              </a:solidFill>
            </a:endParaRPr>
          </a:p>
          <a:p>
            <a:pPr marL="1405890" lvl="3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cs-CZ" altLang="cs-CZ" sz="1800" b="1" dirty="0" smtClean="0"/>
          </a:p>
        </p:txBody>
      </p:sp>
      <p:sp>
        <p:nvSpPr>
          <p:cNvPr id="14339" name="Zástupný symbol pro zápatí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987F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0AC97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200" smtClean="0">
                <a:solidFill>
                  <a:srgbClr val="FFFFFF"/>
                </a:solidFill>
                <a:latin typeface="Verdana" pitchFamily="34" charset="0"/>
              </a:rPr>
              <a:t>Ivana Průchová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09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400" smtClean="0">
                <a:solidFill>
                  <a:srgbClr val="9F7A70"/>
                </a:solidFill>
              </a:rPr>
              <a:t>Nástroje územního plánování</a:t>
            </a:r>
            <a:br>
              <a:rPr lang="cs-CZ" altLang="cs-CZ" sz="2400" smtClean="0">
                <a:solidFill>
                  <a:srgbClr val="9F7A70"/>
                </a:solidFill>
              </a:rPr>
            </a:br>
            <a:r>
              <a:rPr lang="cs-CZ" altLang="cs-CZ" sz="2400" i="1" smtClean="0">
                <a:solidFill>
                  <a:srgbClr val="9F7A70"/>
                </a:solidFill>
              </a:rPr>
              <a:t>přehled</a:t>
            </a:r>
            <a:endParaRPr lang="cs-CZ" altLang="cs-CZ" sz="2400" smtClean="0">
              <a:solidFill>
                <a:srgbClr val="9F7A70"/>
              </a:solidFill>
            </a:endParaRPr>
          </a:p>
        </p:txBody>
      </p:sp>
      <p:sp>
        <p:nvSpPr>
          <p:cNvPr id="32772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u="sng" smtClean="0">
                <a:solidFill>
                  <a:srgbClr val="00B050"/>
                </a:solidFill>
              </a:rPr>
              <a:t>nástroje územního plánování v užším smyslu: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smtClean="0"/>
              <a:t>územně plánovací podklady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800" b="1" smtClean="0"/>
              <a:t>územně analytické podklady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800" b="1" smtClean="0"/>
              <a:t>územní studie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smtClean="0"/>
              <a:t>politika územního rozvoje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smtClean="0"/>
              <a:t>územně plánovací dokumentace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800" b="1" smtClean="0"/>
              <a:t>zásady územního rozvoje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800" b="1" smtClean="0"/>
              <a:t>územní plán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800" b="1" smtClean="0"/>
              <a:t>regulační plán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smtClean="0"/>
              <a:t>vymezení zastavěného území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smtClean="0"/>
              <a:t>územní opatření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800" b="1" smtClean="0"/>
              <a:t>územní opatření o stavební uzávěře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800" b="1" smtClean="0"/>
              <a:t>územní opatření o asanaci území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u="sng" smtClean="0">
                <a:solidFill>
                  <a:srgbClr val="00B050"/>
                </a:solidFill>
              </a:rPr>
              <a:t>nástroje územního plánování v širším smyslu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smtClean="0"/>
              <a:t>nástroje výše uvedené včetně problematiky územních rozhodnutí a územních souhlasů(viz dále tzv. „územní rozhodování“))</a:t>
            </a:r>
          </a:p>
          <a:p>
            <a:pPr eaLnBrk="1" hangingPunct="1"/>
            <a:endParaRPr lang="cs-CZ" altLang="cs-CZ" smtClean="0"/>
          </a:p>
        </p:txBody>
      </p:sp>
      <p:sp>
        <p:nvSpPr>
          <p:cNvPr id="32771" name="Zástupný symbol pro zápatí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987F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0AC97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200" smtClean="0">
                <a:solidFill>
                  <a:srgbClr val="FFFFFF"/>
                </a:solidFill>
                <a:latin typeface="Verdana" pitchFamily="34" charset="0"/>
              </a:rPr>
              <a:t>Ivana Průchová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08245"/>
              </p:ext>
            </p:extLst>
          </p:nvPr>
        </p:nvGraphicFramePr>
        <p:xfrm>
          <a:off x="611560" y="0"/>
          <a:ext cx="8208911" cy="71780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57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5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569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3109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ÚZEMÍ</a:t>
                      </a:r>
                      <a:endParaRPr lang="cs-CZ" sz="1800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NÁSTROJ  ÚP</a:t>
                      </a:r>
                      <a:endParaRPr lang="cs-CZ" sz="1800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VLIVY NA ŽIVOTNÍ PROSTŘEDÍ </a:t>
                      </a:r>
                      <a:endParaRPr lang="cs-CZ" sz="1800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FORMA</a:t>
                      </a:r>
                      <a:endParaRPr lang="cs-CZ" sz="1800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VYHODNOCOVÁNÍ A AKTUALIZACE</a:t>
                      </a:r>
                      <a:endParaRPr lang="cs-CZ" sz="1800" dirty="0"/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9303">
                <a:tc>
                  <a:txBody>
                    <a:bodyPr/>
                    <a:lstStyle/>
                    <a:p>
                      <a:r>
                        <a:rPr lang="cs-CZ" sz="1800" b="1" dirty="0" smtClean="0"/>
                        <a:t>Česká republika</a:t>
                      </a:r>
                      <a:endParaRPr lang="cs-CZ" sz="1800" b="1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Politika územního rozvoje </a:t>
                      </a:r>
                    </a:p>
                    <a:p>
                      <a:r>
                        <a:rPr lang="cs-CZ" sz="1800" dirty="0" smtClean="0"/>
                        <a:t>(PÚR)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rgbClr val="00B050"/>
                          </a:solidFill>
                        </a:rPr>
                        <a:t>SEA</a:t>
                      </a:r>
                    </a:p>
                    <a:p>
                      <a:r>
                        <a:rPr lang="cs-CZ" sz="1800" b="1" dirty="0" smtClean="0">
                          <a:solidFill>
                            <a:srgbClr val="00B050"/>
                          </a:solidFill>
                        </a:rPr>
                        <a:t>povinně</a:t>
                      </a:r>
                      <a:endParaRPr lang="cs-CZ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Schvalována usnesením vlády</a:t>
                      </a:r>
                    </a:p>
                    <a:p>
                      <a:r>
                        <a:rPr lang="cs-CZ" sz="1800" dirty="0" smtClean="0"/>
                        <a:t>není opatření obecné povahy</a:t>
                      </a:r>
                      <a:endParaRPr lang="cs-CZ" sz="1800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zpráva o uplatňování PÚR</a:t>
                      </a:r>
                    </a:p>
                    <a:p>
                      <a:r>
                        <a:rPr lang="cs-CZ" sz="1800" dirty="0" smtClean="0"/>
                        <a:t>- každé 4 roky </a:t>
                      </a:r>
                      <a:endParaRPr lang="cs-CZ" sz="1800" dirty="0"/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4435">
                <a:tc>
                  <a:txBody>
                    <a:bodyPr/>
                    <a:lstStyle/>
                    <a:p>
                      <a:r>
                        <a:rPr lang="cs-CZ" sz="1800" b="1" dirty="0" smtClean="0"/>
                        <a:t>kraj</a:t>
                      </a:r>
                      <a:endParaRPr lang="cs-CZ" sz="1800" b="1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Zásady územního rozvoje</a:t>
                      </a:r>
                    </a:p>
                    <a:p>
                      <a:r>
                        <a:rPr lang="cs-CZ" sz="1800" dirty="0" smtClean="0"/>
                        <a:t>(ZÚR)</a:t>
                      </a:r>
                      <a:endParaRPr lang="cs-CZ" sz="1800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rgbClr val="00B050"/>
                          </a:solidFill>
                        </a:rPr>
                        <a:t>SEA</a:t>
                      </a:r>
                    </a:p>
                    <a:p>
                      <a:r>
                        <a:rPr lang="cs-CZ" sz="1800" b="1" dirty="0" smtClean="0">
                          <a:solidFill>
                            <a:srgbClr val="00B050"/>
                          </a:solidFill>
                        </a:rPr>
                        <a:t>povinně</a:t>
                      </a:r>
                      <a:endParaRPr lang="cs-CZ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Opatření obecné povahy</a:t>
                      </a:r>
                      <a:endParaRPr lang="cs-CZ" sz="1800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Zpráva o uplatňování ZÚR</a:t>
                      </a:r>
                      <a:r>
                        <a:rPr lang="cs-CZ" sz="1800" baseline="0" dirty="0" smtClean="0"/>
                        <a:t> </a:t>
                      </a:r>
                      <a:r>
                        <a:rPr lang="cs-CZ" sz="1800" dirty="0" smtClean="0"/>
                        <a:t>- Nejpozději do 4 let po vydání ZÚR</a:t>
                      </a:r>
                      <a:endParaRPr lang="cs-CZ" sz="1800" dirty="0"/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4435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Regulační plán pro část kraje </a:t>
                      </a:r>
                    </a:p>
                    <a:p>
                      <a:r>
                        <a:rPr lang="cs-CZ" sz="1800" dirty="0" smtClean="0"/>
                        <a:t>stanoví-li tak ZÚR</a:t>
                      </a:r>
                      <a:endParaRPr lang="cs-CZ" sz="1800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Opatření obecné povahy</a:t>
                      </a:r>
                      <a:endParaRPr lang="cs-CZ" sz="1800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Nejpozději do 4 let od vydání ÚP </a:t>
                      </a:r>
                      <a:endParaRPr lang="cs-CZ" sz="1800" dirty="0"/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4633">
                <a:tc>
                  <a:txBody>
                    <a:bodyPr/>
                    <a:lstStyle/>
                    <a:p>
                      <a:r>
                        <a:rPr lang="cs-CZ" sz="1800" b="1" dirty="0" smtClean="0"/>
                        <a:t>obec</a:t>
                      </a:r>
                      <a:endParaRPr lang="cs-CZ" sz="1800" b="1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územní plán </a:t>
                      </a:r>
                    </a:p>
                    <a:p>
                      <a:r>
                        <a:rPr lang="cs-CZ" sz="1800" dirty="0" smtClean="0"/>
                        <a:t>(ÚP)</a:t>
                      </a:r>
                      <a:endParaRPr lang="cs-CZ" sz="1800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rgbClr val="00B050"/>
                          </a:solidFill>
                        </a:rPr>
                        <a:t>SEA za podmínek dle § 47 </a:t>
                      </a:r>
                      <a:r>
                        <a:rPr lang="cs-CZ" sz="1800" b="1" dirty="0" err="1" smtClean="0">
                          <a:solidFill>
                            <a:srgbClr val="00B050"/>
                          </a:solidFill>
                        </a:rPr>
                        <a:t>StZ</a:t>
                      </a:r>
                      <a:endParaRPr lang="cs-CZ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Opatření obecné povahy</a:t>
                      </a:r>
                      <a:endParaRPr lang="cs-CZ" sz="1800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Nejpozději do 4 let od vydání ÚP </a:t>
                      </a:r>
                    </a:p>
                    <a:p>
                      <a:endParaRPr lang="cs-CZ" sz="1800" dirty="0"/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078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Regulační plán</a:t>
                      </a:r>
                    </a:p>
                    <a:p>
                      <a:r>
                        <a:rPr lang="cs-CZ" sz="1800" dirty="0" smtClean="0"/>
                        <a:t>(RP)</a:t>
                      </a:r>
                      <a:endParaRPr lang="cs-CZ" sz="1800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Opatření obecné povahy</a:t>
                      </a:r>
                      <a:endParaRPr lang="cs-CZ" sz="1800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Ivana Průchová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563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>
                <a:solidFill>
                  <a:srgbClr val="9F7A70"/>
                </a:solidFill>
              </a:rPr>
              <a:t>Územně plánovací informace</a:t>
            </a:r>
            <a:endParaRPr lang="cs-CZ" altLang="cs-CZ" smtClean="0">
              <a:solidFill>
                <a:srgbClr val="9F7A7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1400" b="1" dirty="0"/>
              <a:t>§ 21 </a:t>
            </a:r>
            <a:r>
              <a:rPr lang="cs-CZ" sz="1400" b="1" dirty="0" err="1"/>
              <a:t>StZ</a:t>
            </a:r>
            <a:endParaRPr lang="cs-CZ" sz="1400" b="1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b="1" dirty="0">
                <a:solidFill>
                  <a:srgbClr val="00B050"/>
                </a:solidFill>
              </a:rPr>
              <a:t>charakter předběžné informace podle správního </a:t>
            </a:r>
            <a:r>
              <a:rPr lang="cs-CZ" sz="1600" b="1" dirty="0" smtClean="0">
                <a:solidFill>
                  <a:srgbClr val="00B050"/>
                </a:solidFill>
              </a:rPr>
              <a:t>řádu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b="1" dirty="0" smtClean="0">
                <a:solidFill>
                  <a:srgbClr val="00B050"/>
                </a:solidFill>
              </a:rPr>
              <a:t>Významný nástroj k zjištění kvalifikované informace o území</a:t>
            </a:r>
            <a:endParaRPr lang="cs-CZ" sz="1600" b="1" dirty="0">
              <a:solidFill>
                <a:srgbClr val="00B05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b="1" dirty="0"/>
              <a:t>poskytuje krajský úřad, úřad územního plánování, obecní úřad pověřený pro výkon pořizovatele  a stavební úřad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b="1" dirty="0"/>
              <a:t>územně plánovací informace o: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sz="1700" b="1" i="1" dirty="0">
                <a:solidFill>
                  <a:srgbClr val="00B050"/>
                </a:solidFill>
              </a:rPr>
              <a:t>podmínkách využívání území a změn jeho vy</a:t>
            </a:r>
            <a:r>
              <a:rPr lang="cs-CZ" sz="1700" b="1" i="1" dirty="0"/>
              <a:t>užití, zejména na základě územně plánovacích podkladů a územně plánovací dokumentace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sz="1700" b="1" i="1" dirty="0">
                <a:solidFill>
                  <a:srgbClr val="00B050"/>
                </a:solidFill>
              </a:rPr>
              <a:t>podmínkách vydání regulačního plánu, územního rozhodnutí</a:t>
            </a:r>
            <a:r>
              <a:rPr lang="cs-CZ" sz="1700" b="1" i="1" dirty="0"/>
              <a:t>, včetně seznamu dotčených orgánů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sz="1700" b="1" i="1" dirty="0"/>
              <a:t>podmínkách </a:t>
            </a:r>
            <a:r>
              <a:rPr lang="cs-CZ" sz="1700" b="1" i="1" dirty="0">
                <a:solidFill>
                  <a:srgbClr val="00B050"/>
                </a:solidFill>
              </a:rPr>
              <a:t>vydání územního souhlasu </a:t>
            </a:r>
            <a:r>
              <a:rPr lang="cs-CZ" sz="1700" b="1" i="1" dirty="0"/>
              <a:t>v případech, </a:t>
            </a:r>
            <a:r>
              <a:rPr lang="cs-CZ" sz="1700" b="1" i="1" dirty="0">
                <a:solidFill>
                  <a:srgbClr val="00B050"/>
                </a:solidFill>
              </a:rPr>
              <a:t>kdy je možno jím nahradit územní rozhodnutí</a:t>
            </a:r>
            <a:r>
              <a:rPr lang="cs-CZ" sz="1700" b="1" dirty="0">
                <a:solidFill>
                  <a:srgbClr val="00B050"/>
                </a:solidFill>
              </a:rPr>
              <a:t>, včetně dotčených orgánů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1700" b="1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b="1" dirty="0"/>
              <a:t>územně plánovací informace se poskytuje </a:t>
            </a:r>
            <a:r>
              <a:rPr lang="cs-CZ" sz="1600" b="1" dirty="0">
                <a:solidFill>
                  <a:srgbClr val="FF3300"/>
                </a:solidFill>
              </a:rPr>
              <a:t>na žádost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b="1" dirty="0"/>
              <a:t>žadatel musí uvést </a:t>
            </a:r>
            <a:r>
              <a:rPr lang="cs-CZ" sz="1600" b="1" dirty="0">
                <a:solidFill>
                  <a:srgbClr val="FF3300"/>
                </a:solidFill>
              </a:rPr>
              <a:t>konkrétní požadavky </a:t>
            </a:r>
            <a:r>
              <a:rPr lang="cs-CZ" sz="1600" b="1" dirty="0"/>
              <a:t>na informaci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b="1" dirty="0"/>
              <a:t>Poskytnutá územně plánovací informace má </a:t>
            </a:r>
            <a:r>
              <a:rPr lang="cs-CZ" sz="1600" b="1" dirty="0">
                <a:solidFill>
                  <a:srgbClr val="FF3300"/>
                </a:solidFill>
              </a:rPr>
              <a:t>časově omezenou dobu platnosti</a:t>
            </a:r>
            <a:r>
              <a:rPr lang="cs-CZ" sz="1600" b="1" dirty="0"/>
              <a:t> – platí 1 rok ode dne jejího vydání, pokud v této lhůtě orgán, který ji vydal, žadateli nesdělí, že došlo ke změně podmínek, za kterých byla vydána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cs-CZ" sz="1200" b="1" dirty="0"/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cs-CZ" sz="1200" b="1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1600" b="1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  <p:sp>
        <p:nvSpPr>
          <p:cNvPr id="33795" name="Zástupný symbol pro zápatí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987F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0AC97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200" smtClean="0">
                <a:solidFill>
                  <a:srgbClr val="FFFFFF"/>
                </a:solidFill>
                <a:latin typeface="Verdana" pitchFamily="34" charset="0"/>
              </a:rPr>
              <a:t>Ivana Průchová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POLITIKA ÚZEMNÍHO ROZVOJE – ROZVOJOVÉ OBLASTI A PLOCHY</a:t>
            </a:r>
            <a:endParaRPr lang="cs-CZ" dirty="0"/>
          </a:p>
        </p:txBody>
      </p:sp>
      <p:sp>
        <p:nvSpPr>
          <p:cNvPr id="36867" name="Zástupný symbol pro zápatí 3"/>
          <p:cNvSpPr>
            <a:spLocks noGrp="1"/>
          </p:cNvSpPr>
          <p:nvPr>
            <p:ph type="ftr" sz="quarter" idx="4294967295"/>
          </p:nvPr>
        </p:nvSpPr>
        <p:spPr bwMode="auto">
          <a:xfrm>
            <a:off x="8534400" y="5734050"/>
            <a:ext cx="60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cs-CZ" sz="1400" b="1" smtClean="0">
                <a:solidFill>
                  <a:srgbClr val="FFFFFF"/>
                </a:solidFill>
              </a:rPr>
              <a:t>Ivana Průchová</a:t>
            </a:r>
          </a:p>
        </p:txBody>
      </p:sp>
      <p:grpSp>
        <p:nvGrpSpPr>
          <p:cNvPr id="36868" name="Group 4"/>
          <p:cNvGrpSpPr>
            <a:grpSpLocks noChangeAspect="1"/>
          </p:cNvGrpSpPr>
          <p:nvPr/>
        </p:nvGrpSpPr>
        <p:grpSpPr bwMode="auto">
          <a:xfrm rot="5400000">
            <a:off x="1457325" y="568326"/>
            <a:ext cx="5019675" cy="7861300"/>
            <a:chOff x="1746" y="981"/>
            <a:chExt cx="2227" cy="3487"/>
          </a:xfrm>
        </p:grpSpPr>
        <p:sp>
          <p:nvSpPr>
            <p:cNvPr id="3686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46" y="981"/>
              <a:ext cx="1853" cy="2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3687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981"/>
              <a:ext cx="2227" cy="3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142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PÚR – vztah rozvojových oblastí, rozvojových os a specifických oblastí </a:t>
            </a:r>
            <a:endParaRPr lang="cs-CZ" dirty="0"/>
          </a:p>
        </p:txBody>
      </p:sp>
      <p:pic>
        <p:nvPicPr>
          <p:cNvPr id="37891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966243" y="517121"/>
            <a:ext cx="4641796" cy="7585208"/>
          </a:xfrm>
        </p:spPr>
      </p:pic>
      <p:sp>
        <p:nvSpPr>
          <p:cNvPr id="37892" name="Zástupný symbol pro číslo snímk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4652188-A8B4-4E38-A6EA-CF00814B7048}" type="slidenum">
              <a:rPr lang="cs-CZ" altLang="cs-CZ" smtClean="0">
                <a:solidFill>
                  <a:srgbClr val="FFFFFF"/>
                </a:solidFill>
              </a:rPr>
              <a:pPr/>
              <a:t>24</a:t>
            </a:fld>
            <a:endParaRPr lang="cs-CZ" altLang="cs-CZ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0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727075"/>
          </a:xfrm>
        </p:spPr>
        <p:txBody>
          <a:bodyPr/>
          <a:lstStyle/>
          <a:p>
            <a:pPr eaLnBrk="1" hangingPunct="1"/>
            <a:r>
              <a:rPr lang="cs-CZ" altLang="cs-CZ" sz="4000" dirty="0" smtClean="0">
                <a:solidFill>
                  <a:srgbClr val="9F7A70"/>
                </a:solidFill>
              </a:rPr>
              <a:t>Politika územního rozvoje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341438"/>
            <a:ext cx="8482013" cy="5040312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dirty="0" smtClean="0"/>
              <a:t>Politika územního rozvoje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altLang="cs-CZ" sz="1600" dirty="0" smtClean="0"/>
              <a:t>Sdělení č. 272/2009 Sb.,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altLang="cs-CZ" sz="1600" dirty="0" smtClean="0"/>
              <a:t>aktualizace PÚR - 2015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sz="1600" dirty="0" smtClean="0"/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cs-CZ" sz="1600" b="1" dirty="0" smtClean="0"/>
              <a:t>nástroj rozvoje území celé ČR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cs-CZ" sz="1600" dirty="0" smtClean="0"/>
              <a:t>Obsah: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sz="1600" dirty="0"/>
              <a:t>Stanovení </a:t>
            </a:r>
            <a:r>
              <a:rPr lang="cs-CZ" sz="1600" b="1" dirty="0">
                <a:solidFill>
                  <a:srgbClr val="FF9933"/>
                </a:solidFill>
              </a:rPr>
              <a:t>republikových priorit ÚP</a:t>
            </a:r>
            <a:r>
              <a:rPr lang="cs-CZ" sz="1600" b="1" dirty="0"/>
              <a:t> </a:t>
            </a:r>
            <a:r>
              <a:rPr lang="cs-CZ" sz="1600" dirty="0"/>
              <a:t>pro zajištění udržitelného rozvoje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sz="1600" dirty="0"/>
              <a:t>Vymezení </a:t>
            </a:r>
            <a:r>
              <a:rPr lang="cs-CZ" sz="1600" b="1" dirty="0">
                <a:solidFill>
                  <a:srgbClr val="FF9933"/>
                </a:solidFill>
              </a:rPr>
              <a:t>oblastí se zvýšenými požadavky</a:t>
            </a:r>
            <a:r>
              <a:rPr lang="cs-CZ" sz="1600" b="1" dirty="0"/>
              <a:t> </a:t>
            </a:r>
            <a:r>
              <a:rPr lang="cs-CZ" sz="1600" dirty="0"/>
              <a:t>na změny v území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sz="1600" dirty="0"/>
              <a:t>Vymezení oblastí </a:t>
            </a:r>
            <a:r>
              <a:rPr lang="cs-CZ" sz="1600" b="1" dirty="0">
                <a:solidFill>
                  <a:srgbClr val="FF9933"/>
                </a:solidFill>
              </a:rPr>
              <a:t>se specifickými hodnotami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sz="1600" dirty="0"/>
              <a:t>Vymezení </a:t>
            </a:r>
            <a:r>
              <a:rPr lang="cs-CZ" sz="1600" b="1" dirty="0">
                <a:solidFill>
                  <a:srgbClr val="FF9933"/>
                </a:solidFill>
              </a:rPr>
              <a:t>ploch koridorů dopravní a technické infrastruktury</a:t>
            </a:r>
            <a:r>
              <a:rPr lang="cs-CZ" sz="1600" b="1" dirty="0"/>
              <a:t> </a:t>
            </a:r>
            <a:r>
              <a:rPr lang="cs-CZ" sz="1600" dirty="0">
                <a:solidFill>
                  <a:srgbClr val="33CC33"/>
                </a:solidFill>
              </a:rPr>
              <a:t>mezinárodního</a:t>
            </a:r>
            <a:r>
              <a:rPr lang="cs-CZ" sz="1600" dirty="0"/>
              <a:t> a </a:t>
            </a:r>
            <a:r>
              <a:rPr lang="cs-CZ" sz="1600" dirty="0">
                <a:solidFill>
                  <a:srgbClr val="33CC33"/>
                </a:solidFill>
              </a:rPr>
              <a:t>republikovéh</a:t>
            </a:r>
            <a:r>
              <a:rPr lang="cs-CZ" sz="1600" dirty="0"/>
              <a:t>o významu nebo které svým významem </a:t>
            </a:r>
            <a:r>
              <a:rPr lang="cs-CZ" sz="1600" u="sng" dirty="0">
                <a:solidFill>
                  <a:srgbClr val="33CC33"/>
                </a:solidFill>
              </a:rPr>
              <a:t>přesahují území jednoho kraje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sz="1600" dirty="0"/>
              <a:t>stanovení možných </a:t>
            </a:r>
            <a:r>
              <a:rPr lang="cs-CZ" sz="1600" b="1" dirty="0">
                <a:solidFill>
                  <a:srgbClr val="FF9933"/>
                </a:solidFill>
              </a:rPr>
              <a:t>variant </a:t>
            </a:r>
            <a:r>
              <a:rPr lang="cs-CZ" sz="1600" dirty="0"/>
              <a:t> změn v území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sz="1600" dirty="0" smtClean="0"/>
              <a:t>součástí </a:t>
            </a:r>
            <a:r>
              <a:rPr lang="cs-CZ" sz="1600" dirty="0"/>
              <a:t>politiky územního rozvoje je vyhodnocení vlivů na udržitelný </a:t>
            </a:r>
            <a:r>
              <a:rPr lang="cs-CZ" sz="1600" dirty="0" smtClean="0"/>
              <a:t>rozvoj a v rámci něho  vlivů na životní prostředí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2400" dirty="0" smtClean="0">
              <a:solidFill>
                <a:srgbClr val="33CC33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1800" dirty="0" smtClean="0">
                <a:solidFill>
                  <a:srgbClr val="33CC33"/>
                </a:solidFill>
              </a:rPr>
              <a:t>judikatura k povaze PÚR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altLang="cs-CZ" sz="1800" i="1" dirty="0" smtClean="0">
                <a:latin typeface="Arial" charset="0"/>
              </a:rPr>
              <a:t>usnesení Nejvyššího správního soudu ze dne 18. 11. 2009, čj. 9 </a:t>
            </a:r>
            <a:r>
              <a:rPr lang="cs-CZ" altLang="cs-CZ" sz="1800" i="1" dirty="0" err="1" smtClean="0">
                <a:latin typeface="Arial" charset="0"/>
              </a:rPr>
              <a:t>Ao</a:t>
            </a:r>
            <a:r>
              <a:rPr lang="cs-CZ" altLang="cs-CZ" sz="1800" i="1" dirty="0" smtClean="0">
                <a:latin typeface="Arial" charset="0"/>
              </a:rPr>
              <a:t> 3/2009-59, </a:t>
            </a:r>
            <a:r>
              <a:rPr lang="cs-CZ" altLang="cs-CZ" sz="1800" i="1" dirty="0" smtClean="0">
                <a:latin typeface="Arial" charset="0"/>
                <a:hlinkClick r:id="rId2"/>
              </a:rPr>
              <a:t>www.nssoud.cz</a:t>
            </a:r>
            <a:endParaRPr lang="cs-CZ" altLang="cs-CZ" sz="1800" i="1" dirty="0" smtClean="0">
              <a:latin typeface="Arial" charset="0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cs-CZ" sz="1600" dirty="0"/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cs-CZ" sz="1600" dirty="0" smtClean="0"/>
          </a:p>
        </p:txBody>
      </p:sp>
      <p:sp>
        <p:nvSpPr>
          <p:cNvPr id="34819" name="Zástupný symbol pro zápatí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987F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0AC97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200" smtClean="0">
                <a:solidFill>
                  <a:srgbClr val="FFFFFF"/>
                </a:solidFill>
                <a:latin typeface="Verdana" pitchFamily="34" charset="0"/>
              </a:rPr>
              <a:t>Ivana Průchová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836712"/>
            <a:ext cx="1810544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400" smtClean="0">
                <a:solidFill>
                  <a:srgbClr val="9F7A70"/>
                </a:solidFill>
              </a:rPr>
              <a:t>Politika územního rozvoje a posuzování vlivů na životní prostředí (SEA)</a:t>
            </a:r>
            <a:endParaRPr lang="cs-CZ" altLang="cs-CZ" sz="2400" smtClean="0">
              <a:solidFill>
                <a:srgbClr val="7030A0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527175"/>
            <a:ext cx="8482013" cy="48545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b="1" smtClean="0">
                <a:solidFill>
                  <a:srgbClr val="00B050"/>
                </a:solidFill>
              </a:rPr>
              <a:t>Posouzení politiky územního rozvoje z hlediska vlivů na životní prostředí</a:t>
            </a:r>
          </a:p>
          <a:p>
            <a:pPr lvl="1" eaLnBrk="1" hangingPunct="1"/>
            <a:r>
              <a:rPr lang="cs-CZ" altLang="cs-CZ" sz="2300" b="1" smtClean="0"/>
              <a:t>SEA</a:t>
            </a:r>
          </a:p>
          <a:p>
            <a:pPr lvl="2" eaLnBrk="1" hangingPunct="1"/>
            <a:r>
              <a:rPr lang="cs-CZ" altLang="cs-CZ" smtClean="0"/>
              <a:t>(Strategic Environmental Assesmant)</a:t>
            </a:r>
          </a:p>
          <a:p>
            <a:pPr lvl="2" eaLnBrk="1" hangingPunct="1"/>
            <a:endParaRPr lang="cs-CZ" altLang="cs-CZ" smtClean="0"/>
          </a:p>
          <a:p>
            <a:pPr lvl="1" eaLnBrk="1" hangingPunct="1"/>
            <a:r>
              <a:rPr lang="cs-CZ" altLang="cs-CZ" sz="2300" smtClean="0"/>
              <a:t>Stavební zákon</a:t>
            </a:r>
          </a:p>
          <a:p>
            <a:pPr lvl="2" eaLnBrk="1" hangingPunct="1"/>
            <a:r>
              <a:rPr lang="cs-CZ" altLang="cs-CZ" smtClean="0"/>
              <a:t>§ 19 odst. 2 st. ve spoj. s § 31 a násl. st.z. a </a:t>
            </a:r>
            <a:r>
              <a:rPr lang="cs-CZ" altLang="cs-CZ" b="1" smtClean="0">
                <a:solidFill>
                  <a:srgbClr val="33CC33"/>
                </a:solidFill>
              </a:rPr>
              <a:t>přílohou</a:t>
            </a:r>
            <a:r>
              <a:rPr lang="cs-CZ" altLang="cs-CZ" smtClean="0"/>
              <a:t> (</a:t>
            </a:r>
            <a:r>
              <a:rPr lang="cs-CZ" altLang="cs-CZ" b="1" smtClean="0"/>
              <a:t>rámcový obsah vyhodnocení vlivů PUR,ZÚR a ÚP na ŽP pro účely posuzování vlivů koncepcí na ŽP</a:t>
            </a:r>
            <a:r>
              <a:rPr lang="cs-CZ" altLang="cs-CZ" smtClean="0"/>
              <a:t>)</a:t>
            </a:r>
          </a:p>
          <a:p>
            <a:pPr lvl="2" eaLnBrk="1" hangingPunct="1"/>
            <a:r>
              <a:rPr lang="cs-CZ" altLang="cs-CZ" smtClean="0"/>
              <a:t>SEA součástí vyhodnocení vlivů na udržitelný rozvoj</a:t>
            </a:r>
          </a:p>
          <a:p>
            <a:pPr lvl="2" eaLnBrk="1" hangingPunct="1"/>
            <a:r>
              <a:rPr lang="cs-CZ" altLang="cs-CZ" smtClean="0"/>
              <a:t>vyhodnocení vlivů na soustavy Natura 2000 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700" b="1" i="1" smtClean="0">
                <a:solidFill>
                  <a:srgbClr val="00B050"/>
                </a:solidFill>
              </a:rPr>
              <a:t>Blíže viz též : Metodika MŽP – Vyhodnocení vlivů PUR a ZUR na ŽP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700" b="1" i="1" smtClean="0">
                <a:solidFill>
                  <a:srgbClr val="00B050"/>
                </a:solidFill>
              </a:rPr>
              <a:t>Věstník MŽP 2/2015</a:t>
            </a:r>
          </a:p>
          <a:p>
            <a:pPr lvl="2" eaLnBrk="1" hangingPunct="1"/>
            <a:endParaRPr lang="cs-CZ" altLang="cs-CZ" smtClean="0"/>
          </a:p>
        </p:txBody>
      </p:sp>
      <p:sp>
        <p:nvSpPr>
          <p:cNvPr id="35843" name="Zástupný symbol pro zápatí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987F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0AC97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200" smtClean="0">
                <a:solidFill>
                  <a:srgbClr val="FFFFFF"/>
                </a:solidFill>
                <a:latin typeface="Verdana" pitchFamily="34" charset="0"/>
              </a:rPr>
              <a:t>Ivana Průchová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ZÚR – na příkladu ZÚR </a:t>
            </a:r>
            <a:r>
              <a:rPr lang="cs-CZ" dirty="0" err="1" smtClean="0"/>
              <a:t>JmK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5059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163" y="1557338"/>
            <a:ext cx="7051675" cy="4873625"/>
          </a:xfrm>
        </p:spPr>
      </p:pic>
      <p:sp>
        <p:nvSpPr>
          <p:cNvPr id="45060" name="Zástupný symbol pro číslo snímk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FB39D11-D13B-4F8C-8918-D19D4B833686}" type="slidenum">
              <a:rPr lang="cs-CZ" altLang="cs-CZ" smtClean="0">
                <a:solidFill>
                  <a:srgbClr val="FFFFFF"/>
                </a:solidFill>
              </a:rPr>
              <a:pPr/>
              <a:t>27</a:t>
            </a:fld>
            <a:endParaRPr lang="cs-CZ" altLang="cs-CZ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ZÚR </a:t>
            </a:r>
            <a:r>
              <a:rPr lang="cs-CZ" dirty="0" err="1" smtClean="0"/>
              <a:t>JmK</a:t>
            </a:r>
            <a:r>
              <a:rPr lang="cs-CZ" dirty="0" smtClean="0"/>
              <a:t> – územní rezervy</a:t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cs-CZ" sz="1800" dirty="0" smtClean="0"/>
              <a:t>PROVĚŘENÍ ÚZEMNÍ STUDIÍ</a:t>
            </a:r>
            <a:endParaRPr lang="cs-CZ" sz="1800" dirty="0"/>
          </a:p>
        </p:txBody>
      </p:sp>
      <p:pic>
        <p:nvPicPr>
          <p:cNvPr id="47107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325" y="1417638"/>
            <a:ext cx="6570663" cy="5335587"/>
          </a:xfrm>
        </p:spPr>
      </p:pic>
      <p:sp>
        <p:nvSpPr>
          <p:cNvPr id="47108" name="Zástupný symbol pro číslo snímk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6B58631-340C-48FF-B51D-3050D75F2AD3}" type="slidenum">
              <a:rPr lang="cs-CZ" altLang="cs-CZ" smtClean="0">
                <a:solidFill>
                  <a:srgbClr val="FFFFFF"/>
                </a:solidFill>
              </a:rPr>
              <a:pPr/>
              <a:t>28</a:t>
            </a:fld>
            <a:endParaRPr lang="cs-CZ" altLang="cs-CZ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08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>
                <a:solidFill>
                  <a:srgbClr val="9F7A70"/>
                </a:solidFill>
              </a:rPr>
              <a:t>Zásady   územního rozvoje</a:t>
            </a:r>
            <a:endParaRPr lang="cs-CZ" altLang="cs-CZ" smtClean="0">
              <a:solidFill>
                <a:srgbClr val="9F7A70"/>
              </a:solidFill>
            </a:endParaRP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smtClean="0"/>
              <a:t>pořizují a vydávají se </a:t>
            </a:r>
            <a:r>
              <a:rPr lang="cs-CZ" altLang="cs-CZ" sz="2400" b="1" dirty="0" smtClean="0">
                <a:solidFill>
                  <a:srgbClr val="33CC33"/>
                </a:solidFill>
              </a:rPr>
              <a:t>pro celé území kraje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smtClean="0"/>
              <a:t>povinný nástroj 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cs-CZ" altLang="cs-CZ" sz="1900" i="1" dirty="0" smtClean="0"/>
              <a:t>všechny kraje mají povinnost pro svoje území je pořídit a přijmout do </a:t>
            </a:r>
            <a:r>
              <a:rPr lang="cs-CZ" altLang="cs-CZ" sz="1900" i="1" u="sng" dirty="0" smtClean="0"/>
              <a:t>5 </a:t>
            </a:r>
            <a:r>
              <a:rPr lang="cs-CZ" altLang="cs-CZ" sz="1900" i="1" dirty="0" smtClean="0"/>
              <a:t>let od nabytí účinnosti stavebního zákona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cs-CZ" altLang="cs-CZ" sz="1900" b="1" i="1" dirty="0" smtClean="0">
                <a:solidFill>
                  <a:srgbClr val="33CC33"/>
                </a:solidFill>
              </a:rPr>
              <a:t>V současné době mají PÚR všechny kraje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cs-CZ" altLang="cs-CZ" sz="1900" b="1" i="1" dirty="0" smtClean="0">
                <a:solidFill>
                  <a:srgbClr val="33CC33"/>
                </a:solidFill>
              </a:rPr>
              <a:t>- POZN. ZÚR </a:t>
            </a:r>
            <a:r>
              <a:rPr lang="cs-CZ" altLang="cs-CZ" sz="1900" b="1" i="1" dirty="0" err="1" smtClean="0">
                <a:solidFill>
                  <a:srgbClr val="33CC33"/>
                </a:solidFill>
              </a:rPr>
              <a:t>JmK</a:t>
            </a:r>
            <a:r>
              <a:rPr lang="cs-CZ" altLang="cs-CZ" sz="1900" b="1" i="1" dirty="0" smtClean="0">
                <a:solidFill>
                  <a:srgbClr val="33CC33"/>
                </a:solidFill>
              </a:rPr>
              <a:t> – návrh na zrušení – blíže srov. např</a:t>
            </a:r>
            <a:r>
              <a:rPr lang="cs-CZ" altLang="cs-CZ" sz="1900" b="1" i="1" dirty="0" smtClean="0">
                <a:solidFill>
                  <a:srgbClr val="33CC33"/>
                </a:solidFill>
                <a:hlinkClick r:id="rId2"/>
              </a:rPr>
              <a:t>.   zde</a:t>
            </a:r>
            <a:endParaRPr lang="cs-CZ" altLang="cs-CZ" sz="1900" b="1" i="1" dirty="0" smtClean="0">
              <a:solidFill>
                <a:srgbClr val="33CC33"/>
              </a:solidFill>
            </a:endParaRP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cs-CZ" altLang="cs-CZ" sz="1900" i="1" dirty="0" smtClean="0"/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altLang="cs-CZ" sz="1700" b="1" i="1" dirty="0" smtClean="0">
                <a:solidFill>
                  <a:srgbClr val="00B050"/>
                </a:solidFill>
              </a:rPr>
              <a:t>Metodika MŽP – Vyhodnocení vlivů PUR a ZUR na ŽP</a:t>
            </a:r>
          </a:p>
          <a:p>
            <a:pPr marL="1097280" lvl="3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altLang="cs-CZ" sz="1700" b="1" i="1" dirty="0" smtClean="0">
                <a:solidFill>
                  <a:srgbClr val="00B050"/>
                </a:solidFill>
              </a:rPr>
              <a:t>Věstník MŽP 2/2015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smtClean="0"/>
              <a:t>aktualizace ZÚR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cs-CZ" altLang="cs-CZ" sz="1900" dirty="0" smtClean="0"/>
              <a:t> každé 4 roky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cs-CZ" altLang="cs-CZ" sz="19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smtClean="0"/>
              <a:t>řízení o zásadách územního rozvoje – je vedeno jako řízení o opatření obecné povahy</a:t>
            </a:r>
          </a:p>
        </p:txBody>
      </p:sp>
      <p:sp>
        <p:nvSpPr>
          <p:cNvPr id="36867" name="Zástupný symbol pro zápatí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987F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0AC97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200" smtClean="0">
                <a:solidFill>
                  <a:srgbClr val="FFFFFF"/>
                </a:solidFill>
                <a:latin typeface="Verdana" pitchFamily="34" charset="0"/>
              </a:rPr>
              <a:t>Ivana Průchová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Prameny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47630"/>
          </a:xfrm>
        </p:spPr>
        <p:txBody>
          <a:bodyPr>
            <a:normAutofit fontScale="92500" lnSpcReduction="20000"/>
          </a:bodyPr>
          <a:lstStyle/>
          <a:p>
            <a:pPr marL="274320" indent="-274320">
              <a:lnSpc>
                <a:spcPct val="80000"/>
              </a:lnSpc>
              <a:buFont typeface="Wingdings 2"/>
              <a:buChar char=""/>
              <a:defRPr/>
            </a:pPr>
            <a:r>
              <a:rPr lang="cs-CZ" altLang="cs-CZ" sz="1600" b="1" dirty="0">
                <a:solidFill>
                  <a:srgbClr val="C00000"/>
                </a:solidFill>
              </a:rPr>
              <a:t>SOUVISEJÍCÍ PŘEDPISY:</a:t>
            </a:r>
          </a:p>
          <a:p>
            <a:pPr marL="274320" indent="-274320">
              <a:lnSpc>
                <a:spcPct val="80000"/>
              </a:lnSpc>
              <a:buFont typeface="Wingdings 2"/>
              <a:buChar char=""/>
              <a:defRPr/>
            </a:pPr>
            <a:endParaRPr lang="cs-CZ" altLang="cs-CZ" sz="1600" b="1" dirty="0">
              <a:solidFill>
                <a:srgbClr val="C00000"/>
              </a:solidFill>
            </a:endParaRPr>
          </a:p>
          <a:p>
            <a:pPr marL="274320" indent="-274320">
              <a:lnSpc>
                <a:spcPct val="80000"/>
              </a:lnSpc>
              <a:buFont typeface="Wingdings 2"/>
              <a:buChar char=""/>
              <a:defRPr/>
            </a:pPr>
            <a:r>
              <a:rPr lang="cs-CZ" altLang="cs-CZ" sz="2000" b="1" dirty="0">
                <a:solidFill>
                  <a:srgbClr val="33CC33"/>
                </a:solidFill>
              </a:rPr>
              <a:t>environmentální právní předpisy:</a:t>
            </a:r>
          </a:p>
          <a:p>
            <a:pPr marL="548640" lvl="1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cs-CZ" altLang="cs-CZ" sz="2200" b="1" u="sng" dirty="0">
                <a:solidFill>
                  <a:schemeClr val="accent3"/>
                </a:solidFill>
              </a:rPr>
              <a:t>průřezové</a:t>
            </a:r>
            <a:r>
              <a:rPr lang="cs-CZ" altLang="cs-CZ" sz="2200" b="1" dirty="0">
                <a:solidFill>
                  <a:schemeClr val="accent3"/>
                </a:solidFill>
              </a:rPr>
              <a:t>:</a:t>
            </a:r>
          </a:p>
          <a:p>
            <a:pPr marL="822960" lvl="2">
              <a:lnSpc>
                <a:spcPct val="80000"/>
              </a:lnSpc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altLang="cs-CZ" sz="1800" b="1" dirty="0" err="1">
                <a:solidFill>
                  <a:srgbClr val="33CC33"/>
                </a:solidFill>
              </a:rPr>
              <a:t>zák.č</a:t>
            </a:r>
            <a:r>
              <a:rPr lang="cs-CZ" altLang="cs-CZ" sz="1800" b="1" dirty="0">
                <a:solidFill>
                  <a:srgbClr val="33CC33"/>
                </a:solidFill>
              </a:rPr>
              <a:t>. 100/2001</a:t>
            </a:r>
            <a:r>
              <a:rPr lang="cs-CZ" altLang="cs-CZ" sz="1800" b="1" dirty="0"/>
              <a:t> </a:t>
            </a:r>
            <a:r>
              <a:rPr lang="cs-CZ" altLang="cs-CZ" sz="1800" dirty="0"/>
              <a:t>Sb., </a:t>
            </a:r>
            <a:r>
              <a:rPr lang="cs-CZ" altLang="cs-CZ" sz="1800" b="1" dirty="0"/>
              <a:t>o posuzování vlivů na životní prostředí, ve znění pozdějších </a:t>
            </a:r>
            <a:r>
              <a:rPr lang="cs-CZ" altLang="cs-CZ" sz="1800" b="1" dirty="0" smtClean="0"/>
              <a:t>předpisů</a:t>
            </a:r>
          </a:p>
          <a:p>
            <a:pPr marL="1280160" lvl="3">
              <a:lnSpc>
                <a:spcPct val="80000"/>
              </a:lnSpc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altLang="cs-CZ" sz="1900" b="1" u="sng" dirty="0" smtClean="0">
                <a:solidFill>
                  <a:srgbClr val="33CC33"/>
                </a:solidFill>
              </a:rPr>
              <a:t>Novela zákonem č. 225/2017 Sb.(úč. 1.1.2018)</a:t>
            </a:r>
          </a:p>
          <a:p>
            <a:pPr marL="1280160" lvl="3">
              <a:lnSpc>
                <a:spcPct val="80000"/>
              </a:lnSpc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altLang="cs-CZ" sz="1900" b="1" u="sng" dirty="0" smtClean="0">
                <a:solidFill>
                  <a:srgbClr val="33CC33"/>
                </a:solidFill>
              </a:rPr>
              <a:t>Novela zákonem </a:t>
            </a:r>
            <a:r>
              <a:rPr lang="cs-CZ" altLang="cs-CZ" sz="1900" b="1" u="sng" dirty="0" err="1" smtClean="0">
                <a:solidFill>
                  <a:srgbClr val="33CC33"/>
                </a:solidFill>
              </a:rPr>
              <a:t>řč</a:t>
            </a:r>
            <a:r>
              <a:rPr lang="cs-CZ" altLang="cs-CZ" sz="1900" b="1" u="sng" dirty="0" smtClean="0">
                <a:solidFill>
                  <a:srgbClr val="33CC33"/>
                </a:solidFill>
              </a:rPr>
              <a:t>. 326/2017 Sb. (úč. 1.11.2017)</a:t>
            </a:r>
            <a:endParaRPr lang="cs-CZ" altLang="cs-CZ" sz="1900" b="1" u="sng" dirty="0">
              <a:solidFill>
                <a:srgbClr val="33CC33"/>
              </a:solidFill>
            </a:endParaRPr>
          </a:p>
          <a:p>
            <a:pPr lvl="4">
              <a:lnSpc>
                <a:spcPct val="80000"/>
              </a:lnSpc>
              <a:buClr>
                <a:schemeClr val="accent5"/>
              </a:buClr>
              <a:defRPr/>
            </a:pPr>
            <a:endParaRPr lang="cs-CZ" altLang="cs-CZ" sz="1800" dirty="0"/>
          </a:p>
          <a:p>
            <a:pPr marL="822960" lvl="2">
              <a:lnSpc>
                <a:spcPct val="80000"/>
              </a:lnSpc>
              <a:buClr>
                <a:schemeClr val="accent3"/>
              </a:buClr>
              <a:buFontTx/>
              <a:buChar char="-"/>
              <a:defRPr/>
            </a:pPr>
            <a:r>
              <a:rPr lang="cs-CZ" altLang="cs-CZ" sz="1800" b="1" dirty="0" err="1">
                <a:solidFill>
                  <a:srgbClr val="33CC33"/>
                </a:solidFill>
              </a:rPr>
              <a:t>zák.č</a:t>
            </a:r>
            <a:r>
              <a:rPr lang="cs-CZ" altLang="cs-CZ" sz="1800" b="1" dirty="0">
                <a:solidFill>
                  <a:srgbClr val="33CC33"/>
                </a:solidFill>
              </a:rPr>
              <a:t>. 76/2002</a:t>
            </a:r>
            <a:r>
              <a:rPr lang="cs-CZ" altLang="cs-CZ" sz="1800" b="1" dirty="0"/>
              <a:t> </a:t>
            </a:r>
            <a:r>
              <a:rPr lang="cs-CZ" altLang="cs-CZ" sz="1800" dirty="0"/>
              <a:t>Sb., o integrované prevenci, ve znění pozdějších  předpisů</a:t>
            </a:r>
          </a:p>
          <a:p>
            <a:pPr marL="822960" lvl="2">
              <a:lnSpc>
                <a:spcPct val="80000"/>
              </a:lnSpc>
              <a:buClr>
                <a:schemeClr val="accent3"/>
              </a:buClr>
              <a:buFont typeface="Wingdings 2"/>
              <a:buChar char=""/>
              <a:defRPr/>
            </a:pPr>
            <a:endParaRPr lang="cs-CZ" altLang="cs-CZ" sz="1800" b="1" dirty="0">
              <a:solidFill>
                <a:srgbClr val="33CC33"/>
              </a:solidFill>
            </a:endParaRPr>
          </a:p>
          <a:p>
            <a:pPr marL="548640" lvl="1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cs-CZ" altLang="cs-CZ" sz="2200" b="1" u="sng" dirty="0">
                <a:solidFill>
                  <a:schemeClr val="accent3"/>
                </a:solidFill>
              </a:rPr>
              <a:t>složkové předpisy z oblasti práva životního prostředí </a:t>
            </a:r>
          </a:p>
          <a:p>
            <a:pPr marL="948690" lvl="2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cs-CZ" altLang="cs-CZ" sz="1800" b="1" i="1" dirty="0"/>
              <a:t>Ochrana „veřejných dotčených zájmů</a:t>
            </a:r>
            <a:r>
              <a:rPr lang="cs-CZ" altLang="cs-CZ" sz="1800" b="1" i="1" dirty="0" smtClean="0"/>
              <a:t>“ – tj. I VEŘEJNÉHO ZÁJMU NA OCHRANĚ ŽIVOTNÍHO PROSTŘEDÍ</a:t>
            </a:r>
          </a:p>
          <a:p>
            <a:pPr marL="948690" lvl="2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cs-CZ" altLang="cs-CZ" sz="1800" b="1" i="1" dirty="0" smtClean="0"/>
              <a:t>ÚČAST VEŘEJNOSTI</a:t>
            </a:r>
          </a:p>
          <a:p>
            <a:pPr marL="948690" lvl="2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cs-CZ" altLang="cs-CZ" sz="1800" b="1" i="1" dirty="0" smtClean="0"/>
              <a:t>PROCESNÍ ASPEKTY</a:t>
            </a:r>
            <a:endParaRPr lang="cs-CZ" altLang="cs-CZ" sz="1800" b="1" i="1" dirty="0"/>
          </a:p>
          <a:p>
            <a:pPr marL="1405890" lvl="3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cs-CZ" altLang="cs-CZ" sz="1800" b="1" dirty="0" smtClean="0"/>
              <a:t> </a:t>
            </a:r>
            <a:r>
              <a:rPr lang="cs-CZ" altLang="cs-CZ" sz="1800" b="1" dirty="0"/>
              <a:t>zákon o ochraně ovzduší, zákon o ochraně přírody, zákon o vodách, zákon o ochraně ZPF, zákon o lesích, zákon o odpadech</a:t>
            </a:r>
            <a:r>
              <a:rPr lang="cs-CZ" altLang="cs-CZ" sz="1800" b="1" dirty="0" smtClean="0"/>
              <a:t>,</a:t>
            </a:r>
          </a:p>
          <a:p>
            <a:pPr marL="1405890" lvl="3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cs-CZ" altLang="cs-CZ" sz="1800" b="1" dirty="0" smtClean="0"/>
              <a:t>! ZÁKON Č. 114/1992 Sb.</a:t>
            </a:r>
          </a:p>
          <a:p>
            <a:pPr marL="1863090" lvl="4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cs-CZ" altLang="cs-CZ" sz="1800" b="1" dirty="0" smtClean="0"/>
              <a:t>novela zákonem č. 123/2017 Sb.</a:t>
            </a:r>
          </a:p>
          <a:p>
            <a:pPr marL="1863090" lvl="4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cs-CZ" altLang="cs-CZ" sz="1800" b="1" dirty="0" smtClean="0"/>
              <a:t>novela zákonem č. 225/2017 Sb. </a:t>
            </a:r>
          </a:p>
          <a:p>
            <a:pPr marL="1405890" lvl="3" indent="-274320">
              <a:lnSpc>
                <a:spcPct val="80000"/>
              </a:lnSpc>
              <a:buFont typeface="Wingdings"/>
              <a:buChar char=""/>
              <a:defRPr/>
            </a:pPr>
            <a:endParaRPr lang="cs-CZ" altLang="cs-CZ" sz="1400" b="1" dirty="0"/>
          </a:p>
          <a:p>
            <a:pPr marL="948690" lvl="2" indent="-274320">
              <a:lnSpc>
                <a:spcPct val="80000"/>
              </a:lnSpc>
              <a:buFont typeface="Wingdings"/>
              <a:buChar char=""/>
              <a:defRPr/>
            </a:pPr>
            <a:endParaRPr lang="cs-CZ" altLang="cs-CZ" sz="1400" b="1" dirty="0">
              <a:solidFill>
                <a:srgbClr val="C00000"/>
              </a:solidFill>
            </a:endParaRPr>
          </a:p>
          <a:p>
            <a:pPr marL="274320" indent="-274320">
              <a:lnSpc>
                <a:spcPct val="80000"/>
              </a:lnSpc>
              <a:buFont typeface="Wingdings 2"/>
              <a:buChar char=""/>
              <a:defRPr/>
            </a:pPr>
            <a:endParaRPr lang="cs-CZ" altLang="cs-CZ" sz="1600" b="1" dirty="0">
              <a:solidFill>
                <a:srgbClr val="C00000"/>
              </a:solidFill>
            </a:endParaRPr>
          </a:p>
          <a:p>
            <a:pPr marL="274320" indent="-274320">
              <a:lnSpc>
                <a:spcPct val="80000"/>
              </a:lnSpc>
              <a:buFont typeface="Wingdings 2"/>
              <a:buChar char=""/>
              <a:defRPr/>
            </a:pPr>
            <a:r>
              <a:rPr lang="cs-CZ" altLang="cs-CZ" sz="2200" b="1" dirty="0">
                <a:solidFill>
                  <a:srgbClr val="0070C0"/>
                </a:solidFill>
              </a:rPr>
              <a:t>procesní předpisy</a:t>
            </a:r>
          </a:p>
          <a:p>
            <a:pPr marL="548640" lvl="1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cs-CZ" altLang="cs-CZ" sz="1600" b="1" dirty="0"/>
              <a:t>správní řád, soudní řád  správní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Ivana Průchová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66246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400" smtClean="0">
                <a:solidFill>
                  <a:srgbClr val="9F7A70"/>
                </a:solidFill>
              </a:rPr>
              <a:t>Zásady územního rozvoje a posuzování vlivů na životní prostředí (SEA)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b="1" dirty="0" smtClean="0">
                <a:solidFill>
                  <a:srgbClr val="00B050"/>
                </a:solidFill>
              </a:rPr>
              <a:t>Zásady územního rozvoje a posuzování vlivů na ŽP</a:t>
            </a:r>
          </a:p>
          <a:p>
            <a:pPr lvl="1" eaLnBrk="1" hangingPunct="1"/>
            <a:r>
              <a:rPr lang="cs-CZ" altLang="cs-CZ" b="1" dirty="0" smtClean="0">
                <a:solidFill>
                  <a:srgbClr val="00B050"/>
                </a:solidFill>
              </a:rPr>
              <a:t>SEA  </a:t>
            </a:r>
          </a:p>
          <a:p>
            <a:pPr lvl="2" eaLnBrk="1" hangingPunct="1"/>
            <a:r>
              <a:rPr lang="cs-CZ" altLang="cs-CZ" dirty="0" smtClean="0"/>
              <a:t>stanovisko MŽP k vyhodnocení vlivů na ŽP</a:t>
            </a:r>
          </a:p>
          <a:p>
            <a:pPr lvl="2" eaLnBrk="1" hangingPunct="1"/>
            <a:r>
              <a:rPr lang="cs-CZ" altLang="cs-CZ" dirty="0" smtClean="0"/>
              <a:t>součástí určení vlivů na území Natura 2000</a:t>
            </a:r>
          </a:p>
          <a:p>
            <a:pPr eaLnBrk="1" hangingPunct="1"/>
            <a:endParaRPr lang="cs-CZ" altLang="cs-CZ" dirty="0" smtClean="0"/>
          </a:p>
        </p:txBody>
      </p:sp>
      <p:sp>
        <p:nvSpPr>
          <p:cNvPr id="37891" name="Zástupný symbol pro zápatí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987F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0AC97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200" smtClean="0">
                <a:solidFill>
                  <a:srgbClr val="FFFFFF"/>
                </a:solidFill>
                <a:latin typeface="Verdana" pitchFamily="34" charset="0"/>
              </a:rPr>
              <a:t>Ivana Průchová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rgbClr val="9F7A70"/>
                </a:solidFill>
              </a:rPr>
              <a:t>Územní plán a posuzování vlivů na ŽP (</a:t>
            </a:r>
            <a:r>
              <a:rPr lang="cs-CZ" altLang="cs-CZ" sz="2800" smtClean="0">
                <a:solidFill>
                  <a:srgbClr val="00B050"/>
                </a:solidFill>
              </a:rPr>
              <a:t>SEA)</a:t>
            </a:r>
            <a:r>
              <a:rPr lang="cs-CZ" altLang="cs-CZ" sz="2800" smtClean="0">
                <a:solidFill>
                  <a:srgbClr val="9F7A70"/>
                </a:solidFill>
              </a:rPr>
              <a:t/>
            </a:r>
            <a:br>
              <a:rPr lang="cs-CZ" altLang="cs-CZ" sz="2800" smtClean="0">
                <a:solidFill>
                  <a:srgbClr val="9F7A70"/>
                </a:solidFill>
              </a:rPr>
            </a:br>
            <a:r>
              <a:rPr lang="cs-CZ" altLang="cs-CZ" sz="2800" smtClean="0">
                <a:solidFill>
                  <a:srgbClr val="9F7A70"/>
                </a:solidFill>
              </a:rPr>
              <a:t>Natura 2000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527175"/>
            <a:ext cx="8555038" cy="51419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1800" b="1" smtClean="0"/>
              <a:t>Stanoví </a:t>
            </a:r>
            <a:r>
              <a:rPr lang="cs-CZ" altLang="cs-CZ" sz="1800" b="1" smtClean="0">
                <a:solidFill>
                  <a:srgbClr val="FF9933"/>
                </a:solidFill>
              </a:rPr>
              <a:t>základní koncepci rozvoje území obce</a:t>
            </a:r>
          </a:p>
          <a:p>
            <a:pPr eaLnBrk="1" hangingPunct="1"/>
            <a:endParaRPr lang="cs-CZ" altLang="cs-CZ" sz="1800" b="1" smtClean="0"/>
          </a:p>
          <a:p>
            <a:pPr eaLnBrk="1" hangingPunct="1"/>
            <a:r>
              <a:rPr lang="cs-CZ" altLang="cs-CZ" sz="1800" smtClean="0"/>
              <a:t>Územní plán a posuzování vlivů na životní prostředí – obecně, oblasti Natura 2000</a:t>
            </a:r>
          </a:p>
          <a:p>
            <a:pPr lvl="1" eaLnBrk="1" hangingPunct="1"/>
            <a:r>
              <a:rPr lang="cs-CZ" altLang="cs-CZ" sz="1800" b="1" smtClean="0"/>
              <a:t>Územní plán jako koncepce (SEA)</a:t>
            </a:r>
          </a:p>
          <a:p>
            <a:pPr lvl="1" eaLnBrk="1" hangingPunct="1"/>
            <a:r>
              <a:rPr lang="cs-CZ" altLang="cs-CZ" sz="1800" smtClean="0"/>
              <a:t>§ 47/3 StZ</a:t>
            </a:r>
          </a:p>
          <a:p>
            <a:pPr lvl="1" eaLnBrk="1" hangingPunct="1"/>
            <a:r>
              <a:rPr lang="cs-CZ" altLang="cs-CZ" sz="1800" b="1" smtClean="0"/>
              <a:t>Pokud:</a:t>
            </a:r>
          </a:p>
          <a:p>
            <a:pPr lvl="2" eaLnBrk="1" hangingPunct="1"/>
            <a:r>
              <a:rPr lang="cs-CZ" altLang="cs-CZ" sz="1800" b="1" smtClean="0"/>
              <a:t>Krajský úřad </a:t>
            </a:r>
            <a:r>
              <a:rPr lang="cs-CZ" altLang="cs-CZ" sz="1800" smtClean="0"/>
              <a:t>ve </a:t>
            </a:r>
            <a:r>
              <a:rPr lang="cs-CZ" altLang="cs-CZ" sz="1800" b="1" smtClean="0"/>
              <a:t>stanovisku</a:t>
            </a:r>
            <a:r>
              <a:rPr lang="cs-CZ" altLang="cs-CZ" sz="1800" smtClean="0"/>
              <a:t> k  návrhu  zadání územního plánu </a:t>
            </a:r>
            <a:r>
              <a:rPr lang="cs-CZ" altLang="cs-CZ" sz="1800" b="1" smtClean="0"/>
              <a:t>uvede, zda má být návrh  územního plánu  posuzován z hlediska vlivů na životní prostředí </a:t>
            </a:r>
            <a:r>
              <a:rPr lang="cs-CZ" altLang="cs-CZ" sz="1800" smtClean="0"/>
              <a:t>příp.  stanoví podrobnější požadavky dle § 10i zákona č. 100/2001 Sb.</a:t>
            </a:r>
          </a:p>
          <a:p>
            <a:pPr lvl="2" eaLnBrk="1" hangingPunct="1"/>
            <a:r>
              <a:rPr lang="cs-CZ" altLang="cs-CZ" sz="1800" b="1" smtClean="0"/>
              <a:t>Orgán ochrany přírody </a:t>
            </a:r>
            <a:r>
              <a:rPr lang="cs-CZ" altLang="cs-CZ" sz="1800" smtClean="0"/>
              <a:t>ve </a:t>
            </a:r>
            <a:r>
              <a:rPr lang="cs-CZ" altLang="cs-CZ" sz="1800" b="1" smtClean="0"/>
              <a:t>stanovisku  podle § 45i ZoPK nevyloučil významný vliv na evropsky významnou lokalitu a ptačí oblast</a:t>
            </a:r>
          </a:p>
          <a:p>
            <a:pPr eaLnBrk="1" hangingPunct="1"/>
            <a:r>
              <a:rPr lang="cs-CZ" altLang="cs-CZ" sz="1800" b="1" smtClean="0">
                <a:solidFill>
                  <a:srgbClr val="00B050"/>
                </a:solidFill>
              </a:rPr>
              <a:t>Pořizovatel doplní do návrhu zadání územního plánu požadavek na vyhodnocení vlivů na udržitelný rozvoj území</a:t>
            </a:r>
          </a:p>
          <a:p>
            <a:pPr lvl="2" eaLnBrk="1" hangingPunct="1"/>
            <a:endParaRPr lang="cs-CZ" altLang="cs-CZ" sz="1800" smtClean="0"/>
          </a:p>
        </p:txBody>
      </p:sp>
      <p:sp>
        <p:nvSpPr>
          <p:cNvPr id="38915" name="Zástupný symbol pro zápatí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987F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0AC97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200" smtClean="0">
                <a:solidFill>
                  <a:srgbClr val="FFFFFF"/>
                </a:solidFill>
                <a:latin typeface="Verdana" pitchFamily="34" charset="0"/>
              </a:rPr>
              <a:t>Ivana Průchová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Územní plán –na příkladu městyse Veverská Bítýška, hlavní výkres – viz blíže - </a:t>
            </a:r>
            <a:r>
              <a:rPr lang="cs-CZ" dirty="0" smtClean="0">
                <a:hlinkClick r:id="rId2"/>
              </a:rPr>
              <a:t>zde</a:t>
            </a:r>
            <a:endParaRPr lang="cs-CZ" dirty="0"/>
          </a:p>
        </p:txBody>
      </p:sp>
      <p:pic>
        <p:nvPicPr>
          <p:cNvPr id="52227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4225" y="1600200"/>
            <a:ext cx="4273550" cy="4873625"/>
          </a:xfrm>
        </p:spPr>
      </p:pic>
      <p:sp>
        <p:nvSpPr>
          <p:cNvPr id="52228" name="Zástupný symbol pro číslo snímk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A8F49C9-7471-4A0A-BC53-3A3726777FCD}" type="slidenum">
              <a:rPr lang="cs-CZ" altLang="cs-CZ" smtClean="0">
                <a:solidFill>
                  <a:srgbClr val="FFFFFF"/>
                </a:solidFill>
              </a:rPr>
              <a:pPr/>
              <a:t>32</a:t>
            </a:fld>
            <a:endParaRPr lang="cs-CZ" altLang="cs-CZ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9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>
                <a:solidFill>
                  <a:srgbClr val="9F7A70"/>
                </a:solidFill>
              </a:rPr>
              <a:t>Regulační plán</a:t>
            </a:r>
            <a:endParaRPr lang="cs-CZ" altLang="cs-CZ" smtClean="0">
              <a:solidFill>
                <a:srgbClr val="9F7A70"/>
              </a:solidFill>
            </a:endParaRPr>
          </a:p>
        </p:txBody>
      </p:sp>
      <p:sp>
        <p:nvSpPr>
          <p:cNvPr id="40964" name="Zástupný symbol pro obsah 2"/>
          <p:cNvSpPr>
            <a:spLocks noGrp="1"/>
          </p:cNvSpPr>
          <p:nvPr>
            <p:ph idx="1"/>
          </p:nvPr>
        </p:nvSpPr>
        <p:spPr>
          <a:xfrm>
            <a:off x="250825" y="1527175"/>
            <a:ext cx="8555038" cy="48545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dirty="0" smtClean="0"/>
              <a:t>Stanoví v řešené ploše </a:t>
            </a:r>
            <a:r>
              <a:rPr lang="cs-CZ" altLang="cs-CZ" sz="2400" b="1" dirty="0" smtClean="0"/>
              <a:t>podrobnosti pro využití pozemků, pro umístění a prostorové uspořádání staveb, pro ochranu hodnot a charakteru území a pro vytváření příznivého životního prostředí</a:t>
            </a:r>
          </a:p>
          <a:p>
            <a:pPr eaLnBrk="1" hangingPunct="1"/>
            <a:r>
              <a:rPr lang="cs-CZ" altLang="cs-CZ" sz="2400" dirty="0" smtClean="0"/>
              <a:t>Zpracovává se</a:t>
            </a:r>
          </a:p>
          <a:p>
            <a:pPr lvl="1" eaLnBrk="1" hangingPunct="1"/>
            <a:r>
              <a:rPr lang="cs-CZ" altLang="cs-CZ" sz="1900" dirty="0" smtClean="0"/>
              <a:t>Pro obec, její část</a:t>
            </a:r>
          </a:p>
          <a:p>
            <a:pPr lvl="1" eaLnBrk="1" hangingPunct="1"/>
            <a:r>
              <a:rPr lang="cs-CZ" altLang="cs-CZ" sz="1900" dirty="0" smtClean="0"/>
              <a:t>Pro část kraje (pokud to stanoví zásady územního rozvoje)</a:t>
            </a:r>
          </a:p>
          <a:p>
            <a:pPr eaLnBrk="1" hangingPunct="1"/>
            <a:r>
              <a:rPr lang="cs-CZ" altLang="cs-CZ" sz="2400" dirty="0" smtClean="0"/>
              <a:t>RP je závazný pro rozhodování v území</a:t>
            </a:r>
          </a:p>
          <a:p>
            <a:pPr eaLnBrk="1" hangingPunct="1"/>
            <a:r>
              <a:rPr lang="cs-CZ" altLang="cs-CZ" sz="2400" dirty="0" smtClean="0"/>
              <a:t>RP vydaný krajem je závazný pro ÚP a RP vydávané obcemi</a:t>
            </a:r>
          </a:p>
          <a:p>
            <a:pPr eaLnBrk="1" hangingPunct="1"/>
            <a:r>
              <a:rPr lang="cs-CZ" altLang="cs-CZ" sz="2400" u="sng" dirty="0" smtClean="0"/>
              <a:t>RP lze nahradit územní rozhodnutí </a:t>
            </a:r>
            <a:r>
              <a:rPr lang="cs-CZ" altLang="cs-CZ" sz="2400" u="sng" dirty="0" smtClean="0">
                <a:solidFill>
                  <a:srgbClr val="00B050"/>
                </a:solidFill>
              </a:rPr>
              <a:t>(! </a:t>
            </a:r>
            <a:r>
              <a:rPr lang="cs-CZ" altLang="cs-CZ" sz="2400" b="1" u="sng" dirty="0" smtClean="0">
                <a:solidFill>
                  <a:srgbClr val="00B050"/>
                </a:solidFill>
              </a:rPr>
              <a:t>ne u záměrů EIA – § 61/2 </a:t>
            </a:r>
            <a:r>
              <a:rPr lang="cs-CZ" altLang="cs-CZ" sz="2400" b="1" u="sng" dirty="0" err="1" smtClean="0">
                <a:solidFill>
                  <a:srgbClr val="00B050"/>
                </a:solidFill>
              </a:rPr>
              <a:t>StZ</a:t>
            </a:r>
            <a:r>
              <a:rPr lang="cs-CZ" altLang="cs-CZ" sz="2400" b="1" u="sng" dirty="0" smtClean="0">
                <a:solidFill>
                  <a:srgbClr val="00B050"/>
                </a:solidFill>
              </a:rPr>
              <a:t> viz dále)</a:t>
            </a:r>
          </a:p>
          <a:p>
            <a:pPr lvl="1" eaLnBrk="1" hangingPunct="1"/>
            <a:r>
              <a:rPr lang="cs-CZ" altLang="cs-CZ" sz="1900" b="1" u="sng" dirty="0" smtClean="0">
                <a:solidFill>
                  <a:srgbClr val="C00000"/>
                </a:solidFill>
              </a:rPr>
              <a:t>V RP se stanoví, která územní rozhodnutí nahrazuje</a:t>
            </a:r>
          </a:p>
        </p:txBody>
      </p:sp>
      <p:sp>
        <p:nvSpPr>
          <p:cNvPr id="40963" name="Zástupný symbol pro zápatí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987F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0AC97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200" smtClean="0">
                <a:solidFill>
                  <a:srgbClr val="FFFFFF"/>
                </a:solidFill>
                <a:latin typeface="Verdana" pitchFamily="34" charset="0"/>
              </a:rPr>
              <a:t>Ivana Průchová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Regulační plán na příkladu městyse Veverská Bítýška – blíže </a:t>
            </a:r>
            <a:r>
              <a:rPr lang="cs-CZ" dirty="0" smtClean="0">
                <a:hlinkClick r:id="rId2"/>
              </a:rPr>
              <a:t>zde</a:t>
            </a:r>
            <a:endParaRPr lang="cs-CZ" dirty="0"/>
          </a:p>
        </p:txBody>
      </p:sp>
      <p:pic>
        <p:nvPicPr>
          <p:cNvPr id="59395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4225" y="1600200"/>
            <a:ext cx="4273550" cy="4873625"/>
          </a:xfrm>
        </p:spPr>
      </p:pic>
      <p:sp>
        <p:nvSpPr>
          <p:cNvPr id="59396" name="Zástupný symbol pro číslo snímk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8BA6A12-C457-4BE1-AFCB-678FF14385A8}" type="slidenum">
              <a:rPr lang="cs-CZ" altLang="cs-CZ" smtClean="0">
                <a:solidFill>
                  <a:srgbClr val="FFFFFF"/>
                </a:solidFill>
              </a:rPr>
              <a:pPr/>
              <a:t>34</a:t>
            </a:fld>
            <a:endParaRPr lang="cs-CZ" altLang="cs-CZ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4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200" dirty="0" smtClean="0">
                <a:solidFill>
                  <a:srgbClr val="9F7A70"/>
                </a:solidFill>
              </a:rPr>
              <a:t/>
            </a:r>
            <a:br>
              <a:rPr lang="cs-CZ" altLang="cs-CZ" sz="3200" dirty="0" smtClean="0">
                <a:solidFill>
                  <a:srgbClr val="9F7A70"/>
                </a:solidFill>
              </a:rPr>
            </a:br>
            <a:r>
              <a:rPr lang="cs-CZ" altLang="cs-CZ" sz="3200" dirty="0" smtClean="0">
                <a:solidFill>
                  <a:srgbClr val="9F7A70"/>
                </a:solidFill>
              </a:rPr>
              <a:t/>
            </a:r>
            <a:br>
              <a:rPr lang="cs-CZ" altLang="cs-CZ" sz="3200" dirty="0" smtClean="0">
                <a:solidFill>
                  <a:srgbClr val="9F7A70"/>
                </a:solidFill>
              </a:rPr>
            </a:br>
            <a:r>
              <a:rPr lang="cs-CZ" altLang="cs-CZ" sz="3200" dirty="0" smtClean="0">
                <a:solidFill>
                  <a:srgbClr val="9F7A70"/>
                </a:solidFill>
              </a:rPr>
              <a:t/>
            </a:r>
            <a:br>
              <a:rPr lang="cs-CZ" altLang="cs-CZ" sz="3200" dirty="0" smtClean="0">
                <a:solidFill>
                  <a:srgbClr val="9F7A70"/>
                </a:solidFill>
              </a:rPr>
            </a:br>
            <a:r>
              <a:rPr lang="cs-CZ" altLang="cs-CZ" sz="3200" dirty="0" smtClean="0">
                <a:solidFill>
                  <a:srgbClr val="9F7A70"/>
                </a:solidFill>
              </a:rPr>
              <a:t/>
            </a:r>
            <a:br>
              <a:rPr lang="cs-CZ" altLang="cs-CZ" sz="3200" dirty="0" smtClean="0">
                <a:solidFill>
                  <a:srgbClr val="9F7A70"/>
                </a:solidFill>
              </a:rPr>
            </a:br>
            <a:r>
              <a:rPr lang="cs-CZ" altLang="cs-CZ" sz="3100" dirty="0" smtClean="0">
                <a:solidFill>
                  <a:srgbClr val="9F7A70"/>
                </a:solidFill>
              </a:rPr>
              <a:t>Územní opatření o stavební uzávěře</a:t>
            </a:r>
            <a:br>
              <a:rPr lang="cs-CZ" altLang="cs-CZ" sz="3100" dirty="0" smtClean="0">
                <a:solidFill>
                  <a:srgbClr val="9F7A70"/>
                </a:solidFill>
              </a:rPr>
            </a:br>
            <a:endParaRPr lang="cs-CZ" altLang="cs-CZ" sz="3100" dirty="0" smtClean="0">
              <a:solidFill>
                <a:srgbClr val="9F7A70"/>
              </a:solidFill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cs-CZ" altLang="cs-CZ" sz="1800" b="1" dirty="0" smtClean="0">
              <a:solidFill>
                <a:srgbClr val="FF9933"/>
              </a:solidFill>
            </a:endParaRPr>
          </a:p>
          <a:p>
            <a:pPr eaLnBrk="1" hangingPunct="1"/>
            <a:r>
              <a:rPr lang="cs-CZ" altLang="cs-CZ" sz="2000" b="1" dirty="0" smtClean="0">
                <a:solidFill>
                  <a:srgbClr val="FF9933"/>
                </a:solidFill>
              </a:rPr>
              <a:t>Omezuje</a:t>
            </a:r>
            <a:r>
              <a:rPr lang="cs-CZ" altLang="cs-CZ" sz="2000" b="1" dirty="0" smtClean="0"/>
              <a:t> </a:t>
            </a:r>
            <a:r>
              <a:rPr lang="cs-CZ" altLang="cs-CZ" sz="2000" dirty="0" smtClean="0"/>
              <a:t>nebo </a:t>
            </a:r>
            <a:r>
              <a:rPr lang="cs-CZ" altLang="cs-CZ" sz="2000" b="1" dirty="0" smtClean="0">
                <a:solidFill>
                  <a:srgbClr val="FF9933"/>
                </a:solidFill>
              </a:rPr>
              <a:t>zakazuje </a:t>
            </a:r>
            <a:r>
              <a:rPr lang="cs-CZ" altLang="cs-CZ" sz="2000" b="1" dirty="0" smtClean="0"/>
              <a:t>v</a:t>
            </a:r>
            <a:r>
              <a:rPr lang="cs-CZ" altLang="cs-CZ" sz="2000" dirty="0" smtClean="0"/>
              <a:t> </a:t>
            </a:r>
            <a:r>
              <a:rPr lang="cs-CZ" altLang="cs-CZ" sz="2000" b="1" u="sng" dirty="0" smtClean="0"/>
              <a:t>nezbytném rozsahu</a:t>
            </a:r>
            <a:r>
              <a:rPr lang="cs-CZ" altLang="cs-CZ" sz="2000" dirty="0" smtClean="0"/>
              <a:t> </a:t>
            </a:r>
            <a:r>
              <a:rPr lang="cs-CZ" altLang="cs-CZ" sz="2000" b="1" dirty="0" smtClean="0">
                <a:solidFill>
                  <a:srgbClr val="00B050"/>
                </a:solidFill>
              </a:rPr>
              <a:t>stavební činnost ve vymezeném území, pokud by mohla ztížit nebo znemožnit budoucí využití území</a:t>
            </a:r>
          </a:p>
          <a:p>
            <a:pPr eaLnBrk="1" hangingPunct="1"/>
            <a:r>
              <a:rPr lang="cs-CZ" altLang="cs-CZ" sz="2000" dirty="0" smtClean="0"/>
              <a:t>Územním opatřením o stavební uzávěře nelze omezit nebo zakázat udržovací práce</a:t>
            </a:r>
          </a:p>
          <a:p>
            <a:pPr eaLnBrk="1" hangingPunct="1"/>
            <a:endParaRPr lang="cs-CZ" altLang="cs-CZ" sz="2000" dirty="0" smtClean="0"/>
          </a:p>
          <a:p>
            <a:pPr eaLnBrk="1" hangingPunct="1"/>
            <a:endParaRPr lang="cs-CZ" altLang="cs-CZ" sz="2000" dirty="0" smtClean="0"/>
          </a:p>
          <a:p>
            <a:pPr eaLnBrk="1" hangingPunct="1"/>
            <a:r>
              <a:rPr lang="cs-CZ" altLang="cs-CZ" sz="2000" dirty="0" smtClean="0"/>
              <a:t>Vydává se jako opatření obecné povahy podle správního řádu</a:t>
            </a:r>
          </a:p>
          <a:p>
            <a:pPr eaLnBrk="1" hangingPunct="1"/>
            <a:endParaRPr lang="cs-CZ" altLang="cs-CZ" sz="2000" dirty="0" smtClean="0"/>
          </a:p>
          <a:p>
            <a:pPr eaLnBrk="1" hangingPunct="1"/>
            <a:r>
              <a:rPr lang="cs-CZ" altLang="cs-CZ" sz="2000" b="1" dirty="0" smtClean="0">
                <a:solidFill>
                  <a:srgbClr val="00B050"/>
                </a:solidFill>
              </a:rPr>
              <a:t>VÝZNAMNÝ NÁSTROJ I VE VZTAHU K OCHRANĚ ŽIVOTNÍHO PROSTŘEDÍ</a:t>
            </a:r>
          </a:p>
        </p:txBody>
      </p:sp>
      <p:sp>
        <p:nvSpPr>
          <p:cNvPr id="43011" name="Zástupný symbol pro zápatí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987F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0AC97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200" smtClean="0">
                <a:solidFill>
                  <a:srgbClr val="FFFFFF"/>
                </a:solidFill>
                <a:latin typeface="Verdana" pitchFamily="34" charset="0"/>
              </a:rPr>
              <a:t>Ivana Průchová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9F7A70"/>
                </a:solidFill>
              </a:rPr>
              <a:t>Územní opatření o asanaci území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180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1800" smtClean="0"/>
              <a:t>Vydává se na území postiženém </a:t>
            </a:r>
            <a:r>
              <a:rPr lang="cs-CZ" altLang="cs-CZ" sz="1800" b="1" smtClean="0">
                <a:solidFill>
                  <a:srgbClr val="00B050"/>
                </a:solidFill>
              </a:rPr>
              <a:t>živelní pohromou </a:t>
            </a:r>
            <a:r>
              <a:rPr lang="cs-CZ" altLang="cs-CZ" sz="1800" smtClean="0"/>
              <a:t>nebo </a:t>
            </a:r>
            <a:r>
              <a:rPr lang="cs-CZ" altLang="cs-CZ" sz="1800" b="1" smtClean="0">
                <a:solidFill>
                  <a:srgbClr val="00B050"/>
                </a:solidFill>
              </a:rPr>
              <a:t>závažnou havárií</a:t>
            </a:r>
            <a:r>
              <a:rPr lang="cs-CZ" altLang="cs-CZ" sz="1800" smtClean="0"/>
              <a:t>, v jejímž důsledku došlo k podstatnému zásahu do využití území a je nezbytné stanovit podmínky pro odstranění dopadů živelní pohromy nebo havárie a pro další využití území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1800" smtClean="0"/>
              <a:t>Územní opatření o asanaci území se dále vydává rovněž </a:t>
            </a:r>
            <a:r>
              <a:rPr lang="cs-CZ" altLang="cs-CZ" sz="1800" b="1" smtClean="0">
                <a:solidFill>
                  <a:srgbClr val="00B050"/>
                </a:solidFill>
              </a:rPr>
              <a:t>pro zastavěné území, ve kterém jsou závadné stavby, </a:t>
            </a:r>
            <a:r>
              <a:rPr lang="cs-CZ" altLang="cs-CZ" sz="1800" smtClean="0"/>
              <a:t>u nichž je ve veřejném zájmu nutné nařídit odstranění závad staveb a úpravy staveb a nařídit opatření k asanaci území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180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1800" smtClean="0"/>
              <a:t>Vydává se jako opatření obecné povahy podle správního řádu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180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1800" b="1" smtClean="0">
                <a:solidFill>
                  <a:srgbClr val="00B050"/>
                </a:solidFill>
              </a:rPr>
              <a:t>VÝZNAMNÝ NÁSTROJ  VE VZTAHU K OCHRANĚ ŽIVOTNÍHO PROISTŘEDÍ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1800" b="1" smtClean="0">
                <a:solidFill>
                  <a:srgbClr val="00B050"/>
                </a:solidFill>
              </a:rPr>
              <a:t>V PRAXI NENÍ ČASTO VYUŽÍVÁN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1800" smtClean="0"/>
          </a:p>
        </p:txBody>
      </p:sp>
      <p:sp>
        <p:nvSpPr>
          <p:cNvPr id="44035" name="Zástupný symbol pro zápatí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987F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0AC97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200" smtClean="0">
                <a:solidFill>
                  <a:srgbClr val="FFFFFF"/>
                </a:solidFill>
                <a:latin typeface="Verdana" pitchFamily="34" charset="0"/>
              </a:rPr>
              <a:t>Ivana Průchová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Přezkum OOP a rozhodnutí o námitkách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b="1" dirty="0" smtClean="0">
                <a:solidFill>
                  <a:srgbClr val="FF9933"/>
                </a:solidFill>
              </a:rPr>
              <a:t>Přezkum </a:t>
            </a:r>
            <a:r>
              <a:rPr lang="cs-CZ" altLang="cs-CZ" sz="2400" b="1" u="sng" dirty="0" smtClean="0">
                <a:solidFill>
                  <a:srgbClr val="FF9933"/>
                </a:solidFill>
              </a:rPr>
              <a:t>rozhodnutí o námitkách</a:t>
            </a:r>
          </a:p>
          <a:p>
            <a:pPr lvl="1">
              <a:lnSpc>
                <a:spcPct val="80000"/>
              </a:lnSpc>
            </a:pPr>
            <a:r>
              <a:rPr lang="cs-CZ" altLang="cs-CZ" sz="1900" b="1" u="sng" dirty="0" smtClean="0">
                <a:solidFill>
                  <a:srgbClr val="FF9933"/>
                </a:solidFill>
              </a:rPr>
              <a:t>Instanční</a:t>
            </a:r>
          </a:p>
          <a:p>
            <a:pPr lvl="1">
              <a:lnSpc>
                <a:spcPct val="80000"/>
              </a:lnSpc>
            </a:pPr>
            <a:r>
              <a:rPr lang="cs-CZ" altLang="cs-CZ" sz="1900" b="1" u="sng" dirty="0" smtClean="0">
                <a:solidFill>
                  <a:srgbClr val="FF9933"/>
                </a:solidFill>
              </a:rPr>
              <a:t>Soudní přezkum</a:t>
            </a:r>
            <a:r>
              <a:rPr lang="cs-CZ" altLang="cs-CZ" sz="1900" dirty="0" smtClean="0">
                <a:solidFill>
                  <a:srgbClr val="FF9933"/>
                </a:solidFill>
              </a:rPr>
              <a:t>	</a:t>
            </a:r>
          </a:p>
          <a:p>
            <a:pPr>
              <a:lnSpc>
                <a:spcPct val="80000"/>
              </a:lnSpc>
            </a:pPr>
            <a:endParaRPr lang="cs-CZ" altLang="cs-CZ" sz="2400" b="1" dirty="0" smtClean="0">
              <a:solidFill>
                <a:srgbClr val="FF9933"/>
              </a:solidFill>
            </a:endParaRPr>
          </a:p>
          <a:p>
            <a:pPr>
              <a:lnSpc>
                <a:spcPct val="80000"/>
              </a:lnSpc>
            </a:pPr>
            <a:endParaRPr lang="cs-CZ" altLang="cs-CZ" sz="2400" b="1" dirty="0" smtClean="0">
              <a:solidFill>
                <a:srgbClr val="FF9933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400" b="1" dirty="0" smtClean="0">
                <a:solidFill>
                  <a:srgbClr val="FF9933"/>
                </a:solidFill>
              </a:rPr>
              <a:t>Přezkum </a:t>
            </a:r>
            <a:r>
              <a:rPr lang="cs-CZ" altLang="cs-CZ" sz="2400" b="1" u="sng" dirty="0" smtClean="0">
                <a:solidFill>
                  <a:srgbClr val="FF9933"/>
                </a:solidFill>
              </a:rPr>
              <a:t>OOP</a:t>
            </a:r>
          </a:p>
          <a:p>
            <a:pPr lvl="1">
              <a:lnSpc>
                <a:spcPct val="80000"/>
              </a:lnSpc>
            </a:pPr>
            <a:r>
              <a:rPr lang="cs-CZ" altLang="cs-CZ" sz="2400" dirty="0" err="1" smtClean="0">
                <a:solidFill>
                  <a:srgbClr val="FF9933"/>
                </a:solidFill>
              </a:rPr>
              <a:t>Instatanční</a:t>
            </a:r>
            <a:r>
              <a:rPr lang="cs-CZ" altLang="cs-CZ" sz="2400" dirty="0" smtClean="0">
                <a:solidFill>
                  <a:srgbClr val="FF9933"/>
                </a:solidFill>
              </a:rPr>
              <a:t> – správní řád </a:t>
            </a:r>
          </a:p>
          <a:p>
            <a:pPr lvl="1">
              <a:lnSpc>
                <a:spcPct val="80000"/>
              </a:lnSpc>
            </a:pPr>
            <a:r>
              <a:rPr lang="cs-CZ" altLang="cs-CZ" sz="2400" dirty="0" smtClean="0">
                <a:solidFill>
                  <a:srgbClr val="FF9933"/>
                </a:solidFill>
              </a:rPr>
              <a:t>Soudní přezkum OOP</a:t>
            </a:r>
          </a:p>
          <a:p>
            <a:pPr lvl="1">
              <a:lnSpc>
                <a:spcPct val="80000"/>
              </a:lnSpc>
            </a:pPr>
            <a:endParaRPr lang="cs-CZ" altLang="cs-CZ" sz="2400" dirty="0" smtClean="0"/>
          </a:p>
          <a:p>
            <a:pPr lvl="1">
              <a:lnSpc>
                <a:spcPct val="80000"/>
              </a:lnSpc>
            </a:pPr>
            <a:r>
              <a:rPr lang="cs-CZ" altLang="cs-CZ" sz="1900" dirty="0" smtClean="0"/>
              <a:t>Diskuse</a:t>
            </a:r>
          </a:p>
          <a:p>
            <a:pPr lvl="2">
              <a:lnSpc>
                <a:spcPct val="80000"/>
              </a:lnSpc>
            </a:pPr>
            <a:r>
              <a:rPr lang="cs-CZ" altLang="cs-CZ" sz="1700" dirty="0" smtClean="0"/>
              <a:t>mj. k významu pro subjekty prosazující zájem na ochraně životního prostředí</a:t>
            </a:r>
          </a:p>
          <a:p>
            <a:pPr lvl="3">
              <a:lnSpc>
                <a:spcPct val="80000"/>
              </a:lnSpc>
            </a:pPr>
            <a:r>
              <a:rPr lang="cs-CZ" altLang="cs-CZ" sz="1700" dirty="0" smtClean="0"/>
              <a:t> žalobní legitimace (viz dále)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Ivana Průchová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96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Přezkoumání </a:t>
            </a:r>
            <a:r>
              <a:rPr lang="cs-CZ" b="1" dirty="0" smtClean="0"/>
              <a:t>opatření obecné povahy </a:t>
            </a:r>
            <a:endParaRPr lang="cs-CZ" b="1" dirty="0"/>
          </a:p>
        </p:txBody>
      </p:sp>
      <p:sp>
        <p:nvSpPr>
          <p:cNvPr id="70661" name="Zástupný symbol pro text 4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3657600" cy="571202"/>
          </a:xfrm>
        </p:spPr>
        <p:txBody>
          <a:bodyPr/>
          <a:lstStyle/>
          <a:p>
            <a:r>
              <a:rPr lang="cs-CZ" altLang="cs-CZ" dirty="0" smtClean="0"/>
              <a:t>Správní řád</a:t>
            </a:r>
          </a:p>
        </p:txBody>
      </p:sp>
      <p:sp>
        <p:nvSpPr>
          <p:cNvPr id="70659" name="Zástupný symbol pro obsah 2"/>
          <p:cNvSpPr>
            <a:spLocks noGrp="1"/>
          </p:cNvSpPr>
          <p:nvPr>
            <p:ph sz="half" idx="2"/>
          </p:nvPr>
        </p:nvSpPr>
        <p:spPr>
          <a:xfrm>
            <a:off x="457200" y="2362200"/>
            <a:ext cx="3657600" cy="4379913"/>
          </a:xfrm>
        </p:spPr>
        <p:txBody>
          <a:bodyPr/>
          <a:lstStyle/>
          <a:p>
            <a:r>
              <a:rPr lang="cs-CZ" altLang="cs-CZ" sz="1800" dirty="0" smtClean="0"/>
              <a:t>§ 174/2 SPŘ</a:t>
            </a:r>
          </a:p>
          <a:p>
            <a:pPr lvl="1"/>
            <a:r>
              <a:rPr lang="cs-CZ" altLang="cs-CZ" dirty="0" smtClean="0"/>
              <a:t>přezkumné řízení </a:t>
            </a:r>
          </a:p>
          <a:p>
            <a:endParaRPr lang="cs-CZ" altLang="cs-CZ" dirty="0" smtClean="0"/>
          </a:p>
          <a:p>
            <a:pPr lvl="1"/>
            <a:r>
              <a:rPr lang="cs-CZ" altLang="cs-CZ" dirty="0" smtClean="0"/>
              <a:t>Lhůta:</a:t>
            </a:r>
          </a:p>
          <a:p>
            <a:pPr lvl="2"/>
            <a:r>
              <a:rPr lang="cs-CZ" altLang="cs-CZ" sz="1400" dirty="0" smtClean="0"/>
              <a:t>!!! od 1.1.2018    – 1  rok</a:t>
            </a:r>
          </a:p>
          <a:p>
            <a:pPr lvl="2"/>
            <a:r>
              <a:rPr lang="cs-CZ" altLang="cs-CZ" sz="1400" dirty="0" smtClean="0"/>
              <a:t>do 31.12.2017 – 3 roky</a:t>
            </a:r>
          </a:p>
          <a:p>
            <a:endParaRPr lang="cs-CZ" altLang="cs-CZ" dirty="0" smtClean="0"/>
          </a:p>
          <a:p>
            <a:endParaRPr lang="cs-CZ" altLang="cs-CZ" dirty="0" smtClean="0"/>
          </a:p>
        </p:txBody>
      </p:sp>
      <p:sp>
        <p:nvSpPr>
          <p:cNvPr id="70662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418802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 smtClean="0"/>
              <a:t>Soudní řád správní</a:t>
            </a:r>
          </a:p>
        </p:txBody>
      </p:sp>
      <p:sp>
        <p:nvSpPr>
          <p:cNvPr id="70660" name="Zástupný symbol pro obsah 3"/>
          <p:cNvSpPr>
            <a:spLocks noGrp="1"/>
          </p:cNvSpPr>
          <p:nvPr>
            <p:ph sz="quarter" idx="4"/>
          </p:nvPr>
        </p:nvSpPr>
        <p:spPr>
          <a:xfrm>
            <a:off x="4343400" y="1988840"/>
            <a:ext cx="3686175" cy="4753273"/>
          </a:xfrm>
        </p:spPr>
        <p:txBody>
          <a:bodyPr/>
          <a:lstStyle/>
          <a:p>
            <a:r>
              <a:rPr lang="cs-CZ" altLang="cs-CZ" sz="1400" dirty="0" smtClean="0"/>
              <a:t>§ 101a a násl. </a:t>
            </a:r>
            <a:r>
              <a:rPr lang="cs-CZ" altLang="cs-CZ" sz="1400" dirty="0" err="1" smtClean="0"/>
              <a:t>s.ř.s</a:t>
            </a:r>
            <a:r>
              <a:rPr lang="cs-CZ" altLang="cs-CZ" sz="1400" dirty="0" smtClean="0"/>
              <a:t>.</a:t>
            </a:r>
          </a:p>
          <a:p>
            <a:r>
              <a:rPr lang="cs-CZ" altLang="cs-CZ" sz="1400" dirty="0" smtClean="0"/>
              <a:t>návrh na zrušení OOP nebo jeho části ze strany toho, kdo tvrdí, že byl na svých právech opatřením obecné povahy zkrácen</a:t>
            </a:r>
          </a:p>
          <a:p>
            <a:r>
              <a:rPr lang="cs-CZ" altLang="cs-CZ" sz="1400" b="1" dirty="0" smtClean="0"/>
              <a:t>Lhůta:</a:t>
            </a:r>
          </a:p>
          <a:p>
            <a:pPr lvl="1"/>
            <a:r>
              <a:rPr lang="cs-CZ" altLang="cs-CZ" sz="1600" b="1" dirty="0" smtClean="0"/>
              <a:t>!!! Od 1.1.2018 – 1 rok</a:t>
            </a:r>
          </a:p>
          <a:p>
            <a:pPr lvl="1"/>
            <a:r>
              <a:rPr lang="cs-CZ" altLang="cs-CZ" sz="1100" dirty="0" smtClean="0"/>
              <a:t>Návrh lze podat </a:t>
            </a:r>
            <a:r>
              <a:rPr lang="cs-CZ" altLang="cs-CZ" sz="1100" dirty="0" smtClean="0">
                <a:solidFill>
                  <a:srgbClr val="0070C0"/>
                </a:solidFill>
              </a:rPr>
              <a:t>do 1 roku ode dne, kdy návrhem napadené opatření obecné povahy nabylo účinnosti.</a:t>
            </a:r>
            <a:r>
              <a:rPr lang="cs-CZ" altLang="cs-CZ" sz="1100" dirty="0" smtClean="0"/>
              <a:t> </a:t>
            </a:r>
          </a:p>
          <a:p>
            <a:pPr lvl="1"/>
            <a:r>
              <a:rPr lang="cs-CZ" altLang="cs-CZ" sz="1100" dirty="0" smtClean="0">
                <a:solidFill>
                  <a:srgbClr val="C00000"/>
                </a:solidFill>
              </a:rPr>
              <a:t>Zmeškání lhůty pro podání návrhu nelze prominout, a to ani ve vazbě na navazující správní rozhodnutí, opatření nebo jiný úkon nahrazující rozhodnutí.</a:t>
            </a:r>
          </a:p>
          <a:p>
            <a:pPr lvl="1"/>
            <a:endParaRPr lang="cs-CZ" altLang="cs-CZ" sz="1100" dirty="0" smtClean="0">
              <a:solidFill>
                <a:srgbClr val="C00000"/>
              </a:solidFill>
            </a:endParaRPr>
          </a:p>
          <a:p>
            <a:pPr lvl="1"/>
            <a:r>
              <a:rPr lang="cs-CZ" altLang="cs-CZ" sz="1300" b="1" i="1" dirty="0" smtClean="0"/>
              <a:t>do 31.12.2017:</a:t>
            </a:r>
          </a:p>
          <a:p>
            <a:pPr lvl="1"/>
            <a:r>
              <a:rPr lang="cs-CZ" altLang="cs-CZ" sz="1300" i="1" dirty="0" smtClean="0"/>
              <a:t>3 roky </a:t>
            </a:r>
          </a:p>
          <a:p>
            <a:pPr lvl="1"/>
            <a:r>
              <a:rPr lang="cs-CZ" altLang="cs-CZ" sz="1300" i="1" dirty="0" smtClean="0"/>
              <a:t>„</a:t>
            </a:r>
            <a:r>
              <a:rPr lang="cs-CZ" altLang="cs-CZ" sz="1300" i="1" dirty="0" err="1" smtClean="0"/>
              <a:t>bezlhůtově</a:t>
            </a:r>
            <a:r>
              <a:rPr lang="cs-CZ" altLang="cs-CZ" sz="1300" i="1" dirty="0" smtClean="0"/>
              <a:t>“ u tzv. incidenčního přezkumu OOP </a:t>
            </a:r>
          </a:p>
        </p:txBody>
      </p:sp>
      <p:sp>
        <p:nvSpPr>
          <p:cNvPr id="70663" name="Zástupný symbol pro zápatí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cs-CZ" altLang="cs-CZ" smtClean="0">
              <a:solidFill>
                <a:schemeClr val="tx2"/>
              </a:solidFill>
            </a:endParaRPr>
          </a:p>
        </p:txBody>
      </p:sp>
      <p:sp>
        <p:nvSpPr>
          <p:cNvPr id="70664" name="Zástupný symbol pro číslo snímku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DFAE63C-EA8A-4705-B209-077AFC2FD6B2}" type="slidenum">
              <a:rPr lang="cs-CZ" altLang="cs-CZ" smtClean="0">
                <a:solidFill>
                  <a:srgbClr val="FFFFFF"/>
                </a:solidFill>
              </a:rPr>
              <a:pPr/>
              <a:t>38</a:t>
            </a:fld>
            <a:endParaRPr lang="cs-CZ" altLang="cs-CZ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500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534400" cy="758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1800" b="1" dirty="0" smtClean="0">
                <a:solidFill>
                  <a:srgbClr val="86856F"/>
                </a:solidFill>
              </a:rPr>
              <a:t>Vybraná judikatura k nástrojům územního plánování – relevance i ve vztahu k zájmu  na ochraně ŽP</a:t>
            </a:r>
          </a:p>
        </p:txBody>
      </p:sp>
      <p:sp>
        <p:nvSpPr>
          <p:cNvPr id="57349" name="Zástupný symbol pro obsah 4"/>
          <p:cNvSpPr>
            <a:spLocks noGrp="1"/>
          </p:cNvSpPr>
          <p:nvPr>
            <p:ph idx="1"/>
          </p:nvPr>
        </p:nvSpPr>
        <p:spPr>
          <a:xfrm>
            <a:off x="250825" y="981075"/>
            <a:ext cx="8555038" cy="576103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altLang="cs-CZ" sz="1600" dirty="0" smtClean="0"/>
              <a:t>k povaze Politiky územního rozvoje</a:t>
            </a:r>
            <a:r>
              <a:rPr lang="cs-CZ" altLang="cs-CZ" sz="1800" dirty="0" smtClean="0"/>
              <a:t>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1300" dirty="0" smtClean="0"/>
              <a:t>Usnesení Nejvyššího správního soudu ze dne 18. 11. 2009, čj. 9 </a:t>
            </a:r>
            <a:r>
              <a:rPr lang="cs-CZ" altLang="cs-CZ" sz="1300" dirty="0" err="1" smtClean="0"/>
              <a:t>Ao</a:t>
            </a:r>
            <a:r>
              <a:rPr lang="cs-CZ" altLang="cs-CZ" sz="1300" dirty="0" smtClean="0"/>
              <a:t> 3/2009-59,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1300" dirty="0" smtClean="0"/>
              <a:t>Usnesení Ústavního soudu ze dne 2. 11. 2010, </a:t>
            </a:r>
            <a:r>
              <a:rPr lang="cs-CZ" altLang="cs-CZ" sz="1300" dirty="0" err="1" smtClean="0"/>
              <a:t>sp</a:t>
            </a:r>
            <a:r>
              <a:rPr lang="cs-CZ" altLang="cs-CZ" sz="1300" dirty="0" smtClean="0"/>
              <a:t>. zn. </a:t>
            </a:r>
            <a:r>
              <a:rPr lang="cs-CZ" altLang="cs-CZ" sz="1300" dirty="0" err="1" smtClean="0"/>
              <a:t>Pl</a:t>
            </a:r>
            <a:r>
              <a:rPr lang="cs-CZ" altLang="cs-CZ" sz="1300" dirty="0" smtClean="0"/>
              <a:t>. ÚS 5/10.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1300" dirty="0" smtClean="0"/>
              <a:t>Usnesení Ústavního soudu ze dne 24. 2. 2015, </a:t>
            </a:r>
            <a:r>
              <a:rPr lang="cs-CZ" altLang="cs-CZ" sz="1300" dirty="0" err="1" smtClean="0"/>
              <a:t>sp</a:t>
            </a:r>
            <a:r>
              <a:rPr lang="cs-CZ" altLang="cs-CZ" sz="1300" dirty="0" smtClean="0"/>
              <a:t>. zn. </a:t>
            </a:r>
            <a:r>
              <a:rPr lang="cs-CZ" altLang="cs-CZ" sz="1300" dirty="0" err="1" smtClean="0"/>
              <a:t>Pl.ÚS</a:t>
            </a:r>
            <a:r>
              <a:rPr lang="cs-CZ" altLang="cs-CZ" sz="1300" dirty="0" smtClean="0"/>
              <a:t> 22/14 ze dne 24. 2. 2015.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altLang="cs-CZ" sz="1600" dirty="0" smtClean="0"/>
              <a:t>k zásadám územního rozvoje: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1400" dirty="0" smtClean="0"/>
              <a:t>např. Rozsudek Nejvyššího správního soudu  ze dne 21.6.2012 čj. 1 </a:t>
            </a:r>
            <a:r>
              <a:rPr lang="cs-CZ" altLang="cs-CZ" sz="1400" dirty="0" err="1" smtClean="0"/>
              <a:t>Ao</a:t>
            </a:r>
            <a:r>
              <a:rPr lang="cs-CZ" altLang="cs-CZ" sz="1400" dirty="0" smtClean="0"/>
              <a:t> 7/2011 - 526 </a:t>
            </a:r>
            <a:endParaRPr lang="cs-CZ" altLang="cs-CZ" sz="1400" i="1" dirty="0" smtClean="0"/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cs-CZ" altLang="cs-CZ" sz="1400" dirty="0" smtClean="0"/>
              <a:t>(zrušení ZÚR Jihomoravského kraje)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altLang="cs-CZ" sz="1600" dirty="0" smtClean="0"/>
              <a:t>k žalobní legitimaci 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1400" dirty="0" smtClean="0"/>
              <a:t>Nález Ústavního soudu ze dne 30.05.2014, </a:t>
            </a:r>
            <a:r>
              <a:rPr lang="cs-CZ" altLang="cs-CZ" sz="1400" dirty="0" err="1" smtClean="0"/>
              <a:t>sp</a:t>
            </a:r>
            <a:r>
              <a:rPr lang="cs-CZ" altLang="cs-CZ" sz="1400" dirty="0" smtClean="0"/>
              <a:t>. zn. I. ÚS 59/14. 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cs-CZ" altLang="cs-CZ" sz="1400" i="1" dirty="0" smtClean="0"/>
              <a:t>(k žalobní legitimaci spolků)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1400" dirty="0" smtClean="0"/>
              <a:t>Usnesení rozšířeného senátu NSS ze dne 21.7.2009 čj. 1 </a:t>
            </a:r>
            <a:r>
              <a:rPr lang="cs-CZ" altLang="cs-CZ" sz="1400" dirty="0" err="1" smtClean="0"/>
              <a:t>Ao</a:t>
            </a:r>
            <a:r>
              <a:rPr lang="cs-CZ" altLang="cs-CZ" sz="1400" dirty="0" smtClean="0"/>
              <a:t> 1/2009 - 120: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cs-CZ" altLang="cs-CZ" sz="1400" dirty="0" smtClean="0"/>
              <a:t>(</a:t>
            </a:r>
            <a:r>
              <a:rPr lang="cs-CZ" altLang="cs-CZ" sz="1400" i="1" dirty="0" smtClean="0"/>
              <a:t>mj. k žalobní legitimaci nájemce pozemků</a:t>
            </a:r>
            <a:r>
              <a:rPr lang="cs-CZ" altLang="cs-CZ" sz="1400" dirty="0" smtClean="0"/>
              <a:t>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1400" dirty="0" smtClean="0"/>
              <a:t>Usnesení rozšířeného senátu NSS ze dne 16.10.2010 čj. 1 </a:t>
            </a:r>
            <a:r>
              <a:rPr lang="cs-CZ" altLang="cs-CZ" sz="1400" dirty="0" err="1" smtClean="0"/>
              <a:t>Ao</a:t>
            </a:r>
            <a:r>
              <a:rPr lang="cs-CZ" altLang="cs-CZ" sz="1400" dirty="0" smtClean="0"/>
              <a:t> 2/2010-116:      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cs-CZ" altLang="cs-CZ" sz="1400" dirty="0" smtClean="0"/>
              <a:t>(</a:t>
            </a:r>
            <a:r>
              <a:rPr lang="cs-CZ" altLang="cs-CZ" sz="1400" i="1" dirty="0" err="1" smtClean="0"/>
              <a:t>mj.k</a:t>
            </a:r>
            <a:r>
              <a:rPr lang="cs-CZ" altLang="cs-CZ" sz="1400" i="1" dirty="0" smtClean="0"/>
              <a:t> žalobní legitimaci osob pasivních -neuplatnění připomínek, námitek -  ve fázích přípravy OOP) </a:t>
            </a:r>
            <a:endParaRPr lang="cs-CZ" altLang="cs-CZ" sz="1400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1400" dirty="0" smtClean="0"/>
              <a:t>Usnesení  rozšířeného senátu NSS ze dne 29.3.2016 čj. 4 As 217/2015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cs-CZ" altLang="cs-CZ" sz="1400" i="1" dirty="0" smtClean="0"/>
              <a:t>(mj. k žalobní legitimaci zástupce veřejnosti)</a:t>
            </a:r>
          </a:p>
          <a:p>
            <a:pPr lvl="1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cs-CZ" sz="1500" dirty="0" smtClean="0"/>
              <a:t>Usnesení rozšířeného senátu NSS ze dne 13. září 2016 5 </a:t>
            </a:r>
            <a:r>
              <a:rPr lang="cs-CZ" sz="1500" dirty="0"/>
              <a:t>As 194/2014 </a:t>
            </a:r>
            <a:r>
              <a:rPr lang="cs-CZ" sz="1500" dirty="0" smtClean="0"/>
              <a:t>-36 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cs-CZ" sz="1200" i="1" dirty="0" smtClean="0"/>
              <a:t>(k incidenčnímu přezkumu OOP - § 101a odst. věta druhá </a:t>
            </a:r>
            <a:r>
              <a:rPr lang="cs-CZ" sz="1200" i="1" dirty="0" err="1" smtClean="0"/>
              <a:t>s.ř.s</a:t>
            </a:r>
            <a:r>
              <a:rPr lang="cs-CZ" sz="1200" i="1" dirty="0" smtClean="0"/>
              <a:t>. – lhůta) </a:t>
            </a:r>
            <a:r>
              <a:rPr lang="cs-CZ" sz="1200" i="1" dirty="0" smtClean="0">
                <a:solidFill>
                  <a:srgbClr val="C00000"/>
                </a:solidFill>
              </a:rPr>
              <a:t>!!!pozor dopady novely </a:t>
            </a:r>
            <a:r>
              <a:rPr lang="cs-CZ" sz="1200" i="1" dirty="0" err="1" smtClean="0">
                <a:solidFill>
                  <a:srgbClr val="C00000"/>
                </a:solidFill>
              </a:rPr>
              <a:t>sřs</a:t>
            </a:r>
            <a:r>
              <a:rPr lang="cs-CZ" sz="1200" i="1" dirty="0" smtClean="0">
                <a:solidFill>
                  <a:srgbClr val="C00000"/>
                </a:solidFill>
              </a:rPr>
              <a:t> - § 101a násl.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endParaRPr lang="cs-CZ" sz="1200" i="1" dirty="0"/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cs-CZ" altLang="cs-CZ" sz="1300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2400" dirty="0" smtClean="0"/>
          </a:p>
        </p:txBody>
      </p:sp>
      <p:sp>
        <p:nvSpPr>
          <p:cNvPr id="73732" name="Zástupný symbol pro číslo snímk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1027113"/>
            <a:ext cx="457200" cy="44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48F67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CCEBD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FF0100-00C8-4ADF-818C-DB793C92A53A}" type="slidenum">
              <a:rPr lang="cs-CZ" altLang="cs-CZ" sz="1400" smtClean="0">
                <a:solidFill>
                  <a:srgbClr val="FFFFFF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cs-CZ" altLang="cs-CZ" sz="1400" smtClean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5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950" y="0"/>
            <a:ext cx="8821738" cy="11636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Mezinárodní smlouvy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15364" name="Zástupný symbol pro obsah 2"/>
          <p:cNvSpPr>
            <a:spLocks noGrp="1"/>
          </p:cNvSpPr>
          <p:nvPr>
            <p:ph idx="1"/>
          </p:nvPr>
        </p:nvSpPr>
        <p:spPr>
          <a:xfrm>
            <a:off x="250825" y="1628775"/>
            <a:ext cx="8504238" cy="4572000"/>
          </a:xfrm>
        </p:spPr>
        <p:txBody>
          <a:bodyPr/>
          <a:lstStyle/>
          <a:p>
            <a:pPr eaLnBrk="1" hangingPunct="1"/>
            <a:r>
              <a:rPr lang="cs-CZ" altLang="cs-CZ" sz="1600" b="1" smtClean="0"/>
              <a:t>Vybrané mezinárodní smlouvy</a:t>
            </a:r>
          </a:p>
          <a:p>
            <a:pPr lvl="1" eaLnBrk="1" hangingPunct="1"/>
            <a:r>
              <a:rPr lang="cs-CZ" altLang="cs-CZ" sz="2000" smtClean="0"/>
              <a:t>Aarhuská úmluva </a:t>
            </a:r>
          </a:p>
          <a:p>
            <a:pPr lvl="2" eaLnBrk="1" hangingPunct="1"/>
            <a:r>
              <a:rPr lang="cs-CZ" altLang="cs-CZ" i="1" smtClean="0"/>
              <a:t>Blíže viz přednáška „Účast veřejnosti při ochraně ŽP“</a:t>
            </a:r>
          </a:p>
          <a:p>
            <a:pPr lvl="1" eaLnBrk="1" hangingPunct="1"/>
            <a:endParaRPr lang="cs-CZ" altLang="cs-CZ" sz="2000" smtClean="0"/>
          </a:p>
          <a:p>
            <a:pPr lvl="1" eaLnBrk="1" hangingPunct="1"/>
            <a:r>
              <a:rPr lang="cs-CZ" altLang="cs-CZ" sz="2000" smtClean="0"/>
              <a:t>Evropská úmluva o krajině</a:t>
            </a:r>
          </a:p>
          <a:p>
            <a:pPr lvl="1" eaLnBrk="1" hangingPunct="1"/>
            <a:endParaRPr lang="cs-CZ" altLang="cs-CZ" sz="2000" smtClean="0"/>
          </a:p>
          <a:p>
            <a:pPr lvl="1" eaLnBrk="1" hangingPunct="1"/>
            <a:r>
              <a:rPr lang="cs-CZ" altLang="cs-CZ" sz="2000" smtClean="0"/>
              <a:t>Úmluva o ochraně architektonického dědictví Evropy</a:t>
            </a:r>
          </a:p>
          <a:p>
            <a:pPr lvl="1" eaLnBrk="1" hangingPunct="1"/>
            <a:endParaRPr lang="cs-CZ" altLang="cs-CZ" sz="2000" smtClean="0"/>
          </a:p>
          <a:p>
            <a:pPr lvl="1" eaLnBrk="1" hangingPunct="1"/>
            <a:r>
              <a:rPr lang="cs-CZ" altLang="cs-CZ" sz="2000" smtClean="0"/>
              <a:t>Úmluva o ochraně archeologického dědictví</a:t>
            </a:r>
          </a:p>
          <a:p>
            <a:pPr lvl="2" eaLnBrk="1" hangingPunct="1">
              <a:lnSpc>
                <a:spcPct val="90000"/>
              </a:lnSpc>
            </a:pPr>
            <a:endParaRPr lang="cs-CZ" altLang="cs-CZ" smtClean="0"/>
          </a:p>
          <a:p>
            <a:pPr eaLnBrk="1" hangingPunct="1"/>
            <a:endParaRPr lang="cs-CZ" altLang="cs-CZ" sz="2800" smtClean="0"/>
          </a:p>
        </p:txBody>
      </p:sp>
      <p:sp>
        <p:nvSpPr>
          <p:cNvPr id="15363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987F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0AC97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200" smtClean="0">
                <a:solidFill>
                  <a:srgbClr val="FFFFFF"/>
                </a:solidFill>
                <a:latin typeface="Verdana" pitchFamily="34" charset="0"/>
              </a:rPr>
              <a:t>Ivana Průchová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2400" dirty="0"/>
              <a:t>Opatření obecné povahy: aktivní legitimace; </a:t>
            </a:r>
            <a:r>
              <a:rPr lang="cs-CZ" sz="2400" b="1" dirty="0">
                <a:solidFill>
                  <a:schemeClr val="accent3"/>
                </a:solidFill>
              </a:rPr>
              <a:t>uplatnění (RESP. NEUPLATNĚNÍ)  námitek a připomínek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I</a:t>
            </a:r>
            <a:r>
              <a:rPr lang="cs-CZ" dirty="0"/>
              <a:t>. Skutečnost, že </a:t>
            </a:r>
            <a:r>
              <a:rPr lang="cs-CZ" dirty="0">
                <a:solidFill>
                  <a:srgbClr val="FF9933"/>
                </a:solidFill>
              </a:rPr>
              <a:t>navrhovatel v řízení o návrhu na zrušení opatření obecné povahy nebo jeho části (§ 101a a násl. s. ř. s.) neuplatnil námitky či připomínky ve fázích přípravy opatření obecné povahy, jej nezbavuje práva takový návrh podat</a:t>
            </a:r>
            <a:r>
              <a:rPr lang="cs-CZ" dirty="0">
                <a:solidFill>
                  <a:srgbClr val="0070C0"/>
                </a:solidFill>
              </a:rPr>
              <a:t>. </a:t>
            </a:r>
            <a:r>
              <a:rPr lang="cs-CZ" dirty="0"/>
              <a:t>Návrh proto nemůže soud pro nedostatek aktivity navrhovatele v předcházejících fázích správního řízení odmítnout pro nedostatek procesní legitimace</a:t>
            </a:r>
            <a:r>
              <a:rPr lang="cs-CZ" dirty="0" smtClean="0"/>
              <a:t>.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altLang="cs-CZ" dirty="0"/>
              <a:t>Usnesení rozšířeného senátu NSS ze dne 16.10.2010 čj. 1 </a:t>
            </a:r>
            <a:r>
              <a:rPr lang="cs-CZ" altLang="cs-CZ" dirty="0" err="1"/>
              <a:t>Ao</a:t>
            </a:r>
            <a:r>
              <a:rPr lang="cs-CZ" altLang="cs-CZ" dirty="0"/>
              <a:t> 2/2010-116:      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18575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2400" dirty="0"/>
              <a:t>Opatření obecné povahy: aktivní legitimace; </a:t>
            </a:r>
            <a:r>
              <a:rPr lang="cs-CZ" sz="2400" b="1" dirty="0">
                <a:solidFill>
                  <a:srgbClr val="FF9933"/>
                </a:solidFill>
              </a:rPr>
              <a:t>uplatnění (RESP. NEUPLATNĚNÍ)  námitek a </a:t>
            </a:r>
            <a:r>
              <a:rPr lang="cs-CZ" sz="2400" b="1" dirty="0" smtClean="0">
                <a:solidFill>
                  <a:srgbClr val="FF9933"/>
                </a:solidFill>
              </a:rPr>
              <a:t>připomínek – pokračování </a:t>
            </a:r>
            <a:endParaRPr lang="cs-CZ" sz="2400" dirty="0">
              <a:solidFill>
                <a:srgbClr val="FF9933"/>
              </a:solidFill>
            </a:endParaRPr>
          </a:p>
        </p:txBody>
      </p:sp>
      <p:sp>
        <p:nvSpPr>
          <p:cNvPr id="76803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cs-CZ" altLang="cs-CZ" smtClean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611188" y="2133600"/>
          <a:ext cx="7129462" cy="4340225"/>
        </p:xfrm>
        <a:graphic>
          <a:graphicData uri="http://schemas.openxmlformats.org/drawingml/2006/table">
            <a:tbl>
              <a:tblPr/>
              <a:tblGrid>
                <a:gridCol w="7129462">
                  <a:extLst>
                    <a:ext uri="{9D8B030D-6E8A-4147-A177-3AD203B41FA5}">
                      <a16:colId xmlns:a16="http://schemas.microsoft.com/office/drawing/2014/main" val="3618417552"/>
                    </a:ext>
                  </a:extLst>
                </a:gridCol>
              </a:tblGrid>
              <a:tr h="251258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II. </a:t>
                      </a:r>
                      <a:r>
                        <a:rPr lang="cs-CZ" sz="1600" b="1" dirty="0"/>
                        <a:t>Procesní pasivita navrhovatele ve fázích správního řízení předcházejícího přijetí opatření obecné povahy může být způsobena faktory subjektivními i objektivními</a:t>
                      </a:r>
                      <a:r>
                        <a:rPr lang="cs-CZ" sz="1600" dirty="0"/>
                        <a:t>. Její </a:t>
                      </a:r>
                      <a:r>
                        <a:rPr lang="cs-CZ" sz="1600" b="1" dirty="0"/>
                        <a:t>význam pro úspěšnost žaloby posoudí soud </a:t>
                      </a:r>
                      <a:r>
                        <a:rPr lang="cs-CZ" sz="1600" dirty="0"/>
                        <a:t>(§ 101a a násl. s. ř. s.) s přihlédnutím ke všem individuálním okolnostem případu, a to při zkoumání procesního postupu správního orgánu, při hodnocení případného rozporu opatření obecné povahy s právními předpisy, jakož i při hodnocení přiměřenosti zásahu do práv a povinností navrhovatele. Přitom je povinen vzít v úvahu práva a povinnosti těch, jimž by zrušení opatření obecné povahy podle návrhu způsobilo újmu na jejich vlastních právech.</a:t>
                      </a:r>
                    </a:p>
                  </a:txBody>
                  <a:tcPr marL="68586" marR="68586" marT="34283" marB="342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5245058"/>
                  </a:ext>
                </a:extLst>
              </a:tr>
              <a:tr h="1126710">
                <a:tc>
                  <a:txBody>
                    <a:bodyPr/>
                    <a:lstStyle/>
                    <a:p>
                      <a:r>
                        <a:rPr lang="cs-CZ" sz="1600" dirty="0"/>
                        <a:t>III. Návrhu na zrušení opatření obecné povahy (§ 101a a násl. s. ř. s.) nelze vyhovět, bude-li prokázáno, že opatření obecné povahy navrhovatele na jeho právech nezkrátilo, nejde-li o návrh podaný zvlášť oprávněným subjektem k ochraně veřejného zájmu.</a:t>
                      </a:r>
                    </a:p>
                  </a:txBody>
                  <a:tcPr marL="68586" marR="68586" marT="34283" marB="342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876330"/>
                  </a:ext>
                </a:extLst>
              </a:tr>
              <a:tr h="700935">
                <a:tc>
                  <a:txBody>
                    <a:bodyPr/>
                    <a:lstStyle/>
                    <a:p>
                      <a:r>
                        <a:rPr lang="cs-CZ" sz="1400" i="1" dirty="0"/>
                        <a:t>(Podle rozsudku Nejvyššího správního soudu ze dne 16.11.2010, čj. 1 </a:t>
                      </a:r>
                      <a:r>
                        <a:rPr lang="cs-CZ" sz="1400" i="1" dirty="0" err="1"/>
                        <a:t>Ao</a:t>
                      </a:r>
                      <a:r>
                        <a:rPr lang="cs-CZ" sz="1400" i="1" dirty="0"/>
                        <a:t> 2/2010 - 116</a:t>
                      </a:r>
                      <a:r>
                        <a:rPr lang="cs-CZ" sz="1400" i="1" dirty="0" smtClean="0"/>
                        <a:t>), Rozhodnutíč.2215</a:t>
                      </a:r>
                      <a:endParaRPr lang="cs-CZ" sz="1400" i="1" dirty="0"/>
                    </a:p>
                  </a:txBody>
                  <a:tcPr marL="68586" marR="68586" marT="34283" marB="342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726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3019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sz="2400" b="1" dirty="0"/>
              <a:t>Opatření obecné povahy: Řízení před soudem: aktivní legitimace k podání návrhu na zrušení opatření obecné povahy - </a:t>
            </a:r>
            <a:r>
              <a:rPr lang="cs-CZ" sz="2400" b="1" dirty="0">
                <a:solidFill>
                  <a:schemeClr val="accent3"/>
                </a:solidFill>
              </a:rPr>
              <a:t>NÁJEMCE</a:t>
            </a: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/>
              <a:t>	</a:t>
            </a:r>
            <a:endParaRPr lang="cs-CZ" sz="2400" dirty="0"/>
          </a:p>
        </p:txBody>
      </p:sp>
      <p:sp>
        <p:nvSpPr>
          <p:cNvPr id="7475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r>
              <a:rPr lang="cs-CZ" altLang="cs-CZ" sz="2400" dirty="0" smtClean="0"/>
              <a:t>I. Nájemce nemovitosti na území regulovaném územním plánem </a:t>
            </a:r>
            <a:r>
              <a:rPr lang="cs-CZ" altLang="cs-CZ" sz="2400" dirty="0" smtClean="0">
                <a:solidFill>
                  <a:srgbClr val="FF9933"/>
                </a:solidFill>
              </a:rPr>
              <a:t>není aktivně procesně legitimován </a:t>
            </a:r>
            <a:r>
              <a:rPr lang="cs-CZ" altLang="cs-CZ" sz="2400" dirty="0" smtClean="0"/>
              <a:t>k návrhu podle § 101a a násl. s. ř. s. na zrušení tohoto územního plánu nebo jeho části.</a:t>
            </a:r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Podle rozsudku Nejvyššího správního soudu ze dne 21.07.2009, čj. 1 </a:t>
            </a:r>
            <a:r>
              <a:rPr lang="cs-CZ" altLang="cs-CZ" sz="2400" dirty="0" err="1" smtClean="0"/>
              <a:t>Ao</a:t>
            </a:r>
            <a:r>
              <a:rPr lang="cs-CZ" altLang="cs-CZ" sz="2400" dirty="0" smtClean="0"/>
              <a:t> 1/2009 - 120) , Sbírka rozhodnutí NSS: Rozhodnutí č. 1910</a:t>
            </a:r>
          </a:p>
        </p:txBody>
      </p:sp>
    </p:spTree>
    <p:extLst>
      <p:ext uri="{BB962C8B-B14F-4D97-AF65-F5344CB8AC3E}">
        <p14:creationId xmlns:p14="http://schemas.microsoft.com/office/powerpoint/2010/main" val="19563148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sz="2400" b="1" dirty="0"/>
              <a:t>Opatření obecné povahy: Řízení před soudem: aktivní legitimace k podání návrhu na zrušení opatření obecné povahy - </a:t>
            </a:r>
            <a:r>
              <a:rPr lang="cs-CZ" sz="2400" b="1" dirty="0">
                <a:solidFill>
                  <a:srgbClr val="FF9933"/>
                </a:solidFill>
              </a:rPr>
              <a:t>SPOLKY</a:t>
            </a:r>
            <a:endParaRPr lang="cs-CZ" sz="2400" dirty="0">
              <a:solidFill>
                <a:srgbClr val="FF993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971675"/>
            <a:ext cx="7886700" cy="3933825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 smtClean="0">
                <a:solidFill>
                  <a:srgbClr val="FF9933"/>
                </a:solidFill>
              </a:rPr>
              <a:t>Spolky jsou aktivně legitimovány k podání návrhu na zrušení opatření obecné povahy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(§ 101a odst. 1 s. ř. s.), </a:t>
            </a:r>
            <a:r>
              <a:rPr lang="cs-CZ" dirty="0" smtClean="0">
                <a:solidFill>
                  <a:srgbClr val="FF0000"/>
                </a:solidFill>
              </a:rPr>
              <a:t>avšak pouze za splnění určitých kritérií,</a:t>
            </a:r>
            <a:r>
              <a:rPr lang="cs-CZ" dirty="0" smtClean="0"/>
              <a:t> mezi něž náleží především </a:t>
            </a:r>
            <a:r>
              <a:rPr lang="cs-CZ" dirty="0" smtClean="0">
                <a:solidFill>
                  <a:srgbClr val="00B050"/>
                </a:solidFill>
              </a:rPr>
              <a:t>dotčení na subjektivních právech spolku</a:t>
            </a:r>
            <a:r>
              <a:rPr lang="cs-CZ" dirty="0" smtClean="0"/>
              <a:t>, dále </a:t>
            </a:r>
            <a:r>
              <a:rPr lang="cs-CZ" dirty="0" smtClean="0">
                <a:solidFill>
                  <a:srgbClr val="00B050"/>
                </a:solidFill>
              </a:rPr>
              <a:t>místní vztah spolku k lokalitě dotčené opatřením obecné povahy</a:t>
            </a:r>
            <a:r>
              <a:rPr lang="cs-CZ" dirty="0" smtClean="0"/>
              <a:t> či </a:t>
            </a:r>
            <a:r>
              <a:rPr lang="cs-CZ" dirty="0" smtClean="0">
                <a:solidFill>
                  <a:srgbClr val="00B050"/>
                </a:solidFill>
              </a:rPr>
              <a:t>zaměření spolku na aktivitu, která má lokální opodstatnění.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 smtClean="0"/>
              <a:t>I. ÚS 59/14 ze dne </a:t>
            </a:r>
            <a:r>
              <a:rPr lang="cs-CZ" i="1" dirty="0" smtClean="0"/>
              <a:t>30.5.2014 (zrušil rozsudek 5 </a:t>
            </a:r>
            <a:r>
              <a:rPr lang="cs-CZ" i="1" dirty="0" err="1" smtClean="0"/>
              <a:t>Aos</a:t>
            </a:r>
            <a:r>
              <a:rPr lang="cs-CZ" i="1" dirty="0" smtClean="0"/>
              <a:t> 2/2012-36 ze dne 23. října 2013) </a:t>
            </a:r>
            <a:r>
              <a:rPr lang="cs-CZ" dirty="0" smtClean="0"/>
              <a:t>ve spoj. s rozsudkem </a:t>
            </a:r>
            <a:r>
              <a:rPr lang="cs-CZ" dirty="0"/>
              <a:t>Nejvyššího správního soudu ze dne 26.06.2014, čj. 5 </a:t>
            </a:r>
            <a:r>
              <a:rPr lang="cs-CZ" dirty="0" err="1"/>
              <a:t>Aos</a:t>
            </a:r>
            <a:r>
              <a:rPr lang="cs-CZ" dirty="0"/>
              <a:t> 3/2012 - </a:t>
            </a:r>
            <a:r>
              <a:rPr lang="cs-CZ" dirty="0" smtClean="0"/>
              <a:t>70</a:t>
            </a:r>
            <a:endParaRPr lang="cs-CZ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28650" y="3805238"/>
            <a:ext cx="1381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tabLst>
                <a:tab pos="342900" algn="l"/>
              </a:tabLst>
              <a:defRPr/>
            </a:pPr>
            <a:endParaRPr lang="cs-CZ" altLang="cs-CZ" sz="1350" smtClean="0"/>
          </a:p>
        </p:txBody>
      </p:sp>
    </p:spTree>
    <p:extLst>
      <p:ext uri="{BB962C8B-B14F-4D97-AF65-F5344CB8AC3E}">
        <p14:creationId xmlns:p14="http://schemas.microsoft.com/office/powerpoint/2010/main" val="30147707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2000" dirty="0" smtClean="0"/>
              <a:t>Opatření obecné povahy: řízení před soudem: </a:t>
            </a:r>
            <a:r>
              <a:rPr lang="cs-CZ" sz="2000" b="1" dirty="0" smtClean="0">
                <a:solidFill>
                  <a:srgbClr val="FF9933"/>
                </a:solidFill>
              </a:rPr>
              <a:t>aktivní legitimace zástupce veřejnosti</a:t>
            </a:r>
            <a:endParaRPr lang="cs-CZ" sz="2000" b="1" dirty="0">
              <a:solidFill>
                <a:srgbClr val="FF9933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392371"/>
              </p:ext>
            </p:extLst>
          </p:nvPr>
        </p:nvGraphicFramePr>
        <p:xfrm>
          <a:off x="628650" y="2333625"/>
          <a:ext cx="7886700" cy="2873375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548232034"/>
                    </a:ext>
                  </a:extLst>
                </a:gridCol>
              </a:tblGrid>
              <a:tr h="282002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8" marB="3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801274"/>
                  </a:ext>
                </a:extLst>
              </a:tr>
              <a:tr h="282002">
                <a:tc>
                  <a:txBody>
                    <a:bodyPr/>
                    <a:lstStyle/>
                    <a:p>
                      <a:endParaRPr lang="cs-CZ" sz="1400" b="1" dirty="0"/>
                    </a:p>
                  </a:txBody>
                  <a:tcPr marL="68580" marR="68580" marT="34298" marB="3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8307198"/>
                  </a:ext>
                </a:extLst>
              </a:tr>
              <a:tr h="282002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8" marB="3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130875"/>
                  </a:ext>
                </a:extLst>
              </a:tr>
              <a:tr h="153196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solidFill>
                            <a:srgbClr val="FF9933"/>
                          </a:solidFill>
                        </a:rPr>
                        <a:t>Zástupce </a:t>
                      </a:r>
                      <a:r>
                        <a:rPr lang="cs-CZ" sz="2400" dirty="0">
                          <a:solidFill>
                            <a:srgbClr val="FF9933"/>
                          </a:solidFill>
                        </a:rPr>
                        <a:t>veřejnosti podle § 23 stavebního zákona z roku 2006 je oprávněn podat návrh na zrušení opatření obecné povahy nebo jeho části dle § 101a odst. 1 a násl. s. ř. s.</a:t>
                      </a:r>
                    </a:p>
                  </a:txBody>
                  <a:tcPr marL="68580" marR="68580" marT="34298" marB="3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196945"/>
                  </a:ext>
                </a:extLst>
              </a:tr>
              <a:tr h="495409">
                <a:tc>
                  <a:txBody>
                    <a:bodyPr/>
                    <a:lstStyle/>
                    <a:p>
                      <a:r>
                        <a:rPr lang="cs-CZ" sz="1400" dirty="0"/>
                        <a:t>(Podle rozsudku Nejvyššího správního soudu ze dne 29.03.2016, čj. 4 As 217/2015 - 182</a:t>
                      </a:r>
                      <a:r>
                        <a:rPr lang="cs-CZ" sz="1400" dirty="0" smtClean="0"/>
                        <a:t>)</a:t>
                      </a:r>
                    </a:p>
                    <a:p>
                      <a:r>
                        <a:rPr lang="cs-CZ" sz="1400" dirty="0" smtClean="0"/>
                        <a:t>Rozhodnutí č. 3415 </a:t>
                      </a:r>
                      <a:endParaRPr lang="cs-CZ" sz="1400" dirty="0"/>
                    </a:p>
                  </a:txBody>
                  <a:tcPr marL="68580" marR="68580" marT="34298" marB="3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14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2616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b="1" dirty="0" smtClean="0"/>
              <a:t>Řízení a postupy je nahrazující podle stavebního zákona a ochrana životního prostředí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Ivana Průchová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20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000" b="1" dirty="0" smtClean="0">
                <a:solidFill>
                  <a:srgbClr val="00B050"/>
                </a:solidFill>
              </a:rPr>
              <a:t>Řízení a postupy  podle stavebního zákona a ochrana životního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554343" cy="5589240"/>
          </a:xfrm>
          <a:extLst/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cs-CZ" sz="1600" dirty="0"/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1600" dirty="0" smtClean="0"/>
              <a:t> ZÁKLADNÍ VÝCHODISKA: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b="1" dirty="0" smtClean="0">
                <a:solidFill>
                  <a:srgbClr val="00B050"/>
                </a:solidFill>
              </a:rPr>
              <a:t>SOULAD S ÚZEMNÍM PLÁNOVÁNÍM</a:t>
            </a:r>
          </a:p>
          <a:p>
            <a:pPr marL="674370" lvl="1" indent="-274320">
              <a:buFont typeface="Wingdings 2"/>
              <a:buChar char=""/>
              <a:defRPr/>
            </a:pPr>
            <a:r>
              <a:rPr lang="cs-CZ" sz="1800" b="1" dirty="0" smtClean="0">
                <a:solidFill>
                  <a:srgbClr val="00B050"/>
                </a:solidFill>
              </a:rPr>
              <a:t>Mj. význam závazného stanoviska orgánu územního plánování § 96b </a:t>
            </a:r>
            <a:r>
              <a:rPr lang="cs-CZ" sz="1800" b="1" dirty="0" err="1" smtClean="0">
                <a:solidFill>
                  <a:srgbClr val="00B050"/>
                </a:solidFill>
              </a:rPr>
              <a:t>StZ</a:t>
            </a:r>
            <a:endParaRPr lang="cs-CZ" sz="1800" b="1" dirty="0" smtClean="0">
              <a:solidFill>
                <a:srgbClr val="00B05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b="1" dirty="0" smtClean="0">
                <a:solidFill>
                  <a:srgbClr val="00B050"/>
                </a:solidFill>
              </a:rPr>
              <a:t>Ochrana životního prostředí:  ve všech řízeních ochrana životního prostředí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sz="2000" b="1" u="sng" dirty="0" smtClean="0">
                <a:solidFill>
                  <a:srgbClr val="00B050"/>
                </a:solidFill>
              </a:rPr>
              <a:t> různá povaha dopadů aktivit v režimu stavebního zákona na životní prostředí ovlivňuje nástroje a subjekty k prosazení zájmu na ochraně životního prostředí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cs-CZ" sz="2000" b="1" u="sng" dirty="0" smtClean="0">
              <a:solidFill>
                <a:srgbClr val="00B05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b="1" dirty="0" smtClean="0">
                <a:solidFill>
                  <a:srgbClr val="C00000"/>
                </a:solidFill>
              </a:rPr>
              <a:t>ISA </a:t>
            </a:r>
            <a:r>
              <a:rPr lang="cs-CZ" sz="2000" b="1" dirty="0" smtClean="0"/>
              <a:t>- týkají se řešení (rozhodnutí, ev. přípustná náhrada rozhodnutí – zjednodušené formy )–  KONKRÉTNÍ </a:t>
            </a:r>
            <a:r>
              <a:rPr lang="cs-CZ" sz="2000" b="1" dirty="0" smtClean="0"/>
              <a:t>VĚCI/ZÁMĚRU  </a:t>
            </a:r>
            <a:r>
              <a:rPr lang="cs-CZ" sz="2000" b="1" dirty="0" smtClean="0"/>
              <a:t>A KONKRÉTNÍ OSOBY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16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/>
              <a:t>Diferenciace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sz="1600" b="1" dirty="0" smtClean="0"/>
              <a:t>Dle stadia rozhodování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sz="1600" b="1" dirty="0" smtClean="0"/>
              <a:t>Dle povahy předmětu rozhodování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cs-CZ" sz="1600" b="1" dirty="0" smtClean="0"/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cs-CZ" sz="1600" b="1" dirty="0" smtClean="0">
              <a:solidFill>
                <a:srgbClr val="C00000"/>
              </a:solidFill>
            </a:endParaRPr>
          </a:p>
        </p:txBody>
      </p:sp>
      <p:sp>
        <p:nvSpPr>
          <p:cNvPr id="48131" name="Zástupný symbol pro zápatí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987F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0AC97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200" dirty="0" smtClean="0">
                <a:solidFill>
                  <a:srgbClr val="FFFFFF"/>
                </a:solidFill>
                <a:latin typeface="Verdana" pitchFamily="34" charset="0"/>
              </a:rPr>
              <a:t>Ivana Průchová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446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323850" y="228600"/>
            <a:ext cx="8512175" cy="60801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dirty="0" smtClean="0">
                <a:solidFill>
                  <a:srgbClr val="86856F"/>
                </a:solidFill>
              </a:rPr>
              <a:t>Řízení dle stavebního zákona a ochrana životního prostředí -přehled</a:t>
            </a:r>
          </a:p>
        </p:txBody>
      </p:sp>
      <p:sp>
        <p:nvSpPr>
          <p:cNvPr id="49156" name="Zástupný symbol pro obsah 2"/>
          <p:cNvSpPr>
            <a:spLocks noGrp="1"/>
          </p:cNvSpPr>
          <p:nvPr>
            <p:ph idx="1"/>
          </p:nvPr>
        </p:nvSpPr>
        <p:spPr>
          <a:xfrm>
            <a:off x="250825" y="981075"/>
            <a:ext cx="8626475" cy="576103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endParaRPr lang="cs-CZ" altLang="cs-CZ" sz="1400" dirty="0" smtClean="0"/>
          </a:p>
          <a:p>
            <a:pPr lvl="1" eaLnBrk="1" hangingPunct="1"/>
            <a:r>
              <a:rPr lang="cs-CZ" altLang="cs-CZ" sz="1800" b="1" dirty="0" smtClean="0">
                <a:solidFill>
                  <a:srgbClr val="C00000"/>
                </a:solidFill>
              </a:rPr>
              <a:t>územní rozhodování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800" b="1" dirty="0" smtClean="0"/>
              <a:t>ÚR o umístění stavby nebo zařízení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800" b="1" dirty="0" smtClean="0"/>
              <a:t>ÚR o změně využití území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800" b="1" dirty="0" smtClean="0"/>
              <a:t>ÚR o změně vlivu užívání stavby na území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800" b="1" dirty="0" smtClean="0"/>
              <a:t>ÚR o dělení nebo scelování pozemků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800" b="1" dirty="0" smtClean="0"/>
              <a:t>ÚR o ochranném pásmu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800" b="1" i="1" dirty="0" smtClean="0">
                <a:solidFill>
                  <a:schemeClr val="tx1"/>
                </a:solidFill>
              </a:rPr>
              <a:t>Specifika: umísťování bez ÚS a ÚR, územní souhlas, společný ÚS a ohlášení, zjednodušené územní řízení, veřejnoprávní smlouva, společné územní a stavební řízení,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b="1" dirty="0" smtClean="0">
                <a:solidFill>
                  <a:srgbClr val="C00000"/>
                </a:solidFill>
              </a:rPr>
              <a:t> ohlášení a stavební povolení 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800" b="1" i="1" dirty="0" smtClean="0"/>
              <a:t>Specifika: Veřejnoprávní smlouva, specifika certifikátu  autorizovaného architekta</a:t>
            </a:r>
          </a:p>
          <a:p>
            <a:pPr lvl="1" eaLnBrk="1" hangingPunct="1"/>
            <a:r>
              <a:rPr lang="cs-CZ" altLang="cs-CZ" sz="1800" b="1" dirty="0" smtClean="0">
                <a:solidFill>
                  <a:srgbClr val="C00000"/>
                </a:solidFill>
              </a:rPr>
              <a:t>změna stavby před jejím dokončením</a:t>
            </a:r>
          </a:p>
          <a:p>
            <a:pPr lvl="1" eaLnBrk="1" hangingPunct="1"/>
            <a:r>
              <a:rPr lang="cs-CZ" altLang="cs-CZ" sz="1800" b="1" dirty="0" smtClean="0">
                <a:solidFill>
                  <a:srgbClr val="C00000"/>
                </a:solidFill>
              </a:rPr>
              <a:t>předčasné užívání stavby</a:t>
            </a:r>
          </a:p>
          <a:p>
            <a:pPr lvl="1" eaLnBrk="1" hangingPunct="1"/>
            <a:r>
              <a:rPr lang="cs-CZ" altLang="cs-CZ" sz="1800" b="1" dirty="0" smtClean="0">
                <a:solidFill>
                  <a:srgbClr val="C00000"/>
                </a:solidFill>
              </a:rPr>
              <a:t>užívání dokončené stavby </a:t>
            </a:r>
            <a:r>
              <a:rPr lang="cs-CZ" altLang="cs-CZ" sz="1800" dirty="0" smtClean="0">
                <a:solidFill>
                  <a:schemeClr val="tx1"/>
                </a:solidFill>
              </a:rPr>
              <a:t>na základě</a:t>
            </a:r>
          </a:p>
          <a:p>
            <a:pPr lvl="2" eaLnBrk="1" hangingPunct="1"/>
            <a:r>
              <a:rPr lang="cs-CZ" altLang="cs-CZ" sz="1800" dirty="0" smtClean="0"/>
              <a:t>kolaudační souhlas</a:t>
            </a:r>
          </a:p>
          <a:p>
            <a:pPr lvl="2" eaLnBrk="1" hangingPunct="1"/>
            <a:r>
              <a:rPr lang="cs-CZ" altLang="cs-CZ" sz="1800" dirty="0" smtClean="0"/>
              <a:t>kolaudační rozhodnutí </a:t>
            </a:r>
          </a:p>
          <a:p>
            <a:pPr lvl="1" eaLnBrk="1" hangingPunct="1"/>
            <a:r>
              <a:rPr lang="cs-CZ" altLang="cs-CZ" sz="1800" b="1" dirty="0" smtClean="0">
                <a:solidFill>
                  <a:srgbClr val="C00000"/>
                </a:solidFill>
              </a:rPr>
              <a:t>odstraňování staveb, terénních úprav a zařízení</a:t>
            </a:r>
            <a:r>
              <a:rPr lang="cs-CZ" altLang="cs-CZ" sz="1800" b="1" dirty="0" smtClean="0">
                <a:solidFill>
                  <a:schemeClr val="tx1"/>
                </a:solidFill>
              </a:rPr>
              <a:t> </a:t>
            </a:r>
            <a:r>
              <a:rPr lang="cs-CZ" altLang="cs-CZ" sz="1800" dirty="0" smtClean="0">
                <a:solidFill>
                  <a:schemeClr val="tx1"/>
                </a:solidFill>
              </a:rPr>
              <a:t>na základě</a:t>
            </a:r>
          </a:p>
          <a:p>
            <a:pPr lvl="2" eaLnBrk="1" hangingPunct="1"/>
            <a:r>
              <a:rPr lang="cs-CZ" altLang="cs-CZ" sz="1800" dirty="0" smtClean="0"/>
              <a:t>ohlášení</a:t>
            </a:r>
          </a:p>
          <a:p>
            <a:pPr lvl="2" eaLnBrk="1" hangingPunct="1"/>
            <a:r>
              <a:rPr lang="cs-CZ" altLang="cs-CZ" sz="1800" dirty="0" smtClean="0"/>
              <a:t>povolení odstranění na žádost</a:t>
            </a:r>
          </a:p>
          <a:p>
            <a:pPr lvl="2" eaLnBrk="1" hangingPunct="1"/>
            <a:r>
              <a:rPr lang="cs-CZ" altLang="cs-CZ" sz="1800" dirty="0" smtClean="0"/>
              <a:t>nařízení z moci úřední</a:t>
            </a:r>
          </a:p>
          <a:p>
            <a:pPr lvl="1" eaLnBrk="1" hangingPunct="1"/>
            <a:endParaRPr lang="cs-CZ" altLang="cs-CZ" sz="1800" i="1" dirty="0" smtClean="0">
              <a:solidFill>
                <a:srgbClr val="0000FF"/>
              </a:solidFill>
            </a:endParaRPr>
          </a:p>
        </p:txBody>
      </p:sp>
      <p:sp>
        <p:nvSpPr>
          <p:cNvPr id="49155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987F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0AC97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200" smtClean="0">
                <a:solidFill>
                  <a:srgbClr val="FFFFFF"/>
                </a:solidFill>
                <a:latin typeface="Verdana" pitchFamily="34" charset="0"/>
              </a:rPr>
              <a:t>Ivana Průchová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4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248" y="274638"/>
            <a:ext cx="8213552" cy="556989"/>
          </a:xfrm>
        </p:spPr>
        <p:txBody>
          <a:bodyPr>
            <a:noAutofit/>
          </a:bodyPr>
          <a:lstStyle/>
          <a:p>
            <a:r>
              <a:rPr lang="cs-CZ" sz="2400" dirty="0" smtClean="0"/>
              <a:t>VÝZNAM POVAHY ZÁMĚRU pro procesy podle stavebního zákona 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1627"/>
            <a:ext cx="8229600" cy="588984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Ivana Průchová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48</a:t>
            </a:fld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779912" y="935120"/>
            <a:ext cx="12210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POVAHA ZÁMĚRU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825648" y="1689025"/>
            <a:ext cx="15784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ZÁMĚR</a:t>
            </a:r>
          </a:p>
          <a:p>
            <a:pPr algn="ctr"/>
            <a:r>
              <a:rPr lang="cs-CZ" dirty="0" smtClean="0">
                <a:solidFill>
                  <a:srgbClr val="C00000"/>
                </a:solidFill>
              </a:rPr>
              <a:t>EIA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393608" y="1764778"/>
            <a:ext cx="19146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JINÝ ZÁMĚR</a:t>
            </a:r>
          </a:p>
          <a:p>
            <a:pPr algn="ctr"/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532792" y="2921097"/>
            <a:ext cx="1626395" cy="638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2060"/>
                </a:solidFill>
              </a:rPr>
              <a:t>SAMOSTATNÁ EIA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555776" y="436510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2439510" y="3929489"/>
            <a:ext cx="2104162" cy="2737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rgbClr val="002060"/>
                </a:solidFill>
              </a:rPr>
              <a:t>„EIA INTEGROVANÁ do PROCESŮ STAVEBNÍHO ZÁKONA“</a:t>
            </a:r>
            <a:r>
              <a:rPr lang="cs-CZ" sz="1600" dirty="0" smtClean="0"/>
              <a:t> </a:t>
            </a:r>
          </a:p>
          <a:p>
            <a:pPr algn="ctr"/>
            <a:r>
              <a:rPr lang="cs-CZ" sz="1600" dirty="0" smtClean="0"/>
              <a:t>- </a:t>
            </a:r>
            <a:r>
              <a:rPr lang="cs-CZ" sz="1400" dirty="0" smtClean="0"/>
              <a:t>Územní řízení  s posouzením vlivů na ŽP</a:t>
            </a:r>
          </a:p>
          <a:p>
            <a:pPr algn="ctr"/>
            <a:r>
              <a:rPr lang="cs-CZ" sz="1400" dirty="0" smtClean="0"/>
              <a:t>- Společné územní a stavební řízení s posouzením vlivů na ŽP</a:t>
            </a:r>
          </a:p>
          <a:p>
            <a:pPr algn="ctr"/>
            <a:r>
              <a:rPr lang="cs-CZ" sz="1400" dirty="0" smtClean="0"/>
              <a:t>NAVAZUJÍCÍ ŘÍZENÍ </a:t>
            </a:r>
            <a:endParaRPr lang="cs-CZ" sz="1400" dirty="0"/>
          </a:p>
          <a:p>
            <a:pPr algn="ctr"/>
            <a:r>
              <a:rPr lang="cs-CZ" sz="1400" dirty="0" smtClean="0"/>
              <a:t>+ další procesy na časové ose </a:t>
            </a:r>
            <a:r>
              <a:rPr lang="cs-CZ" sz="1400" dirty="0" err="1" smtClean="0"/>
              <a:t>StZ</a:t>
            </a:r>
            <a:endParaRPr lang="cs-CZ" sz="1400" dirty="0" smtClean="0"/>
          </a:p>
        </p:txBody>
      </p:sp>
      <p:sp>
        <p:nvSpPr>
          <p:cNvPr id="8" name="Obdélník 7"/>
          <p:cNvSpPr/>
          <p:nvPr/>
        </p:nvSpPr>
        <p:spPr>
          <a:xfrm>
            <a:off x="531065" y="3929489"/>
            <a:ext cx="1834580" cy="2791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Procesy dle </a:t>
            </a:r>
            <a:r>
              <a:rPr lang="cs-CZ" sz="1400" dirty="0" err="1" smtClean="0"/>
              <a:t>stz</a:t>
            </a:r>
            <a:r>
              <a:rPr lang="cs-CZ" sz="1400" dirty="0" smtClean="0"/>
              <a:t> jako „NAVAZUJÍCÍ ŘÍZENÍ“ na proces EIA </a:t>
            </a:r>
          </a:p>
          <a:p>
            <a:pPr algn="ctr"/>
            <a:r>
              <a:rPr lang="cs-CZ" sz="1400" dirty="0" smtClean="0"/>
              <a:t>- územní řízení</a:t>
            </a:r>
          </a:p>
          <a:p>
            <a:pPr marL="285750" indent="-285750" algn="ctr">
              <a:buFontTx/>
              <a:buChar char="-"/>
            </a:pPr>
            <a:r>
              <a:rPr lang="cs-CZ" sz="1400" dirty="0" smtClean="0"/>
              <a:t>Společné územní a stavební řízení </a:t>
            </a:r>
          </a:p>
          <a:p>
            <a:pPr marL="285750" indent="-285750" algn="ctr">
              <a:buFontTx/>
              <a:buChar char="-"/>
            </a:pPr>
            <a:endParaRPr lang="cs-CZ" sz="1400" dirty="0"/>
          </a:p>
          <a:p>
            <a:pPr marL="285750" indent="-285750" algn="ctr">
              <a:buFontTx/>
              <a:buChar char="-"/>
            </a:pPr>
            <a:r>
              <a:rPr lang="cs-CZ" sz="1400" dirty="0" smtClean="0"/>
              <a:t>+ další procesy na časové ose </a:t>
            </a:r>
            <a:r>
              <a:rPr lang="cs-CZ" sz="1400" dirty="0" err="1" smtClean="0"/>
              <a:t>StZ</a:t>
            </a:r>
            <a:r>
              <a:rPr lang="cs-CZ" sz="1400" dirty="0" smtClean="0"/>
              <a:t>  </a:t>
            </a:r>
            <a:endParaRPr lang="cs-CZ" sz="1400" dirty="0"/>
          </a:p>
        </p:txBody>
      </p:sp>
      <p:sp>
        <p:nvSpPr>
          <p:cNvPr id="13" name="Obdélník 12"/>
          <p:cNvSpPr/>
          <p:nvPr/>
        </p:nvSpPr>
        <p:spPr>
          <a:xfrm>
            <a:off x="5653100" y="3839098"/>
            <a:ext cx="1800200" cy="2666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Procesy dle stavebního zákona- řízení a zjednodušené postupy dle povahy záměru	</a:t>
            </a:r>
            <a:endParaRPr lang="cs-CZ" dirty="0"/>
          </a:p>
        </p:txBody>
      </p:sp>
      <p:cxnSp>
        <p:nvCxnSpPr>
          <p:cNvPr id="17" name="Přímá spojnice se šipkou 16"/>
          <p:cNvCxnSpPr/>
          <p:nvPr/>
        </p:nvCxnSpPr>
        <p:spPr>
          <a:xfrm>
            <a:off x="4690160" y="1774465"/>
            <a:ext cx="779096" cy="357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H="1">
            <a:off x="3369356" y="1847548"/>
            <a:ext cx="1021104" cy="369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H="1">
            <a:off x="2100915" y="3051071"/>
            <a:ext cx="477875" cy="371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 flipH="1">
            <a:off x="3311664" y="2902213"/>
            <a:ext cx="57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>
            <a:off x="2539452" y="3088772"/>
            <a:ext cx="719772" cy="798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>
            <a:off x="1296803" y="3627496"/>
            <a:ext cx="16947" cy="282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>
            <a:off x="6084168" y="2648762"/>
            <a:ext cx="487327" cy="1202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 flipH="1">
            <a:off x="2153355" y="2648762"/>
            <a:ext cx="1105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u="sng" dirty="0" smtClean="0"/>
              <a:t>Dle volby žadatele</a:t>
            </a:r>
            <a:endParaRPr lang="cs-CZ" sz="1200" u="sng" dirty="0"/>
          </a:p>
        </p:txBody>
      </p:sp>
      <p:cxnSp>
        <p:nvCxnSpPr>
          <p:cNvPr id="21" name="Přímá spojnice se šipkou 20"/>
          <p:cNvCxnSpPr/>
          <p:nvPr/>
        </p:nvCxnSpPr>
        <p:spPr>
          <a:xfrm>
            <a:off x="2529830" y="2286038"/>
            <a:ext cx="170100" cy="494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9628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>
          <a:xfrm>
            <a:off x="250825" y="228600"/>
            <a:ext cx="8585200" cy="7524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dirty="0" smtClean="0">
                <a:solidFill>
                  <a:srgbClr val="00B050"/>
                </a:solidFill>
              </a:rPr>
              <a:t>Řízení dle stavebního zákona, kterým </a:t>
            </a:r>
            <a:r>
              <a:rPr lang="cs-CZ" altLang="cs-CZ" sz="2000" b="1" u="sng" dirty="0" smtClean="0">
                <a:solidFill>
                  <a:srgbClr val="C00000"/>
                </a:solidFill>
              </a:rPr>
              <a:t>nepředcházel proces EIA</a:t>
            </a:r>
            <a:br>
              <a:rPr lang="cs-CZ" altLang="cs-CZ" sz="2000" b="1" u="sng" dirty="0" smtClean="0">
                <a:solidFill>
                  <a:srgbClr val="C00000"/>
                </a:solidFill>
              </a:rPr>
            </a:br>
            <a:r>
              <a:rPr lang="cs-CZ" altLang="cs-CZ" sz="2000" dirty="0" smtClean="0">
                <a:solidFill>
                  <a:srgbClr val="00B050"/>
                </a:solidFill>
              </a:rPr>
              <a:t>a ochrana ŽP   - přehled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>
          <a:xfrm>
            <a:off x="107950" y="908050"/>
            <a:ext cx="8697913" cy="5834063"/>
          </a:xfrm>
        </p:spPr>
        <p:txBody>
          <a:bodyPr>
            <a:noAutofit/>
          </a:bodyPr>
          <a:lstStyle/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altLang="cs-CZ" sz="1200" b="1" dirty="0" smtClean="0"/>
              <a:t>Územní řízení/zjednodušené územní řízení – územní rozhodnutí </a:t>
            </a:r>
          </a:p>
          <a:p>
            <a:pPr marL="948690" lvl="2" indent="-274320">
              <a:buFont typeface="Wingdings"/>
              <a:buChar char=""/>
              <a:defRPr/>
            </a:pPr>
            <a:r>
              <a:rPr lang="cs-CZ" altLang="cs-CZ" sz="1200" dirty="0" err="1" smtClean="0"/>
              <a:t>ev.“náhrada</a:t>
            </a:r>
            <a:r>
              <a:rPr lang="cs-CZ" altLang="cs-CZ" sz="1200" dirty="0" smtClean="0"/>
              <a:t>“ územního rozhodnutí: dle zákonných podmínek: veřejnoprávní smlouva, regulační plán, územní souhlas, náhrada dle jiného zákona: rozhodnutí o pozemkových úpravách, rozhodnutí o stanovení dobývacího prostoru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altLang="cs-CZ" sz="1200" b="1" dirty="0" smtClean="0"/>
              <a:t>Společné územní a stavební řízení – společné rozhodnutí</a:t>
            </a:r>
          </a:p>
          <a:p>
            <a:pPr marL="948690" lvl="2" indent="-274320">
              <a:buFont typeface="Wingdings"/>
              <a:buChar char=""/>
              <a:defRPr/>
            </a:pPr>
            <a:r>
              <a:rPr lang="cs-CZ" altLang="cs-CZ" sz="1200" b="1" dirty="0" smtClean="0"/>
              <a:t>Ev. „náhrada“ dle zákonných podmínek: společný územní souhlas a souhlas s provedením ohlášeného stavebního záměru</a:t>
            </a:r>
          </a:p>
          <a:p>
            <a:pPr marL="948690" lvl="2" indent="-274320">
              <a:buFont typeface="Wingdings"/>
              <a:buChar char=""/>
              <a:defRPr/>
            </a:pPr>
            <a:r>
              <a:rPr lang="cs-CZ" altLang="cs-CZ" sz="1200" dirty="0" smtClean="0"/>
              <a:t>Subjekty:  </a:t>
            </a:r>
          </a:p>
          <a:p>
            <a:pPr marL="1405890" lvl="3" indent="-274320">
              <a:buFont typeface="Wingdings"/>
              <a:buChar char=""/>
              <a:defRPr/>
            </a:pPr>
            <a:r>
              <a:rPr lang="cs-CZ" altLang="cs-CZ" sz="1200" dirty="0" smtClean="0"/>
              <a:t>Obecné stavební úřady – finální akty (rozhodnutí, souhlasy)</a:t>
            </a:r>
            <a:endParaRPr lang="cs-CZ" altLang="cs-CZ" sz="1200" dirty="0"/>
          </a:p>
          <a:p>
            <a:pPr marL="1405890" lvl="3" indent="-274320">
              <a:buFont typeface="Wingdings"/>
              <a:buChar char=""/>
              <a:defRPr/>
            </a:pPr>
            <a:r>
              <a:rPr lang="cs-CZ" altLang="cs-CZ" sz="1200" dirty="0" smtClean="0"/>
              <a:t>Dotčené orgány – závazná stanoviska</a:t>
            </a:r>
          </a:p>
          <a:p>
            <a:pPr marL="1405890" lvl="3" indent="-274320">
              <a:buFont typeface="Wingdings"/>
              <a:buChar char=""/>
              <a:defRPr/>
            </a:pPr>
            <a:r>
              <a:rPr lang="cs-CZ" altLang="cs-CZ" sz="1200" b="1" dirty="0" smtClean="0"/>
              <a:t>Účastníci řízení (§ 85 </a:t>
            </a:r>
            <a:r>
              <a:rPr lang="cs-CZ" altLang="cs-CZ" sz="1200" b="1" dirty="0" err="1" smtClean="0"/>
              <a:t>StZ</a:t>
            </a:r>
            <a:r>
              <a:rPr lang="cs-CZ" altLang="cs-CZ" sz="1200" b="1" dirty="0" smtClean="0"/>
              <a:t>) – námitky</a:t>
            </a:r>
          </a:p>
          <a:p>
            <a:pPr marL="1554480" lvl="4">
              <a:buClr>
                <a:schemeClr val="accent4"/>
              </a:buClr>
              <a:buFont typeface="Wingdings"/>
              <a:buChar char=""/>
              <a:defRPr/>
            </a:pPr>
            <a:r>
              <a:rPr lang="cs-CZ" altLang="cs-CZ" sz="1200" b="1" dirty="0" smtClean="0">
                <a:solidFill>
                  <a:srgbClr val="33CC33"/>
                </a:solidFill>
              </a:rPr>
              <a:t>!!! PO NOVELE ZÁK.Č. 225/2017 Sb. NE spolky </a:t>
            </a:r>
            <a:r>
              <a:rPr lang="cs-CZ" altLang="cs-CZ" sz="1200" dirty="0" smtClean="0">
                <a:solidFill>
                  <a:srgbClr val="33CC33"/>
                </a:solidFill>
              </a:rPr>
              <a:t>– ZMĚNA § 70 </a:t>
            </a:r>
            <a:r>
              <a:rPr lang="cs-CZ" altLang="cs-CZ" sz="1200" dirty="0" err="1" smtClean="0">
                <a:solidFill>
                  <a:srgbClr val="33CC33"/>
                </a:solidFill>
              </a:rPr>
              <a:t>ZoPK</a:t>
            </a:r>
            <a:r>
              <a:rPr lang="cs-CZ" altLang="cs-CZ" sz="1200" dirty="0" smtClean="0">
                <a:solidFill>
                  <a:srgbClr val="33CC33"/>
                </a:solidFill>
              </a:rPr>
              <a:t> + </a:t>
            </a:r>
            <a:r>
              <a:rPr lang="cs-CZ" altLang="cs-CZ" sz="1200" dirty="0" err="1" smtClean="0">
                <a:solidFill>
                  <a:srgbClr val="33CC33"/>
                </a:solidFill>
              </a:rPr>
              <a:t>ztušení</a:t>
            </a:r>
            <a:r>
              <a:rPr lang="cs-CZ" altLang="cs-CZ" sz="1200" dirty="0" smtClean="0">
                <a:solidFill>
                  <a:srgbClr val="33CC33"/>
                </a:solidFill>
              </a:rPr>
              <a:t> § 85 odst. 2 písm. c) STZ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altLang="cs-CZ" sz="1200" b="1" dirty="0" smtClean="0"/>
              <a:t>Ohlašování staveb, stavební řízení</a:t>
            </a:r>
          </a:p>
          <a:p>
            <a:pPr marL="1280160" lvl="3"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altLang="cs-CZ" sz="1200" dirty="0" smtClean="0"/>
              <a:t>Obecné stavební úřady/speciální stavební úřady/AI  – finální akty, certifikát AI</a:t>
            </a:r>
          </a:p>
          <a:p>
            <a:pPr marL="1280160" lvl="3"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altLang="cs-CZ" sz="1200" dirty="0" smtClean="0"/>
              <a:t>Dotčené orgány – závazná stanoviska</a:t>
            </a:r>
          </a:p>
          <a:p>
            <a:pPr marL="1280160" lvl="3"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altLang="cs-CZ" sz="1200" dirty="0" smtClean="0"/>
              <a:t>Účastníci řízení (§  109 </a:t>
            </a:r>
            <a:r>
              <a:rPr lang="cs-CZ" altLang="cs-CZ" sz="1200" dirty="0" err="1" smtClean="0"/>
              <a:t>StZ</a:t>
            </a:r>
            <a:r>
              <a:rPr lang="cs-CZ" altLang="cs-CZ" sz="1200" dirty="0" smtClean="0"/>
              <a:t>) – námitky </a:t>
            </a:r>
          </a:p>
          <a:p>
            <a:pPr marL="1737360" lvl="4"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altLang="cs-CZ" sz="1200" b="1" dirty="0">
                <a:solidFill>
                  <a:srgbClr val="33CC33"/>
                </a:solidFill>
              </a:rPr>
              <a:t>!!! PO NOVELE ZÁK.Č. 225/2017 Sb. NE spolky – ZMĚNA § 70 </a:t>
            </a:r>
            <a:r>
              <a:rPr lang="cs-CZ" altLang="cs-CZ" sz="1200" b="1" dirty="0" err="1">
                <a:solidFill>
                  <a:srgbClr val="33CC33"/>
                </a:solidFill>
              </a:rPr>
              <a:t>ZoPK</a:t>
            </a:r>
            <a:r>
              <a:rPr lang="cs-CZ" altLang="cs-CZ" sz="1200" b="1" dirty="0">
                <a:solidFill>
                  <a:srgbClr val="33CC33"/>
                </a:solidFill>
              </a:rPr>
              <a:t> + </a:t>
            </a:r>
            <a:r>
              <a:rPr lang="cs-CZ" altLang="cs-CZ" sz="1200" b="1" dirty="0" smtClean="0">
                <a:solidFill>
                  <a:srgbClr val="33CC33"/>
                </a:solidFill>
              </a:rPr>
              <a:t>zrušení § 109 </a:t>
            </a:r>
            <a:r>
              <a:rPr lang="cs-CZ" altLang="cs-CZ" sz="1200" b="1" dirty="0" err="1" smtClean="0">
                <a:solidFill>
                  <a:srgbClr val="33CC33"/>
                </a:solidFill>
              </a:rPr>
              <a:t>písm.g</a:t>
            </a:r>
            <a:r>
              <a:rPr lang="cs-CZ" altLang="cs-CZ" sz="1200" b="1" dirty="0" smtClean="0">
                <a:solidFill>
                  <a:srgbClr val="33CC33"/>
                </a:solidFill>
              </a:rPr>
              <a:t>  </a:t>
            </a:r>
            <a:r>
              <a:rPr lang="cs-CZ" altLang="cs-CZ" sz="1200" b="1" dirty="0">
                <a:solidFill>
                  <a:srgbClr val="33CC33"/>
                </a:solidFill>
              </a:rPr>
              <a:t>STZ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altLang="cs-CZ" sz="1200" b="1" dirty="0" smtClean="0"/>
              <a:t>Zkušební provoz, předčasné užívání stavby, užívání stavby</a:t>
            </a:r>
          </a:p>
          <a:p>
            <a:pPr marL="1280160" lvl="3"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altLang="cs-CZ" sz="1200" dirty="0" smtClean="0"/>
              <a:t>Obecné stavební úřady/speciální stavební úřady – finální akty </a:t>
            </a:r>
          </a:p>
          <a:p>
            <a:pPr marL="1280160" lvl="3"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altLang="cs-CZ" sz="1200" dirty="0" smtClean="0"/>
              <a:t>Dotčené orgány – závazná stanoviska</a:t>
            </a:r>
          </a:p>
          <a:p>
            <a:pPr marL="1280160" lvl="3"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altLang="cs-CZ" sz="1200" dirty="0" smtClean="0"/>
              <a:t>Účastníci řízení – námitky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altLang="cs-CZ" sz="1200" b="1" dirty="0" smtClean="0"/>
              <a:t>Odstraňování staveb, dodatečné povolení stavby</a:t>
            </a:r>
          </a:p>
          <a:p>
            <a:pPr marL="1280160" lvl="3"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altLang="cs-CZ" sz="1200" dirty="0" smtClean="0"/>
              <a:t>Obecné stavební úřady/speciální stavební úřady- finální akty </a:t>
            </a:r>
          </a:p>
          <a:p>
            <a:pPr marL="1280160" lvl="3"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altLang="cs-CZ" sz="1200" dirty="0" smtClean="0"/>
              <a:t>Dotčené orgány – závazná stanoviska</a:t>
            </a:r>
          </a:p>
          <a:p>
            <a:pPr marL="1280160" lvl="3"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altLang="cs-CZ" sz="1200" dirty="0" smtClean="0"/>
              <a:t>Účastníci řízení – námitky</a:t>
            </a:r>
          </a:p>
        </p:txBody>
      </p:sp>
      <p:sp>
        <p:nvSpPr>
          <p:cNvPr id="50179" name="Zástupný symbol pro zápatí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987F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0AC97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200" dirty="0" smtClean="0">
                <a:solidFill>
                  <a:srgbClr val="FFFFFF"/>
                </a:solidFill>
                <a:latin typeface="Verdana" pitchFamily="34" charset="0"/>
              </a:rPr>
              <a:t>Ivana Průchová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44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9F7A70"/>
                </a:solidFill>
              </a:rPr>
              <a:t>Právo EU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196975"/>
            <a:ext cx="8482013" cy="554513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1800" b="1" dirty="0" smtClean="0">
                <a:solidFill>
                  <a:srgbClr val="FF9933"/>
                </a:solidFill>
              </a:rPr>
              <a:t>Posuzování vlivů na ŽP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dirty="0" smtClean="0">
                <a:solidFill>
                  <a:srgbClr val="00B050"/>
                </a:solidFill>
              </a:rPr>
              <a:t>Směrnice Evropského parlamentu a Rady 2001/42/ES ze dne 27. června 2001 o posuzování vlivů některých plánů a programů na životní prostředí (SEA)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1800" dirty="0" smtClean="0">
              <a:solidFill>
                <a:srgbClr val="00B05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dirty="0" smtClean="0">
                <a:solidFill>
                  <a:srgbClr val="00B050"/>
                </a:solidFill>
              </a:rPr>
              <a:t>Směrnice EP a Rady 2011/92/EU ze dne 13. prosince 2011 o posuzování vlivů některých veřejných a soukromých záměrů na životní prostředí  (EIA)  </a:t>
            </a:r>
            <a:r>
              <a:rPr lang="cs-CZ" altLang="cs-CZ" sz="1800" dirty="0" smtClean="0">
                <a:solidFill>
                  <a:srgbClr val="00B050"/>
                </a:solidFill>
              </a:rPr>
              <a:t>konsolidované znění:</a:t>
            </a:r>
            <a:endParaRPr lang="cs-CZ" altLang="cs-CZ" sz="1800" dirty="0" smtClean="0">
              <a:solidFill>
                <a:srgbClr val="00B050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cs-CZ" altLang="cs-CZ" sz="1800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i="1" dirty="0" smtClean="0">
                <a:solidFill>
                  <a:srgbClr val="002060"/>
                </a:solidFill>
              </a:rPr>
              <a:t>Směrnice Evropského parlamentu a Rady 2014/52/EU, kterou se mění </a:t>
            </a:r>
            <a:r>
              <a:rPr lang="cs-CZ" altLang="cs-CZ" sz="1800" i="1" u="sng" dirty="0" smtClean="0">
                <a:solidFill>
                  <a:srgbClr val="002060"/>
                </a:solidFill>
              </a:rPr>
              <a:t>Směrnice EP a Rady 2011/92/EU ze dne 13. prosince 2011 o posuzování vlivů některých veřejných a soukromých záměrů na životní prostředí  </a:t>
            </a:r>
            <a:endParaRPr lang="cs-CZ" altLang="cs-CZ" sz="1800" i="1" u="sng" dirty="0" smtClean="0">
              <a:solidFill>
                <a:srgbClr val="002060"/>
              </a:solidFill>
            </a:endParaRPr>
          </a:p>
          <a:p>
            <a:pPr lvl="1">
              <a:lnSpc>
                <a:spcPct val="90000"/>
              </a:lnSpc>
            </a:pPr>
            <a:endParaRPr lang="cs-CZ" altLang="cs-CZ" sz="1800" dirty="0" smtClean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altLang="cs-CZ" sz="1800" dirty="0" smtClean="0">
                <a:solidFill>
                  <a:srgbClr val="C00000"/>
                </a:solidFill>
              </a:rPr>
              <a:t>konsolidované </a:t>
            </a:r>
            <a:r>
              <a:rPr lang="cs-CZ" altLang="cs-CZ" sz="1800" dirty="0">
                <a:solidFill>
                  <a:srgbClr val="C00000"/>
                </a:solidFill>
              </a:rPr>
              <a:t>znění</a:t>
            </a:r>
            <a:r>
              <a:rPr lang="cs-CZ" altLang="cs-CZ" sz="1800" dirty="0" smtClean="0">
                <a:solidFill>
                  <a:srgbClr val="C00000"/>
                </a:solidFill>
              </a:rPr>
              <a:t>: </a:t>
            </a:r>
            <a:r>
              <a:rPr lang="cs-CZ" altLang="cs-CZ" sz="1800" dirty="0" smtClean="0">
                <a:solidFill>
                  <a:srgbClr val="C00000"/>
                </a:solidFill>
                <a:hlinkClick r:id="rId2"/>
              </a:rPr>
              <a:t>zde</a:t>
            </a:r>
            <a:endParaRPr lang="cs-CZ" altLang="cs-CZ" sz="1800" dirty="0">
              <a:solidFill>
                <a:srgbClr val="C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cs-CZ" altLang="cs-CZ" sz="1800" i="1" u="sng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cs-CZ" altLang="cs-CZ" sz="1800" i="1" u="sng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 smtClean="0">
                <a:solidFill>
                  <a:srgbClr val="FF9933"/>
                </a:solidFill>
              </a:rPr>
              <a:t>Natura </a:t>
            </a:r>
            <a:r>
              <a:rPr lang="cs-CZ" altLang="cs-CZ" sz="1800" dirty="0" smtClean="0">
                <a:solidFill>
                  <a:srgbClr val="FF9933"/>
                </a:solidFill>
              </a:rPr>
              <a:t>2000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dirty="0" smtClean="0"/>
              <a:t>Směrnice Rady 92/43/EHS ze dne 21.května 1992 o ochraně přírodních stanovišť, volně žijících živočichů a planě rostoucích rostlin (směrnice o stanovištích)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dirty="0" smtClean="0"/>
              <a:t>Směrnice Evropského parlamentu a Rady 2009/147/ES ze dne 30. listopadu 2009 o ochraně vlně žijících ptáků (směrnice o ptácích)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1800" dirty="0"/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dirty="0" smtClean="0"/>
              <a:t>-BLÍŽE VIZ PŘEDNÁŠKA SEA/EIA (podzim 2017), Ochrana přírody (jaro 2017) </a:t>
            </a:r>
          </a:p>
        </p:txBody>
      </p:sp>
      <p:sp>
        <p:nvSpPr>
          <p:cNvPr id="16387" name="Zástupný symbol pro zápatí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987F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0AC97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200" smtClean="0">
                <a:solidFill>
                  <a:srgbClr val="FFFFFF"/>
                </a:solidFill>
                <a:latin typeface="Verdana" pitchFamily="34" charset="0"/>
              </a:rPr>
              <a:t>Ivana Průchová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dirty="0" smtClean="0"/>
              <a:t>Ochrana životního prostředí/vybraných složek životního prostředí ve vztahu k procesům podle stavebního zákona dle povahy aktu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/>
          </a:bodyPr>
          <a:lstStyle/>
          <a:p>
            <a:pPr lvl="1"/>
            <a:r>
              <a:rPr lang="cs-CZ" sz="1600" b="1" dirty="0" smtClean="0">
                <a:solidFill>
                  <a:schemeClr val="accent3"/>
                </a:solidFill>
              </a:rPr>
              <a:t>AKTY </a:t>
            </a:r>
            <a:r>
              <a:rPr lang="cs-CZ" sz="1600" b="1" u="sng" dirty="0" smtClean="0">
                <a:solidFill>
                  <a:schemeClr val="accent3"/>
                </a:solidFill>
              </a:rPr>
              <a:t>STAVEBNÍCH ÚŘADŮ </a:t>
            </a:r>
            <a:r>
              <a:rPr lang="cs-CZ" sz="1600" b="1" dirty="0" smtClean="0">
                <a:solidFill>
                  <a:schemeClr val="accent3"/>
                </a:solidFill>
              </a:rPr>
              <a:t>PODLE STAVEBNÍHO ZÁKONA </a:t>
            </a:r>
          </a:p>
          <a:p>
            <a:pPr lvl="1"/>
            <a:endParaRPr lang="cs-CZ" sz="1600" b="1" dirty="0" smtClean="0">
              <a:solidFill>
                <a:srgbClr val="33CC33"/>
              </a:solidFill>
            </a:endParaRPr>
          </a:p>
          <a:p>
            <a:pPr lvl="2"/>
            <a:r>
              <a:rPr lang="cs-CZ" sz="1600" b="1" dirty="0" smtClean="0">
                <a:solidFill>
                  <a:srgbClr val="33CC33"/>
                </a:solidFill>
              </a:rPr>
              <a:t>VE VZTAHU K NIM:</a:t>
            </a:r>
          </a:p>
          <a:p>
            <a:pPr lvl="3"/>
            <a:r>
              <a:rPr lang="cs-CZ" sz="1600" b="1" dirty="0" smtClean="0">
                <a:solidFill>
                  <a:srgbClr val="33CC33"/>
                </a:solidFill>
              </a:rPr>
              <a:t>ZÁVAZNÁ STANOVISKA DOTČENÝCH ORGÁNŮ</a:t>
            </a:r>
          </a:p>
          <a:p>
            <a:pPr lvl="4"/>
            <a:r>
              <a:rPr lang="cs-CZ" sz="1600" dirty="0" smtClean="0"/>
              <a:t>Obecně</a:t>
            </a:r>
          </a:p>
          <a:p>
            <a:pPr lvl="5"/>
            <a:r>
              <a:rPr lang="cs-CZ" sz="1600" dirty="0" smtClean="0"/>
              <a:t>Ochrana jednotlivých dotčených zájmů (voda, ovzduší, příroda, ZPF, les…..)</a:t>
            </a:r>
          </a:p>
          <a:p>
            <a:pPr lvl="5"/>
            <a:r>
              <a:rPr lang="cs-CZ" sz="1600" dirty="0" smtClean="0"/>
              <a:t>soulad s územním plánováním (§ 96b </a:t>
            </a:r>
            <a:r>
              <a:rPr lang="cs-CZ" sz="1600" dirty="0" err="1" smtClean="0"/>
              <a:t>StZ</a:t>
            </a:r>
            <a:r>
              <a:rPr lang="cs-CZ" sz="1600" dirty="0" smtClean="0"/>
              <a:t> – závazné stanovisko orgánu územního plánování)</a:t>
            </a:r>
          </a:p>
          <a:p>
            <a:pPr lvl="4"/>
            <a:r>
              <a:rPr lang="cs-CZ" sz="1600" dirty="0" smtClean="0"/>
              <a:t>SPECIFIKA </a:t>
            </a:r>
          </a:p>
          <a:p>
            <a:pPr lvl="5"/>
            <a:r>
              <a:rPr lang="cs-CZ" sz="1600" dirty="0" smtClean="0"/>
              <a:t>procesy dle </a:t>
            </a:r>
            <a:r>
              <a:rPr lang="cs-CZ" sz="1600" dirty="0" err="1" smtClean="0"/>
              <a:t>StZ</a:t>
            </a:r>
            <a:r>
              <a:rPr lang="cs-CZ" sz="1600" dirty="0" smtClean="0"/>
              <a:t>  navazující na proces EIA</a:t>
            </a:r>
          </a:p>
          <a:p>
            <a:pPr lvl="5"/>
            <a:r>
              <a:rPr lang="cs-CZ" sz="1600" dirty="0" smtClean="0"/>
              <a:t>Procesy dle </a:t>
            </a:r>
            <a:r>
              <a:rPr lang="cs-CZ" sz="1600" dirty="0" err="1" smtClean="0"/>
              <a:t>StZ</a:t>
            </a:r>
            <a:r>
              <a:rPr lang="cs-CZ" sz="1600" dirty="0" smtClean="0"/>
              <a:t> integrující proces EIA  </a:t>
            </a:r>
          </a:p>
          <a:p>
            <a:pPr lvl="3"/>
            <a:r>
              <a:rPr lang="cs-CZ" sz="1600" b="1" dirty="0" smtClean="0">
                <a:solidFill>
                  <a:srgbClr val="33CC33"/>
                </a:solidFill>
              </a:rPr>
              <a:t>SPRÁVNÍ </a:t>
            </a:r>
            <a:r>
              <a:rPr lang="cs-CZ" sz="1600" b="1" dirty="0">
                <a:solidFill>
                  <a:srgbClr val="33CC33"/>
                </a:solidFill>
              </a:rPr>
              <a:t>ROZHODNUTÍ (tzv. „řetězení správních rozhodnutí</a:t>
            </a:r>
            <a:r>
              <a:rPr lang="cs-CZ" sz="1600" b="1" dirty="0" smtClean="0">
                <a:solidFill>
                  <a:srgbClr val="33CC33"/>
                </a:solidFill>
              </a:rPr>
              <a:t>“) JINÝCH ORGÁNŮ</a:t>
            </a:r>
          </a:p>
          <a:p>
            <a:pPr lvl="4"/>
            <a:r>
              <a:rPr lang="cs-CZ" sz="1600" dirty="0" smtClean="0"/>
              <a:t>časové hledisko </a:t>
            </a:r>
          </a:p>
          <a:p>
            <a:pPr lvl="5"/>
            <a:r>
              <a:rPr lang="cs-CZ" sz="1600" dirty="0" smtClean="0"/>
              <a:t>rozhodnutí přecházející nebo navazující na akt podle stavebního zákona </a:t>
            </a:r>
            <a:endParaRPr lang="cs-CZ" sz="1600" dirty="0"/>
          </a:p>
          <a:p>
            <a:pPr lvl="4"/>
            <a:r>
              <a:rPr lang="cs-CZ" sz="1600" dirty="0" smtClean="0"/>
              <a:t>věcné hledisko</a:t>
            </a:r>
          </a:p>
          <a:p>
            <a:pPr lvl="5"/>
            <a:r>
              <a:rPr lang="cs-CZ" sz="1600" dirty="0" smtClean="0"/>
              <a:t>např. IPPC, ovzduší, odpady, les    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Ivana Průchová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81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Příklady závazných stanovisek a správních rozhodnutí z oblasti ochrany životního prostředí a jejich vazby na řízení podle stavebního zákona  - základní schémata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Ivana Průchová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6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196263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3300"/>
                </a:solidFill>
              </a:rPr>
              <a:t>Ochrana ZPF 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r>
              <a:rPr lang="cs-CZ" altLang="cs-CZ" dirty="0" smtClean="0"/>
              <a:t>Soulad s územním plánováním </a:t>
            </a:r>
          </a:p>
          <a:p>
            <a:endParaRPr lang="cs-CZ" altLang="cs-CZ" dirty="0" smtClean="0"/>
          </a:p>
          <a:p>
            <a:r>
              <a:rPr lang="cs-CZ" altLang="cs-CZ" dirty="0" err="1" smtClean="0"/>
              <a:t>Pozn.po</a:t>
            </a:r>
            <a:endParaRPr lang="cs-CZ" alt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Ivana Průchová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52</a:t>
            </a:fld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407987" y="1700213"/>
            <a:ext cx="1770063" cy="1390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003300"/>
                </a:solidFill>
              </a:rPr>
              <a:t>Souhlas s odnětím ze ZPF  = závazné stanovisko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003300"/>
                </a:solidFill>
              </a:rPr>
              <a:t>§ 9 ZOZPF</a:t>
            </a:r>
          </a:p>
        </p:txBody>
      </p:sp>
      <p:sp>
        <p:nvSpPr>
          <p:cNvPr id="5" name="Obdélník 4"/>
          <p:cNvSpPr/>
          <p:nvPr/>
        </p:nvSpPr>
        <p:spPr>
          <a:xfrm>
            <a:off x="3276600" y="1830388"/>
            <a:ext cx="1295400" cy="113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C00000"/>
                </a:solidFill>
              </a:rPr>
              <a:t>Územní rozhodnutí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5911850" y="1752600"/>
            <a:ext cx="1270000" cy="1116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C00000"/>
                </a:solidFill>
              </a:rPr>
              <a:t>Stavební povolení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3276600" y="3751263"/>
            <a:ext cx="1582738" cy="1406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003300"/>
                </a:solidFill>
              </a:rPr>
              <a:t>Rozhodnutí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003300"/>
                </a:solidFill>
              </a:rPr>
              <a:t>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3300"/>
                </a:solidFill>
              </a:rPr>
              <a:t>odvodu</a:t>
            </a:r>
            <a:endParaRPr lang="cs-CZ" b="1" dirty="0">
              <a:solidFill>
                <a:srgbClr val="0033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003300"/>
                </a:solidFill>
              </a:rPr>
              <a:t>§ 11 ZOZPF</a:t>
            </a:r>
          </a:p>
        </p:txBody>
      </p:sp>
      <p:sp>
        <p:nvSpPr>
          <p:cNvPr id="9" name="Obdélník 8"/>
          <p:cNvSpPr/>
          <p:nvPr/>
        </p:nvSpPr>
        <p:spPr>
          <a:xfrm>
            <a:off x="5675313" y="3700463"/>
            <a:ext cx="1921023" cy="1457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>
                <a:solidFill>
                  <a:srgbClr val="C00000"/>
                </a:solidFill>
              </a:rPr>
              <a:t>Kolaudační </a:t>
            </a:r>
            <a:r>
              <a:rPr lang="cs-CZ" sz="1400" b="1" dirty="0" smtClean="0">
                <a:solidFill>
                  <a:srgbClr val="C00000"/>
                </a:solidFill>
              </a:rPr>
              <a:t>souhlas/kolaudační rozhodnutí</a:t>
            </a:r>
            <a:endParaRPr lang="cs-CZ" sz="1400" b="1" dirty="0">
              <a:solidFill>
                <a:srgbClr val="C00000"/>
              </a:solidFill>
            </a:endParaRPr>
          </a:p>
        </p:txBody>
      </p:sp>
      <p:sp>
        <p:nvSpPr>
          <p:cNvPr id="10" name="Šipka doprava 9"/>
          <p:cNvSpPr/>
          <p:nvPr/>
        </p:nvSpPr>
        <p:spPr>
          <a:xfrm>
            <a:off x="2475714" y="2351835"/>
            <a:ext cx="4318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842963" y="3692525"/>
            <a:ext cx="1712912" cy="1465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/>
              <a:t>Zahájení realizace záměru</a:t>
            </a:r>
          </a:p>
        </p:txBody>
      </p:sp>
      <p:sp>
        <p:nvSpPr>
          <p:cNvPr id="12" name="Šipka doprava 11"/>
          <p:cNvSpPr/>
          <p:nvPr/>
        </p:nvSpPr>
        <p:spPr>
          <a:xfrm>
            <a:off x="5010150" y="2219325"/>
            <a:ext cx="50482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2622550" y="3889375"/>
            <a:ext cx="468313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" name="Šipka doprava 13"/>
          <p:cNvSpPr/>
          <p:nvPr/>
        </p:nvSpPr>
        <p:spPr>
          <a:xfrm>
            <a:off x="5126038" y="3908425"/>
            <a:ext cx="3556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5" name="Šipka doprava 14"/>
          <p:cNvSpPr/>
          <p:nvPr/>
        </p:nvSpPr>
        <p:spPr>
          <a:xfrm>
            <a:off x="7794625" y="2295525"/>
            <a:ext cx="404813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50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196263" cy="720725"/>
          </a:xfrm>
        </p:spPr>
        <p:txBody>
          <a:bodyPr>
            <a:normAutofit fontScale="90000"/>
          </a:bodyPr>
          <a:lstStyle/>
          <a:p>
            <a:r>
              <a:rPr lang="cs-CZ" altLang="cs-CZ" sz="2800" b="1" dirty="0" smtClean="0">
                <a:solidFill>
                  <a:srgbClr val="003300"/>
                </a:solidFill>
              </a:rPr>
              <a:t>Ochrana ZPF (</a:t>
            </a:r>
            <a:r>
              <a:rPr lang="cs-CZ" altLang="cs-CZ" sz="2800" b="1" dirty="0" err="1" smtClean="0">
                <a:solidFill>
                  <a:srgbClr val="003300"/>
                </a:solidFill>
              </a:rPr>
              <a:t>ZoZPF</a:t>
            </a:r>
            <a:r>
              <a:rPr lang="cs-CZ" altLang="cs-CZ" sz="2800" b="1" dirty="0" smtClean="0">
                <a:solidFill>
                  <a:srgbClr val="003300"/>
                </a:solidFill>
              </a:rPr>
              <a:t>)+ zemědělské pozemky jako VKP registrované,  krajinný ráz(ZOPK)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39750" y="908050"/>
            <a:ext cx="8181975" cy="5834063"/>
          </a:xfrm>
        </p:spPr>
        <p:txBody>
          <a:bodyPr/>
          <a:lstStyle/>
          <a:p>
            <a:r>
              <a:rPr lang="cs-CZ" altLang="cs-CZ" sz="2000" b="1" dirty="0" smtClean="0"/>
              <a:t>Soulad s územním plánováním                      </a:t>
            </a:r>
          </a:p>
          <a:p>
            <a:endParaRPr lang="cs-CZ" altLang="cs-CZ" dirty="0" smtClean="0"/>
          </a:p>
          <a:p>
            <a:r>
              <a:rPr lang="cs-CZ" altLang="cs-CZ" dirty="0" err="1" smtClean="0"/>
              <a:t>Pozn.po</a:t>
            </a:r>
            <a:endParaRPr lang="cs-CZ" altLang="cs-CZ" dirty="0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Ivana Průchová</a:t>
            </a:r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53</a:t>
            </a:fld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539750" y="1268413"/>
            <a:ext cx="1720850" cy="1208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rgbClr val="003300"/>
                </a:solidFill>
              </a:rPr>
              <a:t>Souhlas s odnětím ze ZPF  = závazné stanovisko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rgbClr val="003300"/>
                </a:solidFill>
              </a:rPr>
              <a:t>§ 9 ZOZPF</a:t>
            </a:r>
          </a:p>
        </p:txBody>
      </p:sp>
      <p:sp>
        <p:nvSpPr>
          <p:cNvPr id="5" name="Obdélník 4"/>
          <p:cNvSpPr/>
          <p:nvPr/>
        </p:nvSpPr>
        <p:spPr>
          <a:xfrm>
            <a:off x="3110186" y="2893921"/>
            <a:ext cx="1719262" cy="113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C00000"/>
                </a:solidFill>
              </a:rPr>
              <a:t>Územní rozhodnutí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5652120" y="3033627"/>
            <a:ext cx="1927225" cy="1116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C00000"/>
                </a:solidFill>
              </a:rPr>
              <a:t>Stavební povolení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4939058" y="4961359"/>
            <a:ext cx="1927225" cy="1406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003300"/>
                </a:solidFill>
              </a:rPr>
              <a:t>Rozhodnutí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003300"/>
                </a:solidFill>
              </a:rPr>
              <a:t>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3300"/>
                </a:solidFill>
              </a:rPr>
              <a:t>odvodu</a:t>
            </a:r>
            <a:endParaRPr lang="cs-CZ" b="1" dirty="0">
              <a:solidFill>
                <a:srgbClr val="0033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003300"/>
                </a:solidFill>
              </a:rPr>
              <a:t>§ 11 ZOZPF</a:t>
            </a:r>
          </a:p>
        </p:txBody>
      </p:sp>
      <p:sp>
        <p:nvSpPr>
          <p:cNvPr id="9" name="Obdélník 8"/>
          <p:cNvSpPr/>
          <p:nvPr/>
        </p:nvSpPr>
        <p:spPr>
          <a:xfrm>
            <a:off x="7092280" y="4961359"/>
            <a:ext cx="1998997" cy="1311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dirty="0">
                <a:solidFill>
                  <a:srgbClr val="C00000"/>
                </a:solidFill>
              </a:rPr>
              <a:t>Kolaudační </a:t>
            </a:r>
            <a:r>
              <a:rPr lang="cs-CZ" sz="1600" b="1" dirty="0" smtClean="0">
                <a:solidFill>
                  <a:srgbClr val="C00000"/>
                </a:solidFill>
              </a:rPr>
              <a:t>souhlas/kolaudační rozhodnutí </a:t>
            </a:r>
            <a:endParaRPr lang="cs-CZ" sz="1600" b="1" dirty="0">
              <a:solidFill>
                <a:srgbClr val="C0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925328" y="4907544"/>
            <a:ext cx="1822701" cy="1514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/>
              <a:t>Zahájení realizace záměru</a:t>
            </a:r>
          </a:p>
        </p:txBody>
      </p:sp>
      <p:sp>
        <p:nvSpPr>
          <p:cNvPr id="12" name="Šipka doprava 11"/>
          <p:cNvSpPr/>
          <p:nvPr/>
        </p:nvSpPr>
        <p:spPr>
          <a:xfrm>
            <a:off x="4933429" y="3111135"/>
            <a:ext cx="504825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5" name="Šipka doprava 14"/>
          <p:cNvSpPr/>
          <p:nvPr/>
        </p:nvSpPr>
        <p:spPr>
          <a:xfrm>
            <a:off x="4627042" y="5421733"/>
            <a:ext cx="404812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95287" y="2636912"/>
            <a:ext cx="2395538" cy="1476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rgbClr val="FF00FF"/>
                </a:solidFill>
              </a:rPr>
              <a:t>Souhlas orgány ochrany přírody – zemědělský pozemek jako registrovaný  VKP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rgbClr val="FF00FF"/>
                </a:solidFill>
              </a:rPr>
              <a:t>§ 4/2 ZOPK = závazné stanovisko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95287" y="4276973"/>
            <a:ext cx="2160489" cy="1340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rgbClr val="FF00FF"/>
                </a:solidFill>
              </a:rPr>
              <a:t>Souhlas orgánu ochrany přírody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rgbClr val="FF00FF"/>
                </a:solidFill>
              </a:rPr>
              <a:t>Zemědělské pozemky  a krajinný ráz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rgbClr val="FF00FF"/>
                </a:solidFill>
              </a:rPr>
              <a:t>§ 12/2 ZOPK = závazné stanovisko</a:t>
            </a:r>
          </a:p>
        </p:txBody>
      </p:sp>
      <p:sp>
        <p:nvSpPr>
          <p:cNvPr id="18" name="Šipka doprava 17"/>
          <p:cNvSpPr/>
          <p:nvPr/>
        </p:nvSpPr>
        <p:spPr>
          <a:xfrm>
            <a:off x="7639695" y="3318331"/>
            <a:ext cx="600075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1658368" y="2368780"/>
            <a:ext cx="1444625" cy="7423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stCxn id="7" idx="3"/>
          </p:cNvCxnSpPr>
          <p:nvPr/>
        </p:nvCxnSpPr>
        <p:spPr>
          <a:xfrm flipV="1">
            <a:off x="2790825" y="3353229"/>
            <a:ext cx="269007" cy="221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>
            <a:endCxn id="5" idx="1"/>
          </p:cNvCxnSpPr>
          <p:nvPr/>
        </p:nvCxnSpPr>
        <p:spPr>
          <a:xfrm flipV="1">
            <a:off x="2627784" y="3459071"/>
            <a:ext cx="482402" cy="150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68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519113" y="0"/>
            <a:ext cx="8229600" cy="1143000"/>
          </a:xfrm>
        </p:spPr>
        <p:txBody>
          <a:bodyPr/>
          <a:lstStyle/>
          <a:p>
            <a:r>
              <a:rPr lang="cs-CZ" altLang="cs-CZ" dirty="0" smtClean="0">
                <a:solidFill>
                  <a:srgbClr val="003300"/>
                </a:solidFill>
              </a:rPr>
              <a:t>Ochrana PUPFL 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395288" y="1022350"/>
            <a:ext cx="8424862" cy="5719763"/>
          </a:xfrm>
        </p:spPr>
        <p:txBody>
          <a:bodyPr/>
          <a:lstStyle/>
          <a:p>
            <a:r>
              <a:rPr lang="cs-CZ" altLang="cs-CZ" dirty="0" smtClean="0"/>
              <a:t>Soulad s územním plánováním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Ivana Průchová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54</a:t>
            </a:fld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539750" y="1773238"/>
            <a:ext cx="1851025" cy="1511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003300"/>
                </a:solidFill>
              </a:rPr>
              <a:t>Souhlas orgánu státní správy lesů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003300"/>
                </a:solidFill>
              </a:rPr>
              <a:t>§ 14/2 LZ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003300"/>
                </a:solidFill>
              </a:rPr>
              <a:t>= závazné stanovisko</a:t>
            </a:r>
          </a:p>
        </p:txBody>
      </p:sp>
      <p:sp>
        <p:nvSpPr>
          <p:cNvPr id="7" name="Obdélník 6"/>
          <p:cNvSpPr/>
          <p:nvPr/>
        </p:nvSpPr>
        <p:spPr>
          <a:xfrm>
            <a:off x="3538538" y="1993900"/>
            <a:ext cx="170338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C00000"/>
                </a:solidFill>
              </a:rPr>
              <a:t>Územní rozhodnutí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539750" y="3543300"/>
            <a:ext cx="2792413" cy="1512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003300"/>
                </a:solidFill>
              </a:rPr>
              <a:t>Rozhodnutí orgánu státní správy lesů o odnětí plnění funkcí lesa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003300"/>
                </a:solidFill>
              </a:rPr>
              <a:t>+ rozhodnutí o poplatku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003300"/>
                </a:solidFill>
              </a:rPr>
              <a:t>§ 16,17 LZ</a:t>
            </a:r>
          </a:p>
        </p:txBody>
      </p:sp>
      <p:sp>
        <p:nvSpPr>
          <p:cNvPr id="9" name="Obdélník 8"/>
          <p:cNvSpPr/>
          <p:nvPr/>
        </p:nvSpPr>
        <p:spPr>
          <a:xfrm>
            <a:off x="4284663" y="3698875"/>
            <a:ext cx="1439862" cy="1201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C00000"/>
                </a:solidFill>
              </a:rPr>
              <a:t>Stavební povolení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646863" y="3722688"/>
            <a:ext cx="1585912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 smtClean="0"/>
              <a:t>Odlesňování</a:t>
            </a:r>
            <a:endParaRPr lang="cs-CZ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/>
              <a:t>§ 16/3 LZ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5241925" y="5473700"/>
            <a:ext cx="201771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C00000"/>
                </a:solidFill>
              </a:rPr>
              <a:t>Kolaudační souhlas</a:t>
            </a:r>
          </a:p>
        </p:txBody>
      </p:sp>
      <p:sp>
        <p:nvSpPr>
          <p:cNvPr id="12" name="Šipka doprava 11"/>
          <p:cNvSpPr/>
          <p:nvPr/>
        </p:nvSpPr>
        <p:spPr>
          <a:xfrm>
            <a:off x="2522538" y="2424113"/>
            <a:ext cx="576262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6" name="Šipka doprava 15"/>
          <p:cNvSpPr/>
          <p:nvPr/>
        </p:nvSpPr>
        <p:spPr>
          <a:xfrm>
            <a:off x="5618163" y="2181225"/>
            <a:ext cx="642937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7" name="Šipka doprava 16"/>
          <p:cNvSpPr/>
          <p:nvPr/>
        </p:nvSpPr>
        <p:spPr>
          <a:xfrm>
            <a:off x="3598863" y="4057650"/>
            <a:ext cx="576262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8" name="Šipka doprava 17"/>
          <p:cNvSpPr/>
          <p:nvPr/>
        </p:nvSpPr>
        <p:spPr>
          <a:xfrm>
            <a:off x="5949950" y="4057650"/>
            <a:ext cx="622300" cy="484188"/>
          </a:xfrm>
          <a:prstGeom prst="rightArrow">
            <a:avLst>
              <a:gd name="adj1" fmla="val 6715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9" name="Šipka doprava 18"/>
          <p:cNvSpPr/>
          <p:nvPr/>
        </p:nvSpPr>
        <p:spPr>
          <a:xfrm>
            <a:off x="8512175" y="4057650"/>
            <a:ext cx="574675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684213" y="5616575"/>
            <a:ext cx="285432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/>
              <a:t>Realizace záměru</a:t>
            </a:r>
          </a:p>
        </p:txBody>
      </p:sp>
      <p:sp>
        <p:nvSpPr>
          <p:cNvPr id="21" name="Šipka doprava 20"/>
          <p:cNvSpPr/>
          <p:nvPr/>
        </p:nvSpPr>
        <p:spPr>
          <a:xfrm>
            <a:off x="4032250" y="5830888"/>
            <a:ext cx="715963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37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82711" cy="72008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 smtClean="0">
                <a:solidFill>
                  <a:srgbClr val="003300"/>
                </a:solidFill>
              </a:rPr>
              <a:t>Ochrana PUPFL(LZ) +  les jako </a:t>
            </a:r>
            <a:r>
              <a:rPr lang="cs-CZ" sz="2400" u="sng" dirty="0" smtClean="0">
                <a:solidFill>
                  <a:srgbClr val="003300"/>
                </a:solidFill>
              </a:rPr>
              <a:t>VKP ex lege </a:t>
            </a:r>
            <a:r>
              <a:rPr lang="cs-CZ" sz="2400" dirty="0" smtClean="0">
                <a:solidFill>
                  <a:srgbClr val="003300"/>
                </a:solidFill>
              </a:rPr>
              <a:t>, les a krajinný ráz (</a:t>
            </a:r>
            <a:r>
              <a:rPr lang="cs-CZ" sz="2400" dirty="0" err="1" smtClean="0">
                <a:solidFill>
                  <a:srgbClr val="003300"/>
                </a:solidFill>
              </a:rPr>
              <a:t>ZoPK</a:t>
            </a:r>
            <a:r>
              <a:rPr lang="cs-CZ" sz="2400" dirty="0" smtClean="0">
                <a:solidFill>
                  <a:srgbClr val="003300"/>
                </a:solidFill>
              </a:rPr>
              <a:t>)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622" cy="5689377"/>
          </a:xfrm>
        </p:spPr>
        <p:txBody>
          <a:bodyPr/>
          <a:lstStyle/>
          <a:p>
            <a:r>
              <a:rPr lang="cs-CZ" altLang="cs-CZ" sz="2800" dirty="0" smtClean="0"/>
              <a:t>Soulad s územním plánováním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Ivana Průchová</a:t>
            </a:r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55</a:t>
            </a:fld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539751" y="1988840"/>
            <a:ext cx="1844828" cy="1295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100" b="1" dirty="0">
                <a:solidFill>
                  <a:srgbClr val="003300"/>
                </a:solidFill>
              </a:rPr>
              <a:t>Souhlas orgánu státní správy lesů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100" b="1" dirty="0">
                <a:solidFill>
                  <a:srgbClr val="003300"/>
                </a:solidFill>
              </a:rPr>
              <a:t>§ 14/2 LZ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100" b="1" dirty="0">
                <a:solidFill>
                  <a:srgbClr val="003300"/>
                </a:solidFill>
              </a:rPr>
              <a:t>= závazné stanovisko</a:t>
            </a:r>
          </a:p>
        </p:txBody>
      </p:sp>
      <p:sp>
        <p:nvSpPr>
          <p:cNvPr id="6" name="Obdélník 5"/>
          <p:cNvSpPr/>
          <p:nvPr/>
        </p:nvSpPr>
        <p:spPr>
          <a:xfrm>
            <a:off x="539750" y="3398435"/>
            <a:ext cx="1765547" cy="1351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rgbClr val="FF00FF"/>
                </a:solidFill>
              </a:rPr>
              <a:t>Souhlas orgánu ochrany přírody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solidFill>
                  <a:srgbClr val="FF00FF"/>
                </a:solidFill>
              </a:rPr>
              <a:t>Les a krajinný ráz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solidFill>
                  <a:srgbClr val="FF00FF"/>
                </a:solidFill>
              </a:rPr>
              <a:t>§ 12/2 ZOPK = závazné </a:t>
            </a:r>
            <a:r>
              <a:rPr lang="cs-CZ" sz="1200" b="1" dirty="0">
                <a:solidFill>
                  <a:srgbClr val="FF00FF"/>
                </a:solidFill>
              </a:rPr>
              <a:t>stanovisko</a:t>
            </a:r>
          </a:p>
        </p:txBody>
      </p:sp>
      <p:sp>
        <p:nvSpPr>
          <p:cNvPr id="7" name="Obdélník 6"/>
          <p:cNvSpPr/>
          <p:nvPr/>
        </p:nvSpPr>
        <p:spPr>
          <a:xfrm>
            <a:off x="2505869" y="3505994"/>
            <a:ext cx="170497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C00000"/>
                </a:solidFill>
              </a:rPr>
              <a:t>Územní rozhodnutí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4595841" y="3431381"/>
            <a:ext cx="1882130" cy="1512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rgbClr val="003300"/>
                </a:solidFill>
              </a:rPr>
              <a:t>Rozhodnutí orgánu státní správy lesů o odnětí plnění funkcí lesa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rgbClr val="003300"/>
                </a:solidFill>
              </a:rPr>
              <a:t>+ rozhodnutí o poplatku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rgbClr val="003300"/>
                </a:solidFill>
              </a:rPr>
              <a:t>§ 16,17 LZ</a:t>
            </a:r>
          </a:p>
        </p:txBody>
      </p:sp>
      <p:sp>
        <p:nvSpPr>
          <p:cNvPr id="9" name="Obdélník 8"/>
          <p:cNvSpPr/>
          <p:nvPr/>
        </p:nvSpPr>
        <p:spPr>
          <a:xfrm>
            <a:off x="6790041" y="3409575"/>
            <a:ext cx="1439862" cy="1201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C00000"/>
                </a:solidFill>
              </a:rPr>
              <a:t>Stavební povolení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880472" y="5401468"/>
            <a:ext cx="1585912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 smtClean="0"/>
              <a:t>Odlesňování</a:t>
            </a:r>
            <a:endParaRPr lang="cs-CZ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/>
              <a:t>§ 16/3 LZ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7176666" y="5603019"/>
            <a:ext cx="170158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>
                <a:solidFill>
                  <a:srgbClr val="C00000"/>
                </a:solidFill>
              </a:rPr>
              <a:t>Kolaudační </a:t>
            </a:r>
            <a:r>
              <a:rPr lang="cs-CZ" sz="1400" b="1" dirty="0" smtClean="0">
                <a:solidFill>
                  <a:srgbClr val="C00000"/>
                </a:solidFill>
              </a:rPr>
              <a:t>souhlas/kolaudační rozhodnutí </a:t>
            </a:r>
            <a:endParaRPr lang="cs-CZ" sz="1400" b="1" dirty="0">
              <a:solidFill>
                <a:srgbClr val="C00000"/>
              </a:solidFill>
            </a:endParaRPr>
          </a:p>
        </p:txBody>
      </p:sp>
      <p:sp>
        <p:nvSpPr>
          <p:cNvPr id="16" name="Šipka doprava 15"/>
          <p:cNvSpPr/>
          <p:nvPr/>
        </p:nvSpPr>
        <p:spPr>
          <a:xfrm>
            <a:off x="4283968" y="3908849"/>
            <a:ext cx="431701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7" name="Šipka doprava 16"/>
          <p:cNvSpPr/>
          <p:nvPr/>
        </p:nvSpPr>
        <p:spPr>
          <a:xfrm>
            <a:off x="6391487" y="3892426"/>
            <a:ext cx="576263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8" name="Šipka doprava 17"/>
          <p:cNvSpPr/>
          <p:nvPr/>
        </p:nvSpPr>
        <p:spPr>
          <a:xfrm>
            <a:off x="8257535" y="3930811"/>
            <a:ext cx="620712" cy="485775"/>
          </a:xfrm>
          <a:prstGeom prst="rightArrow">
            <a:avLst>
              <a:gd name="adj1" fmla="val 6715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9" name="Šipka doprava 18"/>
          <p:cNvSpPr/>
          <p:nvPr/>
        </p:nvSpPr>
        <p:spPr>
          <a:xfrm>
            <a:off x="4495138" y="5810406"/>
            <a:ext cx="576262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5154191" y="5546819"/>
            <a:ext cx="148907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/>
              <a:t>Realizace záměru</a:t>
            </a:r>
          </a:p>
        </p:txBody>
      </p:sp>
      <p:sp>
        <p:nvSpPr>
          <p:cNvPr id="21" name="Šipka doprava 20"/>
          <p:cNvSpPr/>
          <p:nvPr/>
        </p:nvSpPr>
        <p:spPr>
          <a:xfrm>
            <a:off x="6643266" y="5810406"/>
            <a:ext cx="474209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550861" y="4944268"/>
            <a:ext cx="175443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100" b="1" dirty="0">
                <a:solidFill>
                  <a:srgbClr val="FF00FF"/>
                </a:solidFill>
              </a:rPr>
              <a:t>Souhlas orgánu ochrany přírody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100" dirty="0">
                <a:solidFill>
                  <a:srgbClr val="FF00FF"/>
                </a:solidFill>
              </a:rPr>
              <a:t>Les </a:t>
            </a:r>
            <a:r>
              <a:rPr lang="cs-CZ" sz="1100" dirty="0" err="1" smtClean="0">
                <a:solidFill>
                  <a:srgbClr val="FF00FF"/>
                </a:solidFill>
              </a:rPr>
              <a:t>jakoVKP</a:t>
            </a:r>
            <a:r>
              <a:rPr lang="cs-CZ" sz="1100" dirty="0" smtClean="0">
                <a:solidFill>
                  <a:srgbClr val="FF00FF"/>
                </a:solidFill>
              </a:rPr>
              <a:t> ex lege</a:t>
            </a:r>
            <a:endParaRPr lang="cs-CZ" sz="1100" dirty="0">
              <a:solidFill>
                <a:srgbClr val="FF00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100" dirty="0">
                <a:solidFill>
                  <a:srgbClr val="FF00FF"/>
                </a:solidFill>
              </a:rPr>
              <a:t>§ </a:t>
            </a:r>
            <a:r>
              <a:rPr lang="cs-CZ" sz="1100" dirty="0" smtClean="0">
                <a:solidFill>
                  <a:srgbClr val="FF00FF"/>
                </a:solidFill>
              </a:rPr>
              <a:t>4/2 </a:t>
            </a:r>
            <a:r>
              <a:rPr lang="cs-CZ" sz="1100" dirty="0">
                <a:solidFill>
                  <a:srgbClr val="FF00FF"/>
                </a:solidFill>
              </a:rPr>
              <a:t>ZOPK = závazné </a:t>
            </a:r>
            <a:r>
              <a:rPr lang="cs-CZ" sz="1100" b="1" dirty="0">
                <a:solidFill>
                  <a:srgbClr val="FF00FF"/>
                </a:solidFill>
              </a:rPr>
              <a:t>stanovisko</a:t>
            </a:r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2254398" y="2591594"/>
            <a:ext cx="251471" cy="981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6" idx="3"/>
          </p:cNvCxnSpPr>
          <p:nvPr/>
        </p:nvCxnSpPr>
        <p:spPr>
          <a:xfrm flipV="1">
            <a:off x="2305297" y="4065907"/>
            <a:ext cx="179568" cy="8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stCxn id="3" idx="3"/>
          </p:cNvCxnSpPr>
          <p:nvPr/>
        </p:nvCxnSpPr>
        <p:spPr>
          <a:xfrm flipV="1">
            <a:off x="2305298" y="4187824"/>
            <a:ext cx="179567" cy="1213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93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ZPF, PUPFL +  zvláště chráněná území dle zákona o ochraně přírody a krajiny 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00" dirty="0" smtClean="0"/>
              <a:t>+ </a:t>
            </a:r>
            <a:r>
              <a:rPr lang="cs-CZ" altLang="cs-CZ" sz="1800" b="1" dirty="0" smtClean="0"/>
              <a:t>navíc PŘED ÚZEMNÍM ROZHODNUTÍM:</a:t>
            </a:r>
          </a:p>
          <a:p>
            <a:pPr lvl="1"/>
            <a:r>
              <a:rPr lang="cs-CZ" altLang="cs-CZ" sz="1800" dirty="0" smtClean="0"/>
              <a:t>Rozhodnutí orgánu ochrany přírody a krajiny  dle § 43 ZOPK</a:t>
            </a:r>
          </a:p>
          <a:p>
            <a:pPr lvl="1"/>
            <a:r>
              <a:rPr lang="cs-CZ" altLang="cs-CZ" sz="1800" dirty="0" smtClean="0"/>
              <a:t>Závazné stanovisko dle § 44 ZOPK </a:t>
            </a:r>
          </a:p>
          <a:p>
            <a:pPr lvl="1"/>
            <a:endParaRPr lang="cs-CZ" alt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Ivana Průchová</a:t>
            </a:r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56</a:t>
            </a:fld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684213" y="3716338"/>
            <a:ext cx="1755775" cy="158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rgbClr val="FF00FF"/>
                </a:solidFill>
              </a:rPr>
              <a:t>Rozhodnutí orgánu ochrany přírody o výjimce dle § 43 ZOPK</a:t>
            </a:r>
          </a:p>
        </p:txBody>
      </p:sp>
      <p:sp>
        <p:nvSpPr>
          <p:cNvPr id="5" name="Obdélník 4"/>
          <p:cNvSpPr/>
          <p:nvPr/>
        </p:nvSpPr>
        <p:spPr>
          <a:xfrm>
            <a:off x="4427538" y="4749800"/>
            <a:ext cx="73025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849688" y="5013325"/>
            <a:ext cx="1730375" cy="155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rgbClr val="FF00FF"/>
                </a:solidFill>
              </a:rPr>
              <a:t>Závazné stanovisko orgánu ochrany přírody dle § 44 ZOPK </a:t>
            </a:r>
          </a:p>
        </p:txBody>
      </p:sp>
      <p:sp>
        <p:nvSpPr>
          <p:cNvPr id="7" name="Obdélník 6"/>
          <p:cNvSpPr/>
          <p:nvPr/>
        </p:nvSpPr>
        <p:spPr>
          <a:xfrm>
            <a:off x="6637338" y="3700463"/>
            <a:ext cx="1450975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rgbClr val="C00000"/>
                </a:solidFill>
              </a:rPr>
              <a:t>Územní rozhodnutí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2627313" y="4348163"/>
            <a:ext cx="979487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5667375" y="4256088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894138" y="2565400"/>
            <a:ext cx="1685925" cy="1033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tx1"/>
                </a:solidFill>
              </a:rPr>
              <a:t>ZPF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tx1"/>
                </a:solidFill>
              </a:rPr>
              <a:t>Souhlas s odnětím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tx1"/>
                </a:solidFill>
              </a:rPr>
              <a:t>§ 9 </a:t>
            </a:r>
            <a:r>
              <a:rPr lang="cs-CZ" dirty="0" err="1">
                <a:solidFill>
                  <a:schemeClr val="tx1"/>
                </a:solidFill>
              </a:rPr>
              <a:t>ZoZPF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894138" y="3700463"/>
            <a:ext cx="1685925" cy="1109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PUPFL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Souhlas s odnětím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§ 14/2 LZ</a:t>
            </a:r>
          </a:p>
        </p:txBody>
      </p:sp>
    </p:spTree>
    <p:extLst>
      <p:ext uri="{BB962C8B-B14F-4D97-AF65-F5344CB8AC3E}">
        <p14:creationId xmlns:p14="http://schemas.microsoft.com/office/powerpoint/2010/main" val="409104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5174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smtClean="0"/>
              <a:t>ZPF, PUPFL +  zvláště chráněná území + zvláštní ochrana druhová  dle zákona o ochraně přírody a krajiny 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>
          <a:xfrm>
            <a:off x="457200" y="1184274"/>
            <a:ext cx="8229600" cy="4941889"/>
          </a:xfrm>
        </p:spPr>
        <p:txBody>
          <a:bodyPr/>
          <a:lstStyle/>
          <a:p>
            <a:r>
              <a:rPr lang="cs-CZ" altLang="cs-CZ" sz="1800" dirty="0" smtClean="0"/>
              <a:t>+ navíc PŘED ÚZEMNÍM ROZHODNUTÍM:</a:t>
            </a:r>
          </a:p>
          <a:p>
            <a:pPr lvl="1"/>
            <a:r>
              <a:rPr lang="cs-CZ" altLang="cs-CZ" sz="1800" dirty="0" smtClean="0"/>
              <a:t>Rozhodnutí orgánu ochrany přírody a krajiny  dle § 43 ZOPK, dle § 56 ZOPK (ev. případy, kdy jen závazné stanovisko o „druhové výjimce“)  </a:t>
            </a:r>
          </a:p>
          <a:p>
            <a:pPr lvl="1"/>
            <a:r>
              <a:rPr lang="cs-CZ" altLang="cs-CZ" sz="1800" dirty="0" smtClean="0"/>
              <a:t>Závazné stanovisko dle § 44 ZOPK </a:t>
            </a:r>
          </a:p>
          <a:p>
            <a:pPr lvl="1"/>
            <a:endParaRPr lang="cs-CZ" altLang="cs-CZ" dirty="0" smtClean="0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Ivana Průchová</a:t>
            </a:r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57</a:t>
            </a:fld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684214" y="5013325"/>
            <a:ext cx="1755775" cy="1343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rgbClr val="FF00FF"/>
                </a:solidFill>
              </a:rPr>
              <a:t>Rozhodnutí orgánu ochrany přírody o výjimce dle § 43 ZOPK</a:t>
            </a:r>
          </a:p>
        </p:txBody>
      </p:sp>
      <p:sp>
        <p:nvSpPr>
          <p:cNvPr id="5" name="Obdélník 4"/>
          <p:cNvSpPr/>
          <p:nvPr/>
        </p:nvSpPr>
        <p:spPr>
          <a:xfrm>
            <a:off x="4427538" y="4749800"/>
            <a:ext cx="73025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849688" y="5013325"/>
            <a:ext cx="1730375" cy="155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rgbClr val="FF00FF"/>
                </a:solidFill>
              </a:rPr>
              <a:t>Závazné stanovisko orgánu ochrany přírody dle § 44 ZOPK </a:t>
            </a:r>
          </a:p>
        </p:txBody>
      </p:sp>
      <p:sp>
        <p:nvSpPr>
          <p:cNvPr id="7" name="Obdélník 6"/>
          <p:cNvSpPr/>
          <p:nvPr/>
        </p:nvSpPr>
        <p:spPr>
          <a:xfrm>
            <a:off x="6637338" y="3700463"/>
            <a:ext cx="1450975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rgbClr val="C00000"/>
                </a:solidFill>
              </a:rPr>
              <a:t>Územní rozhodnutí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5667375" y="4256088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894138" y="2565400"/>
            <a:ext cx="1685925" cy="1033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tx1"/>
                </a:solidFill>
              </a:rPr>
              <a:t>ZPF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tx1"/>
                </a:solidFill>
              </a:rPr>
              <a:t>Souhlas s odnětím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tx1"/>
                </a:solidFill>
              </a:rPr>
              <a:t>§ 9 </a:t>
            </a:r>
            <a:r>
              <a:rPr lang="cs-CZ" dirty="0" err="1">
                <a:solidFill>
                  <a:schemeClr val="tx1"/>
                </a:solidFill>
              </a:rPr>
              <a:t>ZoZPF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894138" y="3700463"/>
            <a:ext cx="1685925" cy="1109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PUPFL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Souhlas s odnětím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§ 14/2 LZ</a:t>
            </a:r>
          </a:p>
        </p:txBody>
      </p:sp>
      <p:sp>
        <p:nvSpPr>
          <p:cNvPr id="3" name="Obdélník 2"/>
          <p:cNvSpPr/>
          <p:nvPr/>
        </p:nvSpPr>
        <p:spPr>
          <a:xfrm>
            <a:off x="684214" y="2565401"/>
            <a:ext cx="1943099" cy="2303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Rozhodnutí (OOP, VPS) orgánu ochrany přírody o </a:t>
            </a:r>
            <a:r>
              <a:rPr lang="cs-CZ" sz="1400" dirty="0" smtClean="0"/>
              <a:t>výjimce dle § 56 </a:t>
            </a:r>
            <a:r>
              <a:rPr lang="cs-CZ" sz="1400" dirty="0" err="1" smtClean="0"/>
              <a:t>ZoPK</a:t>
            </a:r>
            <a:r>
              <a:rPr lang="cs-CZ" sz="1400" dirty="0" smtClean="0"/>
              <a:t> </a:t>
            </a:r>
          </a:p>
          <a:p>
            <a:pPr algn="ctr"/>
            <a:endParaRPr lang="cs-CZ" sz="1400" dirty="0"/>
          </a:p>
          <a:p>
            <a:pPr algn="ctr"/>
            <a:r>
              <a:rPr lang="cs-CZ" sz="1400" dirty="0" smtClean="0"/>
              <a:t>!!! Pokud se nevydává jen závazné stanovisko</a:t>
            </a:r>
          </a:p>
          <a:p>
            <a:pPr algn="ctr"/>
            <a:r>
              <a:rPr lang="cs-CZ" sz="1400" dirty="0"/>
              <a:t>-</a:t>
            </a:r>
            <a:r>
              <a:rPr lang="cs-CZ" sz="1400" dirty="0" smtClean="0"/>
              <a:t> (§ 56/6 </a:t>
            </a:r>
            <a:r>
              <a:rPr lang="cs-CZ" sz="1400" dirty="0" err="1" smtClean="0"/>
              <a:t>ZoPK</a:t>
            </a:r>
            <a:r>
              <a:rPr lang="cs-CZ" sz="1400" dirty="0" smtClean="0"/>
              <a:t> po novele 225/2017 </a:t>
            </a:r>
            <a:r>
              <a:rPr lang="cs-CZ" dirty="0" smtClean="0"/>
              <a:t>Sb.</a:t>
            </a:r>
          </a:p>
          <a:p>
            <a:pPr algn="ctr"/>
            <a:endParaRPr lang="cs-CZ" dirty="0"/>
          </a:p>
        </p:txBody>
      </p:sp>
      <p:sp>
        <p:nvSpPr>
          <p:cNvPr id="14" name="Plus 13"/>
          <p:cNvSpPr/>
          <p:nvPr/>
        </p:nvSpPr>
        <p:spPr>
          <a:xfrm>
            <a:off x="2945271" y="3949700"/>
            <a:ext cx="877824" cy="8046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64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dirty="0" smtClean="0">
                <a:solidFill>
                  <a:srgbClr val="7B9899"/>
                </a:solidFill>
              </a:rPr>
              <a:t>Vztah stavebního povolení k povolení IPPC</a:t>
            </a:r>
          </a:p>
        </p:txBody>
      </p:sp>
      <p:sp>
        <p:nvSpPr>
          <p:cNvPr id="64516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/>
          </a:bodyPr>
          <a:lstStyle/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err="1" smtClean="0"/>
              <a:t>Zák.č</a:t>
            </a:r>
            <a:r>
              <a:rPr lang="cs-CZ" altLang="cs-CZ" dirty="0" smtClean="0"/>
              <a:t>. 76/2002 Sb., o integrovaném povolení , ve znění pozdějších předpisů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b="1" dirty="0" smtClean="0">
                <a:solidFill>
                  <a:srgbClr val="00B050"/>
                </a:solidFill>
              </a:rPr>
              <a:t>§ 45/1 zákona IPPC:</a:t>
            </a:r>
          </a:p>
          <a:p>
            <a:pPr lvl="2"/>
            <a:r>
              <a:rPr lang="cs-CZ" altLang="cs-CZ" dirty="0"/>
              <a:t>Práva a povinnosti vyplývající ze stavebního povolení, nebo společného povolení, kterým se stavba umisťuje a povoluje, vydaného pro zařízení podle </a:t>
            </a:r>
            <a:r>
              <a:rPr lang="cs-CZ" altLang="cs-CZ" dirty="0" smtClean="0"/>
              <a:t>zákona IPPC  </a:t>
            </a:r>
            <a:r>
              <a:rPr lang="cs-CZ" altLang="cs-CZ" b="1" dirty="0">
                <a:solidFill>
                  <a:srgbClr val="C00000"/>
                </a:solidFill>
              </a:rPr>
              <a:t>lze vykonávat nejdříve ode dne právní moci integrovaného </a:t>
            </a:r>
            <a:r>
              <a:rPr lang="cs-CZ" altLang="cs-CZ" b="1" dirty="0" smtClean="0">
                <a:solidFill>
                  <a:srgbClr val="C00000"/>
                </a:solidFill>
              </a:rPr>
              <a:t>povolení</a:t>
            </a:r>
          </a:p>
          <a:p>
            <a:pPr lvl="2"/>
            <a:endParaRPr lang="cs-CZ" altLang="cs-CZ" b="1" dirty="0" smtClean="0">
              <a:solidFill>
                <a:srgbClr val="C00000"/>
              </a:solidFill>
            </a:endParaRPr>
          </a:p>
          <a:p>
            <a:pPr lvl="3"/>
            <a:r>
              <a:rPr lang="cs-CZ" altLang="cs-CZ" i="1" dirty="0" smtClean="0"/>
              <a:t>Blíže viz přednáška „Integrované povolení“ 	</a:t>
            </a:r>
          </a:p>
          <a:p>
            <a:pPr lvl="1" eaLnBrk="1" hangingPunct="1"/>
            <a:endParaRPr lang="cs-CZ" altLang="cs-CZ" dirty="0" smtClean="0"/>
          </a:p>
        </p:txBody>
      </p:sp>
      <p:sp>
        <p:nvSpPr>
          <p:cNvPr id="64515" name="Zástupný symbol pro zápatí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987F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0AC97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200" smtClean="0">
                <a:solidFill>
                  <a:srgbClr val="FFFFFF"/>
                </a:solidFill>
                <a:latin typeface="Verdana" pitchFamily="34" charset="0"/>
              </a:rPr>
              <a:t>Ivana Průchová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2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778098"/>
          </a:xfrm>
        </p:spPr>
        <p:txBody>
          <a:bodyPr>
            <a:normAutofit/>
          </a:bodyPr>
          <a:lstStyle/>
          <a:p>
            <a:r>
              <a:rPr lang="cs-CZ" altLang="cs-CZ" sz="2400" dirty="0">
                <a:solidFill>
                  <a:srgbClr val="7B9899"/>
                </a:solidFill>
              </a:rPr>
              <a:t>Procesy podle stavebního zákona a  kácení trvalých porostů 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66737"/>
            <a:ext cx="8363272" cy="5754737"/>
          </a:xfrm>
        </p:spPr>
        <p:txBody>
          <a:bodyPr>
            <a:noAutofit/>
          </a:bodyPr>
          <a:lstStyle/>
          <a:p>
            <a:r>
              <a:rPr lang="cs-CZ" sz="1800" b="1" u="sng" dirty="0" smtClean="0"/>
              <a:t>Dřeviny mimo les (ZOPK)</a:t>
            </a:r>
          </a:p>
          <a:p>
            <a:r>
              <a:rPr lang="cs-CZ" sz="1600" b="1" u="sng" dirty="0" smtClean="0"/>
              <a:t>!!! </a:t>
            </a:r>
            <a:r>
              <a:rPr lang="cs-CZ" sz="1600" b="1" u="sng" dirty="0" smtClean="0"/>
              <a:t>NOVĚ:  Změna </a:t>
            </a:r>
            <a:r>
              <a:rPr lang="cs-CZ" sz="1600" b="1" u="sng" dirty="0" smtClean="0"/>
              <a:t>§ 8 ZOPK zákonem č. 225/2017 Sb</a:t>
            </a:r>
            <a:r>
              <a:rPr lang="cs-CZ" sz="1600" dirty="0" smtClean="0"/>
              <a:t>.</a:t>
            </a:r>
          </a:p>
          <a:p>
            <a:r>
              <a:rPr lang="cs-CZ" sz="1600" b="1" dirty="0" smtClean="0">
                <a:solidFill>
                  <a:srgbClr val="33CC33"/>
                </a:solidFill>
              </a:rPr>
              <a:t>Ke </a:t>
            </a:r>
            <a:r>
              <a:rPr lang="cs-CZ" sz="1600" b="1" dirty="0">
                <a:solidFill>
                  <a:srgbClr val="33CC33"/>
                </a:solidFill>
              </a:rPr>
              <a:t>kácení dřevin pro účely stavebního záměru </a:t>
            </a:r>
            <a:r>
              <a:rPr lang="cs-CZ" sz="1600" b="1" dirty="0" smtClean="0">
                <a:solidFill>
                  <a:srgbClr val="33CC33"/>
                </a:solidFill>
              </a:rPr>
              <a:t>povolovaného</a:t>
            </a:r>
          </a:p>
          <a:p>
            <a:pPr lvl="1"/>
            <a:r>
              <a:rPr lang="cs-CZ" sz="1600" b="1" dirty="0" smtClean="0">
                <a:solidFill>
                  <a:srgbClr val="33CC33"/>
                </a:solidFill>
              </a:rPr>
              <a:t>v </a:t>
            </a:r>
            <a:r>
              <a:rPr lang="cs-CZ" sz="1600" b="1" dirty="0">
                <a:solidFill>
                  <a:srgbClr val="33CC33"/>
                </a:solidFill>
              </a:rPr>
              <a:t>územním řízení, </a:t>
            </a:r>
            <a:endParaRPr lang="cs-CZ" sz="1600" b="1" dirty="0" smtClean="0">
              <a:solidFill>
                <a:srgbClr val="33CC33"/>
              </a:solidFill>
            </a:endParaRPr>
          </a:p>
          <a:p>
            <a:pPr lvl="1"/>
            <a:r>
              <a:rPr lang="cs-CZ" sz="1600" b="1" dirty="0" smtClean="0">
                <a:solidFill>
                  <a:srgbClr val="33CC33"/>
                </a:solidFill>
              </a:rPr>
              <a:t>v </a:t>
            </a:r>
            <a:r>
              <a:rPr lang="cs-CZ" sz="1600" b="1" dirty="0">
                <a:solidFill>
                  <a:srgbClr val="33CC33"/>
                </a:solidFill>
              </a:rPr>
              <a:t>územním řízení s posouzením vlivů na životní prostředí, </a:t>
            </a:r>
            <a:endParaRPr lang="cs-CZ" sz="1600" b="1" dirty="0" smtClean="0">
              <a:solidFill>
                <a:srgbClr val="33CC33"/>
              </a:solidFill>
            </a:endParaRPr>
          </a:p>
          <a:p>
            <a:pPr lvl="1"/>
            <a:r>
              <a:rPr lang="cs-CZ" sz="1600" b="1" dirty="0" smtClean="0">
                <a:solidFill>
                  <a:srgbClr val="33CC33"/>
                </a:solidFill>
              </a:rPr>
              <a:t>ve </a:t>
            </a:r>
            <a:r>
              <a:rPr lang="cs-CZ" sz="1600" b="1" dirty="0">
                <a:solidFill>
                  <a:srgbClr val="33CC33"/>
                </a:solidFill>
              </a:rPr>
              <a:t>společném územním a stavebním řízení nebo </a:t>
            </a:r>
            <a:endParaRPr lang="cs-CZ" sz="1600" b="1" dirty="0" smtClean="0">
              <a:solidFill>
                <a:srgbClr val="33CC33"/>
              </a:solidFill>
            </a:endParaRPr>
          </a:p>
          <a:p>
            <a:pPr lvl="1"/>
            <a:r>
              <a:rPr lang="cs-CZ" sz="1600" b="1" dirty="0" smtClean="0">
                <a:solidFill>
                  <a:srgbClr val="33CC33"/>
                </a:solidFill>
              </a:rPr>
              <a:t>společném </a:t>
            </a:r>
            <a:r>
              <a:rPr lang="cs-CZ" sz="1600" b="1" dirty="0">
                <a:solidFill>
                  <a:srgbClr val="33CC33"/>
                </a:solidFill>
              </a:rPr>
              <a:t>územním a stavebním řízení s posouzením vlivů na životní prostředí </a:t>
            </a:r>
            <a:endParaRPr lang="cs-CZ" sz="1600" b="1" dirty="0" smtClean="0">
              <a:solidFill>
                <a:srgbClr val="33CC33"/>
              </a:solidFill>
            </a:endParaRPr>
          </a:p>
          <a:p>
            <a:pPr lvl="1"/>
            <a:endParaRPr lang="cs-CZ" sz="1600" dirty="0"/>
          </a:p>
          <a:p>
            <a:r>
              <a:rPr lang="cs-CZ" sz="1600" b="1" dirty="0" smtClean="0">
                <a:solidFill>
                  <a:srgbClr val="C00000"/>
                </a:solidFill>
              </a:rPr>
              <a:t>je </a:t>
            </a:r>
            <a:r>
              <a:rPr lang="cs-CZ" sz="1600" b="1" dirty="0">
                <a:solidFill>
                  <a:srgbClr val="C00000"/>
                </a:solidFill>
              </a:rPr>
              <a:t>nezbytné </a:t>
            </a:r>
            <a:r>
              <a:rPr lang="cs-CZ" sz="1600" b="1" u="sng" dirty="0" smtClean="0">
                <a:solidFill>
                  <a:srgbClr val="C00000"/>
                </a:solidFill>
              </a:rPr>
              <a:t>ZÁVAZNÉ STANOVISKO ORGÁNU OCHRANY PŘÍRODY</a:t>
            </a:r>
            <a:r>
              <a:rPr lang="cs-CZ" sz="16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cs-CZ" sz="1600" b="1" dirty="0">
                <a:solidFill>
                  <a:srgbClr val="C00000"/>
                </a:solidFill>
              </a:rPr>
              <a:t> </a:t>
            </a:r>
            <a:r>
              <a:rPr lang="cs-CZ" sz="1600" b="1" dirty="0" smtClean="0">
                <a:solidFill>
                  <a:srgbClr val="C00000"/>
                </a:solidFill>
              </a:rPr>
              <a:t>	</a:t>
            </a:r>
            <a:r>
              <a:rPr lang="cs-CZ" sz="1600" i="1" dirty="0" smtClean="0">
                <a:solidFill>
                  <a:srgbClr val="33CC33"/>
                </a:solidFill>
              </a:rPr>
              <a:t>stav před novelou:  povolení ve formě rozhodnutí</a:t>
            </a:r>
          </a:p>
          <a:p>
            <a:r>
              <a:rPr lang="cs-CZ" sz="1600" dirty="0" smtClean="0"/>
              <a:t>závazné </a:t>
            </a:r>
            <a:r>
              <a:rPr lang="cs-CZ" sz="1600" dirty="0"/>
              <a:t>stanovisko vydává orgán ochrany přírody příslušný k povolení kácení </a:t>
            </a:r>
            <a:r>
              <a:rPr lang="cs-CZ" sz="1600" dirty="0" smtClean="0"/>
              <a:t>dřevin </a:t>
            </a:r>
          </a:p>
          <a:p>
            <a:r>
              <a:rPr lang="cs-CZ" sz="1600" dirty="0" smtClean="0"/>
              <a:t>povolení </a:t>
            </a:r>
            <a:r>
              <a:rPr lang="cs-CZ" sz="1600" dirty="0"/>
              <a:t>kácení dřevin, včetně uložení přiměřené náhradní výsadby, je-li v závazném stanovisku orgánu ochrany přírody stanovena, vydává stavební úřad a je součástí výrokové části rozhodnutí v územním řízení, v územním řízení s posouzením vlivů na životní prostředí, ve společném územním a stavebním řízení nebo společném územním a stavebním řízení s posouzením vlivů na životní prostředí. </a:t>
            </a:r>
            <a:endParaRPr lang="cs-CZ" sz="1600" dirty="0" smtClean="0"/>
          </a:p>
          <a:p>
            <a:r>
              <a:rPr lang="cs-CZ" sz="1600" dirty="0" smtClean="0"/>
              <a:t> DISKUSE</a:t>
            </a:r>
          </a:p>
          <a:p>
            <a:pPr lvl="1"/>
            <a:r>
              <a:rPr lang="cs-CZ" sz="1200" dirty="0" smtClean="0"/>
              <a:t> K FORMĚ SPRÁVNÍHO AKTU</a:t>
            </a:r>
          </a:p>
          <a:p>
            <a:r>
              <a:rPr lang="cs-CZ" sz="1600" dirty="0" smtClean="0"/>
              <a:t>-        </a:t>
            </a:r>
            <a:r>
              <a:rPr lang="cs-CZ" sz="1400" dirty="0" smtClean="0"/>
              <a:t>K ÚČASTI VEŘEJNOSTI (VAZBA NA ZMĚNU § 70 </a:t>
            </a:r>
            <a:r>
              <a:rPr lang="cs-CZ" sz="1400" dirty="0" err="1" smtClean="0"/>
              <a:t>ZoPK</a:t>
            </a:r>
            <a:r>
              <a:rPr lang="cs-CZ" sz="1400" dirty="0" smtClean="0"/>
              <a:t>)</a:t>
            </a:r>
            <a:endParaRPr lang="cs-CZ" sz="1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5544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7539038" cy="6889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2800" dirty="0" smtClean="0"/>
              <a:t>Udržitelný rozvoj a stavební zákon</a:t>
            </a:r>
            <a:endParaRPr lang="cs-CZ" sz="2800" dirty="0"/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395288" y="1268413"/>
            <a:ext cx="7467600" cy="5162550"/>
          </a:xfrm>
        </p:spPr>
        <p:txBody>
          <a:bodyPr/>
          <a:lstStyle/>
          <a:p>
            <a:r>
              <a:rPr lang="cs-CZ" altLang="cs-CZ" smtClean="0"/>
              <a:t>3 pilíře:</a:t>
            </a:r>
          </a:p>
        </p:txBody>
      </p:sp>
      <p:sp>
        <p:nvSpPr>
          <p:cNvPr id="11268" name="Zástupný symbol pro číslo snímk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48F67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CCEBD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4E2D4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EC2FFA8-063D-46E0-BC59-DB9DEF439A35}" type="slidenum">
              <a:rPr lang="cs-CZ" altLang="cs-CZ" sz="1400" smtClean="0">
                <a:solidFill>
                  <a:srgbClr val="FFFFFF"/>
                </a:solidFill>
                <a:latin typeface="Tahoma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cs-CZ" altLang="cs-CZ" sz="140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1269" name="Zástupný symbol pro zápatí 4"/>
          <p:cNvSpPr>
            <a:spLocks noGrp="1"/>
          </p:cNvSpPr>
          <p:nvPr>
            <p:ph type="ftr" sz="quarter" idx="4294967295"/>
          </p:nvPr>
        </p:nvSpPr>
        <p:spPr bwMode="auto">
          <a:xfrm>
            <a:off x="70104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48F67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CCEBD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4E2D4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smtClean="0">
                <a:solidFill>
                  <a:schemeClr val="tx2"/>
                </a:solidFill>
                <a:latin typeface="Tahoma" pitchFamily="34" charset="0"/>
              </a:rPr>
              <a:t>Ivana Průchová</a:t>
            </a:r>
          </a:p>
        </p:txBody>
      </p:sp>
      <p:sp>
        <p:nvSpPr>
          <p:cNvPr id="7" name="Obdélník 6"/>
          <p:cNvSpPr/>
          <p:nvPr/>
        </p:nvSpPr>
        <p:spPr>
          <a:xfrm>
            <a:off x="687388" y="3155950"/>
            <a:ext cx="2084387" cy="163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hospodářský</a:t>
            </a:r>
          </a:p>
        </p:txBody>
      </p:sp>
      <p:sp>
        <p:nvSpPr>
          <p:cNvPr id="8" name="Obdélník 7"/>
          <p:cNvSpPr/>
          <p:nvPr/>
        </p:nvSpPr>
        <p:spPr>
          <a:xfrm>
            <a:off x="3023393" y="3132326"/>
            <a:ext cx="2016125" cy="163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sociální</a:t>
            </a:r>
          </a:p>
        </p:txBody>
      </p:sp>
      <p:sp>
        <p:nvSpPr>
          <p:cNvPr id="9" name="Obdélník 8"/>
          <p:cNvSpPr/>
          <p:nvPr/>
        </p:nvSpPr>
        <p:spPr>
          <a:xfrm>
            <a:off x="5403056" y="3109913"/>
            <a:ext cx="1943100" cy="163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environmentální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843213" y="1773238"/>
            <a:ext cx="237648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Udržitelný rozvoj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3779838" y="2655888"/>
            <a:ext cx="0" cy="454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2646363" y="2655888"/>
            <a:ext cx="1231900" cy="454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3849688" y="2611438"/>
            <a:ext cx="1585912" cy="498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14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dirty="0" smtClean="0">
                <a:solidFill>
                  <a:srgbClr val="7B9899"/>
                </a:solidFill>
              </a:rPr>
              <a:t>Procesy podle stavebního zákona a  kácení trvalých porostů </a:t>
            </a:r>
          </a:p>
        </p:txBody>
      </p:sp>
      <p:sp>
        <p:nvSpPr>
          <p:cNvPr id="66564" name="Zástupný symbol pro obsah 2"/>
          <p:cNvSpPr>
            <a:spLocks noGrp="1"/>
          </p:cNvSpPr>
          <p:nvPr>
            <p:ph idx="1"/>
          </p:nvPr>
        </p:nvSpPr>
        <p:spPr>
          <a:xfrm>
            <a:off x="250825" y="1628775"/>
            <a:ext cx="8504238" cy="4859338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</a:pPr>
            <a:endParaRPr lang="cs-CZ" altLang="cs-CZ" sz="1800" b="1" dirty="0" smtClean="0"/>
          </a:p>
          <a:p>
            <a:pPr lvl="2" eaLnBrk="1" hangingPunct="1">
              <a:lnSpc>
                <a:spcPct val="90000"/>
              </a:lnSpc>
            </a:pPr>
            <a:endParaRPr lang="cs-CZ" altLang="cs-CZ" sz="2100" b="1" dirty="0" smtClean="0"/>
          </a:p>
          <a:p>
            <a:pPr eaLnBrk="1" hangingPunct="1"/>
            <a:r>
              <a:rPr lang="cs-CZ" altLang="cs-CZ" sz="2400" b="1" u="sng" dirty="0" smtClean="0"/>
              <a:t>Kácení/těžba lesních porostů </a:t>
            </a:r>
            <a:r>
              <a:rPr lang="cs-CZ" altLang="cs-CZ" sz="2400" dirty="0" smtClean="0"/>
              <a:t>(</a:t>
            </a:r>
            <a:r>
              <a:rPr lang="cs-CZ" altLang="cs-CZ" sz="2400" dirty="0" err="1" smtClean="0"/>
              <a:t>zák.č</a:t>
            </a:r>
            <a:r>
              <a:rPr lang="cs-CZ" altLang="cs-CZ" sz="2400" dirty="0" smtClean="0"/>
              <a:t>. 289/1995 Sb., o lesích) </a:t>
            </a:r>
          </a:p>
          <a:p>
            <a:pPr lvl="1" eaLnBrk="1" hangingPunct="1"/>
            <a:r>
              <a:rPr lang="cs-CZ" altLang="cs-CZ" b="1" dirty="0" smtClean="0"/>
              <a:t>Zásada:</a:t>
            </a:r>
          </a:p>
          <a:p>
            <a:pPr lvl="2" eaLnBrk="1" hangingPunct="1"/>
            <a:r>
              <a:rPr lang="cs-CZ" altLang="cs-CZ" b="1" dirty="0" smtClean="0">
                <a:solidFill>
                  <a:srgbClr val="00B050"/>
                </a:solidFill>
              </a:rPr>
              <a:t>kácení je možné až po nabytí právní moci stavebního povolení, je-li jej zapotřebí</a:t>
            </a:r>
          </a:p>
          <a:p>
            <a:pPr lvl="2" eaLnBrk="1" hangingPunct="1"/>
            <a:endParaRPr lang="cs-CZ" altLang="cs-CZ" b="1" dirty="0">
              <a:solidFill>
                <a:srgbClr val="00B050"/>
              </a:solidFill>
            </a:endParaRPr>
          </a:p>
          <a:p>
            <a:pPr lvl="2" eaLnBrk="1" hangingPunct="1"/>
            <a:r>
              <a:rPr lang="cs-CZ" altLang="cs-CZ" b="1" dirty="0" smtClean="0">
                <a:solidFill>
                  <a:srgbClr val="00B050"/>
                </a:solidFill>
              </a:rPr>
              <a:t>Podklad pro kácení z pohledu ochrany lesa:</a:t>
            </a:r>
          </a:p>
          <a:p>
            <a:pPr lvl="3"/>
            <a:r>
              <a:rPr lang="cs-CZ" altLang="cs-CZ" b="1" dirty="0" smtClean="0">
                <a:solidFill>
                  <a:srgbClr val="00B050"/>
                </a:solidFill>
              </a:rPr>
              <a:t> akty týkající se odnětí pozemků plnění funkcí lesa</a:t>
            </a:r>
          </a:p>
        </p:txBody>
      </p:sp>
      <p:sp>
        <p:nvSpPr>
          <p:cNvPr id="66563" name="Zástupný symbol pro zápatí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987F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0AC97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200" smtClean="0">
                <a:solidFill>
                  <a:srgbClr val="FFFFFF"/>
                </a:solidFill>
                <a:latin typeface="Verdana" pitchFamily="34" charset="0"/>
              </a:rPr>
              <a:t>Ivana Průchová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603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000" b="1" smtClean="0">
                <a:solidFill>
                  <a:srgbClr val="9F7A70"/>
                </a:solidFill>
              </a:rPr>
              <a:t>Speciální ustanovení o </a:t>
            </a:r>
            <a:r>
              <a:rPr lang="cs-CZ" altLang="cs-CZ" sz="2000" b="1" u="sng" smtClean="0">
                <a:solidFill>
                  <a:srgbClr val="FF9933"/>
                </a:solidFill>
              </a:rPr>
              <a:t>ochraně kulturně cenných předmětů a chráněných částí přírody</a:t>
            </a:r>
            <a:r>
              <a:rPr lang="cs-CZ" altLang="cs-CZ" sz="2000" b="1" smtClean="0">
                <a:solidFill>
                  <a:srgbClr val="9F7A70"/>
                </a:solidFill>
              </a:rPr>
              <a:t> dle stavebního zákona (§ 176 StZ)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800" b="1" dirty="0" smtClean="0">
                <a:solidFill>
                  <a:srgbClr val="C00000"/>
                </a:solidFill>
              </a:rPr>
              <a:t>Nález kulturně cenného </a:t>
            </a:r>
            <a:r>
              <a:rPr lang="cs-CZ" altLang="cs-CZ" sz="1800" b="1" dirty="0" err="1" smtClean="0">
                <a:solidFill>
                  <a:srgbClr val="C00000"/>
                </a:solidFill>
              </a:rPr>
              <a:t>předmětu,detailu</a:t>
            </a:r>
            <a:r>
              <a:rPr lang="cs-CZ" altLang="cs-CZ" sz="1800" b="1" dirty="0" smtClean="0">
                <a:solidFill>
                  <a:srgbClr val="C00000"/>
                </a:solidFill>
              </a:rPr>
              <a:t> stavby, chráněných částí přírody, archeologický nález v průběhu realizace stavby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b="1" u="sng" dirty="0" smtClean="0">
                <a:solidFill>
                  <a:srgbClr val="C00000"/>
                </a:solidFill>
              </a:rPr>
              <a:t>Stavebník  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400" b="1" dirty="0" smtClean="0"/>
              <a:t>povinen neprodleně oznámit nález stavebnímu řadu a orgánu státní památkové péče nebo orgánu ochrany přírody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400" b="1" dirty="0" smtClean="0"/>
              <a:t>Učinit nezbytná opatření, aby nález nebyl poškozen nebo zničen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400" b="1" dirty="0" smtClean="0"/>
              <a:t>Práce v terénu přerušit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400" b="1" dirty="0" smtClean="0"/>
              <a:t>Může uplatnit nárok na náhradu nákladů, které mu vznikly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b="1" dirty="0" smtClean="0">
                <a:solidFill>
                  <a:srgbClr val="C00000"/>
                </a:solidFill>
              </a:rPr>
              <a:t>Stavební úřad 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400" b="1" dirty="0" smtClean="0"/>
              <a:t>v dohodě s dotčeným orgánem stanoví podmínky pro zabezpečení zájmů, případně rozhodně o přerušení prací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400" b="1" dirty="0" smtClean="0"/>
              <a:t>Stavební povolení může být ve veřejném zájmu změněno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b="1" dirty="0" smtClean="0">
                <a:solidFill>
                  <a:srgbClr val="C00000"/>
                </a:solidFill>
              </a:rPr>
              <a:t>Dotčené orgány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400" b="1" dirty="0" smtClean="0"/>
              <a:t>Nebezpečí z prodlení, nepostačují výše vedená opatření, možnost stanovit opatření k ochraně a přerušení prací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400" b="1" dirty="0" smtClean="0"/>
              <a:t>Pokračování – až na základě písemného souhlasu 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400" b="1" dirty="0" smtClean="0"/>
              <a:t>Kopie rozhodnutí a souhlasu se zasílá stavebnímu úřadu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b="1" dirty="0" smtClean="0"/>
              <a:t> </a:t>
            </a:r>
            <a:r>
              <a:rPr lang="cs-CZ" altLang="cs-CZ" sz="1600" b="1" dirty="0" smtClean="0">
                <a:solidFill>
                  <a:srgbClr val="C00000"/>
                </a:solidFill>
              </a:rPr>
              <a:t>Ministerstvo kultury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400" b="1" dirty="0" smtClean="0"/>
              <a:t>Může nález prohlásit za kulturní památku</a:t>
            </a:r>
          </a:p>
        </p:txBody>
      </p:sp>
      <p:sp>
        <p:nvSpPr>
          <p:cNvPr id="67587" name="Zástupný symbol pro zápatí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987F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0AC97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200" smtClean="0">
                <a:solidFill>
                  <a:srgbClr val="FFFFFF"/>
                </a:solidFill>
                <a:latin typeface="Verdana" pitchFamily="34" charset="0"/>
              </a:rPr>
              <a:t>Ivana Průchová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68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EIA  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5400600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sz="800" dirty="0" smtClean="0"/>
          </a:p>
          <a:p>
            <a:endParaRPr lang="cs-CZ" sz="800" dirty="0" smtClean="0"/>
          </a:p>
          <a:p>
            <a:endParaRPr lang="cs-CZ" sz="800" dirty="0"/>
          </a:p>
          <a:p>
            <a:endParaRPr lang="cs-CZ" sz="800" dirty="0" smtClean="0"/>
          </a:p>
          <a:p>
            <a:endParaRPr lang="cs-CZ" sz="800" dirty="0"/>
          </a:p>
          <a:p>
            <a:r>
              <a:rPr lang="cs-CZ" sz="800" dirty="0" smtClean="0"/>
              <a:t>Zdroje obrázků:</a:t>
            </a:r>
          </a:p>
          <a:p>
            <a:r>
              <a:rPr lang="cs-CZ" sz="1100" dirty="0">
                <a:hlinkClick r:id="rId2"/>
              </a:rPr>
              <a:t>https://</a:t>
            </a:r>
            <a:r>
              <a:rPr lang="cs-CZ" sz="1100" dirty="0" smtClean="0">
                <a:hlinkClick r:id="rId2"/>
              </a:rPr>
              <a:t>www.google.cz/search?q=v%C3%BDstavba+d%C3%A1lnice&amp;client=firefox-b&amp;source=lnms&amp;tbm=isch&amp;sa=X&amp;ved=0ahUKEwjym7urnZnQAhVCVhQKHW1JCEwQ_AUICCgB&amp;biw=1150&amp;bih=631#tbm=isch&amp;q=v%C3%BDstavba+d%C3%A1lnice+D8&amp;imgrc=j6mRKMZZfNClCM%3A</a:t>
            </a:r>
            <a:endParaRPr lang="cs-CZ" sz="1100" dirty="0" smtClean="0"/>
          </a:p>
          <a:p>
            <a:r>
              <a:rPr lang="cs-CZ" sz="1100" dirty="0"/>
              <a:t>https://www.google.cz/search?q=v%C3%BDstavba+spalovny&amp;client=firefox-b&amp;source=lnms&amp;tbm=isch&amp;sa=X&amp;ved=0ahUKEwi_nbCNnpnQAhVLWRQKHZHGA7AQ_AUICCgB&amp;biw=1150&amp;bih=631#imgrc=QOz3ITUjElSRuM%3A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Ivana Průchová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62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94664"/>
            <a:ext cx="5192216" cy="324036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156" y="2472352"/>
            <a:ext cx="4689748" cy="307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248" y="274638"/>
            <a:ext cx="8213552" cy="556989"/>
          </a:xfrm>
        </p:spPr>
        <p:txBody>
          <a:bodyPr>
            <a:noAutofit/>
          </a:bodyPr>
          <a:lstStyle/>
          <a:p>
            <a:r>
              <a:rPr lang="cs-CZ" sz="3200" dirty="0" smtClean="0"/>
              <a:t>ZÁMĚR  EIA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9111" y="776967"/>
            <a:ext cx="8229600" cy="5524723"/>
          </a:xfrm>
        </p:spPr>
        <p:txBody>
          <a:bodyPr/>
          <a:lstStyle/>
          <a:p>
            <a:pPr lvl="3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Ivana Průchová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63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563888" y="1313333"/>
            <a:ext cx="15784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ZÁMĚR</a:t>
            </a:r>
          </a:p>
          <a:p>
            <a:pPr algn="ctr"/>
            <a:r>
              <a:rPr lang="cs-CZ" dirty="0" smtClean="0">
                <a:solidFill>
                  <a:srgbClr val="C00000"/>
                </a:solidFill>
              </a:rPr>
              <a:t>EIA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75666" y="2628279"/>
            <a:ext cx="162639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2060"/>
                </a:solidFill>
              </a:rPr>
              <a:t>SAMOSTATNÁ EIA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555776" y="436510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5617075" y="3520551"/>
            <a:ext cx="2104162" cy="2831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rgbClr val="002060"/>
                </a:solidFill>
              </a:rPr>
              <a:t>„EIA  INTEGROVANÁ EIA“</a:t>
            </a:r>
            <a:r>
              <a:rPr lang="cs-CZ" sz="1600" dirty="0" smtClean="0"/>
              <a:t> </a:t>
            </a:r>
          </a:p>
          <a:p>
            <a:pPr algn="ctr"/>
            <a:r>
              <a:rPr lang="cs-CZ" sz="1600" dirty="0" smtClean="0"/>
              <a:t>- </a:t>
            </a:r>
            <a:r>
              <a:rPr lang="cs-CZ" sz="1400" dirty="0" smtClean="0"/>
              <a:t>Územní řízení  s posouzením vlivů na ŽP</a:t>
            </a:r>
          </a:p>
          <a:p>
            <a:pPr algn="ctr"/>
            <a:r>
              <a:rPr lang="cs-CZ" sz="1400" dirty="0" smtClean="0"/>
              <a:t>- Společné územní a stavební řízení s posouzením vlivů na ŽP</a:t>
            </a:r>
          </a:p>
          <a:p>
            <a:pPr algn="ctr"/>
            <a:r>
              <a:rPr lang="cs-CZ" sz="1400" dirty="0" smtClean="0"/>
              <a:t>POVAHA: </a:t>
            </a:r>
          </a:p>
          <a:p>
            <a:pPr algn="ctr"/>
            <a:r>
              <a:rPr lang="cs-CZ" sz="1400" dirty="0" smtClean="0"/>
              <a:t>NAVAZUJÍCÍ ŘÍZENÍ </a:t>
            </a:r>
            <a:endParaRPr lang="cs-CZ" sz="1400" dirty="0"/>
          </a:p>
          <a:p>
            <a:pPr algn="ctr"/>
            <a:r>
              <a:rPr lang="cs-CZ" sz="1400" dirty="0" smtClean="0"/>
              <a:t>+ další procesy na časové a věcné ose</a:t>
            </a:r>
          </a:p>
          <a:p>
            <a:pPr algn="ctr"/>
            <a:r>
              <a:rPr lang="cs-CZ" sz="1400" dirty="0" smtClean="0"/>
              <a:t>STZ</a:t>
            </a:r>
          </a:p>
        </p:txBody>
      </p:sp>
      <p:sp>
        <p:nvSpPr>
          <p:cNvPr id="8" name="Obdélník 7"/>
          <p:cNvSpPr/>
          <p:nvPr/>
        </p:nvSpPr>
        <p:spPr>
          <a:xfrm>
            <a:off x="488520" y="3629891"/>
            <a:ext cx="2067255" cy="2721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Procesy dle STZ jako „NAVAZUJÍCÍ ŘÍZENÍ“ na SAMOSTATNÝ proces EIA</a:t>
            </a:r>
          </a:p>
          <a:p>
            <a:pPr algn="ctr"/>
            <a:r>
              <a:rPr lang="cs-CZ" sz="1600" dirty="0" smtClean="0"/>
              <a:t>-  územní řízení</a:t>
            </a:r>
          </a:p>
          <a:p>
            <a:pPr marL="285750" indent="-285750" algn="ctr">
              <a:buFontTx/>
              <a:buChar char="-"/>
            </a:pPr>
            <a:r>
              <a:rPr lang="cs-CZ" sz="1600" dirty="0" smtClean="0"/>
              <a:t>společné územní a stavební řízení</a:t>
            </a:r>
          </a:p>
          <a:p>
            <a:pPr algn="ctr"/>
            <a:r>
              <a:rPr lang="cs-CZ" sz="1600" dirty="0" smtClean="0"/>
              <a:t>+ další </a:t>
            </a:r>
            <a:r>
              <a:rPr lang="cs-CZ" sz="1600" dirty="0"/>
              <a:t>procesy na časové a věcné ose</a:t>
            </a:r>
          </a:p>
          <a:p>
            <a:pPr algn="ctr"/>
            <a:r>
              <a:rPr lang="cs-CZ" sz="1600" dirty="0"/>
              <a:t>STZ</a:t>
            </a:r>
          </a:p>
          <a:p>
            <a:pPr marL="285750" indent="-285750" algn="ctr">
              <a:buFontTx/>
              <a:buChar char="-"/>
            </a:pPr>
            <a:r>
              <a:rPr lang="cs-CZ" sz="1600" dirty="0" smtClean="0"/>
              <a:t> </a:t>
            </a:r>
            <a:endParaRPr lang="cs-CZ" sz="1600" dirty="0"/>
          </a:p>
        </p:txBody>
      </p:sp>
      <p:cxnSp>
        <p:nvCxnSpPr>
          <p:cNvPr id="26" name="Přímá spojnice se šipkou 25"/>
          <p:cNvCxnSpPr/>
          <p:nvPr/>
        </p:nvCxnSpPr>
        <p:spPr>
          <a:xfrm flipH="1">
            <a:off x="2202061" y="2783774"/>
            <a:ext cx="1445659" cy="301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>
            <a:off x="4890128" y="2796786"/>
            <a:ext cx="1687836" cy="681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>
            <a:stCxn id="10" idx="2"/>
          </p:cNvCxnSpPr>
          <p:nvPr/>
        </p:nvCxnSpPr>
        <p:spPr>
          <a:xfrm>
            <a:off x="1388864" y="3420367"/>
            <a:ext cx="16947" cy="282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 flipH="1">
            <a:off x="3369355" y="2599103"/>
            <a:ext cx="2736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/>
              <a:t>Dle volby žadatele</a:t>
            </a:r>
            <a:endParaRPr lang="cs-CZ" sz="1200" b="1" u="sng" dirty="0"/>
          </a:p>
        </p:txBody>
      </p:sp>
    </p:spTree>
    <p:extLst>
      <p:ext uri="{BB962C8B-B14F-4D97-AF65-F5344CB8AC3E}">
        <p14:creationId xmlns:p14="http://schemas.microsoft.com/office/powerpoint/2010/main" val="13487655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8501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400" b="1" dirty="0" smtClean="0">
                <a:solidFill>
                  <a:srgbClr val="33CC33"/>
                </a:solidFill>
              </a:rPr>
              <a:t>Řízení podle stavebního zákona s povahou NAVAZUJÍCÍHO ŘÍZENÍ na samostatné posouzení </a:t>
            </a:r>
            <a:r>
              <a:rPr lang="cs-CZ" altLang="cs-CZ" sz="2400" b="1" dirty="0" err="1" smtClean="0">
                <a:solidFill>
                  <a:srgbClr val="33CC33"/>
                </a:solidFill>
              </a:rPr>
              <a:t>EIAzáměru</a:t>
            </a:r>
            <a:r>
              <a:rPr lang="cs-CZ" altLang="cs-CZ" sz="2400" b="1" dirty="0" smtClean="0">
                <a:solidFill>
                  <a:srgbClr val="33CC33"/>
                </a:solidFill>
              </a:rPr>
              <a:t>  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>
          <a:xfrm>
            <a:off x="323850" y="1124745"/>
            <a:ext cx="8575675" cy="5257006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6400" b="1" u="sng" dirty="0" smtClean="0">
                <a:solidFill>
                  <a:srgbClr val="00B050"/>
                </a:solidFill>
              </a:rPr>
              <a:t>Pojem navazující řízení </a:t>
            </a:r>
            <a:r>
              <a:rPr lang="cs-CZ" altLang="cs-CZ" sz="6400" dirty="0" smtClean="0"/>
              <a:t>(§ 3 písm. g) zák. EIA):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cs-CZ" altLang="cs-CZ" sz="6400" dirty="0"/>
              <a:t>navazujícím řízením řízení vedené k záměru nebo jeho změně, které podléhají posouzení vlivů záměru na životní prostředí, jde-li o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cs-CZ" altLang="cs-CZ" sz="6400" b="1" dirty="0">
                <a:solidFill>
                  <a:srgbClr val="C00000"/>
                </a:solidFill>
              </a:rPr>
              <a:t>1. územní řízení,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cs-CZ" altLang="cs-CZ" sz="6400" b="1" dirty="0">
                <a:solidFill>
                  <a:srgbClr val="C00000"/>
                </a:solidFill>
              </a:rPr>
              <a:t>2. stavební řízení,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cs-CZ" altLang="cs-CZ" sz="6400" b="1" dirty="0">
                <a:solidFill>
                  <a:srgbClr val="C00000"/>
                </a:solidFill>
              </a:rPr>
              <a:t>3. společné územní a stavební řízení,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cs-CZ" altLang="cs-CZ" sz="6400" b="1" dirty="0">
                <a:solidFill>
                  <a:srgbClr val="C00000"/>
                </a:solidFill>
              </a:rPr>
              <a:t>4. opakované stavební řízení,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cs-CZ" altLang="cs-CZ" sz="6400" b="1" dirty="0">
                <a:solidFill>
                  <a:srgbClr val="C00000"/>
                </a:solidFill>
              </a:rPr>
              <a:t>5. řízení o dodatečném povolení stavby,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cs-CZ" altLang="cs-CZ" sz="6400" dirty="0"/>
              <a:t>6. řízení o povolení hornické činnosti,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cs-CZ" altLang="cs-CZ" sz="6400" dirty="0"/>
              <a:t>7. řízení o stanovení dobývacího prostoru,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cs-CZ" altLang="cs-CZ" sz="6400" dirty="0"/>
              <a:t>8. řízení o povolení činnosti prováděné hornickým způsobem,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cs-CZ" altLang="cs-CZ" sz="6400" dirty="0"/>
              <a:t>9. řízení o povolení k nakládání s povrchovými a podzemními vodami,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cs-CZ" altLang="cs-CZ" sz="6400" dirty="0"/>
              <a:t>10. řízení o vydání integrovaného povolení,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cs-CZ" altLang="cs-CZ" sz="6400" dirty="0"/>
              <a:t>11. řízení o vydání povolení provozu stacionárního zdroje,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cs-CZ" altLang="cs-CZ" sz="6400" dirty="0"/>
              <a:t>12. řízení o vydání souhlasu k provozování zařízení k využívání, odstraňování, sběru nebo výkupu odpadů,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cs-CZ" altLang="cs-CZ" sz="6400" b="1" dirty="0">
                <a:solidFill>
                  <a:srgbClr val="C00000"/>
                </a:solidFill>
              </a:rPr>
              <a:t>13. řízení, v němž se vydává rozhodnutí nezbytné pro uskutečnění záměru, není-li vedeno žádné z řízení podle bodů 1 až 12, a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cs-CZ" altLang="cs-CZ" sz="6400" b="1" dirty="0">
                <a:solidFill>
                  <a:srgbClr val="C00000"/>
                </a:solidFill>
              </a:rPr>
              <a:t>14. řízení o změně rozhodnutí vydaného v řízeních podle bodů 1 až 13 k dosud nepovolenému záměru nebo jeho části či etapě, má-li dojít ke změně podmínek rozhodnutí, které byly převzaty ze stanoviska,".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altLang="cs-CZ" sz="6400" dirty="0" smtClean="0">
                <a:solidFill>
                  <a:schemeClr val="tx1"/>
                </a:solidFill>
              </a:rPr>
              <a:t>- </a:t>
            </a:r>
            <a:r>
              <a:rPr lang="cs-CZ" altLang="cs-CZ" sz="6400" dirty="0" err="1" smtClean="0">
                <a:solidFill>
                  <a:schemeClr val="tx1"/>
                </a:solidFill>
              </a:rPr>
              <a:t>bliže</a:t>
            </a:r>
            <a:r>
              <a:rPr lang="cs-CZ" altLang="cs-CZ" sz="6400" dirty="0" smtClean="0">
                <a:solidFill>
                  <a:schemeClr val="tx1"/>
                </a:solidFill>
              </a:rPr>
              <a:t> viz přednáška EIA (Vojtěch Vomáčka)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cs-CZ" altLang="cs-CZ" sz="6400" dirty="0" smtClean="0">
              <a:solidFill>
                <a:schemeClr val="tx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6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6400" dirty="0" smtClean="0"/>
              <a:t> </a:t>
            </a:r>
          </a:p>
        </p:txBody>
      </p:sp>
      <p:sp>
        <p:nvSpPr>
          <p:cNvPr id="51203" name="Zástupný symbol pro zápatí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987F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0AC97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200" smtClean="0">
                <a:solidFill>
                  <a:srgbClr val="FFFFFF"/>
                </a:solidFill>
                <a:latin typeface="Verdana" pitchFamily="34" charset="0"/>
              </a:rPr>
              <a:t>Ivana Průchová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11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 smtClean="0"/>
              <a:t>Územní řízení jako navazující řízení na proces „</a:t>
            </a:r>
            <a:r>
              <a:rPr lang="cs-CZ" sz="3200" u="sng" dirty="0" smtClean="0"/>
              <a:t>samostatné/neintegrované EIA“</a:t>
            </a:r>
            <a:r>
              <a:rPr lang="cs-CZ" sz="3200" dirty="0" smtClean="0"/>
              <a:t> – základní schéma </a:t>
            </a:r>
            <a:endParaRPr lang="cs-CZ" sz="32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534398" y="6508987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Ivana Průchová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349718" y="1604455"/>
            <a:ext cx="1112123" cy="1774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rgbClr val="C00000"/>
                </a:solidFill>
              </a:rPr>
              <a:t>Závazné stanovisko  EIA</a:t>
            </a:r>
          </a:p>
          <a:p>
            <a:pPr algn="ctr"/>
            <a:r>
              <a:rPr lang="cs-CZ" sz="1400" b="1" dirty="0" smtClean="0">
                <a:solidFill>
                  <a:srgbClr val="C00000"/>
                </a:solidFill>
              </a:rPr>
              <a:t>§ 9a/1ZEIA</a:t>
            </a:r>
            <a:endParaRPr lang="cs-CZ" sz="1400" b="1" dirty="0">
              <a:solidFill>
                <a:srgbClr val="C0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047404" y="1430357"/>
            <a:ext cx="2115159" cy="2237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0000FF"/>
                </a:solidFill>
              </a:rPr>
              <a:t>Žádost o zahájení územního řízení</a:t>
            </a:r>
          </a:p>
          <a:p>
            <a:pPr algn="ctr"/>
            <a:r>
              <a:rPr lang="cs-CZ" sz="1400" b="1" u="sng" dirty="0" smtClean="0">
                <a:solidFill>
                  <a:srgbClr val="0000FF"/>
                </a:solidFill>
              </a:rPr>
              <a:t>podkladové akty:</a:t>
            </a:r>
          </a:p>
          <a:p>
            <a:pPr algn="ctr"/>
            <a:r>
              <a:rPr lang="cs-CZ" sz="1400" b="1" dirty="0" smtClean="0">
                <a:solidFill>
                  <a:srgbClr val="0000FF"/>
                </a:solidFill>
              </a:rPr>
              <a:t>- </a:t>
            </a:r>
            <a:r>
              <a:rPr lang="cs-CZ" sz="1400" b="1" dirty="0" smtClean="0">
                <a:solidFill>
                  <a:srgbClr val="C00000"/>
                </a:solidFill>
              </a:rPr>
              <a:t>Závazné  stanovisko EIA dle § 9a/1ve spoj. 3 ZEIA</a:t>
            </a:r>
          </a:p>
          <a:p>
            <a:pPr marL="285750" indent="-285750" algn="ctr">
              <a:buFontTx/>
              <a:buChar char="-"/>
            </a:pPr>
            <a:r>
              <a:rPr lang="cs-CZ" sz="1400" b="1" dirty="0" smtClean="0">
                <a:solidFill>
                  <a:srgbClr val="0000FF"/>
                </a:solidFill>
              </a:rPr>
              <a:t>Závazná stanoviska dotčených orgánů </a:t>
            </a:r>
          </a:p>
          <a:p>
            <a:pPr marL="285750" indent="-285750" algn="ctr">
              <a:buFontTx/>
              <a:buChar char="-"/>
            </a:pPr>
            <a:r>
              <a:rPr lang="cs-CZ" sz="1400" b="1" dirty="0" smtClean="0">
                <a:solidFill>
                  <a:srgbClr val="0000FF"/>
                </a:solidFill>
              </a:rPr>
              <a:t>Rozhodnutí o výjimkách, jsou-li zapotřebí </a:t>
            </a:r>
            <a:endParaRPr lang="cs-CZ" sz="1400" b="1" dirty="0">
              <a:solidFill>
                <a:srgbClr val="0000FF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627568" y="1417639"/>
            <a:ext cx="2022197" cy="2213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0000FF"/>
                </a:solidFill>
              </a:rPr>
              <a:t>předložení dokumentace </a:t>
            </a:r>
            <a:r>
              <a:rPr lang="cs-CZ" sz="1200" b="1" dirty="0" smtClean="0">
                <a:solidFill>
                  <a:srgbClr val="0000FF"/>
                </a:solidFill>
              </a:rPr>
              <a:t>+ popis případných  změn oproti záměru, ke kterému bylo vydáno ZS EIA pro </a:t>
            </a:r>
            <a:r>
              <a:rPr lang="cs-CZ" sz="1200" b="1" dirty="0" smtClean="0">
                <a:solidFill>
                  <a:srgbClr val="0000FF"/>
                </a:solidFill>
              </a:rPr>
              <a:t>navazující(územní řízení) příslušnému úřadu EIA oznamovatelem </a:t>
            </a:r>
          </a:p>
          <a:p>
            <a:pPr algn="ctr"/>
            <a:r>
              <a:rPr lang="cs-CZ" sz="1200" b="1" dirty="0" smtClean="0">
                <a:solidFill>
                  <a:srgbClr val="0000FF"/>
                </a:solidFill>
              </a:rPr>
              <a:t>§ 9a/6 ZEIA </a:t>
            </a:r>
          </a:p>
          <a:p>
            <a:pPr algn="ctr"/>
            <a:r>
              <a:rPr lang="cs-CZ" sz="1200" b="1" dirty="0" smtClean="0">
                <a:solidFill>
                  <a:srgbClr val="0000FF"/>
                </a:solidFill>
              </a:rPr>
              <a:t>(nejdříve 90 dnů před podáním žádosti, nejpozději v den podání žádosti o územní řízení) </a:t>
            </a:r>
            <a:endParaRPr lang="cs-CZ" sz="1200" b="1" dirty="0">
              <a:solidFill>
                <a:srgbClr val="0000FF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556164" y="3435843"/>
            <a:ext cx="1256143" cy="973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 smtClean="0">
                <a:solidFill>
                  <a:srgbClr val="C00000"/>
                </a:solidFill>
              </a:rPr>
              <a:t>Příslušný úřad EIA: </a:t>
            </a:r>
            <a:r>
              <a:rPr lang="cs-CZ" sz="1100" b="1" dirty="0" smtClean="0">
                <a:solidFill>
                  <a:srgbClr val="C00000"/>
                </a:solidFill>
              </a:rPr>
              <a:t>VERIFIKAČNÍ </a:t>
            </a:r>
            <a:r>
              <a:rPr lang="cs-CZ" sz="1100" b="1" dirty="0" smtClean="0">
                <a:solidFill>
                  <a:srgbClr val="C00000"/>
                </a:solidFill>
              </a:rPr>
              <a:t>STANOVISKO </a:t>
            </a:r>
            <a:r>
              <a:rPr lang="cs-CZ" sz="1100" b="1" dirty="0" smtClean="0">
                <a:solidFill>
                  <a:srgbClr val="C00000"/>
                </a:solidFill>
              </a:rPr>
              <a:t>EIA</a:t>
            </a:r>
            <a:endParaRPr lang="cs-CZ" sz="1100" b="1" dirty="0" smtClean="0">
              <a:solidFill>
                <a:srgbClr val="C00000"/>
              </a:solidFill>
            </a:endParaRPr>
          </a:p>
          <a:p>
            <a:pPr algn="ctr"/>
            <a:r>
              <a:rPr lang="cs-CZ" sz="1100" b="1" dirty="0" smtClean="0">
                <a:solidFill>
                  <a:srgbClr val="C00000"/>
                </a:solidFill>
              </a:rPr>
              <a:t> </a:t>
            </a:r>
            <a:r>
              <a:rPr lang="cs-CZ" sz="1100" b="1" u="sng" dirty="0" smtClean="0">
                <a:solidFill>
                  <a:srgbClr val="C00000"/>
                </a:solidFill>
              </a:rPr>
              <a:t>SOUHLASNÉ</a:t>
            </a:r>
          </a:p>
          <a:p>
            <a:pPr algn="ctr"/>
            <a:r>
              <a:rPr lang="cs-CZ" sz="1100" b="1" dirty="0">
                <a:solidFill>
                  <a:srgbClr val="C00000"/>
                </a:solidFill>
              </a:rPr>
              <a:t>dle 9a/6 ZEIA</a:t>
            </a:r>
          </a:p>
          <a:p>
            <a:pPr algn="ctr"/>
            <a:endParaRPr lang="cs-CZ" sz="1100" b="1" u="sng" dirty="0">
              <a:solidFill>
                <a:srgbClr val="C00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2894" y="3630673"/>
            <a:ext cx="1131134" cy="1791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chemeClr val="bg1"/>
                </a:solidFill>
              </a:rPr>
              <a:t>Zveřejnění oznámení o zahájení územního řízení  stavebním úřadem</a:t>
            </a:r>
          </a:p>
          <a:p>
            <a:pPr algn="ctr"/>
            <a:r>
              <a:rPr lang="cs-CZ" sz="1200" b="1" dirty="0" smtClean="0">
                <a:solidFill>
                  <a:schemeClr val="bg1"/>
                </a:solidFill>
              </a:rPr>
              <a:t>+ náležitosti dle § 9b ZEIA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853093" y="1550390"/>
            <a:ext cx="1339957" cy="1753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/>
              <a:t>Předběžná informace  dle § 9b/2 ZEIA</a:t>
            </a:r>
          </a:p>
          <a:p>
            <a:pPr algn="ctr"/>
            <a:r>
              <a:rPr lang="cs-CZ" sz="1200" b="1" dirty="0" smtClean="0"/>
              <a:t> na </a:t>
            </a:r>
            <a:r>
              <a:rPr lang="cs-CZ" sz="1200" b="1" dirty="0" smtClean="0"/>
              <a:t>žádost </a:t>
            </a:r>
            <a:endParaRPr lang="cs-CZ" sz="1200" b="1" dirty="0" smtClean="0"/>
          </a:p>
          <a:p>
            <a:pPr algn="ctr"/>
            <a:r>
              <a:rPr lang="cs-CZ" sz="1200" b="1" dirty="0" smtClean="0"/>
              <a:t>Žadatele kdykoli </a:t>
            </a:r>
            <a:r>
              <a:rPr lang="cs-CZ" sz="1200" b="1" dirty="0" smtClean="0"/>
              <a:t>před zahájením navazujícího řízení ) </a:t>
            </a:r>
            <a:endParaRPr lang="cs-CZ" sz="1200" b="1" dirty="0"/>
          </a:p>
        </p:txBody>
      </p:sp>
      <p:sp>
        <p:nvSpPr>
          <p:cNvPr id="12" name="Obdélník 11"/>
          <p:cNvSpPr/>
          <p:nvPr/>
        </p:nvSpPr>
        <p:spPr>
          <a:xfrm>
            <a:off x="7786965" y="3769936"/>
            <a:ext cx="1368152" cy="628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Územní </a:t>
            </a:r>
          </a:p>
          <a:p>
            <a:pPr algn="ctr"/>
            <a:r>
              <a:rPr lang="cs-CZ" b="1" dirty="0" smtClean="0">
                <a:solidFill>
                  <a:schemeClr val="bg1"/>
                </a:solidFill>
              </a:rPr>
              <a:t>rozhodnutí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090999" y="5705140"/>
            <a:ext cx="3600400" cy="982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rgbClr val="7030A0"/>
                </a:solidFill>
              </a:rPr>
              <a:t>Odvolání proti územnímu rozhodnutí</a:t>
            </a:r>
          </a:p>
          <a:p>
            <a:pPr algn="ctr"/>
            <a:r>
              <a:rPr lang="cs-CZ" sz="1600" b="1" dirty="0" smtClean="0">
                <a:solidFill>
                  <a:srgbClr val="7030A0"/>
                </a:solidFill>
              </a:rPr>
              <a:t>Účastníci řízení</a:t>
            </a:r>
          </a:p>
          <a:p>
            <a:pPr algn="ctr"/>
            <a:r>
              <a:rPr lang="cs-CZ" sz="1600" b="1" dirty="0" smtClean="0">
                <a:solidFill>
                  <a:srgbClr val="7030A0"/>
                </a:solidFill>
              </a:rPr>
              <a:t>Dotčená veřejnost, i když nebyla účastníkem řízení  </a:t>
            </a:r>
            <a:endParaRPr lang="cs-CZ" sz="1600" b="1" dirty="0">
              <a:solidFill>
                <a:srgbClr val="7030A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384168" y="5720255"/>
            <a:ext cx="3430989" cy="861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Žaloba proti územnímu rozhodnutí 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23" name="Šipka doprava 22"/>
          <p:cNvSpPr/>
          <p:nvPr/>
        </p:nvSpPr>
        <p:spPr>
          <a:xfrm>
            <a:off x="5897259" y="3790101"/>
            <a:ext cx="1879392" cy="484632"/>
          </a:xfrm>
          <a:prstGeom prst="rightArrow">
            <a:avLst>
              <a:gd name="adj1" fmla="val 2843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/>
          <p:cNvSpPr/>
          <p:nvPr/>
        </p:nvSpPr>
        <p:spPr>
          <a:xfrm>
            <a:off x="4680169" y="5906640"/>
            <a:ext cx="75592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/>
          <p:cNvSpPr/>
          <p:nvPr/>
        </p:nvSpPr>
        <p:spPr>
          <a:xfrm>
            <a:off x="4326233" y="4619180"/>
            <a:ext cx="1057935" cy="11118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b="1" dirty="0" smtClean="0">
                <a:solidFill>
                  <a:srgbClr val="C00000"/>
                </a:solidFill>
              </a:rPr>
              <a:t>Zjišťovací </a:t>
            </a:r>
            <a:r>
              <a:rPr lang="cs-CZ" sz="1050" b="1" dirty="0" smtClean="0">
                <a:solidFill>
                  <a:srgbClr val="C00000"/>
                </a:solidFill>
              </a:rPr>
              <a:t>řízení-výsledek:  </a:t>
            </a:r>
            <a:r>
              <a:rPr lang="cs-CZ" sz="1050" b="1" dirty="0" smtClean="0">
                <a:solidFill>
                  <a:srgbClr val="C00000"/>
                </a:solidFill>
              </a:rPr>
              <a:t>EIA </a:t>
            </a:r>
            <a:r>
              <a:rPr lang="cs-CZ" sz="1050" b="1" dirty="0" smtClean="0">
                <a:solidFill>
                  <a:srgbClr val="C00000"/>
                </a:solidFill>
              </a:rPr>
              <a:t>NE/ANO</a:t>
            </a:r>
            <a:endParaRPr lang="cs-CZ" sz="1050" b="1" dirty="0">
              <a:solidFill>
                <a:srgbClr val="C0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4577020" y="3769935"/>
            <a:ext cx="1350369" cy="83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/>
              <a:t>územní </a:t>
            </a:r>
            <a:r>
              <a:rPr lang="cs-CZ" sz="1400" b="1" dirty="0" smtClean="0"/>
              <a:t>řízení </a:t>
            </a:r>
            <a:endParaRPr lang="cs-CZ" sz="1400" b="1" dirty="0"/>
          </a:p>
        </p:txBody>
      </p:sp>
      <p:sp>
        <p:nvSpPr>
          <p:cNvPr id="35" name="Obdélník 34"/>
          <p:cNvSpPr/>
          <p:nvPr/>
        </p:nvSpPr>
        <p:spPr>
          <a:xfrm>
            <a:off x="2461841" y="4463645"/>
            <a:ext cx="1196440" cy="1054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b="1" dirty="0">
                <a:solidFill>
                  <a:srgbClr val="C00000"/>
                </a:solidFill>
              </a:rPr>
              <a:t>Příslušný úřad </a:t>
            </a:r>
            <a:r>
              <a:rPr lang="cs-CZ" sz="1050" b="1" dirty="0" smtClean="0">
                <a:solidFill>
                  <a:srgbClr val="C00000"/>
                </a:solidFill>
              </a:rPr>
              <a:t>EIA: </a:t>
            </a:r>
            <a:r>
              <a:rPr lang="cs-CZ" sz="1050" b="1" dirty="0">
                <a:solidFill>
                  <a:srgbClr val="C00000"/>
                </a:solidFill>
              </a:rPr>
              <a:t>VERIFIKAČNÍ </a:t>
            </a:r>
            <a:r>
              <a:rPr lang="cs-CZ" sz="1050" b="1" dirty="0" smtClean="0">
                <a:solidFill>
                  <a:srgbClr val="C00000"/>
                </a:solidFill>
              </a:rPr>
              <a:t>STANOVISKO</a:t>
            </a:r>
          </a:p>
          <a:p>
            <a:pPr algn="ctr"/>
            <a:r>
              <a:rPr lang="cs-CZ" sz="1050" b="1" u="sng" dirty="0" smtClean="0">
                <a:solidFill>
                  <a:srgbClr val="C00000"/>
                </a:solidFill>
              </a:rPr>
              <a:t>NESOUHLASNÉ</a:t>
            </a:r>
          </a:p>
          <a:p>
            <a:pPr algn="ctr"/>
            <a:r>
              <a:rPr lang="cs-CZ" sz="1050" b="1" dirty="0" smtClean="0">
                <a:solidFill>
                  <a:srgbClr val="C00000"/>
                </a:solidFill>
              </a:rPr>
              <a:t>Dle§ </a:t>
            </a:r>
            <a:r>
              <a:rPr lang="cs-CZ" sz="1050" b="1" dirty="0" smtClean="0">
                <a:solidFill>
                  <a:srgbClr val="C00000"/>
                </a:solidFill>
              </a:rPr>
              <a:t>9a/6ZEIA</a:t>
            </a:r>
            <a:endParaRPr lang="cs-CZ" sz="1050" b="1" dirty="0">
              <a:solidFill>
                <a:srgbClr val="C0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6420683" y="4389737"/>
            <a:ext cx="1060202" cy="658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/>
              <a:t>územní </a:t>
            </a:r>
            <a:r>
              <a:rPr lang="cs-CZ" sz="1400" b="1" dirty="0" smtClean="0"/>
              <a:t>řízení</a:t>
            </a:r>
            <a:endParaRPr lang="cs-CZ" sz="1400" b="1" dirty="0"/>
          </a:p>
        </p:txBody>
      </p:sp>
      <p:sp>
        <p:nvSpPr>
          <p:cNvPr id="37" name="Šipka doprava 36"/>
          <p:cNvSpPr/>
          <p:nvPr/>
        </p:nvSpPr>
        <p:spPr>
          <a:xfrm>
            <a:off x="3802652" y="3963885"/>
            <a:ext cx="764053" cy="320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65</a:t>
            </a:fld>
            <a:endParaRPr lang="cs-CZ"/>
          </a:p>
        </p:txBody>
      </p:sp>
      <p:sp>
        <p:nvSpPr>
          <p:cNvPr id="19" name="Šipka doprava 18"/>
          <p:cNvSpPr/>
          <p:nvPr/>
        </p:nvSpPr>
        <p:spPr>
          <a:xfrm>
            <a:off x="1168933" y="4214815"/>
            <a:ext cx="29805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/>
          <p:cNvSpPr/>
          <p:nvPr/>
        </p:nvSpPr>
        <p:spPr>
          <a:xfrm>
            <a:off x="5145825" y="4645504"/>
            <a:ext cx="1246800" cy="3836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EIA </a:t>
            </a:r>
            <a:r>
              <a:rPr lang="cs-CZ" b="1" dirty="0" smtClean="0">
                <a:solidFill>
                  <a:srgbClr val="C00000"/>
                </a:solidFill>
              </a:rPr>
              <a:t>NE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90104" y="1604455"/>
            <a:ext cx="914400" cy="1707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EIA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1" name="Šipka doprava 30"/>
          <p:cNvSpPr/>
          <p:nvPr/>
        </p:nvSpPr>
        <p:spPr>
          <a:xfrm>
            <a:off x="974326" y="2338564"/>
            <a:ext cx="4396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1447058" y="3547820"/>
            <a:ext cx="794300" cy="2041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 smtClean="0"/>
              <a:t>Správní orgán příslušný k vedení ÚR jako NŘ</a:t>
            </a:r>
          </a:p>
          <a:p>
            <a:pPr algn="ctr"/>
            <a:r>
              <a:rPr lang="cs-CZ" sz="1050" dirty="0" smtClean="0"/>
              <a:t>zašle příslušnému orgánu EIA oznámení o zahájení </a:t>
            </a:r>
            <a:r>
              <a:rPr lang="cs-CZ" sz="1200" dirty="0" smtClean="0"/>
              <a:t>řízení  </a:t>
            </a:r>
            <a:endParaRPr lang="cs-CZ" dirty="0"/>
          </a:p>
        </p:txBody>
      </p:sp>
      <p:sp>
        <p:nvSpPr>
          <p:cNvPr id="18" name="Šipka doprava 17"/>
          <p:cNvSpPr/>
          <p:nvPr/>
        </p:nvSpPr>
        <p:spPr>
          <a:xfrm>
            <a:off x="2273182" y="3853555"/>
            <a:ext cx="2898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Šipka doprava 32"/>
          <p:cNvSpPr/>
          <p:nvPr/>
        </p:nvSpPr>
        <p:spPr>
          <a:xfrm>
            <a:off x="2245469" y="4683382"/>
            <a:ext cx="2898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 doprava 33"/>
          <p:cNvSpPr/>
          <p:nvPr/>
        </p:nvSpPr>
        <p:spPr>
          <a:xfrm>
            <a:off x="6649765" y="2143394"/>
            <a:ext cx="3743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Šipka doprava 38"/>
          <p:cNvSpPr/>
          <p:nvPr/>
        </p:nvSpPr>
        <p:spPr>
          <a:xfrm>
            <a:off x="4253188" y="2221485"/>
            <a:ext cx="3743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Šipka doprava 39"/>
          <p:cNvSpPr/>
          <p:nvPr/>
        </p:nvSpPr>
        <p:spPr>
          <a:xfrm>
            <a:off x="2495476" y="2181015"/>
            <a:ext cx="3743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Šipka doprava 40"/>
          <p:cNvSpPr/>
          <p:nvPr/>
        </p:nvSpPr>
        <p:spPr>
          <a:xfrm>
            <a:off x="6262492" y="4525972"/>
            <a:ext cx="18208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Šipka doprava 41"/>
          <p:cNvSpPr/>
          <p:nvPr/>
        </p:nvSpPr>
        <p:spPr>
          <a:xfrm>
            <a:off x="7460144" y="4607765"/>
            <a:ext cx="3743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7815989" y="4464432"/>
            <a:ext cx="1328011" cy="571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Územní </a:t>
            </a:r>
          </a:p>
          <a:p>
            <a:pPr algn="ctr"/>
            <a:r>
              <a:rPr lang="cs-CZ" b="1" dirty="0">
                <a:solidFill>
                  <a:schemeClr val="bg1"/>
                </a:solidFill>
              </a:rPr>
              <a:t>rozhodnutí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5108101" y="5095123"/>
            <a:ext cx="1368652" cy="482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</a:rPr>
              <a:t>EIA ANO</a:t>
            </a:r>
            <a:endParaRPr lang="cs-CZ" sz="1600" b="1" dirty="0">
              <a:solidFill>
                <a:srgbClr val="C00000"/>
              </a:solidFill>
            </a:endParaRPr>
          </a:p>
        </p:txBody>
      </p:sp>
      <p:sp>
        <p:nvSpPr>
          <p:cNvPr id="44" name="Šipka doprava 43"/>
          <p:cNvSpPr/>
          <p:nvPr/>
        </p:nvSpPr>
        <p:spPr>
          <a:xfrm>
            <a:off x="6451687" y="5056817"/>
            <a:ext cx="13249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smtClean="0"/>
              <a:t>Územní řízení</a:t>
            </a:r>
            <a:endParaRPr lang="cs-CZ" sz="1100" dirty="0"/>
          </a:p>
        </p:txBody>
      </p:sp>
      <p:sp>
        <p:nvSpPr>
          <p:cNvPr id="28" name="Obdélník 27"/>
          <p:cNvSpPr/>
          <p:nvPr/>
        </p:nvSpPr>
        <p:spPr>
          <a:xfrm>
            <a:off x="7786965" y="5082836"/>
            <a:ext cx="1350866" cy="602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Procesní rozhodnutí</a:t>
            </a: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32" name="Obdélník 31"/>
          <p:cNvSpPr/>
          <p:nvPr/>
        </p:nvSpPr>
        <p:spPr>
          <a:xfrm>
            <a:off x="3658281" y="4619180"/>
            <a:ext cx="780981" cy="676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 smtClean="0"/>
              <a:t>přerušení územního řízení </a:t>
            </a:r>
            <a:endParaRPr lang="cs-CZ" sz="1100" b="1" dirty="0"/>
          </a:p>
        </p:txBody>
      </p:sp>
    </p:spTree>
    <p:extLst>
      <p:ext uri="{BB962C8B-B14F-4D97-AF65-F5344CB8AC3E}">
        <p14:creationId xmlns:p14="http://schemas.microsoft.com/office/powerpoint/2010/main" val="246707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Ivana Průchová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66</a:t>
            </a:fld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1784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994122"/>
          </a:xfrm>
        </p:spPr>
        <p:txBody>
          <a:bodyPr>
            <a:noAutofit/>
          </a:bodyPr>
          <a:lstStyle/>
          <a:p>
            <a:r>
              <a:rPr lang="cs-CZ" altLang="cs-CZ" sz="1600" b="1" dirty="0" smtClean="0">
                <a:solidFill>
                  <a:srgbClr val="00B050"/>
                </a:solidFill>
              </a:rPr>
              <a:t>Specifika řízení podle stavebního zákona jako „navazujících řízení“    dle § 9c zák. EIA </a:t>
            </a:r>
            <a:br>
              <a:rPr lang="cs-CZ" altLang="cs-CZ" sz="1600" b="1" dirty="0" smtClean="0">
                <a:solidFill>
                  <a:srgbClr val="00B050"/>
                </a:solidFill>
              </a:rPr>
            </a:br>
            <a:r>
              <a:rPr lang="cs-CZ" altLang="cs-CZ" sz="1600" b="1" dirty="0" smtClean="0">
                <a:solidFill>
                  <a:srgbClr val="00B050"/>
                </a:solidFill>
              </a:rPr>
              <a:t>-  „</a:t>
            </a:r>
            <a:r>
              <a:rPr lang="cs-CZ" altLang="cs-CZ" sz="1600" b="1" dirty="0" err="1" smtClean="0">
                <a:solidFill>
                  <a:srgbClr val="00B050"/>
                </a:solidFill>
              </a:rPr>
              <a:t>připomenutí“vybraných</a:t>
            </a:r>
            <a:r>
              <a:rPr lang="cs-CZ" altLang="cs-CZ" sz="1600" b="1" dirty="0" smtClean="0">
                <a:solidFill>
                  <a:srgbClr val="00B050"/>
                </a:solidFill>
              </a:rPr>
              <a:t> aspektů: (blíže viz přednáška V. Vomáčka: Posuzování vlivů na ŽP)</a:t>
            </a:r>
            <a:endParaRPr lang="cs-CZ" sz="1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84784"/>
            <a:ext cx="8507288" cy="5184576"/>
          </a:xfrm>
        </p:spPr>
        <p:txBody>
          <a:bodyPr>
            <a:normAutofit fontScale="85000" lnSpcReduction="20000"/>
          </a:bodyPr>
          <a:lstStyle/>
          <a:p>
            <a:r>
              <a:rPr lang="cs-CZ" altLang="cs-CZ" sz="2000" b="1" dirty="0" smtClean="0"/>
              <a:t>EIA PŘEDCHÁZEJÍCÍ PROCESŮM PODLE STAVEBNÍHO ZÁKONA</a:t>
            </a:r>
          </a:p>
          <a:p>
            <a:pPr lvl="1"/>
            <a:r>
              <a:rPr lang="cs-CZ" altLang="cs-CZ" sz="1800" dirty="0" smtClean="0"/>
              <a:t>závazné stanovisko  EIA</a:t>
            </a:r>
          </a:p>
          <a:p>
            <a:pPr lvl="1"/>
            <a:r>
              <a:rPr lang="cs-CZ" altLang="cs-CZ" sz="1800" dirty="0" err="1" smtClean="0"/>
              <a:t>coherence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stamp</a:t>
            </a:r>
            <a:r>
              <a:rPr lang="cs-CZ" altLang="cs-CZ" sz="1800" dirty="0" smtClean="0"/>
              <a:t> (verifikační stanovisko EIA)</a:t>
            </a:r>
          </a:p>
          <a:p>
            <a:pPr lvl="1"/>
            <a:r>
              <a:rPr lang="cs-CZ" altLang="cs-CZ" sz="1800" dirty="0"/>
              <a:t>„staré EIA“ (dle zákona č. 244/1992 Sb.) a procesy podle stavebního zákona – </a:t>
            </a:r>
            <a:r>
              <a:rPr lang="cs-CZ" altLang="cs-CZ" sz="1800" dirty="0" smtClean="0"/>
              <a:t>PŘECHODNÁ </a:t>
            </a:r>
            <a:r>
              <a:rPr lang="cs-CZ" altLang="cs-CZ" sz="1800" dirty="0"/>
              <a:t>ÚSTANOVENÍ </a:t>
            </a:r>
            <a:endParaRPr lang="cs-CZ" altLang="cs-CZ" sz="1800" dirty="0" smtClean="0"/>
          </a:p>
          <a:p>
            <a:pPr lvl="1"/>
            <a:r>
              <a:rPr lang="cs-CZ" altLang="cs-CZ" sz="1800" dirty="0" smtClean="0"/>
              <a:t>„</a:t>
            </a:r>
            <a:r>
              <a:rPr lang="cs-CZ" altLang="cs-CZ" sz="1800" dirty="0"/>
              <a:t>staré“ EIA (dle zákona č. 244/1992 Sb.) s  povahou prioritního dopravního záměru dle zákona č. 256/2016 Sb. ve spoj. </a:t>
            </a:r>
            <a:r>
              <a:rPr lang="cs-CZ" altLang="cs-CZ" sz="1800" dirty="0" err="1" smtClean="0"/>
              <a:t>nař.vl</a:t>
            </a:r>
            <a:r>
              <a:rPr lang="cs-CZ" altLang="cs-CZ" sz="1800" dirty="0" smtClean="0"/>
              <a:t>. 283/2016 Sb. o stanovení prioritních dopravních záměrů </a:t>
            </a:r>
          </a:p>
          <a:p>
            <a:r>
              <a:rPr lang="cs-CZ" altLang="cs-CZ" sz="2200" b="1" dirty="0" smtClean="0"/>
              <a:t>EIA INTEGROVANÁ do procesů dle </a:t>
            </a:r>
            <a:r>
              <a:rPr lang="cs-CZ" altLang="cs-CZ" sz="2200" b="1" dirty="0" err="1" smtClean="0"/>
              <a:t>StZ</a:t>
            </a:r>
            <a:r>
              <a:rPr lang="cs-CZ" altLang="cs-CZ" sz="2200" b="1" dirty="0" smtClean="0"/>
              <a:t> </a:t>
            </a:r>
            <a:r>
              <a:rPr lang="cs-CZ" altLang="cs-CZ" sz="2200" dirty="0" smtClean="0"/>
              <a:t>(územního řízení, společného územního a stavebního řízení)</a:t>
            </a:r>
            <a:endParaRPr lang="cs-CZ" altLang="cs-CZ" sz="2200" dirty="0"/>
          </a:p>
          <a:p>
            <a:r>
              <a:rPr lang="cs-CZ" altLang="cs-CZ" sz="2200" b="1" dirty="0" smtClean="0"/>
              <a:t>specifika řízení podle stavebního zákona jako navazujícího řízení</a:t>
            </a:r>
          </a:p>
          <a:p>
            <a:pPr lvl="1"/>
            <a:r>
              <a:rPr lang="cs-CZ" altLang="cs-CZ" sz="1800" dirty="0" smtClean="0"/>
              <a:t>stavební úřad: obecní úřad obce s rozšířenou působností </a:t>
            </a:r>
          </a:p>
          <a:p>
            <a:pPr lvl="1"/>
            <a:r>
              <a:rPr lang="cs-CZ" altLang="cs-CZ" sz="1800" dirty="0" smtClean="0"/>
              <a:t>předběžná informace</a:t>
            </a:r>
          </a:p>
          <a:p>
            <a:pPr lvl="1"/>
            <a:r>
              <a:rPr lang="cs-CZ" altLang="cs-CZ" sz="1800" dirty="0" smtClean="0"/>
              <a:t>oznámení o zahájení řízení + zveřejnění informací</a:t>
            </a:r>
          </a:p>
          <a:p>
            <a:pPr lvl="1"/>
            <a:r>
              <a:rPr lang="cs-CZ" altLang="cs-CZ" sz="1800" dirty="0" smtClean="0"/>
              <a:t>účastníci řízení (vždy řízení s velkým počtem účastníků) </a:t>
            </a:r>
          </a:p>
          <a:p>
            <a:pPr lvl="2"/>
            <a:r>
              <a:rPr lang="cs-CZ" altLang="cs-CZ" sz="1400" dirty="0" smtClean="0"/>
              <a:t>Specifika postavení dotčené veřejnosti</a:t>
            </a:r>
          </a:p>
          <a:p>
            <a:pPr lvl="1"/>
            <a:r>
              <a:rPr lang="cs-CZ" altLang="cs-CZ" sz="1800" dirty="0" smtClean="0"/>
              <a:t>veřejnost</a:t>
            </a:r>
          </a:p>
          <a:p>
            <a:pPr lvl="1"/>
            <a:r>
              <a:rPr lang="cs-CZ" altLang="cs-CZ" sz="1800" dirty="0" smtClean="0"/>
              <a:t>opravné prostředky podle správního řádu a soudní přezkum</a:t>
            </a:r>
          </a:p>
          <a:p>
            <a:pPr lvl="1"/>
            <a:r>
              <a:rPr lang="cs-CZ" altLang="cs-CZ" sz="1800" dirty="0" smtClean="0"/>
              <a:t>„staré EIA“ (dle zákona č. 244/1992 Sb.) a procesy podle stavebního zákona – PŘECHODNÉ ÚSTANOVENÍ ZÁK.Č. 39/2015 Sb.</a:t>
            </a:r>
          </a:p>
          <a:p>
            <a:pPr lvl="1"/>
            <a:r>
              <a:rPr lang="cs-CZ" altLang="cs-CZ" sz="1800" dirty="0" smtClean="0"/>
              <a:t>„staré“ EIA (dle zákona č. 244/1992 Sb.) s  povahou prioritního dopravního záměru dle zákona č. 256/2016 Sb. ve spoj. </a:t>
            </a:r>
          </a:p>
          <a:p>
            <a:pPr lvl="1"/>
            <a:endParaRPr lang="cs-CZ" altLang="cs-CZ" sz="1800" dirty="0" smtClean="0"/>
          </a:p>
          <a:p>
            <a:pPr lvl="1"/>
            <a:endParaRPr lang="cs-CZ" altLang="cs-CZ" sz="1800" dirty="0" smtClean="0"/>
          </a:p>
          <a:p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Ivana Průchová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7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cs-CZ" dirty="0" smtClean="0"/>
              <a:t>EIA „integrovaná“ do procesů </a:t>
            </a:r>
            <a:r>
              <a:rPr lang="cs-CZ" dirty="0" err="1" smtClean="0"/>
              <a:t>StZ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59598"/>
          </a:xfrm>
        </p:spPr>
        <p:txBody>
          <a:bodyPr>
            <a:normAutofit fontScale="85000" lnSpcReduction="20000"/>
          </a:bodyPr>
          <a:lstStyle/>
          <a:p>
            <a:r>
              <a:rPr lang="cs-CZ" sz="1800" b="1" dirty="0" smtClean="0">
                <a:solidFill>
                  <a:srgbClr val="0000FF"/>
                </a:solidFill>
              </a:rPr>
              <a:t>Vývoj integračních tendencí procesů EIA do procesů dle </a:t>
            </a:r>
            <a:r>
              <a:rPr lang="cs-CZ" sz="1800" b="1" dirty="0" err="1" smtClean="0">
                <a:solidFill>
                  <a:srgbClr val="0000FF"/>
                </a:solidFill>
              </a:rPr>
              <a:t>StZ</a:t>
            </a:r>
            <a:r>
              <a:rPr lang="cs-CZ" sz="1800" b="1" dirty="0" smtClean="0"/>
              <a:t>:</a:t>
            </a:r>
          </a:p>
          <a:p>
            <a:pPr lvl="1"/>
            <a:r>
              <a:rPr lang="cs-CZ" sz="1800" i="1" dirty="0"/>
              <a:t>od 1.1.2007 do 31.3.2015</a:t>
            </a:r>
            <a:endParaRPr lang="cs-CZ" sz="1800" b="1" dirty="0" smtClean="0"/>
          </a:p>
          <a:p>
            <a:pPr lvl="2"/>
            <a:r>
              <a:rPr lang="cs-CZ" sz="1800" i="1" dirty="0" smtClean="0"/>
              <a:t>§ 91 STZ (od 1.1.2007 do 31.3.2015 – Posuzování vlivů na životní prostředí v územním řízení:   „</a:t>
            </a:r>
            <a:r>
              <a:rPr lang="cs-CZ" sz="1800" i="1" dirty="0" err="1" smtClean="0"/>
              <a:t>záměryEIA</a:t>
            </a:r>
            <a:r>
              <a:rPr lang="cs-CZ" sz="1800" i="1" dirty="0" smtClean="0"/>
              <a:t>, kde příslušným úřadem krajský úřad) – v praxi nevyužíváno) </a:t>
            </a:r>
          </a:p>
          <a:p>
            <a:endParaRPr lang="cs-CZ" sz="1800" b="1" dirty="0" smtClean="0"/>
          </a:p>
          <a:p>
            <a:r>
              <a:rPr lang="cs-CZ" sz="2400" b="1" u="sng" dirty="0" smtClean="0">
                <a:solidFill>
                  <a:srgbClr val="33CC33"/>
                </a:solidFill>
              </a:rPr>
              <a:t>Současnost:</a:t>
            </a:r>
          </a:p>
          <a:p>
            <a:pPr lvl="1"/>
            <a:r>
              <a:rPr lang="cs-CZ" sz="1800" b="1" dirty="0" smtClean="0"/>
              <a:t>územní </a:t>
            </a:r>
            <a:r>
              <a:rPr lang="cs-CZ" sz="1800" b="1" dirty="0"/>
              <a:t>řízení s posouzením vlivů na životní prostředí </a:t>
            </a:r>
            <a:r>
              <a:rPr lang="cs-CZ" sz="1800" dirty="0" smtClean="0"/>
              <a:t>§ 94a a násl. </a:t>
            </a:r>
            <a:r>
              <a:rPr lang="cs-CZ" sz="1800" dirty="0" err="1" smtClean="0"/>
              <a:t>StZ</a:t>
            </a:r>
            <a:endParaRPr lang="cs-CZ" sz="1800" dirty="0" smtClean="0"/>
          </a:p>
          <a:p>
            <a:pPr lvl="1"/>
            <a:r>
              <a:rPr lang="cs-CZ" sz="1800" b="1" dirty="0"/>
              <a:t>společné územní a stavební řízení s posouzením vlivů na životní prostředí </a:t>
            </a:r>
            <a:r>
              <a:rPr lang="cs-CZ" sz="1800" dirty="0"/>
              <a:t>§ 94q a násl. </a:t>
            </a:r>
          </a:p>
          <a:p>
            <a:pPr lvl="2"/>
            <a:r>
              <a:rPr lang="cs-CZ" sz="1800" dirty="0" smtClean="0"/>
              <a:t>Dle volby žadatele  </a:t>
            </a:r>
          </a:p>
          <a:p>
            <a:pPr lvl="2"/>
            <a:r>
              <a:rPr lang="cs-CZ" sz="1800" dirty="0" smtClean="0"/>
              <a:t>Mají povahu navazujícího řízení dle zákona EIA se specifiky z důvodu integrace EIA </a:t>
            </a:r>
          </a:p>
          <a:p>
            <a:pPr lvl="2"/>
            <a:r>
              <a:rPr lang="cs-CZ" sz="1800" dirty="0" smtClean="0"/>
              <a:t>Subjekty</a:t>
            </a:r>
          </a:p>
          <a:p>
            <a:pPr lvl="3"/>
            <a:r>
              <a:rPr lang="cs-CZ" sz="1800" dirty="0" smtClean="0"/>
              <a:t>Stavební úřad</a:t>
            </a:r>
          </a:p>
          <a:p>
            <a:pPr lvl="3"/>
            <a:r>
              <a:rPr lang="cs-CZ" sz="1800" dirty="0" smtClean="0"/>
              <a:t>Dotčené orgány</a:t>
            </a:r>
          </a:p>
          <a:p>
            <a:pPr lvl="3"/>
            <a:r>
              <a:rPr lang="cs-CZ" sz="1800" dirty="0" smtClean="0"/>
              <a:t>Speciální pozice „příslušného úřadu EIA“</a:t>
            </a:r>
          </a:p>
          <a:p>
            <a:pPr lvl="4"/>
            <a:r>
              <a:rPr lang="cs-CZ" sz="1800" dirty="0" smtClean="0"/>
              <a:t>vztah spolupráce se </a:t>
            </a:r>
            <a:r>
              <a:rPr lang="cs-CZ" sz="1800" dirty="0" err="1" smtClean="0"/>
              <a:t>StÚ</a:t>
            </a:r>
            <a:endParaRPr lang="cs-CZ" sz="1800" dirty="0" smtClean="0"/>
          </a:p>
          <a:p>
            <a:pPr lvl="4"/>
            <a:r>
              <a:rPr lang="cs-CZ" sz="1800" dirty="0" smtClean="0"/>
              <a:t>Postavení dotčeného orgánu</a:t>
            </a:r>
          </a:p>
          <a:p>
            <a:pPr lvl="3"/>
            <a:r>
              <a:rPr lang="cs-CZ" sz="1800" dirty="0" smtClean="0"/>
              <a:t>Účastníci řízení</a:t>
            </a:r>
          </a:p>
          <a:p>
            <a:endParaRPr lang="cs-CZ" sz="1800" dirty="0" smtClean="0"/>
          </a:p>
          <a:p>
            <a:r>
              <a:rPr lang="cs-CZ" sz="1800" b="1" dirty="0" smtClean="0"/>
              <a:t>Očekávané tendence?? </a:t>
            </a:r>
          </a:p>
          <a:p>
            <a:pPr lvl="1"/>
            <a:r>
              <a:rPr lang="cs-CZ" altLang="cs-CZ" sz="1800" dirty="0"/>
              <a:t>Dlouhodobý výhled: rekodifikace veřejného stavebního práva  - viz blíže: </a:t>
            </a:r>
            <a:r>
              <a:rPr lang="cs-CZ" altLang="cs-CZ" sz="1800" dirty="0">
                <a:hlinkClick r:id="rId2"/>
              </a:rPr>
              <a:t>zde</a:t>
            </a:r>
            <a:endParaRPr lang="cs-CZ" altLang="cs-CZ" sz="1800" dirty="0"/>
          </a:p>
          <a:p>
            <a:r>
              <a:rPr lang="cs-CZ" sz="1800" dirty="0" smtClean="0"/>
              <a:t>          - diskuse</a:t>
            </a:r>
          </a:p>
          <a:p>
            <a:endParaRPr lang="cs-CZ" sz="1800" dirty="0"/>
          </a:p>
          <a:p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Ivana Průchová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644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301608" cy="100641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3300"/>
                </a:solidFill>
              </a:rPr>
              <a:t>Územní řízení s posouzením vlivů na životní prostředí</a:t>
            </a:r>
            <a:endParaRPr lang="cs-CZ" dirty="0">
              <a:solidFill>
                <a:srgbClr val="FF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r>
              <a:rPr lang="cs-CZ" sz="1600" dirty="0" smtClean="0"/>
              <a:t>§ 94a až 94i </a:t>
            </a:r>
            <a:r>
              <a:rPr lang="cs-CZ" sz="1600" dirty="0" err="1" smtClean="0"/>
              <a:t>StZ</a:t>
            </a:r>
            <a:r>
              <a:rPr lang="cs-CZ" sz="1600" dirty="0" smtClean="0"/>
              <a:t>  ve spoj. s ustanoveními zákona EIA (100/2001 Sb.)</a:t>
            </a:r>
          </a:p>
          <a:p>
            <a:pPr lvl="1"/>
            <a:r>
              <a:rPr lang="cs-CZ" sz="1600" dirty="0" smtClean="0"/>
              <a:t>obecný stavební úřad: OÚORP (§ 13 odst. 1 písm. c) </a:t>
            </a:r>
            <a:r>
              <a:rPr lang="cs-CZ" sz="1600" dirty="0" err="1" smtClean="0"/>
              <a:t>StZ</a:t>
            </a:r>
            <a:r>
              <a:rPr lang="cs-CZ" sz="1600" dirty="0" smtClean="0"/>
              <a:t>)</a:t>
            </a:r>
          </a:p>
          <a:p>
            <a:pPr lvl="1"/>
            <a:r>
              <a:rPr lang="cs-CZ" sz="1600" dirty="0" smtClean="0"/>
              <a:t>povaha navazujícího řízení  ( zákon EIA, </a:t>
            </a:r>
            <a:r>
              <a:rPr lang="cs-CZ" sz="1600" dirty="0" err="1" smtClean="0"/>
              <a:t>StZ</a:t>
            </a:r>
            <a:r>
              <a:rPr lang="cs-CZ" sz="1600" dirty="0" smtClean="0"/>
              <a:t> + vzájemný vztah) </a:t>
            </a:r>
          </a:p>
          <a:p>
            <a:pPr lvl="2"/>
            <a:r>
              <a:rPr lang="cs-CZ" sz="1200" i="1" dirty="0" smtClean="0"/>
              <a:t>K navazujícímu řízení  blíže viz přednáška Vojtěch Vomáčka: EIA</a:t>
            </a:r>
          </a:p>
          <a:p>
            <a:pPr lvl="1"/>
            <a:r>
              <a:rPr lang="cs-CZ" sz="1600" dirty="0" smtClean="0"/>
              <a:t>specifika žádosti a jejích příloh:</a:t>
            </a:r>
          </a:p>
          <a:p>
            <a:pPr lvl="2"/>
            <a:r>
              <a:rPr lang="cs-CZ" sz="1200" dirty="0" smtClean="0"/>
              <a:t>obecně přílohy dle § 86 </a:t>
            </a:r>
            <a:r>
              <a:rPr lang="cs-CZ" sz="1200" dirty="0" err="1" smtClean="0"/>
              <a:t>StZ</a:t>
            </a:r>
            <a:endParaRPr lang="cs-CZ" sz="1200" dirty="0" smtClean="0"/>
          </a:p>
          <a:p>
            <a:pPr lvl="2"/>
            <a:r>
              <a:rPr lang="cs-CZ" sz="1200" dirty="0" smtClean="0"/>
              <a:t> + </a:t>
            </a:r>
          </a:p>
          <a:p>
            <a:pPr lvl="2"/>
            <a:r>
              <a:rPr lang="cs-CZ" sz="1200" dirty="0" smtClean="0"/>
              <a:t>dokumentace vlivů záměru na ŽP dle zákona EIA vč. posouzení vlivů oblasti NATURA., bylo-li tak stanoveno v závěru zjišťovacího řízení</a:t>
            </a:r>
          </a:p>
          <a:p>
            <a:pPr lvl="2"/>
            <a:r>
              <a:rPr lang="cs-CZ" sz="1200" dirty="0" smtClean="0"/>
              <a:t>závěr zjišťovacího řízení, byl-li vydán</a:t>
            </a:r>
          </a:p>
          <a:p>
            <a:pPr lvl="1"/>
            <a:r>
              <a:rPr lang="cs-CZ" sz="1600" dirty="0" smtClean="0"/>
              <a:t>Součinnost stavebního úřadu s příslušným úřadem EIA</a:t>
            </a:r>
          </a:p>
          <a:p>
            <a:pPr lvl="1"/>
            <a:r>
              <a:rPr lang="cs-CZ" sz="1600" b="1" dirty="0"/>
              <a:t>Závazné </a:t>
            </a:r>
            <a:r>
              <a:rPr lang="cs-CZ" sz="1600" b="1" dirty="0" err="1"/>
              <a:t>stanoviskoEIA</a:t>
            </a:r>
            <a:r>
              <a:rPr lang="cs-CZ" sz="1600" dirty="0"/>
              <a:t>: VYDÁ PŘÍSLUŠNÝ ÚŘAD V RÁMCI SPOLEČNÉHO </a:t>
            </a:r>
            <a:r>
              <a:rPr lang="cs-CZ" sz="1600" dirty="0" smtClean="0"/>
              <a:t>ÚZEMNÍHO </a:t>
            </a:r>
            <a:r>
              <a:rPr lang="cs-CZ" sz="1600" dirty="0"/>
              <a:t>A STAVEBNÍHO ŘÍZENÍ S POSUZENÍMVLIVŮ NA ŽIVOTNÍ PROSTŘEDÍ </a:t>
            </a:r>
          </a:p>
          <a:p>
            <a:pPr lvl="1"/>
            <a:r>
              <a:rPr lang="cs-CZ" sz="1600" dirty="0" smtClean="0"/>
              <a:t>Průběh řízení</a:t>
            </a:r>
          </a:p>
          <a:p>
            <a:pPr lvl="1"/>
            <a:r>
              <a:rPr lang="cs-CZ" sz="1600" dirty="0" smtClean="0"/>
              <a:t>Kompenzační opatření ve vztahu k oblastem NATURA 2000 a vztah ke společnému územnímu a stavebnímu řízení s </a:t>
            </a:r>
            <a:r>
              <a:rPr lang="cs-CZ" sz="1600" dirty="0" smtClean="0"/>
              <a:t>posouzením </a:t>
            </a:r>
            <a:r>
              <a:rPr lang="cs-CZ" sz="1600" dirty="0" smtClean="0"/>
              <a:t>vlivů/ke společnému povolení</a:t>
            </a:r>
          </a:p>
          <a:p>
            <a:pPr lvl="1"/>
            <a:r>
              <a:rPr lang="cs-CZ" sz="1600" dirty="0" smtClean="0"/>
              <a:t>Společné povolení</a:t>
            </a:r>
          </a:p>
          <a:p>
            <a:pPr lvl="2"/>
            <a:r>
              <a:rPr lang="cs-CZ" sz="1200" dirty="0" smtClean="0"/>
              <a:t>obsah</a:t>
            </a:r>
          </a:p>
          <a:p>
            <a:pPr lvl="2"/>
            <a:r>
              <a:rPr lang="cs-CZ" sz="1200" dirty="0" smtClean="0"/>
              <a:t>doručování</a:t>
            </a:r>
          </a:p>
          <a:p>
            <a:pPr lvl="2"/>
            <a:r>
              <a:rPr lang="cs-CZ" sz="1200" dirty="0" smtClean="0"/>
              <a:t>opravné prostředky</a:t>
            </a:r>
          </a:p>
          <a:p>
            <a:pPr lvl="2"/>
            <a:r>
              <a:rPr lang="cs-CZ" sz="1200" dirty="0" smtClean="0"/>
              <a:t>soudní přezkum</a:t>
            </a:r>
          </a:p>
          <a:p>
            <a:pPr lvl="1"/>
            <a:endParaRPr lang="cs-CZ" sz="1600" dirty="0" smtClean="0"/>
          </a:p>
          <a:p>
            <a:pPr lvl="2"/>
            <a:endParaRPr lang="cs-CZ" sz="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Ivana Průchová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69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7301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Procesy podle stavebního zákona – základní přehled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8827448" cy="568863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Ivana Průchová</a:t>
            </a:r>
            <a:endParaRPr lang="cs-CZ"/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539552" y="1628800"/>
            <a:ext cx="813690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0000FF"/>
                </a:solidFill>
              </a:rPr>
              <a:t>Územní plánování</a:t>
            </a:r>
            <a:endParaRPr lang="cs-CZ" b="1" dirty="0">
              <a:solidFill>
                <a:srgbClr val="0000FF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00077" y="2225695"/>
            <a:ext cx="820769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0000FF"/>
                </a:solidFill>
              </a:rPr>
              <a:t>Územní rozhodování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472917" y="3040137"/>
            <a:ext cx="8136904" cy="698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0000FF"/>
                </a:solidFill>
              </a:rPr>
              <a:t>Povolování/ohlašování staveb </a:t>
            </a:r>
          </a:p>
        </p:txBody>
      </p:sp>
      <p:sp>
        <p:nvSpPr>
          <p:cNvPr id="9" name="Obdélník 8"/>
          <p:cNvSpPr/>
          <p:nvPr/>
        </p:nvSpPr>
        <p:spPr>
          <a:xfrm>
            <a:off x="512656" y="3817112"/>
            <a:ext cx="8136904" cy="308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Zkušební provoz </a:t>
            </a:r>
            <a:r>
              <a:rPr lang="cs-CZ" dirty="0" smtClean="0"/>
              <a:t>(dle konkrétní situace)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539552" y="5445224"/>
            <a:ext cx="8163801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0000FF"/>
                </a:solidFill>
              </a:rPr>
              <a:t>Užívání dokončené stavby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500077" y="4273887"/>
            <a:ext cx="81369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Změna stavby před dokončením </a:t>
            </a:r>
            <a:r>
              <a:rPr lang="cs-CZ" dirty="0" smtClean="0">
                <a:solidFill>
                  <a:schemeClr val="bg1"/>
                </a:solidFill>
              </a:rPr>
              <a:t>(dle konkrétní situace)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12656" y="6165304"/>
            <a:ext cx="8163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Odstraňování staveb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3" name="Šipka dolů 12"/>
          <p:cNvSpPr/>
          <p:nvPr/>
        </p:nvSpPr>
        <p:spPr>
          <a:xfrm>
            <a:off x="28630" y="1628800"/>
            <a:ext cx="484632" cy="49937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13262" y="4941168"/>
            <a:ext cx="8096559" cy="361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Předčasné užívání stavby  </a:t>
            </a:r>
            <a:r>
              <a:rPr lang="cs-CZ" dirty="0" smtClean="0"/>
              <a:t>(dle konkrétní situace)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161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Společné územní a stavební řízení s posouzením vlivů na životní prostředí 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1600" dirty="0"/>
              <a:t>§ </a:t>
            </a:r>
            <a:r>
              <a:rPr lang="cs-CZ" sz="1600" dirty="0" smtClean="0"/>
              <a:t>94q </a:t>
            </a:r>
            <a:r>
              <a:rPr lang="cs-CZ" sz="1600" dirty="0"/>
              <a:t>až </a:t>
            </a:r>
            <a:r>
              <a:rPr lang="cs-CZ" sz="1600" dirty="0" smtClean="0"/>
              <a:t>94z </a:t>
            </a:r>
            <a:r>
              <a:rPr lang="cs-CZ" sz="1600" dirty="0" err="1" smtClean="0"/>
              <a:t>StZ</a:t>
            </a:r>
            <a:r>
              <a:rPr lang="cs-CZ" sz="1600" dirty="0" smtClean="0"/>
              <a:t>  </a:t>
            </a:r>
            <a:r>
              <a:rPr lang="cs-CZ" sz="1600" dirty="0"/>
              <a:t>ve spoj. s ustanoveními zákona EIA (100/2001 Sb.)</a:t>
            </a:r>
          </a:p>
          <a:p>
            <a:pPr lvl="1"/>
            <a:r>
              <a:rPr lang="cs-CZ" sz="1600" dirty="0"/>
              <a:t>obecný stavební úřad: OÚORP (§ 13 odst. 1 písm. c) </a:t>
            </a:r>
            <a:r>
              <a:rPr lang="cs-CZ" sz="1600" dirty="0" err="1"/>
              <a:t>StZ</a:t>
            </a:r>
            <a:r>
              <a:rPr lang="cs-CZ" sz="1600" dirty="0"/>
              <a:t>)</a:t>
            </a:r>
          </a:p>
          <a:p>
            <a:pPr lvl="1"/>
            <a:r>
              <a:rPr lang="cs-CZ" sz="1600" dirty="0"/>
              <a:t>povaha navazujícího řízení  ( zákon EIA, </a:t>
            </a:r>
            <a:r>
              <a:rPr lang="cs-CZ" sz="1600" dirty="0" err="1"/>
              <a:t>StZ</a:t>
            </a:r>
            <a:r>
              <a:rPr lang="cs-CZ" sz="1600" dirty="0"/>
              <a:t> + vzájemný vztah) </a:t>
            </a:r>
          </a:p>
          <a:p>
            <a:pPr lvl="2"/>
            <a:r>
              <a:rPr lang="cs-CZ" sz="1200" i="1" dirty="0"/>
              <a:t>K navazujícímu řízení  blíže viz přednáška Vojtěch Vomáčka: EIA</a:t>
            </a:r>
          </a:p>
          <a:p>
            <a:pPr lvl="1"/>
            <a:r>
              <a:rPr lang="cs-CZ" sz="1600" dirty="0"/>
              <a:t>specifika žádosti a jejích příloh:</a:t>
            </a:r>
          </a:p>
          <a:p>
            <a:pPr lvl="2"/>
            <a:r>
              <a:rPr lang="cs-CZ" sz="1200" dirty="0"/>
              <a:t>obecně přílohy dle § 86 </a:t>
            </a:r>
            <a:r>
              <a:rPr lang="cs-CZ" sz="1200" dirty="0" err="1"/>
              <a:t>StZ</a:t>
            </a:r>
            <a:r>
              <a:rPr lang="cs-CZ" sz="1200" dirty="0"/>
              <a:t> + </a:t>
            </a:r>
          </a:p>
          <a:p>
            <a:pPr lvl="2"/>
            <a:r>
              <a:rPr lang="cs-CZ" sz="1200" dirty="0"/>
              <a:t>dokumentace vlivů záměru na ŽP dle zákona EIA vč. posouzení vlivů oblasti NATURA ., </a:t>
            </a:r>
            <a:r>
              <a:rPr lang="cs-CZ" sz="1200" dirty="0" smtClean="0"/>
              <a:t>bylo-li </a:t>
            </a:r>
            <a:r>
              <a:rPr lang="cs-CZ" sz="1200" dirty="0"/>
              <a:t>tak stanoveno v závěru zjišťovacího řízení</a:t>
            </a:r>
          </a:p>
          <a:p>
            <a:pPr lvl="2"/>
            <a:r>
              <a:rPr lang="cs-CZ" sz="1200" dirty="0"/>
              <a:t>Závěr zjišťovacího řízení, byl-li vydán</a:t>
            </a:r>
          </a:p>
          <a:p>
            <a:pPr lvl="1"/>
            <a:r>
              <a:rPr lang="cs-CZ" sz="1600" dirty="0"/>
              <a:t>Součinnost stavebního úřadu s příslušným úřadem </a:t>
            </a:r>
            <a:r>
              <a:rPr lang="cs-CZ" sz="1600" dirty="0" smtClean="0"/>
              <a:t>EIA</a:t>
            </a:r>
          </a:p>
          <a:p>
            <a:pPr lvl="1"/>
            <a:r>
              <a:rPr lang="cs-CZ" sz="1600" b="1" dirty="0" smtClean="0">
                <a:solidFill>
                  <a:srgbClr val="33CC33"/>
                </a:solidFill>
              </a:rPr>
              <a:t>Závazné </a:t>
            </a:r>
            <a:r>
              <a:rPr lang="cs-CZ" sz="1600" b="1" dirty="0" err="1" smtClean="0">
                <a:solidFill>
                  <a:srgbClr val="33CC33"/>
                </a:solidFill>
              </a:rPr>
              <a:t>stanoviskoEIA</a:t>
            </a:r>
            <a:r>
              <a:rPr lang="cs-CZ" sz="1600" dirty="0" smtClean="0"/>
              <a:t>: VYDÁ PŘÍSLUŠNÝ ÚŘAD V RÁMCI SPOLEČNÉHO </a:t>
            </a:r>
            <a:r>
              <a:rPr lang="cs-CZ" sz="1600" dirty="0" smtClean="0"/>
              <a:t>ÚZEMNÍHO </a:t>
            </a:r>
            <a:r>
              <a:rPr lang="cs-CZ" sz="1600" dirty="0" smtClean="0"/>
              <a:t>A STAVEBNÍHO ŘÍZENÍ S </a:t>
            </a:r>
            <a:r>
              <a:rPr lang="cs-CZ" sz="1600" dirty="0" smtClean="0"/>
              <a:t>POSUZENÍM VLIVŮ </a:t>
            </a:r>
            <a:r>
              <a:rPr lang="cs-CZ" sz="1600" dirty="0" smtClean="0"/>
              <a:t>NA ŽIVOTNÍ PROSTŘEDÍ </a:t>
            </a:r>
            <a:endParaRPr lang="cs-CZ" sz="1600" dirty="0"/>
          </a:p>
          <a:p>
            <a:pPr lvl="1"/>
            <a:r>
              <a:rPr lang="cs-CZ" sz="1600" dirty="0"/>
              <a:t>Kompenzační opatření ve vztahu k oblastem NATURA 2000 a vztah k územnímu řízení/ územnímu rozhodnutí</a:t>
            </a:r>
          </a:p>
          <a:p>
            <a:pPr lvl="1"/>
            <a:r>
              <a:rPr lang="cs-CZ" sz="1600" dirty="0"/>
              <a:t>Územní rozhodnutí</a:t>
            </a:r>
          </a:p>
          <a:p>
            <a:pPr lvl="2"/>
            <a:r>
              <a:rPr lang="cs-CZ" sz="1200" dirty="0"/>
              <a:t>obsah</a:t>
            </a:r>
          </a:p>
          <a:p>
            <a:pPr lvl="2"/>
            <a:r>
              <a:rPr lang="cs-CZ" sz="1200" dirty="0"/>
              <a:t>Doručování</a:t>
            </a:r>
          </a:p>
          <a:p>
            <a:pPr lvl="2"/>
            <a:r>
              <a:rPr lang="cs-CZ" sz="1200" dirty="0"/>
              <a:t>Opravné prostředky</a:t>
            </a:r>
          </a:p>
          <a:p>
            <a:pPr lvl="2"/>
            <a:r>
              <a:rPr lang="cs-CZ" sz="1200" dirty="0"/>
              <a:t>soudní přezkum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Ivana Průchová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70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661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06613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 smtClean="0"/>
              <a:t>Soudní přezkum: specifika:  žalobní legitimace dotčené  veřejnosti ve vztahu k navazujícím řízením a souvisejí otázky soudního přezkumu žalob proti rozhodnutí, v navazujících řízeních </a:t>
            </a:r>
            <a:endParaRPr lang="cs-CZ" sz="2000" dirty="0"/>
          </a:p>
        </p:txBody>
      </p:sp>
      <p:sp>
        <p:nvSpPr>
          <p:cNvPr id="57348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554343" cy="5184874"/>
          </a:xfrm>
        </p:spPr>
        <p:txBody>
          <a:bodyPr>
            <a:normAutofit lnSpcReduction="10000"/>
          </a:bodyPr>
          <a:lstStyle/>
          <a:p>
            <a:pPr eaLnBrk="1" hangingPunct="1"/>
            <a:endParaRPr lang="cs-CZ" altLang="cs-CZ" sz="1800" b="1" dirty="0" smtClean="0"/>
          </a:p>
          <a:p>
            <a:pPr eaLnBrk="1" hangingPunct="1"/>
            <a:r>
              <a:rPr lang="cs-CZ" altLang="cs-CZ" sz="1800" b="1" dirty="0" smtClean="0"/>
              <a:t>DOTČENÁ VEŘEJNOST:</a:t>
            </a:r>
          </a:p>
          <a:p>
            <a:pPr eaLnBrk="1" hangingPunct="1"/>
            <a:r>
              <a:rPr lang="cs-CZ" altLang="cs-CZ" sz="1800" b="1" dirty="0" smtClean="0"/>
              <a:t>Soudní přezkum ve vztahu k navazujícím řízením - § 9d zák. EIA</a:t>
            </a:r>
          </a:p>
          <a:p>
            <a:pPr lvl="1" eaLnBrk="1" hangingPunct="1"/>
            <a:r>
              <a:rPr lang="cs-CZ" altLang="cs-CZ" sz="1800" dirty="0" smtClean="0"/>
              <a:t>„</a:t>
            </a:r>
            <a:r>
              <a:rPr lang="cs-CZ" altLang="cs-CZ" sz="1800" b="1" dirty="0" smtClean="0">
                <a:solidFill>
                  <a:srgbClr val="00B050"/>
                </a:solidFill>
              </a:rPr>
              <a:t>Dotčená veřejnost</a:t>
            </a:r>
            <a:r>
              <a:rPr lang="cs-CZ" altLang="cs-CZ" sz="1800" dirty="0" smtClean="0"/>
              <a:t>“ se může </a:t>
            </a:r>
            <a:r>
              <a:rPr lang="cs-CZ" altLang="cs-CZ" sz="1800" b="1" dirty="0" smtClean="0"/>
              <a:t>žalobou domáhat zrušení rozhodnutí vydaného v navazujícím řízení </a:t>
            </a:r>
            <a:r>
              <a:rPr lang="cs-CZ" altLang="cs-CZ" sz="1800" dirty="0" smtClean="0"/>
              <a:t>a napadat </a:t>
            </a:r>
            <a:r>
              <a:rPr lang="cs-CZ" altLang="cs-CZ" sz="1800" b="1" dirty="0" smtClean="0">
                <a:solidFill>
                  <a:srgbClr val="C00000"/>
                </a:solidFill>
              </a:rPr>
              <a:t>hmotnou nebo procesní zákonnost </a:t>
            </a:r>
            <a:r>
              <a:rPr lang="cs-CZ" altLang="cs-CZ" sz="1800" dirty="0" smtClean="0"/>
              <a:t>tohoto rozhodnutí. </a:t>
            </a:r>
          </a:p>
          <a:p>
            <a:pPr lvl="1" eaLnBrk="1" hangingPunct="1"/>
            <a:endParaRPr lang="cs-CZ" altLang="cs-CZ" sz="1800" dirty="0" smtClean="0"/>
          </a:p>
          <a:p>
            <a:pPr lvl="1" eaLnBrk="1" hangingPunct="1"/>
            <a:r>
              <a:rPr lang="cs-CZ" altLang="cs-CZ" sz="1800" dirty="0" smtClean="0"/>
              <a:t>se </a:t>
            </a:r>
            <a:r>
              <a:rPr lang="cs-CZ" altLang="cs-CZ" sz="1800" b="1" dirty="0" smtClean="0"/>
              <a:t>má za to, že „dotčená veřejnost</a:t>
            </a:r>
            <a:r>
              <a:rPr lang="cs-CZ" altLang="cs-CZ" sz="1800" dirty="0" smtClean="0"/>
              <a:t>“ má práva, na kterých může být rozhodnutím vydaným v navazujícím řízení zkrácena.</a:t>
            </a:r>
          </a:p>
          <a:p>
            <a:pPr lvl="1" eaLnBrk="1" hangingPunct="1"/>
            <a:endParaRPr lang="cs-CZ" altLang="cs-CZ" sz="1800" dirty="0" smtClean="0"/>
          </a:p>
          <a:p>
            <a:pPr lvl="1" eaLnBrk="1" hangingPunct="1"/>
            <a:r>
              <a:rPr lang="cs-CZ" altLang="cs-CZ" sz="1800" b="1" dirty="0" smtClean="0"/>
              <a:t>O žalobách </a:t>
            </a:r>
            <a:r>
              <a:rPr lang="cs-CZ" altLang="cs-CZ" sz="1800" dirty="0" smtClean="0"/>
              <a:t>proti rozhodnutím vydaným v navazujících řízeních rozhodne soud </a:t>
            </a:r>
            <a:r>
              <a:rPr lang="cs-CZ" altLang="cs-CZ" sz="1800" b="1" dirty="0" smtClean="0"/>
              <a:t>do 90 dnů poté, kdy žaloba došla soudu.</a:t>
            </a:r>
          </a:p>
          <a:p>
            <a:pPr lvl="1" eaLnBrk="1" hangingPunct="1"/>
            <a:endParaRPr lang="cs-CZ" altLang="cs-CZ" sz="1800" dirty="0" smtClean="0"/>
          </a:p>
          <a:p>
            <a:pPr lvl="1" eaLnBrk="1" hangingPunct="1"/>
            <a:r>
              <a:rPr lang="cs-CZ" altLang="cs-CZ" sz="1800" dirty="0" smtClean="0"/>
              <a:t> Soud i bez návrhu </a:t>
            </a:r>
            <a:r>
              <a:rPr lang="cs-CZ" altLang="cs-CZ" sz="1800" b="1" dirty="0" smtClean="0"/>
              <a:t>rozhodne o přiznání </a:t>
            </a:r>
            <a:r>
              <a:rPr lang="cs-CZ" altLang="cs-CZ" sz="1800" b="1" dirty="0" smtClean="0">
                <a:solidFill>
                  <a:srgbClr val="C00000"/>
                </a:solidFill>
              </a:rPr>
              <a:t>odkladného účinku žalobě</a:t>
            </a:r>
            <a:r>
              <a:rPr lang="cs-CZ" altLang="cs-CZ" sz="1800" dirty="0" smtClean="0"/>
              <a:t> nebo </a:t>
            </a:r>
            <a:r>
              <a:rPr lang="cs-CZ" altLang="cs-CZ" sz="1800" b="1" dirty="0" smtClean="0">
                <a:solidFill>
                  <a:srgbClr val="C00000"/>
                </a:solidFill>
              </a:rPr>
              <a:t>o předběžném opatření </a:t>
            </a:r>
            <a:r>
              <a:rPr lang="cs-CZ" altLang="cs-CZ" sz="1800" dirty="0" smtClean="0"/>
              <a:t>podle soudního řádu správního. Soud přizná žalobě odkladný účinek nebo nařídí předběžné opatření, </a:t>
            </a:r>
            <a:r>
              <a:rPr lang="cs-CZ" altLang="cs-CZ" sz="1800" b="1" dirty="0" smtClean="0">
                <a:solidFill>
                  <a:srgbClr val="00B050"/>
                </a:solidFill>
              </a:rPr>
              <a:t>hrozí-li nebezpečí, že realizací záměru může dojít k závažným škodám na životním prostředí</a:t>
            </a:r>
          </a:p>
          <a:p>
            <a:pPr lvl="1" eaLnBrk="1" hangingPunct="1"/>
            <a:r>
              <a:rPr lang="cs-CZ" altLang="cs-CZ" sz="1800" b="1" dirty="0" smtClean="0">
                <a:solidFill>
                  <a:schemeClr val="tx1"/>
                </a:solidFill>
              </a:rPr>
              <a:t>diskuse</a:t>
            </a:r>
            <a:endParaRPr lang="cs-CZ" altLang="cs-CZ" sz="1800" dirty="0" smtClean="0">
              <a:solidFill>
                <a:schemeClr val="tx1"/>
              </a:solidFill>
            </a:endParaRPr>
          </a:p>
          <a:p>
            <a:pPr lvl="1" eaLnBrk="1" hangingPunct="1"/>
            <a:endParaRPr lang="cs-CZ" altLang="cs-CZ" dirty="0" smtClean="0"/>
          </a:p>
        </p:txBody>
      </p:sp>
      <p:sp>
        <p:nvSpPr>
          <p:cNvPr id="57347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987F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0AC97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200" smtClean="0">
                <a:solidFill>
                  <a:srgbClr val="FFFFFF"/>
                </a:solidFill>
                <a:latin typeface="Verdana" pitchFamily="34" charset="0"/>
              </a:rPr>
              <a:t>Ivana Průchová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71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7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Soudní přezkum: </a:t>
            </a:r>
            <a:r>
              <a:rPr lang="cs-CZ" sz="2800" dirty="0" smtClean="0"/>
              <a:t>specifika: žalobní legitimace ministerstva pro místní rozvoj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sz="2000" dirty="0" smtClean="0"/>
          </a:p>
          <a:p>
            <a:r>
              <a:rPr lang="cs-CZ" sz="2000" dirty="0" smtClean="0"/>
              <a:t>společné </a:t>
            </a:r>
            <a:r>
              <a:rPr lang="cs-CZ" sz="2000" dirty="0" smtClean="0">
                <a:solidFill>
                  <a:srgbClr val="7030A0"/>
                </a:solidFill>
              </a:rPr>
              <a:t>územní </a:t>
            </a:r>
            <a:r>
              <a:rPr lang="cs-CZ" sz="2000" dirty="0" smtClean="0"/>
              <a:t>a stavební řízení  (§ 94p/6 </a:t>
            </a:r>
            <a:r>
              <a:rPr lang="cs-CZ" sz="2000" dirty="0" err="1" smtClean="0"/>
              <a:t>StZ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společné </a:t>
            </a:r>
            <a:r>
              <a:rPr lang="cs-CZ" sz="2000" dirty="0" smtClean="0">
                <a:solidFill>
                  <a:srgbClr val="7030A0"/>
                </a:solidFill>
              </a:rPr>
              <a:t>územní</a:t>
            </a:r>
            <a:r>
              <a:rPr lang="cs-CZ" sz="2000" dirty="0" smtClean="0"/>
              <a:t> a stavební řízení s posouzením vlivů na životní prostředí (§ 94y/7 </a:t>
            </a:r>
            <a:r>
              <a:rPr lang="cs-CZ" sz="2000" dirty="0" err="1" smtClean="0"/>
              <a:t>StZ</a:t>
            </a:r>
            <a:r>
              <a:rPr lang="cs-CZ" sz="2000" dirty="0" smtClean="0"/>
              <a:t>)</a:t>
            </a:r>
          </a:p>
          <a:p>
            <a:endParaRPr lang="cs-CZ" sz="2000" dirty="0" smtClean="0"/>
          </a:p>
          <a:p>
            <a:r>
              <a:rPr lang="cs-CZ" sz="2000" dirty="0" smtClean="0"/>
              <a:t>žalobní legitimace MMR:</a:t>
            </a:r>
          </a:p>
          <a:p>
            <a:pPr lvl="1"/>
            <a:r>
              <a:rPr lang="cs-CZ" sz="2000" dirty="0" smtClean="0"/>
              <a:t>je-li společné </a:t>
            </a:r>
            <a:r>
              <a:rPr lang="cs-CZ" sz="2000" dirty="0"/>
              <a:t>povolení vydané </a:t>
            </a:r>
            <a:r>
              <a:rPr lang="cs-CZ" sz="2000" dirty="0" smtClean="0"/>
              <a:t>SPECIÁLNÍM stavením </a:t>
            </a:r>
            <a:r>
              <a:rPr lang="cs-CZ" sz="2000" dirty="0"/>
              <a:t>úřadem </a:t>
            </a:r>
            <a:r>
              <a:rPr lang="cs-CZ" sz="2000" dirty="0" smtClean="0"/>
              <a:t>(uvedeným </a:t>
            </a:r>
            <a:r>
              <a:rPr lang="cs-CZ" sz="2000" dirty="0"/>
              <a:t>v § 15 odst. 1 písm. b) až d) nebo v § 16 odst. 2 písm. d</a:t>
            </a:r>
            <a:r>
              <a:rPr lang="cs-CZ" sz="2000" dirty="0" smtClean="0"/>
              <a:t>))  </a:t>
            </a:r>
            <a:r>
              <a:rPr lang="cs-CZ" sz="2000" dirty="0" smtClean="0">
                <a:solidFill>
                  <a:srgbClr val="7030A0"/>
                </a:solidFill>
              </a:rPr>
              <a:t>je </a:t>
            </a:r>
            <a:r>
              <a:rPr lang="cs-CZ" sz="2000" dirty="0">
                <a:solidFill>
                  <a:srgbClr val="7030A0"/>
                </a:solidFill>
              </a:rPr>
              <a:t>v rozporu se závazným stanoviskem vydaným podle § </a:t>
            </a:r>
            <a:r>
              <a:rPr lang="cs-CZ" sz="2000" dirty="0" smtClean="0">
                <a:solidFill>
                  <a:srgbClr val="7030A0"/>
                </a:solidFill>
              </a:rPr>
              <a:t>96b </a:t>
            </a:r>
            <a:r>
              <a:rPr lang="cs-CZ" sz="2000" dirty="0" smtClean="0"/>
              <a:t>(</a:t>
            </a:r>
            <a:r>
              <a:rPr lang="cs-CZ" sz="2000" dirty="0" smtClean="0">
                <a:solidFill>
                  <a:srgbClr val="7030A0"/>
                </a:solidFill>
              </a:rPr>
              <a:t>závazné stanovisko orgánu územního plánování k „souladu záměru s územním plánováním“)  </a:t>
            </a:r>
          </a:p>
          <a:p>
            <a:pPr lvl="1"/>
            <a:r>
              <a:rPr lang="cs-CZ" sz="2000" dirty="0" smtClean="0"/>
              <a:t>je </a:t>
            </a:r>
            <a:r>
              <a:rPr lang="cs-CZ" sz="2000" dirty="0"/>
              <a:t>oprávněno podat z tohoto důvodu proti společnému povolení </a:t>
            </a:r>
            <a:r>
              <a:rPr lang="cs-CZ" sz="2000" dirty="0" smtClean="0"/>
              <a:t>ve </a:t>
            </a:r>
            <a:r>
              <a:rPr lang="cs-CZ" sz="2000" dirty="0"/>
              <a:t>lhůtě 6 měsíců ode dne jeho právní moci žalobu ve správním </a:t>
            </a:r>
            <a:r>
              <a:rPr lang="cs-CZ" sz="2000" dirty="0" smtClean="0"/>
              <a:t>soudnictví</a:t>
            </a:r>
            <a:r>
              <a:rPr lang="cs-CZ" dirty="0" smtClean="0"/>
              <a:t> 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Ivana Průchová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72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9393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>
              <a:solidFill>
                <a:srgbClr val="7B9899"/>
              </a:solidFill>
            </a:endParaRPr>
          </a:p>
        </p:txBody>
      </p:sp>
      <p:sp>
        <p:nvSpPr>
          <p:cNvPr id="68612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cs-CZ" altLang="cs-CZ" dirty="0" smtClean="0"/>
              <a:t>? Výhled:</a:t>
            </a:r>
          </a:p>
          <a:p>
            <a:pPr lvl="1"/>
            <a:r>
              <a:rPr lang="cs-CZ" altLang="cs-CZ" dirty="0" smtClean="0"/>
              <a:t> aplikační praxe po novelách z roku 2017 </a:t>
            </a:r>
          </a:p>
          <a:p>
            <a:pPr lvl="2"/>
            <a:r>
              <a:rPr lang="cs-CZ" altLang="cs-CZ" dirty="0" smtClean="0"/>
              <a:t>Novely: stavební zákon, zákon o posuzování vlivů na ŽP, zákon o ochraně přírody a krajiny, další předpisy z oblasti ŽP, správní řád, soudní řád správní</a:t>
            </a:r>
          </a:p>
          <a:p>
            <a:pPr lvl="2"/>
            <a:r>
              <a:rPr lang="cs-CZ" altLang="cs-CZ" dirty="0" smtClean="0"/>
              <a:t>Vyhodnocení efektivnosti právní úpravy po novelizacích</a:t>
            </a:r>
          </a:p>
          <a:p>
            <a:pPr lvl="2"/>
            <a:endParaRPr lang="cs-CZ" altLang="cs-CZ" dirty="0"/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 smtClean="0"/>
              <a:t>?? Ev. další novelizace stavebního zákona nebo nový stavební zákon</a:t>
            </a:r>
          </a:p>
          <a:p>
            <a:r>
              <a:rPr lang="cs-CZ" altLang="cs-CZ" dirty="0" smtClean="0"/>
              <a:t>- srov. např</a:t>
            </a:r>
            <a:r>
              <a:rPr lang="cs-CZ" altLang="cs-CZ" dirty="0"/>
              <a:t>. </a:t>
            </a:r>
            <a:r>
              <a:rPr lang="cs-CZ" altLang="cs-CZ" dirty="0" smtClean="0"/>
              <a:t>dlouhodobý </a:t>
            </a:r>
            <a:r>
              <a:rPr lang="cs-CZ" altLang="cs-CZ" dirty="0"/>
              <a:t>výhled: </a:t>
            </a:r>
            <a:r>
              <a:rPr lang="cs-CZ" altLang="cs-CZ" dirty="0" smtClean="0"/>
              <a:t>Rekodifikace </a:t>
            </a:r>
            <a:r>
              <a:rPr lang="cs-CZ" altLang="cs-CZ" dirty="0"/>
              <a:t>veřejného stavebního práva  - </a:t>
            </a:r>
            <a:r>
              <a:rPr lang="cs-CZ" altLang="cs-CZ" dirty="0" smtClean="0"/>
              <a:t>Věcný záměr stavebního zákona - viz </a:t>
            </a:r>
            <a:r>
              <a:rPr lang="cs-CZ" altLang="cs-CZ" dirty="0"/>
              <a:t>blíže: </a:t>
            </a:r>
            <a:r>
              <a:rPr lang="cs-CZ" altLang="cs-CZ" dirty="0">
                <a:hlinkClick r:id="rId2"/>
              </a:rPr>
              <a:t>zde</a:t>
            </a:r>
            <a:endParaRPr lang="cs-CZ" altLang="cs-CZ" dirty="0"/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Diskuse.</a:t>
            </a:r>
          </a:p>
          <a:p>
            <a:pPr eaLnBrk="1" hangingPunct="1"/>
            <a:endParaRPr lang="cs-CZ" altLang="cs-CZ" dirty="0" smtClean="0"/>
          </a:p>
          <a:p>
            <a:pPr lvl="2" eaLnBrk="1" hangingPunct="1"/>
            <a:r>
              <a:rPr lang="cs-CZ" altLang="cs-CZ" dirty="0" smtClean="0"/>
              <a:t>Děkuji za pozornost.</a:t>
            </a:r>
          </a:p>
        </p:txBody>
      </p:sp>
      <p:sp>
        <p:nvSpPr>
          <p:cNvPr id="68611" name="Zástupný symbol pro zápatí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987F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0AC97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200" smtClean="0">
                <a:solidFill>
                  <a:srgbClr val="FFFFFF"/>
                </a:solidFill>
                <a:latin typeface="Verdana" pitchFamily="34" charset="0"/>
              </a:rPr>
              <a:t>Ivana Průchová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73</a:t>
            </a:fld>
            <a:endParaRPr lang="cs-CZ"/>
          </a:p>
        </p:txBody>
      </p:sp>
      <p:sp>
        <p:nvSpPr>
          <p:cNvPr id="3" name="Šipka dolů 2"/>
          <p:cNvSpPr/>
          <p:nvPr/>
        </p:nvSpPr>
        <p:spPr>
          <a:xfrm>
            <a:off x="4087368" y="3100797"/>
            <a:ext cx="484632" cy="762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prava 3"/>
          <p:cNvSpPr/>
          <p:nvPr/>
        </p:nvSpPr>
        <p:spPr>
          <a:xfrm>
            <a:off x="827584" y="2564904"/>
            <a:ext cx="83439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250825" y="228600"/>
            <a:ext cx="8585200" cy="752475"/>
          </a:xfrm>
        </p:spPr>
        <p:txBody>
          <a:bodyPr/>
          <a:lstStyle/>
          <a:p>
            <a:pPr eaLnBrk="1" hangingPunct="1"/>
            <a:r>
              <a:rPr lang="cs-CZ" altLang="cs-CZ" sz="1800" dirty="0" smtClean="0">
                <a:solidFill>
                  <a:srgbClr val="7B9899"/>
                </a:solidFill>
              </a:rPr>
              <a:t>PROCESY PODLE STAVEBNÍHO ZÁKONA – blíže ke grafu výše</a:t>
            </a:r>
          </a:p>
        </p:txBody>
      </p:sp>
      <p:sp>
        <p:nvSpPr>
          <p:cNvPr id="20484" name="Zástupný symbol pro obsah 2"/>
          <p:cNvSpPr>
            <a:spLocks noGrp="1"/>
          </p:cNvSpPr>
          <p:nvPr>
            <p:ph idx="1"/>
          </p:nvPr>
        </p:nvSpPr>
        <p:spPr>
          <a:xfrm>
            <a:off x="250825" y="1268413"/>
            <a:ext cx="8405813" cy="54737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sz="1200" b="1" dirty="0" smtClean="0"/>
              <a:t>územní plánování</a:t>
            </a:r>
          </a:p>
          <a:p>
            <a:pPr lvl="1" eaLnBrk="1" hangingPunct="1"/>
            <a:r>
              <a:rPr lang="cs-CZ" altLang="cs-CZ" sz="1200" b="1" i="1" dirty="0" smtClean="0"/>
              <a:t>v užším smyslu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200" b="1" dirty="0" smtClean="0"/>
              <a:t>územně plánovací podklady – ÚAP, ÚS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200" b="1" dirty="0" smtClean="0"/>
              <a:t>politika územního rozvoje   (schvalovaná  usnesením vlády, není OOP ani v materiálním smyslu)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200" b="1" dirty="0" smtClean="0"/>
              <a:t>územně plánovací dokumentace (OOP</a:t>
            </a:r>
            <a:r>
              <a:rPr lang="cs-CZ" altLang="cs-CZ" sz="1200" dirty="0" smtClean="0"/>
              <a:t>)</a:t>
            </a:r>
          </a:p>
          <a:p>
            <a:pPr lvl="3" eaLnBrk="1" hangingPunct="1">
              <a:lnSpc>
                <a:spcPct val="80000"/>
              </a:lnSpc>
            </a:pPr>
            <a:r>
              <a:rPr lang="cs-CZ" altLang="cs-CZ" sz="1200" dirty="0" smtClean="0"/>
              <a:t>zásady územního rozvoje	</a:t>
            </a:r>
          </a:p>
          <a:p>
            <a:pPr lvl="3" eaLnBrk="1" hangingPunct="1">
              <a:lnSpc>
                <a:spcPct val="80000"/>
              </a:lnSpc>
            </a:pPr>
            <a:r>
              <a:rPr lang="cs-CZ" altLang="cs-CZ" sz="1200" dirty="0" smtClean="0"/>
              <a:t>územní plán</a:t>
            </a:r>
          </a:p>
          <a:p>
            <a:pPr lvl="3" eaLnBrk="1" hangingPunct="1">
              <a:lnSpc>
                <a:spcPct val="80000"/>
              </a:lnSpc>
            </a:pPr>
            <a:r>
              <a:rPr lang="cs-CZ" altLang="cs-CZ" sz="1200" dirty="0" smtClean="0"/>
              <a:t>regulační plán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200" b="1" dirty="0" smtClean="0"/>
              <a:t>samostatné vymezení zastavěného území (OOP)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200" b="1" dirty="0" smtClean="0"/>
              <a:t>územní opatření (OOP)</a:t>
            </a:r>
          </a:p>
          <a:p>
            <a:pPr lvl="3" eaLnBrk="1" hangingPunct="1">
              <a:lnSpc>
                <a:spcPct val="80000"/>
              </a:lnSpc>
            </a:pPr>
            <a:r>
              <a:rPr lang="cs-CZ" altLang="cs-CZ" sz="1200" dirty="0" smtClean="0"/>
              <a:t>územní opatření o stavební uzávěře</a:t>
            </a:r>
          </a:p>
          <a:p>
            <a:pPr lvl="3" eaLnBrk="1" hangingPunct="1">
              <a:lnSpc>
                <a:spcPct val="80000"/>
              </a:lnSpc>
            </a:pPr>
            <a:r>
              <a:rPr lang="cs-CZ" altLang="cs-CZ" sz="1200" dirty="0" smtClean="0"/>
              <a:t>územní opatření o asanaci území</a:t>
            </a:r>
          </a:p>
          <a:p>
            <a:pPr lvl="1" eaLnBrk="1" hangingPunct="1"/>
            <a:r>
              <a:rPr lang="cs-CZ" altLang="cs-CZ" sz="1200" b="1" i="1" dirty="0" smtClean="0"/>
              <a:t>v širším smyslu</a:t>
            </a:r>
          </a:p>
          <a:p>
            <a:pPr lvl="2" eaLnBrk="1" hangingPunct="1"/>
            <a:r>
              <a:rPr lang="cs-CZ" altLang="cs-CZ" sz="1200" b="1" dirty="0" smtClean="0"/>
              <a:t>územní rozhodování  (ISA)</a:t>
            </a:r>
          </a:p>
          <a:p>
            <a:pPr eaLnBrk="1" hangingPunct="1"/>
            <a:r>
              <a:rPr lang="cs-CZ" altLang="cs-CZ" sz="1200" b="1" dirty="0" smtClean="0"/>
              <a:t>ohlášení  a stavební povolení  (ISA)</a:t>
            </a:r>
          </a:p>
          <a:p>
            <a:pPr eaLnBrk="1" hangingPunct="1"/>
            <a:r>
              <a:rPr lang="cs-CZ" altLang="cs-CZ" sz="1200" b="1" dirty="0" smtClean="0"/>
              <a:t>změna stavby před jejím dokončením  (ISA )</a:t>
            </a:r>
          </a:p>
          <a:p>
            <a:pPr eaLnBrk="1" hangingPunct="1"/>
            <a:r>
              <a:rPr lang="cs-CZ" altLang="cs-CZ" sz="1200" b="1" dirty="0" smtClean="0"/>
              <a:t>předčasné užívání stavby (ISA)</a:t>
            </a:r>
          </a:p>
          <a:p>
            <a:pPr eaLnBrk="1" hangingPunct="1"/>
            <a:r>
              <a:rPr lang="cs-CZ" altLang="cs-CZ" sz="1200" b="1" dirty="0" smtClean="0"/>
              <a:t>užívání dokončené stavby (ISA)</a:t>
            </a:r>
          </a:p>
          <a:p>
            <a:pPr lvl="1" eaLnBrk="1" hangingPunct="1"/>
            <a:r>
              <a:rPr lang="cs-CZ" altLang="cs-CZ" sz="1200" b="1" dirty="0" smtClean="0"/>
              <a:t>kolaudační souhlas</a:t>
            </a:r>
          </a:p>
          <a:p>
            <a:pPr lvl="1" eaLnBrk="1" hangingPunct="1"/>
            <a:r>
              <a:rPr lang="cs-CZ" altLang="cs-CZ" sz="1200" b="1" dirty="0" smtClean="0"/>
              <a:t>kolaudační rozhodnutí </a:t>
            </a:r>
          </a:p>
          <a:p>
            <a:pPr eaLnBrk="1" hangingPunct="1"/>
            <a:r>
              <a:rPr lang="cs-CZ" altLang="cs-CZ" sz="1200" b="1" dirty="0" smtClean="0"/>
              <a:t>odstraňování staveb, terénních úprav a zařízení (ISA)</a:t>
            </a:r>
          </a:p>
          <a:p>
            <a:pPr eaLnBrk="1" hangingPunct="1"/>
            <a:endParaRPr lang="cs-CZ" altLang="cs-CZ" sz="1200" dirty="0" smtClean="0"/>
          </a:p>
          <a:p>
            <a:pPr eaLnBrk="1" hangingPunct="1"/>
            <a:r>
              <a:rPr lang="cs-CZ" altLang="cs-CZ" sz="2000" b="1" dirty="0" smtClean="0">
                <a:solidFill>
                  <a:srgbClr val="00B050"/>
                </a:solidFill>
              </a:rPr>
              <a:t>Ve VŠECH procesech OCHRANA ŽIVOTNÍHO PROSTŘEDÍ –  </a:t>
            </a:r>
            <a:r>
              <a:rPr lang="cs-CZ" altLang="cs-CZ" sz="2000" b="1" dirty="0" smtClean="0">
                <a:solidFill>
                  <a:srgbClr val="0000FF"/>
                </a:solidFill>
              </a:rPr>
              <a:t>ROZDÍLNOSTI:</a:t>
            </a:r>
          </a:p>
          <a:p>
            <a:pPr lvl="1"/>
            <a:r>
              <a:rPr lang="cs-CZ" altLang="cs-CZ" sz="1600" b="1" dirty="0" smtClean="0">
                <a:solidFill>
                  <a:srgbClr val="C00000"/>
                </a:solidFill>
              </a:rPr>
              <a:t>SUBJEKTY </a:t>
            </a:r>
            <a:r>
              <a:rPr lang="cs-CZ" altLang="cs-CZ" sz="1600" b="1" dirty="0" smtClean="0">
                <a:solidFill>
                  <a:srgbClr val="00B050"/>
                </a:solidFill>
              </a:rPr>
              <a:t> </a:t>
            </a:r>
          </a:p>
          <a:p>
            <a:pPr lvl="1"/>
            <a:r>
              <a:rPr lang="cs-CZ" altLang="cs-CZ" sz="1600" b="1" dirty="0" smtClean="0">
                <a:solidFill>
                  <a:srgbClr val="C00000"/>
                </a:solidFill>
              </a:rPr>
              <a:t>NÁSTROJE</a:t>
            </a:r>
            <a:endParaRPr lang="cs-CZ" altLang="cs-CZ" sz="1600" b="1" dirty="0" smtClean="0">
              <a:solidFill>
                <a:srgbClr val="C00000"/>
              </a:solidFill>
            </a:endParaRPr>
          </a:p>
          <a:p>
            <a:r>
              <a:rPr lang="cs-CZ" altLang="cs-CZ" sz="2000" b="1" dirty="0" smtClean="0">
                <a:solidFill>
                  <a:srgbClr val="0000FF"/>
                </a:solidFill>
              </a:rPr>
              <a:t>DLE  POVAHY A STADIA PROCESU</a:t>
            </a:r>
          </a:p>
          <a:p>
            <a:pPr lvl="1" eaLnBrk="1" hangingPunct="1"/>
            <a:endParaRPr lang="cs-CZ" altLang="cs-CZ" sz="900" dirty="0" smtClean="0">
              <a:solidFill>
                <a:srgbClr val="C00000"/>
              </a:solidFill>
            </a:endParaRPr>
          </a:p>
          <a:p>
            <a:pPr eaLnBrk="1" hangingPunct="1"/>
            <a:endParaRPr lang="cs-CZ" altLang="cs-CZ" sz="1400" dirty="0" smtClean="0"/>
          </a:p>
        </p:txBody>
      </p:sp>
      <p:sp>
        <p:nvSpPr>
          <p:cNvPr id="20483" name="Zástupný symbol pro zápatí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987F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0AC97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200" dirty="0" smtClean="0">
                <a:solidFill>
                  <a:srgbClr val="FFFFFF"/>
                </a:solidFill>
                <a:latin typeface="Verdana" pitchFamily="34" charset="0"/>
              </a:rPr>
              <a:t>Ivana Průchová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000" smtClean="0">
                <a:solidFill>
                  <a:srgbClr val="86856F"/>
                </a:solidFill>
              </a:rPr>
              <a:t>SUBJEKTY V PROCESECH  PODLE  STAVEBNÍHO  ZÁKONA  A  JEJICH  ROLE  PŘI  OCHRANĚ   ŽIVOTNÍHO  PROSTŘEDÍ </a:t>
            </a:r>
          </a:p>
        </p:txBody>
      </p:sp>
      <p:sp>
        <p:nvSpPr>
          <p:cNvPr id="21508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cs-CZ" altLang="cs-CZ" dirty="0" smtClean="0"/>
              <a:t>Subjekty:</a:t>
            </a:r>
            <a:endParaRPr lang="en-US" altLang="cs-CZ" dirty="0" smtClean="0"/>
          </a:p>
          <a:p>
            <a:pPr lvl="1" eaLnBrk="1" hangingPunct="1"/>
            <a:r>
              <a:rPr lang="en-US" altLang="cs-CZ" dirty="0" smtClean="0"/>
              <a:t>o</a:t>
            </a:r>
            <a:r>
              <a:rPr lang="cs-CZ" altLang="cs-CZ" dirty="0" err="1" smtClean="0"/>
              <a:t>rgány</a:t>
            </a:r>
            <a:r>
              <a:rPr lang="cs-CZ" altLang="cs-CZ" dirty="0" smtClean="0"/>
              <a:t> územního plánování</a:t>
            </a:r>
          </a:p>
          <a:p>
            <a:pPr lvl="1" eaLnBrk="1" hangingPunct="1"/>
            <a:r>
              <a:rPr lang="en-US" altLang="cs-CZ" dirty="0" smtClean="0"/>
              <a:t>s</a:t>
            </a:r>
            <a:r>
              <a:rPr lang="cs-CZ" altLang="cs-CZ" dirty="0" smtClean="0"/>
              <a:t>tavební úřady </a:t>
            </a:r>
          </a:p>
          <a:p>
            <a:pPr lvl="1" eaLnBrk="1" hangingPunct="1"/>
            <a:r>
              <a:rPr lang="cs-CZ" altLang="cs-CZ" dirty="0" smtClean="0"/>
              <a:t>autorizovaný inspektor</a:t>
            </a:r>
          </a:p>
          <a:p>
            <a:pPr lvl="1" eaLnBrk="1" hangingPunct="1"/>
            <a:r>
              <a:rPr lang="en-US" altLang="cs-CZ" dirty="0" smtClean="0"/>
              <a:t>o</a:t>
            </a:r>
            <a:r>
              <a:rPr lang="cs-CZ" altLang="cs-CZ" dirty="0" err="1" smtClean="0"/>
              <a:t>bce</a:t>
            </a:r>
            <a:r>
              <a:rPr lang="cs-CZ" altLang="cs-CZ" dirty="0" smtClean="0"/>
              <a:t> </a:t>
            </a:r>
          </a:p>
          <a:p>
            <a:pPr lvl="1" eaLnBrk="1" hangingPunct="1"/>
            <a:r>
              <a:rPr lang="en-US" altLang="cs-CZ" dirty="0" smtClean="0"/>
              <a:t>d</a:t>
            </a:r>
            <a:r>
              <a:rPr lang="cs-CZ" altLang="cs-CZ" dirty="0" err="1" smtClean="0"/>
              <a:t>otčené</a:t>
            </a:r>
            <a:r>
              <a:rPr lang="cs-CZ" altLang="cs-CZ" dirty="0" smtClean="0"/>
              <a:t> orgány</a:t>
            </a:r>
          </a:p>
          <a:p>
            <a:pPr lvl="1" eaLnBrk="1" hangingPunct="1"/>
            <a:r>
              <a:rPr lang="en-US" altLang="cs-CZ" dirty="0" smtClean="0"/>
              <a:t>v</a:t>
            </a:r>
            <a:r>
              <a:rPr lang="cs-CZ" altLang="cs-CZ" dirty="0" err="1" smtClean="0"/>
              <a:t>eřejnost</a:t>
            </a:r>
            <a:r>
              <a:rPr lang="cs-CZ" altLang="cs-CZ" dirty="0" smtClean="0"/>
              <a:t>/dotčená veřejnost</a:t>
            </a:r>
          </a:p>
          <a:p>
            <a:pPr lvl="1" eaLnBrk="1" hangingPunct="1"/>
            <a:r>
              <a:rPr lang="en-US" altLang="cs-CZ" dirty="0" smtClean="0"/>
              <a:t>u</a:t>
            </a:r>
            <a:r>
              <a:rPr lang="cs-CZ" altLang="cs-CZ" dirty="0" err="1" smtClean="0"/>
              <a:t>častníci</a:t>
            </a:r>
            <a:r>
              <a:rPr lang="cs-CZ" altLang="cs-CZ" dirty="0" smtClean="0"/>
              <a:t> procesů/řízení</a:t>
            </a:r>
          </a:p>
          <a:p>
            <a:pPr lvl="1" eaLnBrk="1" hangingPunct="1"/>
            <a:r>
              <a:rPr lang="cs-CZ" altLang="cs-CZ" dirty="0" smtClean="0"/>
              <a:t>další subjekty (autorizované  osoby – projektanti)</a:t>
            </a:r>
            <a:endParaRPr lang="en-US" altLang="cs-CZ" dirty="0" smtClean="0"/>
          </a:p>
          <a:p>
            <a:endParaRPr lang="cs-CZ" altLang="cs-CZ" sz="2800" dirty="0" smtClean="0"/>
          </a:p>
          <a:p>
            <a:pPr lvl="1"/>
            <a:r>
              <a:rPr lang="en-US" altLang="cs-CZ" sz="2400" dirty="0" smtClean="0"/>
              <a:t>Po</a:t>
            </a:r>
            <a:r>
              <a:rPr lang="cs-CZ" altLang="cs-CZ" sz="2400" dirty="0" smtClean="0"/>
              <a:t>z</a:t>
            </a:r>
            <a:r>
              <a:rPr lang="en-US" altLang="cs-CZ" sz="2400" dirty="0" smtClean="0"/>
              <a:t>ice a n</a:t>
            </a:r>
            <a:r>
              <a:rPr lang="cs-CZ" altLang="cs-CZ" sz="2400" dirty="0" smtClean="0"/>
              <a:t>á</a:t>
            </a:r>
            <a:r>
              <a:rPr lang="en-US" altLang="cs-CZ" sz="2400" dirty="0" err="1" smtClean="0"/>
              <a:t>stroje</a:t>
            </a:r>
            <a:r>
              <a:rPr lang="cs-CZ" altLang="cs-CZ" sz="2400" dirty="0" smtClean="0"/>
              <a:t>,jimiž disponují </a:t>
            </a:r>
            <a:r>
              <a:rPr lang="en-US" altLang="cs-CZ" sz="2400" dirty="0" smtClean="0"/>
              <a:t> </a:t>
            </a:r>
            <a:r>
              <a:rPr lang="cs-CZ" altLang="cs-CZ" sz="2400" dirty="0" smtClean="0"/>
              <a:t>jednotlivé subjekty </a:t>
            </a:r>
            <a:r>
              <a:rPr lang="cs-CZ" altLang="cs-CZ" sz="2400" dirty="0" smtClean="0"/>
              <a:t>jsou </a:t>
            </a:r>
            <a:r>
              <a:rPr lang="cs-CZ" altLang="cs-CZ" sz="2400" dirty="0" smtClean="0"/>
              <a:t>diferencovány </a:t>
            </a:r>
            <a:r>
              <a:rPr lang="en-US" altLang="cs-CZ" sz="2400" dirty="0" err="1" smtClean="0"/>
              <a:t>dle</a:t>
            </a:r>
            <a:r>
              <a:rPr lang="en-US" altLang="cs-CZ" sz="2400" dirty="0" smtClean="0"/>
              <a:t> stadia a </a:t>
            </a:r>
            <a:r>
              <a:rPr lang="en-US" altLang="cs-CZ" sz="2400" dirty="0" err="1" smtClean="0"/>
              <a:t>povah</a:t>
            </a:r>
            <a:r>
              <a:rPr lang="cs-CZ" altLang="cs-CZ" sz="2400" dirty="0" smtClean="0"/>
              <a:t>y</a:t>
            </a:r>
            <a:r>
              <a:rPr lang="en-US" altLang="cs-CZ" sz="2400" dirty="0" smtClean="0"/>
              <a:t> </a:t>
            </a:r>
            <a:r>
              <a:rPr lang="en-US" altLang="cs-CZ" sz="2400" dirty="0" err="1" smtClean="0"/>
              <a:t>procesu</a:t>
            </a:r>
            <a:r>
              <a:rPr lang="cs-CZ" altLang="cs-CZ" sz="2400" dirty="0" smtClean="0"/>
              <a:t> dle stavebního zákona </a:t>
            </a:r>
          </a:p>
          <a:p>
            <a:pPr lvl="1" eaLnBrk="1" hangingPunct="1"/>
            <a:endParaRPr lang="cs-CZ" altLang="cs-CZ" dirty="0" smtClean="0"/>
          </a:p>
          <a:p>
            <a:pPr lvl="1" eaLnBrk="1" hangingPunct="1"/>
            <a:endParaRPr lang="cs-CZ" altLang="cs-CZ" dirty="0" smtClean="0"/>
          </a:p>
        </p:txBody>
      </p:sp>
      <p:sp>
        <p:nvSpPr>
          <p:cNvPr id="21507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987F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0AC97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200" smtClean="0">
                <a:solidFill>
                  <a:srgbClr val="FFFFFF"/>
                </a:solidFill>
                <a:latin typeface="Verdana" pitchFamily="34" charset="0"/>
              </a:rPr>
              <a:t>Ivana Průchová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sp>
        <p:nvSpPr>
          <p:cNvPr id="3" name="Šipka doprava 2"/>
          <p:cNvSpPr/>
          <p:nvPr/>
        </p:nvSpPr>
        <p:spPr>
          <a:xfrm>
            <a:off x="457200" y="5301208"/>
            <a:ext cx="7727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12869</TotalTime>
  <Words>6364</Words>
  <Application>Microsoft Office PowerPoint</Application>
  <PresentationFormat>Předvádění na obrazovce (4:3)</PresentationFormat>
  <Paragraphs>1052</Paragraphs>
  <Slides>73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73</vt:i4>
      </vt:variant>
    </vt:vector>
  </HeadingPairs>
  <TitlesOfParts>
    <vt:vector size="81" baseType="lpstr">
      <vt:lpstr>Arial</vt:lpstr>
      <vt:lpstr>Calibri</vt:lpstr>
      <vt:lpstr>Tahoma</vt:lpstr>
      <vt:lpstr>Times New Roman</vt:lpstr>
      <vt:lpstr>Verdana</vt:lpstr>
      <vt:lpstr>Wingdings</vt:lpstr>
      <vt:lpstr>Wingdings 2</vt:lpstr>
      <vt:lpstr>Motiv systému Office</vt:lpstr>
      <vt:lpstr>  Stavební zákon a ochrana životního prostředí   </vt:lpstr>
      <vt:lpstr>Prameny</vt:lpstr>
      <vt:lpstr>Prameny </vt:lpstr>
      <vt:lpstr>   Mezinárodní smlouvy </vt:lpstr>
      <vt:lpstr>Právo EU</vt:lpstr>
      <vt:lpstr>Udržitelný rozvoj a stavební zákon</vt:lpstr>
      <vt:lpstr>Procesy podle stavebního zákona – základní přehled</vt:lpstr>
      <vt:lpstr>PROCESY PODLE STAVEBNÍHO ZÁKONA – blíže ke grafu výše</vt:lpstr>
      <vt:lpstr>SUBJEKTY V PROCESECH  PODLE  STAVEBNÍHO  ZÁKONA  A  JEJICH  ROLE  PŘI  OCHRANĚ   ŽIVOTNÍHO  PROSTŘEDÍ </vt:lpstr>
      <vt:lpstr>Orgány územního plánování a stavební úřady </vt:lpstr>
      <vt:lpstr>Dotčené orgány</vt:lpstr>
      <vt:lpstr>Dotčené orgány</vt:lpstr>
      <vt:lpstr>Obsah závazného stanoviska/stanoviska</vt:lpstr>
      <vt:lpstr>Veřejnost </vt:lpstr>
      <vt:lpstr>Dotčená veřejnost a EIA </vt:lpstr>
      <vt:lpstr>Zástupce veřejnosti   specifický subjekt ve vztahu k územně plánovací dokumentaci  </vt:lpstr>
      <vt:lpstr>Účastníci řízení </vt:lpstr>
      <vt:lpstr>Územní plánování</vt:lpstr>
      <vt:lpstr>Územní plánování</vt:lpstr>
      <vt:lpstr>Nástroje územního plánování přehled</vt:lpstr>
      <vt:lpstr>Prezentace aplikace PowerPoint</vt:lpstr>
      <vt:lpstr>Územně plánovací informace</vt:lpstr>
      <vt:lpstr>POLITIKA ÚZEMNÍHO ROZVOJE – ROZVOJOVÉ OBLASTI A PLOCHY</vt:lpstr>
      <vt:lpstr>PÚR – vztah rozvojových oblastí, rozvojových os a specifických oblastí </vt:lpstr>
      <vt:lpstr>Politika územního rozvoje</vt:lpstr>
      <vt:lpstr>Politika územního rozvoje a posuzování vlivů na životní prostředí (SEA)</vt:lpstr>
      <vt:lpstr>ZÚR – na příkladu ZÚR JmK </vt:lpstr>
      <vt:lpstr>ZÚR JmK – územní rezervy - PROVĚŘENÍ ÚZEMNÍ STUDIÍ</vt:lpstr>
      <vt:lpstr>Zásady   územního rozvoje</vt:lpstr>
      <vt:lpstr>Zásady územního rozvoje a posuzování vlivů na životní prostředí (SEA)</vt:lpstr>
      <vt:lpstr>Územní plán a posuzování vlivů na ŽP (SEA) Natura 2000</vt:lpstr>
      <vt:lpstr>Územní plán –na příkladu městyse Veverská Bítýška, hlavní výkres – viz blíže - zde</vt:lpstr>
      <vt:lpstr>Regulační plán</vt:lpstr>
      <vt:lpstr>Regulační plán na příkladu městyse Veverská Bítýška – blíže zde</vt:lpstr>
      <vt:lpstr>    Územní opatření o stavební uzávěře </vt:lpstr>
      <vt:lpstr>Územní opatření o asanaci území</vt:lpstr>
      <vt:lpstr>Přezkum OOP a rozhodnutí o námitkách </vt:lpstr>
      <vt:lpstr>Přezkoumání opatření obecné povahy </vt:lpstr>
      <vt:lpstr>Vybraná judikatura k nástrojům územního plánování – relevance i ve vztahu k zájmu  na ochraně ŽP</vt:lpstr>
      <vt:lpstr>Opatření obecné povahy: aktivní legitimace; uplatnění (RESP. NEUPLATNĚNÍ)  námitek a připomínek</vt:lpstr>
      <vt:lpstr>Opatření obecné povahy: aktivní legitimace; uplatnění (RESP. NEUPLATNĚNÍ)  námitek a připomínek – pokračování </vt:lpstr>
      <vt:lpstr>Opatření obecné povahy: Řízení před soudem: aktivní legitimace k podání návrhu na zrušení opatření obecné povahy - NÁJEMCE  </vt:lpstr>
      <vt:lpstr>Opatření obecné povahy: Řízení před soudem: aktivní legitimace k podání návrhu na zrušení opatření obecné povahy - SPOLKY</vt:lpstr>
      <vt:lpstr>Opatření obecné povahy: řízení před soudem: aktivní legitimace zástupce veřejnosti</vt:lpstr>
      <vt:lpstr>Řízení a postupy je nahrazující podle stavebního zákona a ochrana životního prostředí</vt:lpstr>
      <vt:lpstr>Řízení a postupy  podle stavebního zákona a ochrana životního prostředí</vt:lpstr>
      <vt:lpstr>Řízení dle stavebního zákona a ochrana životního prostředí -přehled</vt:lpstr>
      <vt:lpstr>VÝZNAM POVAHY ZÁMĚRU pro procesy podle stavebního zákona </vt:lpstr>
      <vt:lpstr>Řízení dle stavebního zákona, kterým nepředcházel proces EIA a ochrana ŽP   - přehled</vt:lpstr>
      <vt:lpstr>Ochrana životního prostředí/vybraných složek životního prostředí ve vztahu k procesům podle stavebního zákona dle povahy aktu</vt:lpstr>
      <vt:lpstr>Příklady závazných stanovisek a správních rozhodnutí z oblasti ochrany životního prostředí a jejich vazby na řízení podle stavebního zákona  - základní schémata</vt:lpstr>
      <vt:lpstr>Ochrana ZPF </vt:lpstr>
      <vt:lpstr>Ochrana ZPF (ZoZPF)+ zemědělské pozemky jako VKP registrované,  krajinný ráz(ZOPK)</vt:lpstr>
      <vt:lpstr>Ochrana PUPFL </vt:lpstr>
      <vt:lpstr>Ochrana PUPFL(LZ) +  les jako VKP ex lege , les a krajinný ráz (ZoPK)</vt:lpstr>
      <vt:lpstr>ZPF, PUPFL +  zvláště chráněná území dle zákona o ochraně přírody a krajiny </vt:lpstr>
      <vt:lpstr>ZPF, PUPFL +  zvláště chráněná území + zvláštní ochrana druhová  dle zákona o ochraně přírody a krajiny </vt:lpstr>
      <vt:lpstr>Vztah stavebního povolení k povolení IPPC</vt:lpstr>
      <vt:lpstr>Procesy podle stavebního zákona a  kácení trvalých porostů </vt:lpstr>
      <vt:lpstr>Procesy podle stavebního zákona a  kácení trvalých porostů </vt:lpstr>
      <vt:lpstr>Speciální ustanovení o ochraně kulturně cenných předmětů a chráněných částí přírody dle stavebního zákona (§ 176 StZ)</vt:lpstr>
      <vt:lpstr>EIA  </vt:lpstr>
      <vt:lpstr>ZÁMĚR  EIA</vt:lpstr>
      <vt:lpstr>Řízení podle stavebního zákona s povahou NAVAZUJÍCÍHO ŘÍZENÍ na samostatné posouzení EIAzáměru  </vt:lpstr>
      <vt:lpstr>Územní řízení jako navazující řízení na proces „samostatné/neintegrované EIA“ – základní schéma </vt:lpstr>
      <vt:lpstr>Prezentace aplikace PowerPoint</vt:lpstr>
      <vt:lpstr>Specifika řízení podle stavebního zákona jako „navazujících řízení“    dle § 9c zák. EIA  -  „připomenutí“vybraných aspektů: (blíže viz přednáška V. Vomáčka: Posuzování vlivů na ŽP)</vt:lpstr>
      <vt:lpstr>EIA „integrovaná“ do procesů StZ</vt:lpstr>
      <vt:lpstr>Územní řízení s posouzením vlivů na životní prostředí</vt:lpstr>
      <vt:lpstr>Společné územní a stavební řízení s posouzením vlivů na životní prostředí </vt:lpstr>
      <vt:lpstr>Soudní přezkum: specifika:  žalobní legitimace dotčené  veřejnosti ve vztahu k navazujícím řízením a souvisejí otázky soudního přezkumu žalob proti rozhodnutí, v navazujících řízeních </vt:lpstr>
      <vt:lpstr>Soudní přezkum: specifika: žalobní legitimace ministerstva pro místní rozvoj </vt:lpstr>
      <vt:lpstr>Prezentace aplikace PowerPoint</vt:lpstr>
    </vt:vector>
  </TitlesOfParts>
  <Company>Právnická fakulta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pruchova</dc:creator>
  <cp:lastModifiedBy>Ivana Průchová</cp:lastModifiedBy>
  <cp:revision>339</cp:revision>
  <cp:lastPrinted>2017-11-01T11:01:29Z</cp:lastPrinted>
  <dcterms:created xsi:type="dcterms:W3CDTF">2009-04-13T15:50:52Z</dcterms:created>
  <dcterms:modified xsi:type="dcterms:W3CDTF">2017-11-06T09:42:43Z</dcterms:modified>
</cp:coreProperties>
</file>