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70" r:id="rId4"/>
    <p:sldId id="272" r:id="rId5"/>
    <p:sldId id="273" r:id="rId6"/>
    <p:sldId id="258" r:id="rId7"/>
    <p:sldId id="262" r:id="rId8"/>
    <p:sldId id="259" r:id="rId9"/>
    <p:sldId id="260" r:id="rId10"/>
    <p:sldId id="278" r:id="rId11"/>
    <p:sldId id="261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8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10/5/2017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018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10/5/2017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277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10/5/2017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794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pPr/>
              <a:t>10/5/2017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518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10/5/2017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768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10/5/2017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500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10/5/2017</a:t>
            </a:fld>
            <a:endParaRPr lang="en-US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097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10/5/2017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409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10/5/2017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024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10/5/2017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787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pPr/>
              <a:t>10/5/2017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739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s-CZ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s-CZ" smtClean="0"/>
              <a:t>Haga clic para modificar el estilo de texto del patrón</a:t>
            </a:r>
          </a:p>
          <a:p>
            <a:pPr lvl="1"/>
            <a:r>
              <a:rPr lang="es-ES" altLang="cs-CZ" smtClean="0"/>
              <a:t>Segundo nivel</a:t>
            </a:r>
          </a:p>
          <a:p>
            <a:pPr lvl="2"/>
            <a:r>
              <a:rPr lang="es-ES" altLang="cs-CZ" smtClean="0"/>
              <a:t>Tercer nivel</a:t>
            </a:r>
          </a:p>
          <a:p>
            <a:pPr lvl="3"/>
            <a:r>
              <a:rPr lang="es-ES" altLang="cs-CZ" smtClean="0"/>
              <a:t>Cuarto nivel</a:t>
            </a:r>
          </a:p>
          <a:p>
            <a:pPr lvl="4"/>
            <a:r>
              <a:rPr lang="es-ES" altLang="cs-CZ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48A87A34-81AB-432B-8DAE-1953F412C126}" type="datetimeFigureOut">
              <a:rPr lang="en-US" smtClean="0"/>
              <a:pPr/>
              <a:t>10/5/2017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670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Finanční právo III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28404" y="4199467"/>
            <a:ext cx="8637072" cy="1071095"/>
          </a:xfrm>
        </p:spPr>
        <p:txBody>
          <a:bodyPr/>
          <a:lstStyle/>
          <a:p>
            <a:r>
              <a:rPr lang="cs-CZ" dirty="0" smtClean="0"/>
              <a:t>Podzim 2017</a:t>
            </a:r>
          </a:p>
          <a:p>
            <a:r>
              <a:rPr lang="cs-CZ" dirty="0" smtClean="0"/>
              <a:t>Michal Janovec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10267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30269" y="508825"/>
            <a:ext cx="9603275" cy="532575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Subjekty v ČR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30270" y="1612900"/>
            <a:ext cx="9603275" cy="447039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800" b="1" dirty="0">
                <a:solidFill>
                  <a:srgbClr val="FF0000"/>
                </a:solidFill>
              </a:rPr>
              <a:t>Banka</a:t>
            </a:r>
            <a:r>
              <a:rPr lang="cs-CZ" altLang="cs-CZ" sz="2800" dirty="0">
                <a:solidFill>
                  <a:srgbClr val="FF0000"/>
                </a:solidFill>
              </a:rPr>
              <a:t> </a:t>
            </a:r>
            <a:r>
              <a:rPr lang="cs-CZ" altLang="cs-CZ" sz="2800" dirty="0"/>
              <a:t>§ 1 odst. 1 </a:t>
            </a:r>
            <a:r>
              <a:rPr lang="cs-CZ" altLang="cs-CZ" sz="2800" dirty="0" err="1"/>
              <a:t>ZoB</a:t>
            </a: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b="1" dirty="0">
                <a:solidFill>
                  <a:srgbClr val="FF0000"/>
                </a:solidFill>
              </a:rPr>
              <a:t>Družstevní záložna</a:t>
            </a:r>
            <a:r>
              <a:rPr lang="cs-CZ" altLang="cs-CZ" sz="2800" dirty="0">
                <a:solidFill>
                  <a:srgbClr val="FF0000"/>
                </a:solidFill>
              </a:rPr>
              <a:t> </a:t>
            </a:r>
            <a:r>
              <a:rPr lang="cs-CZ" altLang="cs-CZ" sz="2800" dirty="0"/>
              <a:t>§ 1 odst. 2, § 2a odst. 1 </a:t>
            </a:r>
            <a:r>
              <a:rPr lang="cs-CZ" altLang="cs-CZ" sz="2800" dirty="0" err="1"/>
              <a:t>ZoSÚD</a:t>
            </a: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b="1" dirty="0">
                <a:solidFill>
                  <a:srgbClr val="FF0000"/>
                </a:solidFill>
              </a:rPr>
              <a:t>Investiční společnost</a:t>
            </a:r>
            <a:r>
              <a:rPr lang="cs-CZ" altLang="cs-CZ" sz="2800" dirty="0">
                <a:solidFill>
                  <a:srgbClr val="FF0000"/>
                </a:solidFill>
              </a:rPr>
              <a:t> </a:t>
            </a:r>
            <a:r>
              <a:rPr lang="cs-CZ" altLang="cs-CZ" sz="2800" dirty="0"/>
              <a:t>§ 7 ZISIF </a:t>
            </a:r>
          </a:p>
          <a:p>
            <a:pPr>
              <a:lnSpc>
                <a:spcPct val="80000"/>
              </a:lnSpc>
            </a:pPr>
            <a:r>
              <a:rPr lang="cs-CZ" altLang="cs-CZ" sz="2800" b="1" dirty="0">
                <a:solidFill>
                  <a:srgbClr val="FF0000"/>
                </a:solidFill>
              </a:rPr>
              <a:t>Investiční fond</a:t>
            </a:r>
            <a:r>
              <a:rPr lang="cs-CZ" altLang="cs-CZ" sz="2800" dirty="0">
                <a:solidFill>
                  <a:srgbClr val="FF0000"/>
                </a:solidFill>
              </a:rPr>
              <a:t> </a:t>
            </a:r>
            <a:r>
              <a:rPr lang="cs-CZ" altLang="cs-CZ" sz="2800" b="1" dirty="0">
                <a:solidFill>
                  <a:srgbClr val="FF0000"/>
                </a:solidFill>
              </a:rPr>
              <a:t>s právní osobností </a:t>
            </a:r>
            <a:r>
              <a:rPr lang="cs-CZ" altLang="cs-CZ" sz="2800" dirty="0"/>
              <a:t>§ 8, 9 ZISIF</a:t>
            </a:r>
          </a:p>
          <a:p>
            <a:pPr>
              <a:lnSpc>
                <a:spcPct val="80000"/>
              </a:lnSpc>
            </a:pPr>
            <a:r>
              <a:rPr lang="cs-CZ" altLang="cs-CZ" sz="2800" b="1" dirty="0">
                <a:solidFill>
                  <a:srgbClr val="FF0000"/>
                </a:solidFill>
              </a:rPr>
              <a:t>Pojišťovna</a:t>
            </a:r>
            <a:r>
              <a:rPr lang="cs-CZ" altLang="cs-CZ" sz="2800" dirty="0">
                <a:solidFill>
                  <a:srgbClr val="FF0000"/>
                </a:solidFill>
              </a:rPr>
              <a:t> </a:t>
            </a:r>
            <a:r>
              <a:rPr lang="cs-CZ" altLang="cs-CZ" sz="2800" dirty="0"/>
              <a:t>§ 3 odst. 1 písm. a), b), § 13 odst. 2 </a:t>
            </a:r>
            <a:r>
              <a:rPr lang="cs-CZ" altLang="cs-CZ" sz="2800" dirty="0" err="1"/>
              <a:t>ZoP</a:t>
            </a: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b="1" dirty="0">
                <a:solidFill>
                  <a:srgbClr val="FF0000"/>
                </a:solidFill>
              </a:rPr>
              <a:t>Zajišťovna</a:t>
            </a:r>
            <a:r>
              <a:rPr lang="cs-CZ" altLang="cs-CZ" sz="2800" dirty="0">
                <a:solidFill>
                  <a:srgbClr val="FF0000"/>
                </a:solidFill>
              </a:rPr>
              <a:t> </a:t>
            </a:r>
            <a:r>
              <a:rPr lang="cs-CZ" altLang="cs-CZ" sz="2800" dirty="0"/>
              <a:t>§ 3 odst. 1 písm. g), h), § 36 odst. 2 </a:t>
            </a:r>
            <a:r>
              <a:rPr lang="cs-CZ" altLang="cs-CZ" sz="2800" dirty="0" err="1"/>
              <a:t>ZoP</a:t>
            </a: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b="1" dirty="0">
                <a:solidFill>
                  <a:srgbClr val="FF0000"/>
                </a:solidFill>
              </a:rPr>
              <a:t>Penzijní společnost </a:t>
            </a:r>
            <a:r>
              <a:rPr lang="cs-CZ" altLang="cs-CZ" sz="2800" dirty="0"/>
              <a:t>§ 29 </a:t>
            </a:r>
            <a:r>
              <a:rPr lang="cs-CZ" altLang="cs-CZ" sz="2800" dirty="0" err="1"/>
              <a:t>ZoDPS</a:t>
            </a: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b="1" dirty="0">
                <a:solidFill>
                  <a:srgbClr val="FF0000"/>
                </a:solidFill>
              </a:rPr>
              <a:t>Obchodník s cennými papíry </a:t>
            </a:r>
            <a:r>
              <a:rPr lang="cs-CZ" altLang="cs-CZ" sz="2800" dirty="0"/>
              <a:t>§ 5, § 6 </a:t>
            </a:r>
            <a:r>
              <a:rPr lang="cs-CZ" altLang="cs-CZ" sz="2800" dirty="0" err="1"/>
              <a:t>ZoPKT</a:t>
            </a:r>
            <a:endParaRPr lang="cs-CZ" altLang="cs-CZ" sz="2800" dirty="0"/>
          </a:p>
          <a:p>
            <a:pPr>
              <a:lnSpc>
                <a:spcPct val="80000"/>
              </a:lnSpc>
              <a:buNone/>
            </a:pPr>
            <a:endParaRPr lang="cs-CZ" altLang="cs-CZ" sz="1400" dirty="0"/>
          </a:p>
          <a:p>
            <a:pPr>
              <a:lnSpc>
                <a:spcPct val="80000"/>
              </a:lnSpc>
            </a:pPr>
            <a:r>
              <a:rPr lang="cs-CZ" altLang="cs-CZ" sz="2800" b="1" dirty="0"/>
              <a:t>Právní forma:</a:t>
            </a:r>
          </a:p>
          <a:p>
            <a:pPr lvl="1">
              <a:lnSpc>
                <a:spcPct val="80000"/>
              </a:lnSpc>
            </a:pPr>
            <a:r>
              <a:rPr lang="cs-CZ" altLang="cs-CZ" sz="2000" b="1" dirty="0"/>
              <a:t>společnost s ručením omezeným</a:t>
            </a:r>
          </a:p>
          <a:p>
            <a:pPr lvl="1">
              <a:lnSpc>
                <a:spcPct val="80000"/>
              </a:lnSpc>
            </a:pPr>
            <a:r>
              <a:rPr lang="cs-CZ" altLang="cs-CZ" sz="2000" b="1" dirty="0"/>
              <a:t>akciová společnost</a:t>
            </a:r>
          </a:p>
          <a:p>
            <a:pPr lvl="1">
              <a:lnSpc>
                <a:spcPct val="80000"/>
              </a:lnSpc>
            </a:pPr>
            <a:r>
              <a:rPr lang="cs-CZ" altLang="cs-CZ" sz="2000" b="1" dirty="0"/>
              <a:t>družstvo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investiční fond – rozšíření právních </a:t>
            </a:r>
            <a:r>
              <a:rPr lang="cs-CZ" altLang="cs-CZ" sz="2000" dirty="0" smtClean="0"/>
              <a:t>forem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4460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8750" y="902525"/>
            <a:ext cx="11468100" cy="557975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bg1"/>
                </a:solidFill>
              </a:rPr>
              <a:t>D</a:t>
            </a:r>
            <a:r>
              <a:rPr lang="cs-CZ" dirty="0" smtClean="0">
                <a:solidFill>
                  <a:schemeClr val="bg1"/>
                </a:solidFill>
              </a:rPr>
              <a:t>le </a:t>
            </a:r>
            <a:r>
              <a:rPr lang="cs-CZ" dirty="0">
                <a:solidFill>
                  <a:schemeClr val="bg1"/>
                </a:solidFill>
              </a:rPr>
              <a:t>zákona č. 256/2004 Sb., o podnikání na kapitálovém trhu</a:t>
            </a:r>
            <a:br>
              <a:rPr lang="cs-CZ" dirty="0">
                <a:solidFill>
                  <a:schemeClr val="bg1"/>
                </a:solidFill>
              </a:rPr>
            </a:b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0400" y="1460500"/>
            <a:ext cx="10464800" cy="4940300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cs-CZ" dirty="0"/>
              <a:t>profesionální investoři (zákazníci) dle </a:t>
            </a:r>
            <a:r>
              <a:rPr lang="cs-CZ" dirty="0" smtClean="0"/>
              <a:t>ZPKT</a:t>
            </a:r>
            <a:endParaRPr lang="cs-CZ" dirty="0"/>
          </a:p>
          <a:p>
            <a:pPr lvl="1"/>
            <a:r>
              <a:rPr lang="cs-CZ" dirty="0"/>
              <a:t>obchodník s cennými papíry</a:t>
            </a:r>
          </a:p>
          <a:p>
            <a:pPr lvl="1"/>
            <a:r>
              <a:rPr lang="cs-CZ" dirty="0"/>
              <a:t>banka</a:t>
            </a:r>
          </a:p>
          <a:p>
            <a:pPr lvl="1"/>
            <a:r>
              <a:rPr lang="cs-CZ" dirty="0"/>
              <a:t>pojišťovna</a:t>
            </a:r>
          </a:p>
          <a:p>
            <a:pPr lvl="1"/>
            <a:r>
              <a:rPr lang="cs-CZ" dirty="0"/>
              <a:t>zajišťovna</a:t>
            </a:r>
          </a:p>
          <a:p>
            <a:pPr lvl="1"/>
            <a:r>
              <a:rPr lang="cs-CZ" dirty="0"/>
              <a:t>investiční společnost</a:t>
            </a:r>
          </a:p>
          <a:p>
            <a:pPr lvl="1"/>
            <a:r>
              <a:rPr lang="cs-CZ" dirty="0"/>
              <a:t>investiční fond</a:t>
            </a:r>
          </a:p>
          <a:p>
            <a:pPr lvl="1"/>
            <a:r>
              <a:rPr lang="cs-CZ" dirty="0"/>
              <a:t>penzijní fond</a:t>
            </a:r>
          </a:p>
          <a:p>
            <a:pPr lvl="1"/>
            <a:r>
              <a:rPr lang="cs-CZ" dirty="0"/>
              <a:t>penzijní společnost</a:t>
            </a:r>
          </a:p>
          <a:p>
            <a:pPr lvl="1"/>
            <a:r>
              <a:rPr lang="cs-CZ" dirty="0"/>
              <a:t>právnická osoba založená za účelem podnikání, která podle poslední účetní závěrky splňuje alespoň 2 ze 3 kritérií, kterými jsou:</a:t>
            </a:r>
          </a:p>
          <a:p>
            <a:r>
              <a:rPr lang="cs-CZ" dirty="0"/>
              <a:t>1. celková výše aktiv odpovídající částce alespoň 20 000 000 EUR,</a:t>
            </a:r>
          </a:p>
          <a:p>
            <a:r>
              <a:rPr lang="cs-CZ" dirty="0"/>
              <a:t>2. čistý roční obrat odpovídající částce alespoň 40 000 000 EUR,</a:t>
            </a:r>
          </a:p>
          <a:p>
            <a:r>
              <a:rPr lang="cs-CZ" dirty="0"/>
              <a:t>3. vlastní kapitál odpovídající částce alespoň 2 000 000 EUR,</a:t>
            </a:r>
          </a:p>
          <a:p>
            <a:r>
              <a:rPr lang="cs-CZ" dirty="0"/>
              <a:t>zahraniční osoba, obdobná některé z výše uvedených osob</a:t>
            </a:r>
          </a:p>
          <a:p>
            <a:pPr lvl="1"/>
            <a:r>
              <a:rPr lang="cs-CZ" dirty="0"/>
              <a:t>stát</a:t>
            </a:r>
          </a:p>
          <a:p>
            <a:pPr lvl="1"/>
            <a:r>
              <a:rPr lang="cs-CZ" dirty="0"/>
              <a:t>Česká národní banka, zahraniční centrální banka, Evropská centrální banka</a:t>
            </a:r>
          </a:p>
          <a:p>
            <a:pPr lvl="1"/>
            <a:r>
              <a:rPr lang="cs-CZ" dirty="0"/>
              <a:t>mezinárodní finanční instituce (např. Světová banka, MMF, EIB)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75095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Další účastníci finančního trhu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organizátor veřejného trhu</a:t>
            </a:r>
          </a:p>
          <a:p>
            <a:pPr lvl="0"/>
            <a:r>
              <a:rPr lang="cs-CZ" dirty="0"/>
              <a:t>provozovatel tiskárny oprávněné k tisku cenných papírů</a:t>
            </a:r>
          </a:p>
          <a:p>
            <a:pPr lvl="0"/>
            <a:r>
              <a:rPr lang="cs-CZ" dirty="0"/>
              <a:t>centrální depozitář zaknihovaných cenných papírů</a:t>
            </a:r>
          </a:p>
          <a:p>
            <a:pPr lvl="0"/>
            <a:r>
              <a:rPr lang="cs-CZ" dirty="0"/>
              <a:t>osoba, která vede evidenci navazující na centrální evidenci zaknihovaných cenných papírů</a:t>
            </a:r>
          </a:p>
          <a:p>
            <a:pPr lvl="0"/>
            <a:r>
              <a:rPr lang="cs-CZ" dirty="0"/>
              <a:t>osoba, která vede samostatnou evidenci investičních nástrojů</a:t>
            </a:r>
          </a:p>
          <a:p>
            <a:pPr lvl="0"/>
            <a:r>
              <a:rPr lang="cs-CZ" dirty="0"/>
              <a:t>osoba, která vede evidenci navazující na samostatnou evidenci investičních nástrojů</a:t>
            </a:r>
          </a:p>
          <a:p>
            <a:pPr lvl="0"/>
            <a:r>
              <a:rPr lang="cs-CZ" dirty="0"/>
              <a:t>depozitář fondu kolektivního investování</a:t>
            </a:r>
          </a:p>
          <a:p>
            <a:endParaRPr lang="cs-CZ" dirty="0"/>
          </a:p>
          <a:p>
            <a:pPr lvl="0"/>
            <a:r>
              <a:rPr lang="cs-CZ" dirty="0"/>
              <a:t>další fyzické a právnické osoby zejména v postavení investorů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74046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292100" y="216724"/>
            <a:ext cx="11493500" cy="1049235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Instrumenty finančního trhu</a:t>
            </a:r>
            <a:r>
              <a:rPr lang="cs-CZ" dirty="0">
                <a:solidFill>
                  <a:schemeClr val="bg1"/>
                </a:solidFill>
              </a:rPr>
              <a:t/>
            </a:r>
            <a:br>
              <a:rPr lang="cs-CZ" dirty="0">
                <a:solidFill>
                  <a:schemeClr val="bg1"/>
                </a:solidFill>
              </a:rPr>
            </a:br>
            <a:r>
              <a:rPr lang="cs-CZ" sz="2700" dirty="0">
                <a:solidFill>
                  <a:schemeClr val="bg1"/>
                </a:solidFill>
              </a:rPr>
              <a:t>Investiční nástroje dle </a:t>
            </a:r>
            <a:r>
              <a:rPr lang="cs-CZ" sz="2700" dirty="0" smtClean="0">
                <a:solidFill>
                  <a:schemeClr val="bg1"/>
                </a:solidFill>
              </a:rPr>
              <a:t>ZPKT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investiční cenné </a:t>
            </a:r>
            <a:r>
              <a:rPr lang="cs-CZ" b="1" dirty="0" smtClean="0"/>
              <a:t>papíry</a:t>
            </a:r>
          </a:p>
          <a:p>
            <a:r>
              <a:rPr lang="cs-CZ" b="1" dirty="0"/>
              <a:t>cenné papíry kolektivního </a:t>
            </a:r>
            <a:r>
              <a:rPr lang="cs-CZ" b="1" dirty="0" smtClean="0"/>
              <a:t>investování</a:t>
            </a:r>
          </a:p>
          <a:p>
            <a:r>
              <a:rPr lang="cs-CZ" b="1" dirty="0"/>
              <a:t>nástroje peněžního </a:t>
            </a:r>
            <a:r>
              <a:rPr lang="cs-CZ" b="1" dirty="0" smtClean="0"/>
              <a:t>trhu</a:t>
            </a:r>
          </a:p>
          <a:p>
            <a:r>
              <a:rPr lang="cs-CZ" b="1" dirty="0"/>
              <a:t>opce, </a:t>
            </a:r>
            <a:r>
              <a:rPr lang="cs-CZ" b="1" dirty="0" err="1"/>
              <a:t>futures</a:t>
            </a:r>
            <a:r>
              <a:rPr lang="cs-CZ" b="1" dirty="0"/>
              <a:t>, swapy, forwardy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979511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Investiční cenné papíry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30270" y="1638300"/>
            <a:ext cx="9603275" cy="4521200"/>
          </a:xfrm>
        </p:spPr>
        <p:txBody>
          <a:bodyPr>
            <a:normAutofit fontScale="55000" lnSpcReduction="20000"/>
          </a:bodyPr>
          <a:lstStyle/>
          <a:p>
            <a:r>
              <a:rPr lang="cs-CZ" dirty="0"/>
              <a:t>Investičními cennými papíry jsou cenné papíry, které jsou obchodovatelné na kapitálovém trhu. Investičními cennými papíry jsou zejména </a:t>
            </a:r>
          </a:p>
          <a:p>
            <a:endParaRPr lang="cs-CZ" dirty="0"/>
          </a:p>
          <a:p>
            <a:r>
              <a:rPr lang="cs-CZ" b="1" dirty="0" smtClean="0"/>
              <a:t>akcie</a:t>
            </a:r>
            <a:r>
              <a:rPr lang="cs-CZ" dirty="0" smtClean="0"/>
              <a:t> </a:t>
            </a:r>
            <a:r>
              <a:rPr lang="cs-CZ" dirty="0"/>
              <a:t>nebo obdobné cenné papíry představující podíl na společnosti nebo jiné právnické osobě, </a:t>
            </a:r>
          </a:p>
          <a:p>
            <a:endParaRPr lang="cs-CZ" dirty="0"/>
          </a:p>
          <a:p>
            <a:r>
              <a:rPr lang="cs-CZ" b="1" dirty="0" smtClean="0"/>
              <a:t>dluhopisy</a:t>
            </a:r>
            <a:r>
              <a:rPr lang="cs-CZ" dirty="0" smtClean="0"/>
              <a:t> </a:t>
            </a:r>
            <a:r>
              <a:rPr lang="cs-CZ" dirty="0"/>
              <a:t>nebo obdobné cenné papíry představující právo na splacení dlužné částky, </a:t>
            </a:r>
          </a:p>
          <a:p>
            <a:endParaRPr lang="cs-CZ" dirty="0"/>
          </a:p>
          <a:p>
            <a:r>
              <a:rPr lang="cs-CZ" dirty="0" smtClean="0"/>
              <a:t>cenné </a:t>
            </a:r>
            <a:r>
              <a:rPr lang="cs-CZ" dirty="0"/>
              <a:t>papíry nahrazující cenné papíry uvedené v písmenech a) a b), </a:t>
            </a:r>
          </a:p>
          <a:p>
            <a:endParaRPr lang="cs-CZ" dirty="0"/>
          </a:p>
          <a:p>
            <a:r>
              <a:rPr lang="cs-CZ" dirty="0" smtClean="0"/>
              <a:t>cenné </a:t>
            </a:r>
            <a:r>
              <a:rPr lang="cs-CZ" dirty="0"/>
              <a:t>papíry opravňující k nabytí nebo zcizení investičních cenných papírů uvedených v písmenech a) a b), </a:t>
            </a:r>
          </a:p>
          <a:p>
            <a:endParaRPr lang="cs-CZ" dirty="0"/>
          </a:p>
          <a:p>
            <a:r>
              <a:rPr lang="cs-CZ" dirty="0" smtClean="0"/>
              <a:t>cenné </a:t>
            </a:r>
            <a:r>
              <a:rPr lang="cs-CZ" dirty="0"/>
              <a:t>papíry, ze kterých vyplývá právo na vypořádání v penězích a jejichž hodnota je určena hodnotou investičních cenných papírů, měnových kurzů, úrokových sazeb, úrokových výnosů, komodit nebo finančních indexů či jiných kvantitativně vyjádřených ukazatelů.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4004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444500" y="274638"/>
            <a:ext cx="10972800" cy="1143000"/>
          </a:xfrm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C</a:t>
            </a:r>
            <a:r>
              <a:rPr lang="cs-CZ" b="1" dirty="0" smtClean="0">
                <a:solidFill>
                  <a:schemeClr val="bg1"/>
                </a:solidFill>
              </a:rPr>
              <a:t>enné </a:t>
            </a:r>
            <a:r>
              <a:rPr lang="cs-CZ" b="1" dirty="0">
                <a:solidFill>
                  <a:schemeClr val="bg1"/>
                </a:solidFill>
              </a:rPr>
              <a:t>papíry kolektivního investování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Cennými papíry kolektivního investování jsou zejména</a:t>
            </a:r>
          </a:p>
          <a:p>
            <a:endParaRPr lang="cs-CZ" dirty="0"/>
          </a:p>
          <a:p>
            <a:r>
              <a:rPr lang="cs-CZ" b="1" dirty="0" smtClean="0"/>
              <a:t>akcie </a:t>
            </a:r>
            <a:r>
              <a:rPr lang="cs-CZ" b="1" dirty="0"/>
              <a:t>investičního fondu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b="1" dirty="0" smtClean="0"/>
              <a:t>podílové </a:t>
            </a:r>
            <a:r>
              <a:rPr lang="cs-CZ" b="1" dirty="0"/>
              <a:t>listy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17024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</a:t>
            </a:r>
            <a:r>
              <a:rPr lang="cs-CZ" b="1" dirty="0" smtClean="0">
                <a:solidFill>
                  <a:schemeClr val="bg1"/>
                </a:solidFill>
              </a:rPr>
              <a:t>ástroje </a:t>
            </a:r>
            <a:r>
              <a:rPr lang="cs-CZ" b="1" dirty="0">
                <a:solidFill>
                  <a:schemeClr val="bg1"/>
                </a:solidFill>
              </a:rPr>
              <a:t>peněžního trhu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Nástroji </a:t>
            </a:r>
            <a:r>
              <a:rPr lang="cs-CZ" dirty="0"/>
              <a:t>peněžního trhu jsou nástroje, se kterými se obvykle obchoduje na peněžním trhu a které mají hodnotu, kterou lze kdykoliv přesně určit.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89579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opce, </a:t>
            </a:r>
            <a:r>
              <a:rPr lang="cs-CZ" b="1" dirty="0" err="1">
                <a:solidFill>
                  <a:schemeClr val="bg1"/>
                </a:solidFill>
              </a:rPr>
              <a:t>futures</a:t>
            </a:r>
            <a:r>
              <a:rPr lang="cs-CZ" b="1" dirty="0">
                <a:solidFill>
                  <a:schemeClr val="bg1"/>
                </a:solidFill>
              </a:rPr>
              <a:t>, swapy, forwardy</a:t>
            </a:r>
            <a:r>
              <a:rPr lang="cs-CZ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a jiné nástroje</a:t>
            </a:r>
            <a:r>
              <a:rPr lang="cs-CZ" dirty="0" smtClean="0"/>
              <a:t>,</a:t>
            </a:r>
          </a:p>
          <a:p>
            <a:pPr marL="0" indent="0" algn="just">
              <a:buNone/>
            </a:pPr>
            <a:r>
              <a:rPr lang="cs-CZ" dirty="0" smtClean="0"/>
              <a:t> </a:t>
            </a:r>
            <a:r>
              <a:rPr lang="cs-CZ" dirty="0"/>
              <a:t>jejichž hodnota se vztahuje ke kurzu nebo hodnotě cenných papírů, měnovým kurzům, úrokové míře nebo úrokovému výnosu, jakož i jiným derivátům, finančním indexům či finančním kvantitativně vyjádřeným ukazatelům, a ze kterých vyplývá právo na vypořádání v penězích nebo právo na dodání majetkové hodnoty, k níž se jejich hodnota vztahuje,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0905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500" y="203200"/>
            <a:ext cx="10972800" cy="1143000"/>
          </a:xfrm>
        </p:spPr>
        <p:txBody>
          <a:bodyPr/>
          <a:lstStyle/>
          <a:p>
            <a:r>
              <a:rPr lang="cs-CZ" altLang="cs-CZ" dirty="0">
                <a:solidFill>
                  <a:schemeClr val="bg1"/>
                </a:solidFill>
              </a:rPr>
              <a:t>Dohled ČNB nad finančním trhem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30270" y="1460500"/>
            <a:ext cx="9603275" cy="4005845"/>
          </a:xfrm>
        </p:spPr>
        <p:txBody>
          <a:bodyPr>
            <a:normAutofit fontScale="77500" lnSpcReduction="20000"/>
          </a:bodyPr>
          <a:lstStyle/>
          <a:p>
            <a:pPr marL="0" indent="0">
              <a:defRPr/>
            </a:pPr>
            <a:r>
              <a:rPr lang="cs-CZ" altLang="cs-CZ" b="1" dirty="0"/>
              <a:t>od 1.4.2006 veškerý finanční trh </a:t>
            </a:r>
            <a:r>
              <a:rPr lang="cs-CZ" altLang="cs-CZ" dirty="0"/>
              <a:t>(dříve též KCP, MF a ÚDDZ)</a:t>
            </a:r>
          </a:p>
          <a:p>
            <a:pPr marL="399600" lvl="1" indent="-179388">
              <a:defRPr/>
            </a:pPr>
            <a:r>
              <a:rPr lang="cs-CZ" altLang="cs-CZ" i="1" dirty="0"/>
              <a:t>nikoli nad veškerými finančními institucemi/činnostmi</a:t>
            </a:r>
          </a:p>
          <a:p>
            <a:pPr marL="399600" lvl="1" indent="-179388">
              <a:defRPr/>
            </a:pPr>
            <a:r>
              <a:rPr lang="cs-CZ" altLang="cs-CZ" i="1" dirty="0"/>
              <a:t>zahrnuje též některé zahraniční subjekty při podnikání v ČR</a:t>
            </a:r>
          </a:p>
          <a:p>
            <a:pPr marL="399600" lvl="1" indent="-179388">
              <a:defRPr/>
            </a:pPr>
            <a:r>
              <a:rPr lang="cs-CZ" altLang="cs-CZ" i="1" dirty="0"/>
              <a:t>odlišné cíle dohledu (obezřetnost x ochrana zákazníků)</a:t>
            </a:r>
          </a:p>
          <a:p>
            <a:pPr marL="399600" lvl="1" indent="-179388">
              <a:defRPr/>
            </a:pPr>
            <a:endParaRPr lang="cs-CZ" altLang="cs-CZ" sz="900" i="1" dirty="0"/>
          </a:p>
          <a:p>
            <a:pPr marL="0" indent="0">
              <a:defRPr/>
            </a:pPr>
            <a:r>
              <a:rPr lang="cs-CZ" altLang="cs-CZ" sz="2400" dirty="0"/>
              <a:t> </a:t>
            </a:r>
            <a:r>
              <a:rPr lang="cs-CZ" altLang="cs-CZ" b="1" dirty="0"/>
              <a:t>dohled na individuálním i konsolidovaném základě </a:t>
            </a:r>
            <a:r>
              <a:rPr lang="cs-CZ" altLang="cs-CZ" dirty="0"/>
              <a:t>(skupiny, konglomeráty), sílící přeshraniční aspekt</a:t>
            </a:r>
          </a:p>
          <a:p>
            <a:pPr marL="400050" lvl="1" indent="0">
              <a:defRPr/>
            </a:pPr>
            <a:r>
              <a:rPr lang="cs-CZ" altLang="cs-CZ" dirty="0"/>
              <a:t> licenční/povolovací činnost</a:t>
            </a:r>
          </a:p>
          <a:p>
            <a:pPr marL="400050" lvl="1" indent="0">
              <a:defRPr/>
            </a:pPr>
            <a:r>
              <a:rPr lang="cs-CZ" altLang="cs-CZ" dirty="0"/>
              <a:t> kontrola na dálku (výkaznictví a informační povinnost)</a:t>
            </a:r>
          </a:p>
          <a:p>
            <a:pPr marL="400050" lvl="1" indent="0">
              <a:defRPr/>
            </a:pPr>
            <a:r>
              <a:rPr lang="cs-CZ" altLang="cs-CZ" dirty="0"/>
              <a:t> kontrola na místě (kontrolní řád)</a:t>
            </a:r>
          </a:p>
          <a:p>
            <a:pPr marL="400050" lvl="1" indent="0">
              <a:defRPr/>
            </a:pPr>
            <a:r>
              <a:rPr lang="cs-CZ" altLang="cs-CZ" dirty="0"/>
              <a:t> řízení o uložení opatření k nápravě nebo sankce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48616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279400" y="152501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Dohled ČNB nad subjekty finančního trhu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19536" y="1628800"/>
            <a:ext cx="8229600" cy="5040560"/>
          </a:xfrm>
        </p:spPr>
        <p:txBody>
          <a:bodyPr>
            <a:normAutofit fontScale="62500" lnSpcReduction="20000"/>
          </a:bodyPr>
          <a:lstStyle/>
          <a:p>
            <a:r>
              <a:rPr lang="cs-CZ" sz="4500" b="1" dirty="0"/>
              <a:t>Počet subjektů finančního trhu ke dni </a:t>
            </a:r>
            <a:r>
              <a:rPr lang="cs-CZ" sz="4500" b="1" dirty="0" smtClean="0"/>
              <a:t>30. </a:t>
            </a:r>
            <a:r>
              <a:rPr lang="cs-CZ" sz="4500" b="1" dirty="0"/>
              <a:t>4</a:t>
            </a:r>
            <a:r>
              <a:rPr lang="cs-CZ" sz="4500" b="1" dirty="0" smtClean="0"/>
              <a:t>. </a:t>
            </a:r>
            <a:r>
              <a:rPr lang="cs-CZ" sz="4500" b="1" smtClean="0"/>
              <a:t>2017</a:t>
            </a:r>
            <a:endParaRPr lang="cs-CZ" sz="4500" b="1" dirty="0"/>
          </a:p>
          <a:p>
            <a:endParaRPr lang="cs-CZ" sz="2800" b="1" dirty="0"/>
          </a:p>
          <a:p>
            <a:endParaRPr lang="cs-CZ" sz="2800" b="1" dirty="0"/>
          </a:p>
          <a:p>
            <a:endParaRPr lang="cs-CZ" sz="2800" b="1" dirty="0"/>
          </a:p>
          <a:p>
            <a:endParaRPr lang="cs-CZ" sz="2800" b="1" dirty="0"/>
          </a:p>
          <a:p>
            <a:endParaRPr lang="cs-CZ" sz="2800" b="1" dirty="0"/>
          </a:p>
          <a:p>
            <a:endParaRPr lang="cs-CZ" sz="2800" b="1" dirty="0"/>
          </a:p>
          <a:p>
            <a:endParaRPr lang="cs-CZ" sz="2800" b="1" dirty="0"/>
          </a:p>
          <a:p>
            <a:pPr marL="0" indent="0">
              <a:buNone/>
            </a:pPr>
            <a:endParaRPr lang="cs-CZ" sz="4500" b="1" dirty="0"/>
          </a:p>
          <a:p>
            <a:r>
              <a:rPr lang="cs-CZ" sz="4500" b="1" dirty="0"/>
              <a:t>Dohled ČNB</a:t>
            </a:r>
            <a:r>
              <a:rPr lang="cs-CZ" sz="4500" dirty="0"/>
              <a:t> </a:t>
            </a:r>
            <a:r>
              <a:rPr lang="cs-CZ" sz="2800" dirty="0"/>
              <a:t>– § 44 odst. 1 zákona č. 6/1993 Sb., o České národní bance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sz="2400" dirty="0"/>
              <a:t>nad bankami a spořitelními a úvěrními družstvy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sz="2400" dirty="0"/>
              <a:t>nad obchodníky s cennými papíry, investičními společnostmi, investičními fondy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sz="2400" dirty="0"/>
              <a:t>nad pojišťovnami, zajišťovnami, penzijními </a:t>
            </a:r>
            <a:r>
              <a:rPr lang="cs-CZ" sz="2400" dirty="0" smtClean="0"/>
              <a:t>společnostmi</a:t>
            </a:r>
            <a:endParaRPr lang="cs-CZ" sz="2400" dirty="0"/>
          </a:p>
          <a:p>
            <a:pPr marL="400050" lvl="1" indent="0">
              <a:buNone/>
            </a:pPr>
            <a:r>
              <a:rPr lang="cs-CZ" sz="2900" dirty="0"/>
              <a:t>+ jednotlivé sektorové zákony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258550"/>
              </p:ext>
            </p:extLst>
          </p:nvPr>
        </p:nvGraphicFramePr>
        <p:xfrm>
          <a:off x="2396851" y="2295398"/>
          <a:ext cx="7443565" cy="219456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6732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1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8620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Banky a pobočky zahraničních bank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smtClean="0">
                          <a:effectLst/>
                        </a:rPr>
                        <a:t>46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628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Spořitelní a úvěrní družstva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10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628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Investiční společnosti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27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628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Investiční </a:t>
                      </a:r>
                      <a:r>
                        <a:rPr lang="cs-CZ" sz="1600" dirty="0" smtClean="0">
                          <a:effectLst/>
                        </a:rPr>
                        <a:t>fondy s právní osobností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115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266"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Obchodníci s cennými papíry a pobočky zahraničního obchodníka s cennými papíry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66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0628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Pojišťovny a pobočky zahraničních pojišťoven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51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0628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Zajišťovny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1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0628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Penzijní společnosti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668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30270" y="483425"/>
            <a:ext cx="9603275" cy="634176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Podmínky ukončení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4700" y="1346200"/>
            <a:ext cx="9958845" cy="4120145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dirty="0"/>
              <a:t>Podmínky ukončení</a:t>
            </a:r>
          </a:p>
          <a:p>
            <a:pPr lvl="1">
              <a:defRPr/>
            </a:pPr>
            <a:r>
              <a:rPr lang="cs-CZ" dirty="0" smtClean="0"/>
              <a:t>Aktualita </a:t>
            </a:r>
            <a:r>
              <a:rPr lang="cs-CZ" dirty="0"/>
              <a:t>z oblasti FP na semináři</a:t>
            </a:r>
          </a:p>
          <a:p>
            <a:pPr lvl="1">
              <a:defRPr/>
            </a:pPr>
            <a:r>
              <a:rPr lang="cs-CZ" dirty="0"/>
              <a:t>Účast na </a:t>
            </a:r>
            <a:r>
              <a:rPr lang="cs-CZ" dirty="0" smtClean="0"/>
              <a:t>seminářích</a:t>
            </a:r>
          </a:p>
          <a:p>
            <a:pPr lvl="1">
              <a:defRPr/>
            </a:pPr>
            <a:r>
              <a:rPr lang="cs-CZ" dirty="0" smtClean="0"/>
              <a:t>Seminární práce – do </a:t>
            </a:r>
            <a:r>
              <a:rPr lang="cs-CZ" dirty="0" err="1" smtClean="0"/>
              <a:t>odevzdávárny</a:t>
            </a:r>
            <a:r>
              <a:rPr lang="cs-CZ" dirty="0" smtClean="0"/>
              <a:t> nejpozději do </a:t>
            </a:r>
            <a:r>
              <a:rPr lang="cs-CZ" dirty="0" smtClean="0"/>
              <a:t>12.12.2017. </a:t>
            </a:r>
            <a:r>
              <a:rPr lang="cs-CZ" dirty="0" smtClean="0"/>
              <a:t>Skupiny po 2 </a:t>
            </a:r>
            <a:r>
              <a:rPr lang="cs-CZ" dirty="0" smtClean="0"/>
              <a:t>osobách </a:t>
            </a:r>
            <a:r>
              <a:rPr lang="cs-CZ" dirty="0" smtClean="0"/>
              <a:t>(cca 6 stran).</a:t>
            </a:r>
          </a:p>
          <a:p>
            <a:pPr marL="457200" lvl="1" indent="0">
              <a:buNone/>
              <a:defRPr/>
            </a:pPr>
            <a:r>
              <a:rPr lang="cs-CZ" dirty="0" smtClean="0"/>
              <a:t>Téma: Evropské Nařízení a Směrnice v oblasti regulace a dohledu finančního trhu – </a:t>
            </a:r>
            <a:r>
              <a:rPr lang="cs-CZ" dirty="0" err="1" smtClean="0"/>
              <a:t>MiFID</a:t>
            </a:r>
            <a:r>
              <a:rPr lang="cs-CZ" dirty="0" smtClean="0"/>
              <a:t>, CRR, CRD (</a:t>
            </a:r>
            <a:r>
              <a:rPr lang="cs-CZ" dirty="0" err="1" smtClean="0"/>
              <a:t>Basel</a:t>
            </a:r>
            <a:r>
              <a:rPr lang="cs-CZ" dirty="0" smtClean="0"/>
              <a:t> III), </a:t>
            </a:r>
            <a:r>
              <a:rPr lang="cs-CZ" dirty="0" err="1" smtClean="0"/>
              <a:t>Solvency</a:t>
            </a:r>
            <a:r>
              <a:rPr lang="cs-CZ" dirty="0" smtClean="0"/>
              <a:t>, BRRD, DGSD, MAR, Nebo judikát ESD ve věci finančního trhu (podléhá schválení)</a:t>
            </a:r>
          </a:p>
          <a:p>
            <a:pPr marL="457200" lvl="1" indent="0">
              <a:buNone/>
              <a:defRPr/>
            </a:pPr>
            <a:r>
              <a:rPr lang="cs-CZ" dirty="0" smtClean="0"/>
              <a:t>Pojednání a přínos těchto evropských směrnic, co přinesly, jak reagoval trh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5476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771" y="445325"/>
            <a:ext cx="9563130" cy="545276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Licence / povolení k činnosti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3900" y="1371601"/>
            <a:ext cx="10934700" cy="5029199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ČNB uděluje </a:t>
            </a:r>
            <a:r>
              <a:rPr lang="cs-CZ" b="1" dirty="0" smtClean="0"/>
              <a:t>licenci / povolení k činnosti </a:t>
            </a:r>
            <a:r>
              <a:rPr lang="cs-CZ" dirty="0" smtClean="0"/>
              <a:t>– pojmový znak subjektů finančního trhu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b="1" dirty="0" smtClean="0">
                <a:solidFill>
                  <a:schemeClr val="accent2"/>
                </a:solidFill>
              </a:rPr>
              <a:t>Zánik licence / povolení k činnosti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na </a:t>
            </a:r>
            <a:r>
              <a:rPr lang="cs-CZ" dirty="0"/>
              <a:t>základě </a:t>
            </a:r>
            <a:r>
              <a:rPr lang="cs-CZ" b="1" dirty="0"/>
              <a:t>sankčního odnětí </a:t>
            </a:r>
            <a:r>
              <a:rPr lang="cs-CZ" dirty="0"/>
              <a:t>povolení nebo licence,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na </a:t>
            </a:r>
            <a:r>
              <a:rPr lang="cs-CZ" dirty="0"/>
              <a:t>základě </a:t>
            </a:r>
            <a:r>
              <a:rPr lang="cs-CZ" b="1" dirty="0"/>
              <a:t>odnětí povolení nebo licence na žádost </a:t>
            </a:r>
            <a:r>
              <a:rPr lang="cs-CZ" dirty="0"/>
              <a:t>subjektu finančního trhu,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jako </a:t>
            </a:r>
            <a:r>
              <a:rPr lang="cs-CZ" dirty="0"/>
              <a:t>důsledek </a:t>
            </a:r>
            <a:r>
              <a:rPr lang="cs-CZ" b="1" dirty="0"/>
              <a:t>rozhodnutí subjektu finančního trhu o svém zrušení a zániku </a:t>
            </a:r>
            <a:r>
              <a:rPr lang="cs-CZ" dirty="0"/>
              <a:t>podle § 68 obchodního zákoníku / § 168 odst. 2 nového občanského zákoníku,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jako </a:t>
            </a:r>
            <a:r>
              <a:rPr lang="cs-CZ" dirty="0"/>
              <a:t>důsledek </a:t>
            </a:r>
            <a:r>
              <a:rPr lang="cs-CZ" b="1" dirty="0"/>
              <a:t>rozhodnutí subjektu finančního trhu, že nadále nebude vykonávat činnost</a:t>
            </a:r>
            <a:r>
              <a:rPr lang="cs-CZ" dirty="0"/>
              <a:t>, k níž je povolení nebo licence třeba,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b="1" dirty="0" smtClean="0"/>
              <a:t>uplynutím </a:t>
            </a:r>
            <a:r>
              <a:rPr lang="cs-CZ" b="1" dirty="0"/>
              <a:t>doby</a:t>
            </a:r>
            <a:r>
              <a:rPr lang="cs-CZ" dirty="0"/>
              <a:t>, na kterou byl subjekt finančního trhu zřízen</a:t>
            </a:r>
            <a:r>
              <a:rPr lang="cs-CZ" dirty="0" smtClean="0"/>
              <a:t>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b="1" dirty="0" smtClean="0"/>
              <a:t>Následně: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b="1" dirty="0" smtClean="0"/>
              <a:t>Vstupuje </a:t>
            </a:r>
            <a:r>
              <a:rPr lang="cs-CZ" b="1" dirty="0"/>
              <a:t>do </a:t>
            </a:r>
            <a:r>
              <a:rPr lang="cs-CZ" b="1" dirty="0" smtClean="0"/>
              <a:t>likvidace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b="1" dirty="0" smtClean="0"/>
              <a:t>Nevstupuje do likvidace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b="1" dirty="0" smtClean="0"/>
              <a:t>Vypořádání závazků subjektu finančního trhu vůči třetím osobám</a:t>
            </a:r>
            <a:r>
              <a:rPr lang="cs-CZ" dirty="0" smtClean="0"/>
              <a:t>(dle typu subjektu finančního trhu např. vypořádání zákaznického majetku či vyplacení podílů podílníkům) pod dohledem ČNB</a:t>
            </a:r>
          </a:p>
        </p:txBody>
      </p:sp>
    </p:spTree>
    <p:extLst>
      <p:ext uri="{BB962C8B-B14F-4D97-AF65-F5344CB8AC3E}">
        <p14:creationId xmlns:p14="http://schemas.microsoft.com/office/powerpoint/2010/main" val="416799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482600" y="147638"/>
            <a:ext cx="10972800" cy="1143000"/>
          </a:xfrm>
        </p:spPr>
        <p:txBody>
          <a:bodyPr>
            <a:normAutofit/>
          </a:bodyPr>
          <a:lstStyle/>
          <a:p>
            <a:r>
              <a:rPr lang="cs-CZ" sz="3000" dirty="0">
                <a:solidFill>
                  <a:schemeClr val="bg1"/>
                </a:solidFill>
              </a:rPr>
              <a:t>Vztah zániku povolení / licence subjektu finančního trhu a zrušení subjektu finančního trhu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6647278"/>
              </p:ext>
            </p:extLst>
          </p:nvPr>
        </p:nvGraphicFramePr>
        <p:xfrm>
          <a:off x="520700" y="2002561"/>
          <a:ext cx="10642600" cy="414424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5321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21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0471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</a:rPr>
                        <a:t>Zánik povolení / licence subjektu finančního trhu</a:t>
                      </a:r>
                      <a:endParaRPr lang="cs-CZ" sz="15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</a:rPr>
                        <a:t>Zrušení subjektu finančního trhu</a:t>
                      </a:r>
                      <a:endParaRPr lang="cs-CZ" sz="15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236">
                <a:tc rowSpan="2"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Na základě sankčního odnětí povolení / licence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s likvidací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047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subjekt se neruší, ale může dále existovat jako běžná obchodní společnost 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0236">
                <a:tc rowSpan="2"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Na základě odnětí povolení / licence na žádost subjektu finančního trhu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s likvidací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047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subjekt se neruší, ale může dále existovat jako běžná obchodní společnost 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0236">
                <a:tc rowSpan="2"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Na základě rozhodnutí subjektu finančního trhu o svém zrušení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s likvidací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070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bez likvidace – zánik povolení / licence dnem výmazu subjektu finančního trhu z obchodního rejstříku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20942"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Na základě rozhodnutí subjektu finančního trhu, že nadále nebude vykonávat činnost, k níž je povolení / licence třeba</a:t>
                      </a:r>
                      <a:endParaRPr lang="cs-CZ" sz="15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subjekt se neruší, ale dále existuje jako běžná obchodní společnost – dohled České národní banky nad vypořádáním závazků vůči třetím osobám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0471"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Uplynutím doby, na kterou byl subjekt finančního trhu zřízen </a:t>
                      </a:r>
                      <a:endParaRPr lang="cs-CZ" sz="15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s likvidací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124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04800" y="122238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Důsledky zániku licence / povolení k činnosti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91544" y="1772817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chemeClr val="accent2"/>
                </a:solidFill>
              </a:rPr>
              <a:t>Zrušení</a:t>
            </a:r>
            <a:r>
              <a:rPr lang="cs-CZ" b="1" dirty="0" smtClean="0"/>
              <a:t> subjektu finančního trhu ex lege:</a:t>
            </a:r>
          </a:p>
          <a:p>
            <a:pPr marL="0" indent="0">
              <a:buNone/>
            </a:pPr>
            <a:endParaRPr lang="cs-CZ" sz="1200" b="1" dirty="0"/>
          </a:p>
          <a:p>
            <a:r>
              <a:rPr lang="cs-CZ" b="1" dirty="0" smtClean="0"/>
              <a:t>Spořitelní a úvěrní družstvo  </a:t>
            </a:r>
            <a:r>
              <a:rPr lang="cs-CZ" dirty="0" smtClean="0"/>
              <a:t>-  § 13 odst. 3 zákona o spořitelních a úvěrních družstvech </a:t>
            </a:r>
          </a:p>
          <a:p>
            <a:r>
              <a:rPr lang="cs-CZ" b="1" dirty="0" smtClean="0"/>
              <a:t>Samosprávný investiční fond </a:t>
            </a:r>
            <a:r>
              <a:rPr lang="cs-CZ" dirty="0" smtClean="0"/>
              <a:t>- § 554 odst. 2 zákona o investičních společnostech a investičních fondech</a:t>
            </a:r>
          </a:p>
          <a:p>
            <a:r>
              <a:rPr lang="cs-CZ" b="1" dirty="0" smtClean="0"/>
              <a:t>Pojišťovna, zajišťovna </a:t>
            </a:r>
            <a:r>
              <a:rPr lang="cs-CZ" dirty="0" smtClean="0"/>
              <a:t>- § 116 odst. 3 zákona o pojišťovnictví</a:t>
            </a:r>
          </a:p>
          <a:p>
            <a:r>
              <a:rPr lang="cs-CZ" b="1" dirty="0" smtClean="0"/>
              <a:t>Penzijní společnost </a:t>
            </a:r>
            <a:r>
              <a:rPr lang="cs-CZ" dirty="0" smtClean="0"/>
              <a:t>- § 152 odst. 5 zákona o doplňkovém penzijním spoření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222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Program seminář Finanční právo III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Finanční </a:t>
            </a:r>
            <a:r>
              <a:rPr lang="cs-CZ" dirty="0" smtClean="0"/>
              <a:t>trh - úvod</a:t>
            </a:r>
            <a:endParaRPr lang="cs-CZ" dirty="0"/>
          </a:p>
          <a:p>
            <a:r>
              <a:rPr lang="cs-CZ" dirty="0"/>
              <a:t>Úvěrový trh – banky a družstevní </a:t>
            </a:r>
            <a:r>
              <a:rPr lang="cs-CZ" dirty="0" smtClean="0"/>
              <a:t>záložny, ochrana vkladů</a:t>
            </a:r>
            <a:endParaRPr lang="cs-CZ" dirty="0"/>
          </a:p>
          <a:p>
            <a:r>
              <a:rPr lang="cs-CZ" dirty="0"/>
              <a:t>Kapitálový </a:t>
            </a:r>
            <a:r>
              <a:rPr lang="cs-CZ" dirty="0" smtClean="0"/>
              <a:t>trh</a:t>
            </a:r>
          </a:p>
          <a:p>
            <a:r>
              <a:rPr lang="cs-CZ" dirty="0" smtClean="0"/>
              <a:t>Zrušení a zánik subjektů finančního trhu, úpadek subjektů finančního trhu</a:t>
            </a:r>
            <a:endParaRPr lang="cs-CZ" dirty="0"/>
          </a:p>
          <a:p>
            <a:r>
              <a:rPr lang="cs-CZ" dirty="0"/>
              <a:t>Pojištění</a:t>
            </a:r>
          </a:p>
          <a:p>
            <a:r>
              <a:rPr lang="cs-CZ" dirty="0"/>
              <a:t>Peněžní trh a Devizový</a:t>
            </a:r>
          </a:p>
          <a:p>
            <a:r>
              <a:rPr lang="cs-CZ" dirty="0"/>
              <a:t>Devizový trh a trh </a:t>
            </a:r>
            <a:r>
              <a:rPr lang="cs-CZ" dirty="0" smtClean="0"/>
              <a:t>komoditní</a:t>
            </a:r>
          </a:p>
          <a:p>
            <a:r>
              <a:rPr lang="cs-CZ" dirty="0" smtClean="0"/>
              <a:t>Diskuze nad seminárními pracemi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846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Členění finančního trhu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b="1" dirty="0"/>
              <a:t>peněžní a kapitálový</a:t>
            </a:r>
            <a:endParaRPr lang="cs-CZ" dirty="0"/>
          </a:p>
          <a:p>
            <a:endParaRPr lang="cs-CZ" dirty="0"/>
          </a:p>
          <a:p>
            <a:r>
              <a:rPr lang="cs-CZ" dirty="0" smtClean="0"/>
              <a:t>organizovaný </a:t>
            </a:r>
            <a:r>
              <a:rPr lang="cs-CZ" dirty="0"/>
              <a:t>a neorganizovaný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 smtClean="0"/>
              <a:t>mezibankovní </a:t>
            </a:r>
            <a:r>
              <a:rPr lang="cs-CZ" dirty="0"/>
              <a:t>a mimobankovní, mezipodnikové, národní a mezinárodní atd.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lvl="0"/>
            <a:r>
              <a:rPr lang="cs-CZ" dirty="0"/>
              <a:t>úvěrové, trhy cenných papírů a trhy devizové či valutové</a:t>
            </a:r>
          </a:p>
          <a:p>
            <a:endParaRPr lang="cs-CZ" dirty="0"/>
          </a:p>
          <a:p>
            <a:pPr lvl="0"/>
            <a:r>
              <a:rPr lang="cs-CZ" dirty="0"/>
              <a:t>primární a sekundární</a:t>
            </a:r>
          </a:p>
          <a:p>
            <a:endParaRPr lang="cs-CZ" dirty="0"/>
          </a:p>
          <a:p>
            <a:pPr lvl="0"/>
            <a:r>
              <a:rPr lang="cs-CZ" dirty="0"/>
              <a:t>promptní a termínové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5995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Subjekty na finančním trhu</a:t>
            </a:r>
            <a:r>
              <a:rPr lang="cs-CZ" dirty="0">
                <a:solidFill>
                  <a:schemeClr val="bg1"/>
                </a:solidFill>
              </a:rPr>
              <a:t/>
            </a:r>
            <a:br>
              <a:rPr lang="cs-CZ" dirty="0">
                <a:solidFill>
                  <a:schemeClr val="bg1"/>
                </a:solidFill>
              </a:rPr>
            </a:b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/>
              <a:t>státní  </a:t>
            </a:r>
            <a:r>
              <a:rPr lang="cs-CZ" dirty="0"/>
              <a:t>- regulatorní  - Ministerstvo financí</a:t>
            </a:r>
          </a:p>
          <a:p>
            <a:pPr marL="0" indent="0">
              <a:buNone/>
            </a:pPr>
            <a:r>
              <a:rPr lang="cs-CZ" dirty="0"/>
              <a:t>		</a:t>
            </a:r>
            <a:r>
              <a:rPr lang="cs-CZ" dirty="0" smtClean="0"/>
              <a:t>	   </a:t>
            </a:r>
            <a:r>
              <a:rPr lang="cs-CZ" dirty="0"/>
              <a:t>- Česká národní banka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		    - jiné státní/veřejné instituce</a:t>
            </a:r>
          </a:p>
          <a:p>
            <a:endParaRPr lang="cs-CZ" dirty="0"/>
          </a:p>
          <a:p>
            <a:r>
              <a:rPr lang="cs-CZ" b="1" dirty="0" smtClean="0"/>
              <a:t>privátní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5254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Právní úprava finančního trhu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b="1" dirty="0"/>
              <a:t>Prameny práva</a:t>
            </a:r>
            <a:endParaRPr lang="cs-CZ" dirty="0"/>
          </a:p>
          <a:p>
            <a:endParaRPr lang="cs-CZ" dirty="0"/>
          </a:p>
          <a:p>
            <a:pPr lvl="0"/>
            <a:r>
              <a:rPr lang="cs-CZ" dirty="0"/>
              <a:t>oblast veřejného práva</a:t>
            </a:r>
          </a:p>
          <a:p>
            <a:endParaRPr lang="cs-CZ" dirty="0"/>
          </a:p>
          <a:p>
            <a:pPr lvl="0"/>
            <a:r>
              <a:rPr lang="cs-CZ" dirty="0"/>
              <a:t>oblast soukromého práva</a:t>
            </a:r>
          </a:p>
          <a:p>
            <a:endParaRPr lang="cs-CZ" dirty="0"/>
          </a:p>
          <a:p>
            <a:pPr lvl="0"/>
            <a:r>
              <a:rPr lang="cs-CZ" dirty="0"/>
              <a:t>předpisy EU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3201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3270" y="585025"/>
            <a:ext cx="9603275" cy="16427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2170" y="1701801"/>
            <a:ext cx="9603275" cy="4348744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zákon č. 21/1992 Sb., o bankách</a:t>
            </a:r>
          </a:p>
          <a:p>
            <a:r>
              <a:rPr lang="cs-CZ" dirty="0"/>
              <a:t>zákon č. 87/1995 Sb., o spořitelních a úvěrních družstvech</a:t>
            </a:r>
          </a:p>
          <a:p>
            <a:r>
              <a:rPr lang="cs-CZ" dirty="0"/>
              <a:t>zákon č. 96/1993 Sb., o stavebním spoření</a:t>
            </a:r>
          </a:p>
          <a:p>
            <a:r>
              <a:rPr lang="cs-CZ" dirty="0"/>
              <a:t>zákon č. 277/2009 Sb., o pojišťovnictví</a:t>
            </a:r>
          </a:p>
          <a:p>
            <a:r>
              <a:rPr lang="cs-CZ" dirty="0"/>
              <a:t>zákon č. 38/2004 Sb., o pojišťovacích zprostředkovatelích a likvidátorech pojistných událostí</a:t>
            </a:r>
          </a:p>
          <a:p>
            <a:r>
              <a:rPr lang="cs-CZ" dirty="0"/>
              <a:t>zákon č. 42/1994 Sb., o penzijním připojištění se státním příspěvkem</a:t>
            </a:r>
          </a:p>
          <a:p>
            <a:r>
              <a:rPr lang="cs-CZ" dirty="0"/>
              <a:t>zákon č. 427/2011 Sb., o doplňkovém penzijním spoření</a:t>
            </a:r>
          </a:p>
          <a:p>
            <a:r>
              <a:rPr lang="cs-CZ" dirty="0"/>
              <a:t>zákon č. 240/2013 Sb., o investičních společnostech a investičních fondech</a:t>
            </a:r>
          </a:p>
          <a:p>
            <a:r>
              <a:rPr lang="cs-CZ" dirty="0"/>
              <a:t>zákon č. 256/2004 Sb., o podnikání na kapitálovém trhu</a:t>
            </a:r>
          </a:p>
          <a:p>
            <a:r>
              <a:rPr lang="cs-CZ" dirty="0"/>
              <a:t>zákon č. 6/1993 Sb., o České národní bance</a:t>
            </a:r>
          </a:p>
          <a:p>
            <a:r>
              <a:rPr lang="cs-CZ" dirty="0"/>
              <a:t>zákon č. 15/1998 Sb., o dohledu v oblasti kapitálového trhu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4167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0200" y="261938"/>
            <a:ext cx="10972800" cy="1143000"/>
          </a:xfrm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Právní odvětví a pododvětví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lvl="0"/>
            <a:r>
              <a:rPr lang="cs-CZ" dirty="0"/>
              <a:t>finanční právo, obchodní právo, správní právo</a:t>
            </a:r>
          </a:p>
          <a:p>
            <a:endParaRPr lang="cs-CZ" dirty="0"/>
          </a:p>
          <a:p>
            <a:pPr lvl="0"/>
            <a:r>
              <a:rPr lang="cs-CZ" dirty="0"/>
              <a:t>právo cenných papírů, právo kapitálových trhů, bankovní právo, měnové právo, devizové právo,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9918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Subjekty finančního trhu</a:t>
            </a:r>
            <a:r>
              <a:rPr lang="cs-CZ" dirty="0">
                <a:solidFill>
                  <a:schemeClr val="bg1"/>
                </a:solidFill>
              </a:rPr>
              <a:t/>
            </a:r>
            <a:br>
              <a:rPr lang="cs-CZ" dirty="0">
                <a:solidFill>
                  <a:schemeClr val="bg1"/>
                </a:solidFill>
              </a:rPr>
            </a:b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emitenti</a:t>
            </a:r>
          </a:p>
          <a:p>
            <a:pPr lvl="0"/>
            <a:r>
              <a:rPr lang="cs-CZ" dirty="0"/>
              <a:t>investoři</a:t>
            </a:r>
          </a:p>
          <a:p>
            <a:pPr lvl="0"/>
            <a:r>
              <a:rPr lang="cs-CZ" dirty="0"/>
              <a:t>finanční zprostředkovatelé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452127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1919</Template>
  <TotalTime>86</TotalTime>
  <Words>1075</Words>
  <Application>Microsoft Office PowerPoint</Application>
  <PresentationFormat>Širokoúhlá obrazovka</PresentationFormat>
  <Paragraphs>216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Diseño predeterminado</vt:lpstr>
      <vt:lpstr>Finanční právo III</vt:lpstr>
      <vt:lpstr>Podmínky ukončení</vt:lpstr>
      <vt:lpstr>Program seminář Finanční právo III</vt:lpstr>
      <vt:lpstr>Členění finančního trhu </vt:lpstr>
      <vt:lpstr>Subjekty na finančním trhu </vt:lpstr>
      <vt:lpstr>Právní úprava finančního trhu</vt:lpstr>
      <vt:lpstr>Prezentace aplikace PowerPoint</vt:lpstr>
      <vt:lpstr>Právní odvětví a pododvětví </vt:lpstr>
      <vt:lpstr>Subjekty finančního trhu </vt:lpstr>
      <vt:lpstr>Subjekty v ČR</vt:lpstr>
      <vt:lpstr>Dle zákona č. 256/2004 Sb., o podnikání na kapitálovém trhu </vt:lpstr>
      <vt:lpstr>Další účastníci finančního trhu </vt:lpstr>
      <vt:lpstr>Instrumenty finančního trhu Investiční nástroje dle ZPKT</vt:lpstr>
      <vt:lpstr>Investiční cenné papíry</vt:lpstr>
      <vt:lpstr>Cenné papíry kolektivního investování</vt:lpstr>
      <vt:lpstr>Nástroje peněžního trhu</vt:lpstr>
      <vt:lpstr>opce, futures, swapy, forwardy </vt:lpstr>
      <vt:lpstr>Dohled ČNB nad finančním trhem</vt:lpstr>
      <vt:lpstr>Dohled ČNB nad subjekty finančního trhu</vt:lpstr>
      <vt:lpstr>Licence / povolení k činnosti</vt:lpstr>
      <vt:lpstr>Vztah zániku povolení / licence subjektu finančního trhu a zrušení subjektu finančního trhu</vt:lpstr>
      <vt:lpstr>Důsledky zániku licence / povolení k činnosti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právo III</dc:title>
  <dc:creator>Michal Janovec</dc:creator>
  <cp:lastModifiedBy>Michal Janovec</cp:lastModifiedBy>
  <cp:revision>16</cp:revision>
  <dcterms:created xsi:type="dcterms:W3CDTF">2016-10-06T11:56:38Z</dcterms:created>
  <dcterms:modified xsi:type="dcterms:W3CDTF">2017-10-05T14:43:01Z</dcterms:modified>
</cp:coreProperties>
</file>