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Bankovní právo</a:t>
            </a:r>
            <a:endParaRPr lang="cs-CZ" dirty="0"/>
          </a:p>
        </p:txBody>
      </p:sp>
      <p:sp>
        <p:nvSpPr>
          <p:cNvPr id="3" name="Podnadpis 2"/>
          <p:cNvSpPr>
            <a:spLocks noGrp="1"/>
          </p:cNvSpPr>
          <p:nvPr>
            <p:ph type="subTitle" idx="1"/>
          </p:nvPr>
        </p:nvSpPr>
        <p:spPr/>
        <p:txBody>
          <a:bodyPr/>
          <a:lstStyle/>
          <a:p>
            <a:r>
              <a:rPr lang="cs-CZ" smtClean="0"/>
              <a:t>Michal Janovec</a:t>
            </a:r>
            <a:endParaRPr lang="cs-CZ" dirty="0"/>
          </a:p>
        </p:txBody>
      </p:sp>
    </p:spTree>
    <p:extLst>
      <p:ext uri="{BB962C8B-B14F-4D97-AF65-F5344CB8AC3E}">
        <p14:creationId xmlns:p14="http://schemas.microsoft.com/office/powerpoint/2010/main" val="403543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GB" dirty="0"/>
              <a:t>Banka</a:t>
            </a:r>
          </a:p>
        </p:txBody>
      </p:sp>
      <p:sp>
        <p:nvSpPr>
          <p:cNvPr id="3" name="Zástupný symbol pro obsah 2"/>
          <p:cNvSpPr>
            <a:spLocks noGrp="1"/>
          </p:cNvSpPr>
          <p:nvPr>
            <p:ph sz="quarter" idx="4294967295"/>
          </p:nvPr>
        </p:nvSpPr>
        <p:spPr/>
        <p:txBody>
          <a:bodyPr>
            <a:normAutofit fontScale="92500" lnSpcReduction="10000"/>
          </a:bodyPr>
          <a:lstStyle/>
          <a:p>
            <a:endParaRPr lang="cs-CZ" dirty="0" smtClean="0"/>
          </a:p>
          <a:p>
            <a:endParaRPr lang="cs-CZ" dirty="0"/>
          </a:p>
          <a:p>
            <a:endParaRPr lang="cs-CZ" dirty="0" smtClean="0"/>
          </a:p>
          <a:p>
            <a:endParaRPr lang="cs-CZ" dirty="0"/>
          </a:p>
          <a:p>
            <a:endParaRPr lang="cs-CZ" dirty="0" smtClean="0"/>
          </a:p>
          <a:p>
            <a:r>
              <a:rPr lang="cs-CZ" dirty="0" smtClean="0"/>
              <a:t>akciová </a:t>
            </a:r>
            <a:r>
              <a:rPr lang="cs-CZ" dirty="0"/>
              <a:t>společnost se sídlem v ČR, která </a:t>
            </a:r>
            <a:r>
              <a:rPr lang="cs-CZ" b="1" dirty="0"/>
              <a:t>přijímá vklady od veřejnosti a poskytuje úvěry</a:t>
            </a:r>
            <a:endParaRPr lang="en-GB" b="1" dirty="0"/>
          </a:p>
          <a:p>
            <a:endParaRPr lang="cs-CZ" dirty="0"/>
          </a:p>
          <a:p>
            <a:r>
              <a:rPr lang="cs-CZ" dirty="0"/>
              <a:t>má k výkonu těchto činností </a:t>
            </a:r>
            <a:r>
              <a:rPr lang="cs-CZ" b="1" dirty="0">
                <a:solidFill>
                  <a:schemeClr val="accent2"/>
                </a:solidFill>
              </a:rPr>
              <a:t>bankovní licenci </a:t>
            </a:r>
            <a:r>
              <a:rPr lang="cs-CZ" dirty="0"/>
              <a:t>udělenou ČNB</a:t>
            </a:r>
            <a:endParaRPr lang="en-GB" dirty="0"/>
          </a:p>
          <a:p>
            <a:endParaRPr lang="cs-CZ" dirty="0"/>
          </a:p>
          <a:p>
            <a:r>
              <a:rPr lang="cs-CZ" dirty="0"/>
              <a:t>§ 1 odst. 1 zákona o bankách</a:t>
            </a:r>
          </a:p>
          <a:p>
            <a:pPr marL="0" indent="0">
              <a:buNone/>
            </a:pPr>
            <a:endParaRPr lang="en-GB" dirty="0"/>
          </a:p>
        </p:txBody>
      </p:sp>
    </p:spTree>
    <p:extLst>
      <p:ext uri="{BB962C8B-B14F-4D97-AF65-F5344CB8AC3E}">
        <p14:creationId xmlns:p14="http://schemas.microsoft.com/office/powerpoint/2010/main" val="384570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3775" y="618517"/>
            <a:ext cx="10364451" cy="1146783"/>
          </a:xfrm>
        </p:spPr>
        <p:txBody>
          <a:bodyPr/>
          <a:lstStyle/>
          <a:p>
            <a:pPr algn="ctr"/>
            <a:r>
              <a:rPr lang="en-GB" dirty="0" err="1"/>
              <a:t>Zánik</a:t>
            </a:r>
            <a:r>
              <a:rPr lang="en-GB" dirty="0"/>
              <a:t> </a:t>
            </a:r>
            <a:r>
              <a:rPr lang="en-GB" dirty="0" err="1"/>
              <a:t>bankovní</a:t>
            </a:r>
            <a:r>
              <a:rPr lang="en-GB" dirty="0"/>
              <a:t> licence</a:t>
            </a:r>
          </a:p>
        </p:txBody>
      </p:sp>
      <p:sp>
        <p:nvSpPr>
          <p:cNvPr id="3" name="Zástupný symbol pro obsah 2"/>
          <p:cNvSpPr>
            <a:spLocks noGrp="1"/>
          </p:cNvSpPr>
          <p:nvPr>
            <p:ph sz="quarter" idx="4294967295"/>
          </p:nvPr>
        </p:nvSpPr>
        <p:spPr>
          <a:xfrm>
            <a:off x="1130270" y="1442907"/>
            <a:ext cx="9603275" cy="4806892"/>
          </a:xfrm>
        </p:spPr>
        <p:txBody>
          <a:bodyPr>
            <a:normAutofit fontScale="92500" lnSpcReduction="10000"/>
          </a:bodyPr>
          <a:lstStyle/>
          <a:p>
            <a:pPr marL="0" indent="0">
              <a:buNone/>
            </a:pPr>
            <a:r>
              <a:rPr lang="cs-CZ" dirty="0"/>
              <a:t>§ 7a odst. 1 zákona o bankách – </a:t>
            </a:r>
            <a:r>
              <a:rPr lang="cs-CZ" b="1" dirty="0">
                <a:solidFill>
                  <a:schemeClr val="accent2"/>
                </a:solidFill>
              </a:rPr>
              <a:t>bankovní licence zaniká dnem</a:t>
            </a:r>
            <a:r>
              <a:rPr lang="cs-CZ" dirty="0">
                <a:solidFill>
                  <a:schemeClr val="accent2"/>
                </a:solidFill>
              </a:rPr>
              <a:t>,</a:t>
            </a:r>
            <a:r>
              <a:rPr lang="cs-CZ" dirty="0"/>
              <a:t> </a:t>
            </a:r>
          </a:p>
          <a:p>
            <a:r>
              <a:rPr lang="cs-CZ" dirty="0"/>
              <a:t>kterým nabývá </a:t>
            </a:r>
            <a:r>
              <a:rPr lang="cs-CZ" b="1" dirty="0"/>
              <a:t>právní moci rozhodnutí o odnětí licence</a:t>
            </a:r>
            <a:r>
              <a:rPr lang="cs-CZ" dirty="0"/>
              <a:t>,</a:t>
            </a:r>
          </a:p>
          <a:p>
            <a:r>
              <a:rPr lang="cs-CZ" dirty="0"/>
              <a:t>ke kterému se </a:t>
            </a:r>
            <a:r>
              <a:rPr lang="cs-CZ" b="1" dirty="0"/>
              <a:t>banka zrušuje</a:t>
            </a:r>
            <a:r>
              <a:rPr lang="cs-CZ" dirty="0"/>
              <a:t>, pokud se zrušuje s likvidací,</a:t>
            </a:r>
          </a:p>
          <a:p>
            <a:r>
              <a:rPr lang="cs-CZ" dirty="0"/>
              <a:t>od kterého </a:t>
            </a:r>
            <a:r>
              <a:rPr lang="cs-CZ" b="1" dirty="0"/>
              <a:t>podle rozhodnutí valné hromady dosavadní banka nadále nebude vykonávat činnost</a:t>
            </a:r>
            <a:r>
              <a:rPr lang="cs-CZ" dirty="0"/>
              <a:t>, ke které je třeba licence,</a:t>
            </a:r>
          </a:p>
          <a:p>
            <a:r>
              <a:rPr lang="cs-CZ" b="1" dirty="0"/>
              <a:t>výmazu banky z obchodního rejstříku</a:t>
            </a:r>
            <a:r>
              <a:rPr lang="cs-CZ" dirty="0"/>
              <a:t>, pokud zaniká bez likvidace,</a:t>
            </a:r>
          </a:p>
          <a:p>
            <a:r>
              <a:rPr lang="cs-CZ" dirty="0"/>
              <a:t>ke kterému nabylo </a:t>
            </a:r>
            <a:r>
              <a:rPr lang="cs-CZ" b="1" dirty="0"/>
              <a:t>právní moci rozhodnutí o zákazu činnosti banky </a:t>
            </a:r>
            <a:r>
              <a:rPr lang="cs-CZ" dirty="0"/>
              <a:t>na území České republiky podle jiného právního předpisu.</a:t>
            </a:r>
          </a:p>
          <a:p>
            <a:pPr marL="0" indent="0">
              <a:buNone/>
            </a:pPr>
            <a:endParaRPr lang="cs-CZ" sz="1100" dirty="0"/>
          </a:p>
          <a:p>
            <a:r>
              <a:rPr lang="cs-CZ" dirty="0"/>
              <a:t>V souladu s § 7a odst. 3 zákona o bankách </a:t>
            </a:r>
            <a:r>
              <a:rPr lang="cs-CZ" b="1" dirty="0"/>
              <a:t>nesmí banka ode dne zániku bankovní licence přijímat vklady a poskytovat úvěry</a:t>
            </a:r>
            <a:r>
              <a:rPr lang="cs-CZ" dirty="0"/>
              <a:t> a provozovat další činnosti, </a:t>
            </a:r>
            <a:r>
              <a:rPr lang="cs-CZ" b="1" dirty="0"/>
              <a:t>s výjimkou těch, které jsou nezbytné k </a:t>
            </a:r>
            <a:r>
              <a:rPr lang="cs-CZ" b="1" dirty="0">
                <a:solidFill>
                  <a:schemeClr val="accent2"/>
                </a:solidFill>
              </a:rPr>
              <a:t>vypořádání jejích pohledávek a závazků</a:t>
            </a:r>
            <a:r>
              <a:rPr lang="cs-CZ" dirty="0"/>
              <a:t>. Do doby, než vypořádá své pohledávky a závazky, </a:t>
            </a:r>
            <a:r>
              <a:rPr lang="cs-CZ" b="1" dirty="0"/>
              <a:t>se považuje za banku podle zákona o bankách</a:t>
            </a:r>
            <a:r>
              <a:rPr lang="cs-CZ" dirty="0"/>
              <a:t>.</a:t>
            </a:r>
          </a:p>
          <a:p>
            <a:endParaRPr lang="cs-CZ" sz="1200" dirty="0"/>
          </a:p>
          <a:p>
            <a:r>
              <a:rPr lang="cs-CZ" dirty="0"/>
              <a:t>Zánik bankovní licence </a:t>
            </a:r>
            <a:r>
              <a:rPr lang="cs-CZ" b="1" dirty="0"/>
              <a:t>nemá za následek zrušení a zánik subjektu</a:t>
            </a:r>
          </a:p>
          <a:p>
            <a:endParaRPr lang="en-GB" dirty="0"/>
          </a:p>
        </p:txBody>
      </p:sp>
    </p:spTree>
    <p:extLst>
      <p:ext uri="{BB962C8B-B14F-4D97-AF65-F5344CB8AC3E}">
        <p14:creationId xmlns:p14="http://schemas.microsoft.com/office/powerpoint/2010/main" val="301069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3775" y="618518"/>
            <a:ext cx="10364451" cy="782444"/>
          </a:xfrm>
        </p:spPr>
        <p:txBody>
          <a:bodyPr/>
          <a:lstStyle/>
          <a:p>
            <a:pPr algn="ctr"/>
            <a:r>
              <a:rPr lang="en-GB" dirty="0" err="1"/>
              <a:t>Odnětí</a:t>
            </a:r>
            <a:r>
              <a:rPr lang="en-GB" dirty="0"/>
              <a:t> </a:t>
            </a:r>
            <a:r>
              <a:rPr lang="en-GB" dirty="0" err="1"/>
              <a:t>bankovní</a:t>
            </a:r>
            <a:r>
              <a:rPr lang="en-GB" dirty="0"/>
              <a:t> licence</a:t>
            </a:r>
          </a:p>
        </p:txBody>
      </p:sp>
      <p:sp>
        <p:nvSpPr>
          <p:cNvPr id="3" name="Zástupný symbol pro obsah 2"/>
          <p:cNvSpPr>
            <a:spLocks noGrp="1"/>
          </p:cNvSpPr>
          <p:nvPr>
            <p:ph sz="quarter" idx="4294967295"/>
          </p:nvPr>
        </p:nvSpPr>
        <p:spPr>
          <a:xfrm>
            <a:off x="1130270" y="1400961"/>
            <a:ext cx="9603275" cy="5100507"/>
          </a:xfrm>
        </p:spPr>
        <p:txBody>
          <a:bodyPr>
            <a:normAutofit fontScale="47500" lnSpcReduction="20000"/>
          </a:bodyPr>
          <a:lstStyle/>
          <a:p>
            <a:r>
              <a:rPr lang="cs-CZ" sz="4000" b="1" dirty="0"/>
              <a:t>Sankční</a:t>
            </a:r>
            <a:r>
              <a:rPr lang="cs-CZ" sz="4000" dirty="0"/>
              <a:t> – § 34 zákona o bankách</a:t>
            </a:r>
          </a:p>
          <a:p>
            <a:pPr lvl="1"/>
            <a:r>
              <a:rPr lang="cs-CZ" sz="4000" dirty="0"/>
              <a:t>ČNB odejme bankovní licenci:</a:t>
            </a:r>
          </a:p>
          <a:p>
            <a:pPr lvl="2"/>
            <a:r>
              <a:rPr lang="cs-CZ" sz="2900" dirty="0"/>
              <a:t>přetrvávání závažných nedostatků v činnosti banky</a:t>
            </a:r>
          </a:p>
          <a:p>
            <a:pPr lvl="2"/>
            <a:r>
              <a:rPr lang="cs-CZ" sz="2900" dirty="0"/>
              <a:t>úpadek banky (x § 6 odst. 2 písm. a) insolvenčního zákona)</a:t>
            </a:r>
          </a:p>
          <a:p>
            <a:pPr lvl="2"/>
            <a:r>
              <a:rPr lang="cs-CZ" sz="2900" dirty="0"/>
              <a:t>výše kapitálu banky</a:t>
            </a:r>
          </a:p>
          <a:p>
            <a:pPr lvl="1"/>
            <a:r>
              <a:rPr lang="cs-CZ" sz="4000" dirty="0"/>
              <a:t>ČNB může odejmout bankovní licenci:</a:t>
            </a:r>
          </a:p>
          <a:p>
            <a:pPr lvl="2"/>
            <a:r>
              <a:rPr lang="cs-CZ" sz="2900" dirty="0"/>
              <a:t>banka do 12 měsíců ode dne udělení bankovní licence nezahájila činnost</a:t>
            </a:r>
          </a:p>
          <a:p>
            <a:pPr lvl="2"/>
            <a:r>
              <a:rPr lang="cs-CZ" sz="2900" dirty="0"/>
              <a:t>po dobu 6 měsíců nepřijímá vklady od veřejnosti nebo neposkytuje úvěry</a:t>
            </a:r>
          </a:p>
          <a:p>
            <a:pPr lvl="2"/>
            <a:r>
              <a:rPr lang="cs-CZ" sz="2900" dirty="0"/>
              <a:t>žadatel v žádosti o bankovní licenci uvedl nepravdivé údaje nebo zamlčel podstatné údaje nezbytné pro posouzení žádosti o udělení bankovní licence</a:t>
            </a:r>
          </a:p>
          <a:p>
            <a:r>
              <a:rPr lang="cs-CZ" sz="4000" b="1" dirty="0"/>
              <a:t>Na vlastní žádost </a:t>
            </a:r>
            <a:r>
              <a:rPr lang="cs-CZ" sz="4000" dirty="0"/>
              <a:t>– neupraveno – </a:t>
            </a:r>
            <a:r>
              <a:rPr lang="cs-CZ" sz="2900" dirty="0"/>
              <a:t>podle § 7a odst. 1 písm. d) zákona o bankách zaniká bankovní licence dnem, od kterého podle rozhodnutí valné hromady dosavadní banka nadále nebude vykonávat činnost, ke které je třeba bankovní licence.</a:t>
            </a:r>
          </a:p>
          <a:p>
            <a:endParaRPr lang="cs-CZ" dirty="0"/>
          </a:p>
          <a:p>
            <a:pPr algn="just"/>
            <a:r>
              <a:rPr lang="cs-CZ" sz="3100" dirty="0"/>
              <a:t>§ 35 odst. 2 zákona o bankách – ode dne PM rozhodnutí o odnětí bankovní licence </a:t>
            </a:r>
            <a:r>
              <a:rPr lang="cs-CZ" sz="3100" b="1" dirty="0"/>
              <a:t>nesmí dotčená PO přijímat vklady a poskytovat úvěry</a:t>
            </a:r>
            <a:r>
              <a:rPr lang="cs-CZ" sz="3100" dirty="0"/>
              <a:t> a provozovat další činnosti s výjimkou těch, které jsou nezbytné k </a:t>
            </a:r>
            <a:r>
              <a:rPr lang="cs-CZ" sz="3100" b="1" dirty="0">
                <a:solidFill>
                  <a:schemeClr val="accent2"/>
                </a:solidFill>
              </a:rPr>
              <a:t>vypořádání jejích pohledávek a závazků</a:t>
            </a:r>
            <a:r>
              <a:rPr lang="cs-CZ" sz="3100" dirty="0"/>
              <a:t>; do ukončení vypořádání </a:t>
            </a:r>
            <a:r>
              <a:rPr lang="cs-CZ" sz="3100" b="1" dirty="0"/>
              <a:t>se považuje za banku </a:t>
            </a:r>
            <a:r>
              <a:rPr lang="cs-CZ" sz="3100" dirty="0"/>
              <a:t>podle zákona o bankách</a:t>
            </a:r>
          </a:p>
        </p:txBody>
      </p:sp>
    </p:spTree>
    <p:extLst>
      <p:ext uri="{BB962C8B-B14F-4D97-AF65-F5344CB8AC3E}">
        <p14:creationId xmlns:p14="http://schemas.microsoft.com/office/powerpoint/2010/main" val="2267455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Zrušení</a:t>
            </a:r>
            <a:r>
              <a:rPr lang="en-GB" dirty="0"/>
              <a:t> a </a:t>
            </a:r>
            <a:r>
              <a:rPr lang="en-GB" dirty="0" err="1"/>
              <a:t>likvidace</a:t>
            </a:r>
            <a:r>
              <a:rPr lang="en-GB" dirty="0"/>
              <a:t> </a:t>
            </a:r>
            <a:r>
              <a:rPr lang="en-GB" dirty="0" err="1"/>
              <a:t>banky</a:t>
            </a:r>
            <a:endParaRPr lang="en-GB" dirty="0"/>
          </a:p>
        </p:txBody>
      </p:sp>
      <p:sp>
        <p:nvSpPr>
          <p:cNvPr id="3" name="Zástupný symbol pro obsah 2"/>
          <p:cNvSpPr>
            <a:spLocks noGrp="1"/>
          </p:cNvSpPr>
          <p:nvPr>
            <p:ph sz="quarter" idx="4294967295"/>
          </p:nvPr>
        </p:nvSpPr>
        <p:spPr/>
        <p:txBody>
          <a:bodyPr>
            <a:normAutofit/>
          </a:bodyPr>
          <a:lstStyle/>
          <a:p>
            <a:endParaRPr lang="cs-CZ" dirty="0" smtClean="0"/>
          </a:p>
          <a:p>
            <a:endParaRPr lang="cs-CZ" dirty="0"/>
          </a:p>
          <a:p>
            <a:endParaRPr lang="cs-CZ" dirty="0" smtClean="0"/>
          </a:p>
          <a:p>
            <a:endParaRPr lang="cs-CZ" dirty="0"/>
          </a:p>
          <a:p>
            <a:endParaRPr lang="cs-CZ" dirty="0" smtClean="0"/>
          </a:p>
          <a:p>
            <a:r>
              <a:rPr lang="cs-CZ" dirty="0" smtClean="0"/>
              <a:t>§ </a:t>
            </a:r>
            <a:r>
              <a:rPr lang="cs-CZ" dirty="0"/>
              <a:t>36 zákona o bankách</a:t>
            </a:r>
          </a:p>
          <a:p>
            <a:r>
              <a:rPr lang="cs-CZ" dirty="0"/>
              <a:t>§ 7a odst. 1 písm. b) zákona o bankách dnem zrušení banky s likvidací zaniká bankovní licence</a:t>
            </a:r>
          </a:p>
          <a:p>
            <a:pPr marL="0" indent="0">
              <a:buNone/>
            </a:pPr>
            <a:endParaRPr lang="en-GB" dirty="0"/>
          </a:p>
        </p:txBody>
      </p:sp>
    </p:spTree>
    <p:extLst>
      <p:ext uri="{BB962C8B-B14F-4D97-AF65-F5344CB8AC3E}">
        <p14:creationId xmlns:p14="http://schemas.microsoft.com/office/powerpoint/2010/main" val="325175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1213" y="156371"/>
            <a:ext cx="9603275" cy="925810"/>
          </a:xfrm>
        </p:spPr>
        <p:txBody>
          <a:bodyPr/>
          <a:lstStyle/>
          <a:p>
            <a:pPr algn="ctr"/>
            <a:r>
              <a:rPr lang="en-GB" dirty="0" err="1"/>
              <a:t>Likvidátor</a:t>
            </a:r>
            <a:r>
              <a:rPr lang="en-GB" dirty="0"/>
              <a:t> </a:t>
            </a:r>
            <a:r>
              <a:rPr lang="en-GB" dirty="0" err="1"/>
              <a:t>banky</a:t>
            </a:r>
            <a:endParaRPr lang="en-GB" dirty="0"/>
          </a:p>
        </p:txBody>
      </p:sp>
      <p:sp>
        <p:nvSpPr>
          <p:cNvPr id="3" name="Zástupný symbol pro obsah 2"/>
          <p:cNvSpPr>
            <a:spLocks noGrp="1"/>
          </p:cNvSpPr>
          <p:nvPr>
            <p:ph sz="quarter" idx="4294967295"/>
          </p:nvPr>
        </p:nvSpPr>
        <p:spPr>
          <a:xfrm>
            <a:off x="1130270" y="838898"/>
            <a:ext cx="9603275" cy="5259897"/>
          </a:xfrm>
        </p:spPr>
        <p:txBody>
          <a:bodyPr>
            <a:normAutofit fontScale="92500" lnSpcReduction="20000"/>
          </a:bodyPr>
          <a:lstStyle/>
          <a:p>
            <a:r>
              <a:rPr lang="cs-CZ" b="1" dirty="0"/>
              <a:t>Jmenování</a:t>
            </a:r>
            <a:endParaRPr lang="cs-CZ" dirty="0"/>
          </a:p>
          <a:p>
            <a:pPr lvl="1"/>
            <a:r>
              <a:rPr lang="cs-CZ" b="1" dirty="0">
                <a:solidFill>
                  <a:schemeClr val="accent2"/>
                </a:solidFill>
              </a:rPr>
              <a:t>fyzická osoba </a:t>
            </a:r>
            <a:r>
              <a:rPr lang="cs-CZ" dirty="0"/>
              <a:t>(§ 8 odst. 9 </a:t>
            </a:r>
            <a:r>
              <a:rPr lang="cs-CZ" dirty="0" err="1"/>
              <a:t>ZoB</a:t>
            </a:r>
            <a:r>
              <a:rPr lang="cs-CZ" dirty="0"/>
              <a:t>)</a:t>
            </a:r>
          </a:p>
          <a:p>
            <a:pPr lvl="1"/>
            <a:r>
              <a:rPr lang="cs-CZ" dirty="0"/>
              <a:t>ne osoba, která má nebo měla zvláštní vztah k bance, která je nebo v posledních 5 letech byla auditorem banky nebo se jakýmkoli způsobem na auditu v bance podílela.</a:t>
            </a:r>
          </a:p>
          <a:p>
            <a:pPr lvl="1"/>
            <a:r>
              <a:rPr lang="cs-CZ" dirty="0"/>
              <a:t>jmenuje a odvolává </a:t>
            </a:r>
            <a:r>
              <a:rPr lang="cs-CZ" b="1" dirty="0">
                <a:solidFill>
                  <a:schemeClr val="accent2"/>
                </a:solidFill>
              </a:rPr>
              <a:t>soud na návrh ČNB</a:t>
            </a:r>
            <a:r>
              <a:rPr lang="cs-CZ" dirty="0"/>
              <a:t>. O návrhu ČNB soud rozhodne do 24 hodin od podání návrhu</a:t>
            </a:r>
          </a:p>
          <a:p>
            <a:r>
              <a:rPr lang="cs-CZ" b="1" dirty="0"/>
              <a:t>Odměna</a:t>
            </a:r>
            <a:endParaRPr lang="cs-CZ" dirty="0"/>
          </a:p>
          <a:p>
            <a:pPr lvl="1"/>
            <a:r>
              <a:rPr lang="cs-CZ" b="1" dirty="0">
                <a:solidFill>
                  <a:schemeClr val="accent2"/>
                </a:solidFill>
              </a:rPr>
              <a:t>stanoví ČNB </a:t>
            </a:r>
            <a:r>
              <a:rPr lang="cs-CZ" dirty="0"/>
              <a:t>s přihlédnutím k rozsahu činnosti likvidátora</a:t>
            </a:r>
          </a:p>
          <a:p>
            <a:r>
              <a:rPr lang="cs-CZ" b="1" dirty="0"/>
              <a:t>Hrazení nákladů likvidace a odměny</a:t>
            </a:r>
          </a:p>
          <a:p>
            <a:pPr lvl="1"/>
            <a:r>
              <a:rPr lang="cs-CZ" dirty="0"/>
              <a:t>primárně </a:t>
            </a:r>
            <a:r>
              <a:rPr lang="cs-CZ" b="1" dirty="0">
                <a:solidFill>
                  <a:schemeClr val="accent2"/>
                </a:solidFill>
              </a:rPr>
              <a:t>z majetku likvidovaného subjektu</a:t>
            </a:r>
          </a:p>
          <a:p>
            <a:pPr lvl="1"/>
            <a:r>
              <a:rPr lang="cs-CZ" dirty="0"/>
              <a:t>v případě, že majetek likvidovaného subjektu nepostačuje, právní předpisy upravují další postup</a:t>
            </a:r>
          </a:p>
          <a:p>
            <a:pPr lvl="1"/>
            <a:r>
              <a:rPr lang="cs-CZ" dirty="0"/>
              <a:t>k provedení NOZ bylo vydáno </a:t>
            </a:r>
            <a:r>
              <a:rPr lang="cs-CZ" b="1" dirty="0">
                <a:solidFill>
                  <a:schemeClr val="accent2"/>
                </a:solidFill>
              </a:rPr>
              <a:t>nařízení vlády č. 351/2013 Sb., </a:t>
            </a:r>
            <a:r>
              <a:rPr lang="cs-CZ" b="1" dirty="0"/>
              <a:t>kterým se určuje výše úroků z prodlení a nákladů spojených s uplatněním pohledávky, určuje odměna likvidátora, likvidačního správce a člena orgánu právnické osoby jmenovaného soudem a upravují některé otázky Obchodního věstníku a veřejných rejstříků právnických a fyzických osob </a:t>
            </a:r>
            <a:r>
              <a:rPr lang="cs-CZ" dirty="0"/>
              <a:t>→ jsou-li odměna a hotové výdaje náležející likvidátorovi jmenovanému soudem hrazeny </a:t>
            </a:r>
            <a:r>
              <a:rPr lang="cs-CZ" b="1" dirty="0">
                <a:solidFill>
                  <a:schemeClr val="accent2"/>
                </a:solidFill>
              </a:rPr>
              <a:t>státem</a:t>
            </a:r>
            <a:r>
              <a:rPr lang="cs-CZ" dirty="0"/>
              <a:t>, vyplácí tyto částky soud, který odměnu likvidátora určil</a:t>
            </a:r>
          </a:p>
          <a:p>
            <a:r>
              <a:rPr lang="cs-CZ" altLang="cs-CZ" b="1" dirty="0"/>
              <a:t>Povinnost likvidátora jednat </a:t>
            </a:r>
            <a:r>
              <a:rPr lang="cs-CZ" altLang="cs-CZ" b="1" dirty="0">
                <a:solidFill>
                  <a:schemeClr val="accent2"/>
                </a:solidFill>
              </a:rPr>
              <a:t>s péčí řádného hospodáře</a:t>
            </a:r>
          </a:p>
          <a:p>
            <a:pPr marL="0" indent="0">
              <a:buNone/>
            </a:pPr>
            <a:endParaRPr lang="en-GB" dirty="0"/>
          </a:p>
        </p:txBody>
      </p:sp>
    </p:spTree>
    <p:extLst>
      <p:ext uri="{BB962C8B-B14F-4D97-AF65-F5344CB8AC3E}">
        <p14:creationId xmlns:p14="http://schemas.microsoft.com/office/powerpoint/2010/main" val="1727057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Pojištění vkladů</a:t>
            </a:r>
            <a:endParaRPr lang="en-GB" dirty="0"/>
          </a:p>
        </p:txBody>
      </p:sp>
      <p:sp>
        <p:nvSpPr>
          <p:cNvPr id="3" name="Zástupný symbol pro obsah 2"/>
          <p:cNvSpPr>
            <a:spLocks noGrp="1"/>
          </p:cNvSpPr>
          <p:nvPr>
            <p:ph sz="quarter" idx="4294967295"/>
          </p:nvPr>
        </p:nvSpPr>
        <p:spPr/>
        <p:txBody>
          <a:bodyPr>
            <a:normAutofit/>
          </a:bodyPr>
          <a:lstStyle/>
          <a:p>
            <a:r>
              <a:rPr lang="cs-CZ" dirty="0"/>
              <a:t>- Směrnice Evropského parlamentu a Rady 2014/49/EU ze dne 16. dubna 2014 o systémech pojištění vkladů (Deposit </a:t>
            </a:r>
            <a:r>
              <a:rPr lang="cs-CZ" dirty="0" err="1"/>
              <a:t>Guarantee</a:t>
            </a:r>
            <a:r>
              <a:rPr lang="cs-CZ" dirty="0"/>
              <a:t> </a:t>
            </a:r>
            <a:r>
              <a:rPr lang="cs-CZ" dirty="0" err="1"/>
              <a:t>Scheme</a:t>
            </a:r>
            <a:r>
              <a:rPr lang="cs-CZ" dirty="0"/>
              <a:t> </a:t>
            </a:r>
            <a:r>
              <a:rPr lang="cs-CZ" dirty="0" err="1"/>
              <a:t>Directive</a:t>
            </a:r>
            <a:r>
              <a:rPr lang="en-GB" dirty="0"/>
              <a:t>)</a:t>
            </a:r>
          </a:p>
          <a:p>
            <a:endParaRPr lang="en-GB" dirty="0"/>
          </a:p>
          <a:p>
            <a:r>
              <a:rPr lang="cs-CZ" dirty="0"/>
              <a:t>vstoupila v platnost v červnu 2014 a zrušila dříve platnou Směrnici 94/19/ES z roku 1994, která byla v roce 2009 pozměněna v reakci na finanční krizi. Časový limit na transpozici Směrnice DSGS pro členské státy byl 1 rok. Právní oporu pro Směrnici DSGS můžeme najít v článku 114 Smlouvy o fungování EU (</a:t>
            </a:r>
            <a:r>
              <a:rPr lang="cs-CZ" dirty="0" err="1"/>
              <a:t>Treaty</a:t>
            </a:r>
            <a:r>
              <a:rPr lang="cs-CZ" dirty="0"/>
              <a:t> on </a:t>
            </a:r>
            <a:r>
              <a:rPr lang="cs-CZ" dirty="0" err="1"/>
              <a:t>the</a:t>
            </a:r>
            <a:r>
              <a:rPr lang="cs-CZ" dirty="0"/>
              <a:t> </a:t>
            </a:r>
            <a:r>
              <a:rPr lang="cs-CZ" dirty="0" err="1"/>
              <a:t>Functioning</a:t>
            </a:r>
            <a:r>
              <a:rPr lang="cs-CZ" dirty="0"/>
              <a:t> </a:t>
            </a:r>
            <a:r>
              <a:rPr lang="cs-CZ" dirty="0" err="1"/>
              <a:t>of</a:t>
            </a:r>
            <a:r>
              <a:rPr lang="cs-CZ" dirty="0"/>
              <a:t> </a:t>
            </a:r>
            <a:r>
              <a:rPr lang="cs-CZ" dirty="0" err="1"/>
              <a:t>the</a:t>
            </a:r>
            <a:r>
              <a:rPr lang="cs-CZ" dirty="0"/>
              <a:t> </a:t>
            </a:r>
            <a:r>
              <a:rPr lang="cs-CZ" dirty="0" err="1"/>
              <a:t>European</a:t>
            </a:r>
            <a:r>
              <a:rPr lang="cs-CZ" dirty="0"/>
              <a:t> Union „TFEU“), tedy společného základu pro legislativu v oblasti vnitřního trhu</a:t>
            </a:r>
            <a:endParaRPr lang="en-GB" dirty="0"/>
          </a:p>
        </p:txBody>
      </p:sp>
    </p:spTree>
    <p:extLst>
      <p:ext uri="{BB962C8B-B14F-4D97-AF65-F5344CB8AC3E}">
        <p14:creationId xmlns:p14="http://schemas.microsoft.com/office/powerpoint/2010/main" val="768526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III. </a:t>
            </a:r>
            <a:r>
              <a:rPr lang="en-GB" dirty="0" err="1"/>
              <a:t>Pilíř</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sz="quarter" idx="4294967295"/>
          </p:nvPr>
        </p:nvSpPr>
        <p:spPr/>
        <p:txBody>
          <a:bodyPr/>
          <a:lstStyle/>
          <a:p>
            <a:r>
              <a:rPr lang="en-GB" dirty="0" err="1"/>
              <a:t>Kromě</a:t>
            </a:r>
            <a:r>
              <a:rPr lang="en-GB" dirty="0"/>
              <a:t> </a:t>
            </a:r>
            <a:r>
              <a:rPr lang="en-GB" dirty="0" err="1"/>
              <a:t>harmonizace</a:t>
            </a:r>
            <a:r>
              <a:rPr lang="en-GB" dirty="0"/>
              <a:t> </a:t>
            </a:r>
            <a:r>
              <a:rPr lang="en-GB" dirty="0" err="1"/>
              <a:t>prostřednictvím</a:t>
            </a:r>
            <a:r>
              <a:rPr lang="en-GB" dirty="0"/>
              <a:t> </a:t>
            </a:r>
            <a:r>
              <a:rPr lang="en-GB" dirty="0" err="1"/>
              <a:t>směrnice</a:t>
            </a:r>
            <a:r>
              <a:rPr lang="en-GB" dirty="0"/>
              <a:t> se </a:t>
            </a:r>
            <a:r>
              <a:rPr lang="en-GB" dirty="0" err="1"/>
              <a:t>nepředpokládá</a:t>
            </a:r>
            <a:r>
              <a:rPr lang="en-GB" dirty="0"/>
              <a:t> </a:t>
            </a:r>
            <a:r>
              <a:rPr lang="en-GB" dirty="0" err="1"/>
              <a:t>společný</a:t>
            </a:r>
            <a:r>
              <a:rPr lang="en-GB" dirty="0"/>
              <a:t> </a:t>
            </a:r>
            <a:r>
              <a:rPr lang="en-GB" dirty="0" err="1" smtClean="0"/>
              <a:t>syst</a:t>
            </a:r>
            <a:r>
              <a:rPr lang="cs-CZ" dirty="0" smtClean="0"/>
              <a:t>é</a:t>
            </a:r>
            <a:r>
              <a:rPr lang="en-GB" dirty="0" smtClean="0"/>
              <a:t>m </a:t>
            </a:r>
            <a:r>
              <a:rPr lang="en-GB" dirty="0"/>
              <a:t>(</a:t>
            </a:r>
            <a:r>
              <a:rPr lang="en-GB" dirty="0" err="1"/>
              <a:t>celoevropský</a:t>
            </a:r>
            <a:r>
              <a:rPr lang="en-GB" dirty="0"/>
              <a:t>)</a:t>
            </a:r>
          </a:p>
          <a:p>
            <a:endParaRPr lang="en-GB" dirty="0"/>
          </a:p>
          <a:p>
            <a:endParaRPr lang="en-GB" dirty="0"/>
          </a:p>
        </p:txBody>
      </p:sp>
    </p:spTree>
    <p:extLst>
      <p:ext uri="{BB962C8B-B14F-4D97-AF65-F5344CB8AC3E}">
        <p14:creationId xmlns:p14="http://schemas.microsoft.com/office/powerpoint/2010/main" val="3220510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Kdo</a:t>
            </a:r>
            <a:r>
              <a:rPr lang="en-GB" dirty="0"/>
              <a:t> a Co </a:t>
            </a:r>
            <a:r>
              <a:rPr lang="en-GB" dirty="0" err="1"/>
              <a:t>je</a:t>
            </a:r>
            <a:r>
              <a:rPr lang="en-GB" dirty="0"/>
              <a:t> </a:t>
            </a:r>
            <a:r>
              <a:rPr lang="en-GB" dirty="0" err="1"/>
              <a:t>chráněno</a:t>
            </a:r>
            <a:endParaRPr lang="en-GB" dirty="0"/>
          </a:p>
        </p:txBody>
      </p:sp>
      <p:sp>
        <p:nvSpPr>
          <p:cNvPr id="3" name="Zástupný symbol pro obsah 2"/>
          <p:cNvSpPr>
            <a:spLocks noGrp="1"/>
          </p:cNvSpPr>
          <p:nvPr>
            <p:ph sz="quarter" idx="4294967295"/>
          </p:nvPr>
        </p:nvSpPr>
        <p:spPr>
          <a:xfrm>
            <a:off x="2231136" y="2153412"/>
            <a:ext cx="7729728" cy="4423557"/>
          </a:xfrm>
        </p:spPr>
        <p:txBody>
          <a:bodyPr>
            <a:normAutofit fontScale="92500" lnSpcReduction="10000"/>
          </a:bodyPr>
          <a:lstStyle/>
          <a:p>
            <a:r>
              <a:rPr lang="cs-CZ" dirty="0"/>
              <a:t>Členy systému pojištění vkladů jsou povinně veškeré úvěrové instituce a principem je vyplacení jakéhokoliv předpokládaného druhu vkladů všech klientů – vkladatelů úvěrových institucí, v případě likvidace nebo úpadku úvěrové instituce, kdy již dále nejsou vklady disponibilní. </a:t>
            </a:r>
            <a:endParaRPr lang="en-GB" dirty="0"/>
          </a:p>
          <a:p>
            <a:r>
              <a:rPr lang="cs-CZ" dirty="0"/>
              <a:t>Chráněná výše vkladů je stanovena na 100.000 EUR na jednoho vkladatele (jak fyzickou, tak právnickou osobu) ze systému pojištění, jehož je úvěrová instituce členem. </a:t>
            </a:r>
            <a:endParaRPr lang="en-GB" dirty="0"/>
          </a:p>
          <a:p>
            <a:r>
              <a:rPr lang="cs-CZ" dirty="0"/>
              <a:t>Původně podle Směrnice z roku 1994 byla výše pojištěných vkladů na jednu osobu na úrovni 20.000 EUR zvýšena na 50.000 EUR a následně až na současnou hodnotu</a:t>
            </a:r>
            <a:r>
              <a:rPr lang="en-GB" dirty="0"/>
              <a:t> </a:t>
            </a:r>
          </a:p>
          <a:p>
            <a:r>
              <a:rPr lang="cs-CZ" dirty="0"/>
              <a:t>Další chráněné vklady jsou penzijní systémy malých a středních podniků, vklady veřejných orgánů s rozpočtem do 500 000 €, vklady převyšující 100 000 € určené na některé účely v oblasti bydlení a v sociální oblasti, což je specifikováno podrobněji níže v tomto příspěvku.</a:t>
            </a:r>
            <a:endParaRPr lang="en-GB" dirty="0"/>
          </a:p>
          <a:p>
            <a:endParaRPr lang="en-GB" dirty="0"/>
          </a:p>
        </p:txBody>
      </p:sp>
    </p:spTree>
    <p:extLst>
      <p:ext uri="{BB962C8B-B14F-4D97-AF65-F5344CB8AC3E}">
        <p14:creationId xmlns:p14="http://schemas.microsoft.com/office/powerpoint/2010/main" val="2952394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Kdo</a:t>
            </a:r>
            <a:r>
              <a:rPr lang="en-GB" dirty="0"/>
              <a:t> to </a:t>
            </a:r>
            <a:r>
              <a:rPr lang="en-GB" dirty="0" err="1"/>
              <a:t>financuje</a:t>
            </a:r>
            <a:endParaRPr lang="en-GB" dirty="0"/>
          </a:p>
        </p:txBody>
      </p:sp>
      <p:sp>
        <p:nvSpPr>
          <p:cNvPr id="3" name="Zástupný symbol pro obsah 2"/>
          <p:cNvSpPr>
            <a:spLocks noGrp="1"/>
          </p:cNvSpPr>
          <p:nvPr>
            <p:ph sz="quarter" idx="4294967295"/>
          </p:nvPr>
        </p:nvSpPr>
        <p:spPr/>
        <p:txBody>
          <a:bodyPr/>
          <a:lstStyle/>
          <a:p>
            <a:r>
              <a:rPr lang="cs-CZ" dirty="0"/>
              <a:t>prostředky do nich putují od úvěrových institucí ve finanční výši závisející na rizikovém profilu a dalších rozhodných faktorech pro konkrétní instituci. Čím větší rizika úvěrová instituce podstupuje, tím je nutné odvádět do systému více finančních prostředků</a:t>
            </a:r>
            <a:endParaRPr lang="en-GB" dirty="0"/>
          </a:p>
          <a:p>
            <a:endParaRPr lang="en-GB" dirty="0"/>
          </a:p>
          <a:p>
            <a:endParaRPr lang="en-GB" dirty="0"/>
          </a:p>
        </p:txBody>
      </p:sp>
    </p:spTree>
    <p:extLst>
      <p:ext uri="{BB962C8B-B14F-4D97-AF65-F5344CB8AC3E}">
        <p14:creationId xmlns:p14="http://schemas.microsoft.com/office/powerpoint/2010/main" val="2884172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to </a:t>
            </a:r>
            <a:r>
              <a:rPr lang="en-GB" dirty="0" err="1"/>
              <a:t>funguje</a:t>
            </a:r>
            <a:endParaRPr lang="en-GB" dirty="0"/>
          </a:p>
        </p:txBody>
      </p:sp>
      <p:sp>
        <p:nvSpPr>
          <p:cNvPr id="3" name="Zástupný symbol pro obsah 2"/>
          <p:cNvSpPr>
            <a:spLocks noGrp="1"/>
          </p:cNvSpPr>
          <p:nvPr>
            <p:ph sz="quarter" idx="4294967295"/>
          </p:nvPr>
        </p:nvSpPr>
        <p:spPr/>
        <p:txBody>
          <a:bodyPr/>
          <a:lstStyle/>
          <a:p>
            <a:r>
              <a:rPr lang="cs-CZ" dirty="0"/>
              <a:t>Vklady jsou vyplaceny vkladatelům do 20 pracovních dní s možností prodloužení o 10 pracovních dnů, ale do roku 2024 je tato lhůta postupně zkracována až na 7 dní. Původně byla lhůta 3 měsíce s možností prodloužení až o dalších 6 měsíců</a:t>
            </a:r>
            <a:endParaRPr lang="en-GB" dirty="0"/>
          </a:p>
        </p:txBody>
      </p:sp>
    </p:spTree>
    <p:extLst>
      <p:ext uri="{BB962C8B-B14F-4D97-AF65-F5344CB8AC3E}">
        <p14:creationId xmlns:p14="http://schemas.microsoft.com/office/powerpoint/2010/main" val="119928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Důvody k regulaci</a:t>
            </a:r>
            <a:endParaRPr lang="cs-CZ" dirty="0"/>
          </a:p>
        </p:txBody>
      </p:sp>
      <p:sp>
        <p:nvSpPr>
          <p:cNvPr id="3" name="Zástupný symbol pro obsah 2"/>
          <p:cNvSpPr>
            <a:spLocks noGrp="1"/>
          </p:cNvSpPr>
          <p:nvPr>
            <p:ph sz="quarter" idx="4294967295"/>
          </p:nvPr>
        </p:nvSpPr>
        <p:spPr/>
        <p:txBody>
          <a:bodyPr/>
          <a:lstStyle/>
          <a:p>
            <a:r>
              <a:rPr lang="cs-CZ" altLang="cs-CZ" dirty="0"/>
              <a:t>Bankovnictví – regulované odvětví</a:t>
            </a:r>
          </a:p>
          <a:p>
            <a:r>
              <a:rPr lang="cs-CZ" altLang="cs-CZ" dirty="0"/>
              <a:t>Jeden z hlavních důvodů – málo vlastních zdrojů</a:t>
            </a:r>
          </a:p>
          <a:p>
            <a:r>
              <a:rPr lang="cs-CZ" altLang="cs-CZ" dirty="0"/>
              <a:t>Cizí zdroje od drobných klientů</a:t>
            </a:r>
          </a:p>
          <a:p>
            <a:r>
              <a:rPr lang="cs-CZ" altLang="cs-CZ" dirty="0"/>
              <a:t>Neadekvátní riziko – bankrot institucí – lavinový efekt – dopad na celou ekonomiku</a:t>
            </a:r>
          </a:p>
          <a:p>
            <a:r>
              <a:rPr lang="cs-CZ" altLang="cs-CZ" dirty="0"/>
              <a:t>Cíl regulace – stabilita a bezpečnost sektoru</a:t>
            </a:r>
          </a:p>
          <a:p>
            <a:r>
              <a:rPr lang="cs-CZ" altLang="cs-CZ" dirty="0"/>
              <a:t>Dosahována pomocí omezení rizik podstupovanými jednotlivými bankami</a:t>
            </a:r>
          </a:p>
          <a:p>
            <a:endParaRPr lang="cs-CZ" dirty="0"/>
          </a:p>
        </p:txBody>
      </p:sp>
    </p:spTree>
    <p:extLst>
      <p:ext uri="{BB962C8B-B14F-4D97-AF65-F5344CB8AC3E}">
        <p14:creationId xmlns:p14="http://schemas.microsoft.com/office/powerpoint/2010/main" val="1942816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endParaRPr lang="en-GB" dirty="0"/>
          </a:p>
        </p:txBody>
      </p:sp>
      <p:sp>
        <p:nvSpPr>
          <p:cNvPr id="3" name="Zástupný symbol pro obsah 2"/>
          <p:cNvSpPr>
            <a:spLocks noGrp="1"/>
          </p:cNvSpPr>
          <p:nvPr>
            <p:ph sz="quarter" idx="4294967295"/>
          </p:nvPr>
        </p:nvSpPr>
        <p:spPr/>
        <p:txBody>
          <a:bodyPr/>
          <a:lstStyle/>
          <a:p>
            <a:r>
              <a:rPr lang="cs-CZ" dirty="0"/>
              <a:t> Výše prostředků nashromážděných v systému pojištění každého členského státu by měla dosáhnout do roku 2025 výše 0,8% pojištěných vkladů. Systémy pojištění vkladů podstupují minimálně jednou za tři roky zátěžové testy, aby bylo jejich fungování prověřeno. Dále platí, že systémy pojištění vkladů, při splnění přísných podmínek mohou být také zdrojem rezolučního financování podle druhého pilíře bankovní unie</a:t>
            </a:r>
            <a:endParaRPr lang="en-GB" dirty="0"/>
          </a:p>
        </p:txBody>
      </p:sp>
    </p:spTree>
    <p:extLst>
      <p:ext uri="{BB962C8B-B14F-4D97-AF65-F5344CB8AC3E}">
        <p14:creationId xmlns:p14="http://schemas.microsoft.com/office/powerpoint/2010/main" val="2088369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Výjimky</a:t>
            </a:r>
            <a:endParaRPr lang="en-GB" dirty="0"/>
          </a:p>
        </p:txBody>
      </p:sp>
      <p:sp>
        <p:nvSpPr>
          <p:cNvPr id="3" name="Zástupný symbol pro obsah 2"/>
          <p:cNvSpPr>
            <a:spLocks noGrp="1"/>
          </p:cNvSpPr>
          <p:nvPr>
            <p:ph sz="quarter" idx="4294967295"/>
          </p:nvPr>
        </p:nvSpPr>
        <p:spPr/>
        <p:txBody>
          <a:bodyPr/>
          <a:lstStyle/>
          <a:p>
            <a:r>
              <a:rPr lang="cs-CZ" dirty="0"/>
              <a:t> </a:t>
            </a:r>
            <a:r>
              <a:rPr lang="en-GB" dirty="0"/>
              <a:t>V </a:t>
            </a:r>
            <a:r>
              <a:rPr lang="en-GB" dirty="0" err="1"/>
              <a:t>Norsku</a:t>
            </a:r>
            <a:r>
              <a:rPr lang="en-GB" dirty="0"/>
              <a:t> </a:t>
            </a:r>
            <a:r>
              <a:rPr lang="en-GB" dirty="0" err="1"/>
              <a:t>je</a:t>
            </a:r>
            <a:r>
              <a:rPr lang="en-GB" dirty="0"/>
              <a:t> </a:t>
            </a:r>
            <a:r>
              <a:rPr lang="en-GB" dirty="0" err="1"/>
              <a:t>kryto</a:t>
            </a:r>
            <a:r>
              <a:rPr lang="en-GB" dirty="0"/>
              <a:t> </a:t>
            </a:r>
            <a:r>
              <a:rPr lang="en-GB" dirty="0" err="1"/>
              <a:t>až</a:t>
            </a:r>
            <a:r>
              <a:rPr lang="en-GB" dirty="0"/>
              <a:t> </a:t>
            </a:r>
            <a:r>
              <a:rPr lang="en-GB" dirty="0" err="1"/>
              <a:t>třikrát</a:t>
            </a:r>
            <a:r>
              <a:rPr lang="en-GB" dirty="0"/>
              <a:t> vice </a:t>
            </a:r>
            <a:r>
              <a:rPr lang="en-GB" dirty="0" err="1"/>
              <a:t>peněžních</a:t>
            </a:r>
            <a:r>
              <a:rPr lang="en-GB" dirty="0"/>
              <a:t> </a:t>
            </a:r>
            <a:r>
              <a:rPr lang="en-GB" dirty="0" err="1"/>
              <a:t>prostředků</a:t>
            </a:r>
            <a:endParaRPr lang="en-GB" dirty="0"/>
          </a:p>
          <a:p>
            <a:endParaRPr lang="en-GB" dirty="0"/>
          </a:p>
          <a:p>
            <a:r>
              <a:rPr lang="en-GB" dirty="0" err="1"/>
              <a:t>Proč</a:t>
            </a:r>
            <a:r>
              <a:rPr lang="en-GB" dirty="0"/>
              <a:t>?</a:t>
            </a:r>
          </a:p>
          <a:p>
            <a:endParaRPr lang="en-GB" dirty="0"/>
          </a:p>
          <a:p>
            <a:r>
              <a:rPr lang="en-GB" dirty="0" err="1"/>
              <a:t>Zajištění</a:t>
            </a:r>
            <a:r>
              <a:rPr lang="en-GB" dirty="0"/>
              <a:t> </a:t>
            </a:r>
            <a:r>
              <a:rPr lang="en-GB" dirty="0" err="1"/>
              <a:t>ochrany</a:t>
            </a:r>
            <a:r>
              <a:rPr lang="en-GB" dirty="0"/>
              <a:t> </a:t>
            </a:r>
            <a:r>
              <a:rPr lang="en-GB" dirty="0" err="1"/>
              <a:t>soukromých</a:t>
            </a:r>
            <a:r>
              <a:rPr lang="en-GB" dirty="0"/>
              <a:t> </a:t>
            </a:r>
            <a:r>
              <a:rPr lang="en-GB" dirty="0" err="1"/>
              <a:t>financí</a:t>
            </a:r>
            <a:r>
              <a:rPr lang="en-GB" dirty="0"/>
              <a:t>   x   </a:t>
            </a:r>
            <a:r>
              <a:rPr lang="en-GB" dirty="0" err="1"/>
              <a:t>ochranana</a:t>
            </a:r>
            <a:r>
              <a:rPr lang="en-GB" dirty="0"/>
              <a:t> </a:t>
            </a:r>
            <a:r>
              <a:rPr lang="en-GB" dirty="0" err="1"/>
              <a:t>bohatých</a:t>
            </a:r>
            <a:endParaRPr lang="en-GB" dirty="0"/>
          </a:p>
          <a:p>
            <a:endParaRPr lang="en-GB" dirty="0"/>
          </a:p>
          <a:p>
            <a:pPr marL="0" indent="0">
              <a:buNone/>
            </a:pPr>
            <a:endParaRPr lang="en-GB" dirty="0"/>
          </a:p>
        </p:txBody>
      </p:sp>
    </p:spTree>
    <p:extLst>
      <p:ext uri="{BB962C8B-B14F-4D97-AF65-F5344CB8AC3E}">
        <p14:creationId xmlns:p14="http://schemas.microsoft.com/office/powerpoint/2010/main" val="444024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Situace</a:t>
            </a:r>
            <a:r>
              <a:rPr lang="en-GB" dirty="0"/>
              <a:t> v ČR</a:t>
            </a:r>
          </a:p>
        </p:txBody>
      </p:sp>
      <p:sp>
        <p:nvSpPr>
          <p:cNvPr id="3" name="Zástupný symbol pro obsah 2"/>
          <p:cNvSpPr>
            <a:spLocks noGrp="1"/>
          </p:cNvSpPr>
          <p:nvPr>
            <p:ph sz="quarter" idx="4294967295"/>
          </p:nvPr>
        </p:nvSpPr>
        <p:spPr/>
        <p:txBody>
          <a:bodyPr/>
          <a:lstStyle/>
          <a:p>
            <a:r>
              <a:rPr lang="cs-CZ" dirty="0"/>
              <a:t>Do konce roku 2015 byl V ČR veřejný zajišťovací systém soukromých financí tvořen zejména dvěma institucemi ve dvou oblastech finančního trhu. Jedná se o Fond pojištění vkladů zajišťující bankovní vklady a Garanční fond obchodníků s cennými papíry pro oblast kapitálového trhu</a:t>
            </a:r>
            <a:r>
              <a:rPr lang="en-GB" dirty="0"/>
              <a:t>.</a:t>
            </a:r>
          </a:p>
          <a:p>
            <a:endParaRPr lang="en-GB" dirty="0"/>
          </a:p>
          <a:p>
            <a:r>
              <a:rPr lang="en-GB" dirty="0" err="1"/>
              <a:t>Nově</a:t>
            </a:r>
            <a:r>
              <a:rPr lang="en-GB" dirty="0"/>
              <a:t>  - </a:t>
            </a:r>
            <a:r>
              <a:rPr lang="cs-CZ" dirty="0"/>
              <a:t>Garanční systém finančního trhu, který od 1.1.2016 spravuje i národní rezoluční fond (nazývaný Fond pro řešení krize), ve kterém se budou shromažďovat finanční prostředky v souvislosti s řešením krize. </a:t>
            </a:r>
            <a:endParaRPr lang="en-GB" dirty="0"/>
          </a:p>
          <a:p>
            <a:endParaRPr lang="en-GB" dirty="0"/>
          </a:p>
        </p:txBody>
      </p:sp>
    </p:spTree>
    <p:extLst>
      <p:ext uri="{BB962C8B-B14F-4D97-AF65-F5344CB8AC3E}">
        <p14:creationId xmlns:p14="http://schemas.microsoft.com/office/powerpoint/2010/main" val="3000414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Fond </a:t>
            </a:r>
            <a:r>
              <a:rPr lang="en-GB" dirty="0" err="1"/>
              <a:t>pojištění</a:t>
            </a:r>
            <a:r>
              <a:rPr lang="en-GB" dirty="0"/>
              <a:t> </a:t>
            </a:r>
            <a:r>
              <a:rPr lang="en-GB" dirty="0" err="1"/>
              <a:t>vkladů</a:t>
            </a:r>
            <a:endParaRPr lang="en-GB" dirty="0"/>
          </a:p>
        </p:txBody>
      </p:sp>
      <p:sp>
        <p:nvSpPr>
          <p:cNvPr id="3" name="Zástupný symbol pro obsah 2"/>
          <p:cNvSpPr>
            <a:spLocks noGrp="1"/>
          </p:cNvSpPr>
          <p:nvPr>
            <p:ph sz="quarter" idx="4294967295"/>
          </p:nvPr>
        </p:nvSpPr>
        <p:spPr>
          <a:xfrm>
            <a:off x="2231136" y="2239861"/>
            <a:ext cx="7729728" cy="4177717"/>
          </a:xfrm>
        </p:spPr>
        <p:txBody>
          <a:bodyPr>
            <a:normAutofit/>
          </a:bodyPr>
          <a:lstStyle/>
          <a:p>
            <a:r>
              <a:rPr lang="en-GB" dirty="0" err="1"/>
              <a:t>Součást</a:t>
            </a:r>
            <a:r>
              <a:rPr lang="en-GB" dirty="0"/>
              <a:t> </a:t>
            </a:r>
            <a:r>
              <a:rPr lang="en-GB" dirty="0" err="1"/>
              <a:t>Garančního</a:t>
            </a:r>
            <a:r>
              <a:rPr lang="en-GB" dirty="0"/>
              <a:t> </a:t>
            </a:r>
            <a:r>
              <a:rPr lang="en-GB" dirty="0" err="1"/>
              <a:t>systému</a:t>
            </a:r>
            <a:endParaRPr lang="en-GB" dirty="0"/>
          </a:p>
          <a:p>
            <a:endParaRPr lang="en-GB" dirty="0"/>
          </a:p>
          <a:p>
            <a:r>
              <a:rPr lang="cs-CZ" dirty="0"/>
              <a:t>samostatná právnická osoba byla zřízena na základě zákona č. 156/1994 Sb., kterým se mění a doplňuje zákon č. 21/1992 Sb., o bankách a jejím hlavním účelem je pojištění jednotlivých vkladů - pohledávek vkladatelů (fyzických i právnických osob) u bank, stavebních spořitelen a také vkladů u spořitelních a úvěrových družstvech (od roku 2006). </a:t>
            </a:r>
            <a:endParaRPr lang="en-GB" dirty="0"/>
          </a:p>
          <a:p>
            <a:endParaRPr lang="en-GB" dirty="0"/>
          </a:p>
          <a:p>
            <a:r>
              <a:rPr lang="cs-CZ" dirty="0"/>
              <a:t>V průběhu roku 2014 odvedly pojištěné instituce příspěvek do Fondu pojištění vkladů v celkové výši 4,3 miliardy Kč, celkový objem finančních rezerv Fondu dosáhl ke konci roku 2014 částky 18 937 mil. Kč</a:t>
            </a:r>
            <a:endParaRPr lang="en-GB" dirty="0"/>
          </a:p>
        </p:txBody>
      </p:sp>
    </p:spTree>
    <p:extLst>
      <p:ext uri="{BB962C8B-B14F-4D97-AF65-F5344CB8AC3E}">
        <p14:creationId xmlns:p14="http://schemas.microsoft.com/office/powerpoint/2010/main" val="1427431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Noviky</a:t>
            </a:r>
            <a:r>
              <a:rPr lang="en-GB" dirty="0"/>
              <a:t> </a:t>
            </a:r>
            <a:r>
              <a:rPr lang="en-GB" dirty="0" err="1"/>
              <a:t>podle</a:t>
            </a:r>
            <a:r>
              <a:rPr lang="en-GB" dirty="0"/>
              <a:t> DSGD</a:t>
            </a:r>
          </a:p>
        </p:txBody>
      </p:sp>
      <p:sp>
        <p:nvSpPr>
          <p:cNvPr id="3" name="Zástupný symbol pro obsah 2"/>
          <p:cNvSpPr>
            <a:spLocks noGrp="1"/>
          </p:cNvSpPr>
          <p:nvPr>
            <p:ph sz="quarter" idx="4294967295"/>
          </p:nvPr>
        </p:nvSpPr>
        <p:spPr>
          <a:xfrm>
            <a:off x="2231136" y="2153412"/>
            <a:ext cx="7729728" cy="4415168"/>
          </a:xfrm>
        </p:spPr>
        <p:txBody>
          <a:bodyPr>
            <a:normAutofit fontScale="85000" lnSpcReduction="10000"/>
          </a:bodyPr>
          <a:lstStyle/>
          <a:p>
            <a:r>
              <a:rPr lang="cs-CZ" dirty="0"/>
              <a:t>Směrnice DGSD již dále nevztahuje na žádné veřejné orgány je automatické nepojištění vkladů obcí. </a:t>
            </a:r>
            <a:endParaRPr lang="en-GB" dirty="0"/>
          </a:p>
          <a:p>
            <a:r>
              <a:rPr lang="cs-CZ" dirty="0"/>
              <a:t>Druhou novinkou je naopak pojištění dočasně vysokých vkladů nad 100.000 EUR až na dvojnásobek ve specifikovaných případech při dodržení stanovených podmínek a to výhradně na žádost dané osoby. </a:t>
            </a:r>
            <a:r>
              <a:rPr lang="en-GB" dirty="0"/>
              <a:t> *</a:t>
            </a:r>
            <a:r>
              <a:rPr lang="cs-CZ" dirty="0"/>
              <a:t> </a:t>
            </a:r>
            <a:endParaRPr lang="en-GB" dirty="0"/>
          </a:p>
          <a:p>
            <a:r>
              <a:rPr lang="cs-CZ" dirty="0"/>
              <a:t>Co se obcí týče, tak pojištěny nově mohou být jen „malé“ obce, které nemají vyšší daňové příjmy než 500.000 EUR</a:t>
            </a:r>
            <a:r>
              <a:rPr lang="en-GB" dirty="0"/>
              <a:t>. (</a:t>
            </a:r>
            <a:r>
              <a:rPr lang="cs-CZ" dirty="0"/>
              <a:t>Pojištění vznikne pouze na žádost obce v rámci administrativní procedury, kdy obec požádá finanční instituci</a:t>
            </a:r>
            <a:r>
              <a:rPr lang="en-GB" dirty="0"/>
              <a:t>) </a:t>
            </a:r>
          </a:p>
          <a:p>
            <a:r>
              <a:rPr lang="en-GB" dirty="0"/>
              <a:t>*</a:t>
            </a:r>
          </a:p>
          <a:p>
            <a:r>
              <a:rPr lang="cs-CZ" dirty="0"/>
              <a:t>Jsou pojištěny dočasně vysoké vklady, které dopadají na specifické příjmy jako je prodej soukromého nemovitého majetku sloužícího k bydlení, rozvodové vyrovnání, příjem z pojistného plnění z úrazu, nemoci, invalidity nebo smrti, dědictví, jednorázová důchodová dávka, odstupné ze zaměstnání, náhrada újmy způsobené trestným činem atp. Podmínkou je, aby tato specifická finanční částka nebyla připsána dříve než 3 měsíce před rozhodným dnem – den, kdy ČNB oznámí insolvenci dané finanční instituce (tímto je zajištěna výjimečnost a krátkodobost takto připsané částky).</a:t>
            </a:r>
            <a:endParaRPr lang="en-GB" dirty="0"/>
          </a:p>
          <a:p>
            <a:endParaRPr lang="en-GB" dirty="0"/>
          </a:p>
        </p:txBody>
      </p:sp>
    </p:spTree>
    <p:extLst>
      <p:ext uri="{BB962C8B-B14F-4D97-AF65-F5344CB8AC3E}">
        <p14:creationId xmlns:p14="http://schemas.microsoft.com/office/powerpoint/2010/main" val="1257457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063751" y="908051"/>
            <a:ext cx="8424863" cy="855663"/>
          </a:xfrm>
        </p:spPr>
        <p:txBody>
          <a:bodyPr/>
          <a:lstStyle/>
          <a:p>
            <a:pPr eaLnBrk="1" hangingPunct="1"/>
            <a:r>
              <a:rPr lang="cs-CZ" altLang="cs-CZ" smtClean="0"/>
              <a:t>Bankovní právo ČR – pojištění vkladů</a:t>
            </a:r>
            <a:endParaRPr lang="en-US" altLang="cs-CZ" smtClean="0"/>
          </a:p>
        </p:txBody>
      </p:sp>
      <p:sp>
        <p:nvSpPr>
          <p:cNvPr id="4099" name="Rectangle 3"/>
          <p:cNvSpPr>
            <a:spLocks noGrp="1" noChangeArrowheads="1"/>
          </p:cNvSpPr>
          <p:nvPr>
            <p:ph type="body" sz="half" idx="1"/>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type="body" sz="half" idx="2"/>
          </p:nvPr>
        </p:nvSpPr>
        <p:spPr>
          <a:xfrm>
            <a:off x="2397125" y="2060575"/>
            <a:ext cx="8091488" cy="4465638"/>
          </a:xfrm>
        </p:spPr>
        <p:txBody>
          <a:bodyPr/>
          <a:lstStyle/>
          <a:p>
            <a:pPr eaLnBrk="1" hangingPunct="1">
              <a:defRPr/>
            </a:pPr>
            <a:endParaRPr lang="en-US" altLang="cs-CZ" sz="2400" dirty="0"/>
          </a:p>
          <a:p>
            <a:pPr eaLnBrk="1" hangingPunct="1">
              <a:defRPr/>
            </a:pPr>
            <a:endParaRPr lang="cs-CZ" altLang="cs-CZ" dirty="0"/>
          </a:p>
          <a:p>
            <a:pPr marL="0" indent="0">
              <a:buNone/>
              <a:defRPr/>
            </a:pPr>
            <a:endParaRPr lang="cs-CZ" altLang="cs-CZ" dirty="0" smtClean="0"/>
          </a:p>
          <a:p>
            <a:pPr marL="0" indent="0">
              <a:buNone/>
              <a:defRPr/>
            </a:pPr>
            <a:endParaRPr lang="cs-CZ" altLang="cs-CZ" dirty="0" smtClean="0"/>
          </a:p>
          <a:p>
            <a:pPr marL="0" indent="0">
              <a:buNone/>
              <a:defRPr/>
            </a:pPr>
            <a:r>
              <a:rPr lang="cs-CZ" altLang="cs-CZ" dirty="0" smtClean="0"/>
              <a:t> </a:t>
            </a:r>
            <a:endParaRPr lang="cs-CZ" altLang="cs-CZ"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pic>
        <p:nvPicPr>
          <p:cNvPr id="12293"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4723" y="1469129"/>
            <a:ext cx="8257878" cy="5349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txBox="1">
            <a:spLocks noChangeArrowheads="1"/>
          </p:cNvSpPr>
          <p:nvPr/>
        </p:nvSpPr>
        <p:spPr bwMode="auto">
          <a:xfrm>
            <a:off x="8232776" y="6386513"/>
            <a:ext cx="2124075" cy="431800"/>
          </a:xfrm>
          <a:prstGeom prst="rect">
            <a:avLst/>
          </a:prstGeom>
          <a:noFill/>
          <a:ln>
            <a:noFill/>
          </a:ln>
          <a:effectLst/>
          <a:extLst/>
        </p:spPr>
        <p:txBody>
          <a:bodyPr/>
          <a:lst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8000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cs-CZ" altLang="cs-CZ" sz="1100" dirty="0"/>
              <a:t>Zdroj: GSFT</a:t>
            </a:r>
          </a:p>
          <a:p>
            <a:pPr marL="0" indent="0" eaLnBrk="1" hangingPunct="1">
              <a:buNone/>
              <a:defRPr/>
            </a:pPr>
            <a:endParaRPr lang="cs-CZ" altLang="cs-CZ" dirty="0"/>
          </a:p>
          <a:p>
            <a:pPr eaLnBrk="1" hangingPunct="1">
              <a:defRPr/>
            </a:pPr>
            <a:endParaRPr lang="cs-CZ" altLang="cs-CZ" dirty="0"/>
          </a:p>
          <a:p>
            <a:pPr eaLnBrk="1" hangingPunct="1">
              <a:defRPr/>
            </a:pPr>
            <a:endParaRPr lang="cs-CZ" altLang="cs-CZ" dirty="0"/>
          </a:p>
          <a:p>
            <a:pPr lvl="1" eaLnBrk="1" hangingPunct="1">
              <a:defRPr/>
            </a:pPr>
            <a:endParaRPr lang="cs-CZ" altLang="cs-CZ" dirty="0"/>
          </a:p>
          <a:p>
            <a:pPr eaLnBrk="1" hangingPunct="1">
              <a:defRPr/>
            </a:pPr>
            <a:endParaRPr lang="cs-CZ" altLang="cs-CZ" dirty="0"/>
          </a:p>
          <a:p>
            <a:pPr eaLnBrk="1" hangingPunct="1">
              <a:defRPr/>
            </a:pPr>
            <a:endParaRPr lang="cs-CZ" altLang="cs-CZ" dirty="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eaLnBrk="1" hangingPunct="1">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4261000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lstStyle/>
          <a:p>
            <a:r>
              <a:rPr lang="cs-CZ" dirty="0"/>
              <a:t>V červnu 2012 byla přednesena zpráva předsedy Evropské rady Hermana Van </a:t>
            </a:r>
            <a:r>
              <a:rPr lang="cs-CZ" dirty="0" err="1"/>
              <a:t>Rompuy</a:t>
            </a:r>
            <a:r>
              <a:rPr lang="cs-CZ" dirty="0"/>
              <a:t> nazvaná Směrem ke skutečné Hospodářské a měnové unii, k jejímuž dosažení je třeba zaměřit se na tři oblasti (vize). Jednalo se o integrovaný finanční rámec, integrovaný rozpočtový rámec a integrovaný rámec hospodářských politik</a:t>
            </a:r>
            <a:endParaRPr lang="en-GB" dirty="0"/>
          </a:p>
        </p:txBody>
      </p:sp>
    </p:spTree>
    <p:extLst>
      <p:ext uri="{BB962C8B-B14F-4D97-AF65-F5344CB8AC3E}">
        <p14:creationId xmlns:p14="http://schemas.microsoft.com/office/powerpoint/2010/main" val="181217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Hodnocení</a:t>
            </a:r>
            <a:r>
              <a:rPr lang="en-GB" dirty="0"/>
              <a:t> ESFS</a:t>
            </a:r>
          </a:p>
        </p:txBody>
      </p:sp>
      <p:sp>
        <p:nvSpPr>
          <p:cNvPr id="3" name="Zástupný symbol pro obsah 2"/>
          <p:cNvSpPr>
            <a:spLocks noGrp="1"/>
          </p:cNvSpPr>
          <p:nvPr>
            <p:ph idx="1"/>
          </p:nvPr>
        </p:nvSpPr>
        <p:spPr>
          <a:xfrm>
            <a:off x="1375795" y="2638044"/>
            <a:ext cx="9303390" cy="3972481"/>
          </a:xfrm>
        </p:spPr>
        <p:txBody>
          <a:bodyPr>
            <a:normAutofit lnSpcReduction="10000"/>
          </a:bodyPr>
          <a:lstStyle/>
          <a:p>
            <a:r>
              <a:rPr lang="cs-CZ" dirty="0"/>
              <a:t>Vytvoření ESFS může být považováno za počáteční krok při tvorbě balíčku „architektury dohledu“ v oblasti finančnictví. To je jeden z několika kroků, jež byly realizovány, jako reakce na finanční krizi. Obecně byla vytvořením orgánů ESFS tendence dohledu nasměřována k dynamičtějšímu centrálnímu pojetí na celoevropské úrovni, avšak reforma dohledu pokračovala v druhém kroku realizací přímého dohledu nad finančním trhem na úrovni</a:t>
            </a:r>
            <a:endParaRPr lang="en-GB" dirty="0"/>
          </a:p>
          <a:p>
            <a:r>
              <a:rPr lang="cs-CZ" dirty="0"/>
              <a:t>Z důvodů právních a politických v tomto prvním kroku tvorby nového dohledu, byly vytvořené dohledové orgány v rámci ESFS nadány právě jen těmi kompetencemi, které umožňují přímou intervenci na činnost finančního trhu až jako zásah poslední instance</a:t>
            </a:r>
            <a:endParaRPr lang="en-GB" dirty="0"/>
          </a:p>
          <a:p>
            <a:r>
              <a:rPr lang="cs-CZ" dirty="0"/>
              <a:t>jedná o první „okleštění“ jisté míry suverenity a výhradních pravomocí dohledových orgánů členských států. Z takto nastaveného nového směru lze následně pokračovat a dohledové pravomoci ve veřejném zájmu ještě více (nikoliv však úplně) centralizovat</a:t>
            </a:r>
            <a:endParaRPr lang="en-GB" dirty="0"/>
          </a:p>
        </p:txBody>
      </p:sp>
    </p:spTree>
    <p:extLst>
      <p:ext uri="{BB962C8B-B14F-4D97-AF65-F5344CB8AC3E}">
        <p14:creationId xmlns:p14="http://schemas.microsoft.com/office/powerpoint/2010/main" val="2858360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 </a:t>
            </a:r>
            <a:r>
              <a:rPr lang="en-GB" dirty="0" err="1"/>
              <a:t>je</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normAutofit/>
          </a:bodyPr>
          <a:lstStyle/>
          <a:p>
            <a:r>
              <a:rPr lang="cs-CZ" dirty="0"/>
              <a:t>Reforma systému dohledu pokračuje druhým krokem</a:t>
            </a:r>
            <a:r>
              <a:rPr lang="en-GB" dirty="0"/>
              <a:t> (</a:t>
            </a:r>
            <a:r>
              <a:rPr lang="en-GB" dirty="0" err="1"/>
              <a:t>první</a:t>
            </a:r>
            <a:r>
              <a:rPr lang="en-GB" dirty="0"/>
              <a:t> </a:t>
            </a:r>
            <a:r>
              <a:rPr lang="en-GB" dirty="0" err="1"/>
              <a:t>krok</a:t>
            </a:r>
            <a:r>
              <a:rPr lang="en-GB" dirty="0"/>
              <a:t> </a:t>
            </a:r>
            <a:r>
              <a:rPr lang="cs-CZ" dirty="0"/>
              <a:t>byl učiněn </a:t>
            </a:r>
            <a:r>
              <a:rPr lang="cs-CZ" dirty="0" err="1"/>
              <a:t>Larosiérovou</a:t>
            </a:r>
            <a:r>
              <a:rPr lang="cs-CZ" dirty="0"/>
              <a:t> zprávou</a:t>
            </a:r>
            <a:r>
              <a:rPr lang="en-GB" dirty="0"/>
              <a:t>)</a:t>
            </a:r>
            <a:r>
              <a:rPr lang="cs-CZ" dirty="0"/>
              <a:t>, ve kterém již dochází k formování přímého dohledu realizovaného na evropské úrovni, což je označováno jako Bankovní unie.  </a:t>
            </a:r>
            <a:endParaRPr lang="en-GB" dirty="0"/>
          </a:p>
          <a:p>
            <a:pPr marL="0" indent="0">
              <a:buNone/>
            </a:pPr>
            <a:endParaRPr lang="en-GB" dirty="0"/>
          </a:p>
          <a:p>
            <a:r>
              <a:rPr lang="cs-CZ" dirty="0"/>
              <a:t>Bankovní unie je ve své podstatě integrovaný finanční rámec spočívající na třech základních pilířích. Tím prvním je a) </a:t>
            </a:r>
            <a:r>
              <a:rPr lang="cs-CZ" i="1" dirty="0"/>
              <a:t>Jednotný mechanismus dohledu – Single </a:t>
            </a:r>
            <a:r>
              <a:rPr lang="cs-CZ" i="1" dirty="0" err="1"/>
              <a:t>Supervisory</a:t>
            </a:r>
            <a:r>
              <a:rPr lang="cs-CZ" i="1" dirty="0"/>
              <a:t> </a:t>
            </a:r>
            <a:r>
              <a:rPr lang="cs-CZ" i="1" dirty="0" err="1"/>
              <a:t>Mechanism</a:t>
            </a:r>
            <a:r>
              <a:rPr lang="cs-CZ" i="1" dirty="0"/>
              <a:t> (</a:t>
            </a:r>
            <a:r>
              <a:rPr lang="cs-CZ" dirty="0"/>
              <a:t>dále také jen jako </a:t>
            </a:r>
            <a:r>
              <a:rPr lang="cs-CZ" i="1" dirty="0"/>
              <a:t>„SSM“)</a:t>
            </a:r>
            <a:r>
              <a:rPr lang="cs-CZ" dirty="0"/>
              <a:t>, druhým je b) </a:t>
            </a:r>
            <a:r>
              <a:rPr lang="cs-CZ" i="1" dirty="0"/>
              <a:t>Jednotný mechanismus řešení problémů</a:t>
            </a:r>
            <a:r>
              <a:rPr lang="cs-CZ" dirty="0"/>
              <a:t> - </a:t>
            </a:r>
            <a:r>
              <a:rPr lang="cs-CZ" i="1" dirty="0"/>
              <a:t>Single </a:t>
            </a:r>
            <a:r>
              <a:rPr lang="cs-CZ" i="1" dirty="0" err="1"/>
              <a:t>Resolution</a:t>
            </a:r>
            <a:r>
              <a:rPr lang="cs-CZ" i="1" dirty="0"/>
              <a:t> </a:t>
            </a:r>
            <a:r>
              <a:rPr lang="cs-CZ" i="1" dirty="0" err="1"/>
              <a:t>Mechanism</a:t>
            </a:r>
            <a:r>
              <a:rPr lang="cs-CZ" dirty="0"/>
              <a:t> (dále také jen jako „</a:t>
            </a:r>
            <a:r>
              <a:rPr lang="cs-CZ" i="1" dirty="0"/>
              <a:t>SRM</a:t>
            </a:r>
            <a:r>
              <a:rPr lang="cs-CZ" dirty="0"/>
              <a:t>“) a c) </a:t>
            </a:r>
            <a:r>
              <a:rPr lang="cs-CZ" i="1" dirty="0"/>
              <a:t>Společný systém ochrany vkladů – </a:t>
            </a:r>
            <a:r>
              <a:rPr lang="cs-CZ" i="1" dirty="0" err="1"/>
              <a:t>Common</a:t>
            </a:r>
            <a:r>
              <a:rPr lang="cs-CZ" i="1" dirty="0"/>
              <a:t> Deposit </a:t>
            </a:r>
            <a:r>
              <a:rPr lang="cs-CZ" i="1" dirty="0" err="1"/>
              <a:t>Guarantee</a:t>
            </a:r>
            <a:r>
              <a:rPr lang="cs-CZ" i="1" dirty="0"/>
              <a:t> </a:t>
            </a:r>
            <a:r>
              <a:rPr lang="cs-CZ" i="1" dirty="0" err="1"/>
              <a:t>Schemes</a:t>
            </a:r>
            <a:r>
              <a:rPr lang="cs-CZ" i="1" dirty="0"/>
              <a:t> </a:t>
            </a:r>
            <a:r>
              <a:rPr lang="cs-CZ" dirty="0"/>
              <a:t>(dále také jen jako „</a:t>
            </a:r>
            <a:r>
              <a:rPr lang="cs-CZ" i="1" dirty="0"/>
              <a:t>CDGS</a:t>
            </a:r>
            <a:r>
              <a:rPr lang="cs-CZ" dirty="0"/>
              <a:t>“), jež vycházejí z několika Evropských směrnic a Nařízení</a:t>
            </a:r>
            <a:endParaRPr lang="en-GB" dirty="0"/>
          </a:p>
        </p:txBody>
      </p:sp>
    </p:spTree>
    <p:extLst>
      <p:ext uri="{BB962C8B-B14F-4D97-AF65-F5344CB8AC3E}">
        <p14:creationId xmlns:p14="http://schemas.microsoft.com/office/powerpoint/2010/main" val="1172089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Schema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2231136" y="2629655"/>
            <a:ext cx="7729728" cy="3101983"/>
          </a:xfrm>
        </p:spPr>
        <p:txBody>
          <a:bodyPr/>
          <a:lstStyle/>
          <a:p>
            <a:endParaRPr lang="en-GB" dirty="0"/>
          </a:p>
        </p:txBody>
      </p:sp>
      <p:sp>
        <p:nvSpPr>
          <p:cNvPr id="4" name="Obdélník 3"/>
          <p:cNvSpPr/>
          <p:nvPr/>
        </p:nvSpPr>
        <p:spPr>
          <a:xfrm>
            <a:off x="3078760" y="3061982"/>
            <a:ext cx="1359016"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t>
            </a:r>
            <a:r>
              <a:rPr lang="en-GB" dirty="0" err="1"/>
              <a:t>Pilíř</a:t>
            </a:r>
            <a:endParaRPr lang="en-GB" dirty="0"/>
          </a:p>
          <a:p>
            <a:pPr algn="ctr"/>
            <a:r>
              <a:rPr lang="en-GB" dirty="0"/>
              <a:t>Single Supervisory Mechanism</a:t>
            </a:r>
          </a:p>
        </p:txBody>
      </p:sp>
      <p:sp>
        <p:nvSpPr>
          <p:cNvPr id="5" name="Obdélník 4"/>
          <p:cNvSpPr/>
          <p:nvPr/>
        </p:nvSpPr>
        <p:spPr>
          <a:xfrm>
            <a:off x="5192785" y="3041009"/>
            <a:ext cx="1317072" cy="1879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 </a:t>
            </a:r>
            <a:r>
              <a:rPr lang="en-GB" dirty="0" err="1"/>
              <a:t>Pilíř</a:t>
            </a:r>
            <a:endParaRPr lang="en-GB" dirty="0"/>
          </a:p>
          <a:p>
            <a:pPr algn="ctr"/>
            <a:r>
              <a:rPr lang="en-GB" dirty="0"/>
              <a:t>Single Resolution Mechanism</a:t>
            </a:r>
          </a:p>
        </p:txBody>
      </p:sp>
      <p:sp>
        <p:nvSpPr>
          <p:cNvPr id="6" name="Obdélník 5"/>
          <p:cNvSpPr/>
          <p:nvPr/>
        </p:nvSpPr>
        <p:spPr>
          <a:xfrm>
            <a:off x="7323589" y="3061982"/>
            <a:ext cx="1321265"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III. </a:t>
            </a:r>
            <a:r>
              <a:rPr lang="en-GB" dirty="0" err="1"/>
              <a:t>Pilíř</a:t>
            </a:r>
            <a:endParaRPr lang="en-GB" dirty="0"/>
          </a:p>
          <a:p>
            <a:pPr algn="ctr"/>
            <a:r>
              <a:rPr lang="en-GB" dirty="0"/>
              <a:t>Common Deposit Guarantee</a:t>
            </a:r>
          </a:p>
          <a:p>
            <a:pPr algn="ctr"/>
            <a:r>
              <a:rPr lang="en-GB" dirty="0"/>
              <a:t>Schemes</a:t>
            </a:r>
          </a:p>
        </p:txBody>
      </p:sp>
      <p:sp>
        <p:nvSpPr>
          <p:cNvPr id="7" name="Obdélník 6"/>
          <p:cNvSpPr/>
          <p:nvPr/>
        </p:nvSpPr>
        <p:spPr>
          <a:xfrm>
            <a:off x="3900881" y="4750126"/>
            <a:ext cx="4022520" cy="981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Single Rule Book</a:t>
            </a:r>
          </a:p>
        </p:txBody>
      </p:sp>
    </p:spTree>
    <p:extLst>
      <p:ext uri="{BB962C8B-B14F-4D97-AF65-F5344CB8AC3E}">
        <p14:creationId xmlns:p14="http://schemas.microsoft.com/office/powerpoint/2010/main" val="307765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9" y="260648"/>
            <a:ext cx="8482475" cy="1368152"/>
          </a:xfrm>
        </p:spPr>
        <p:txBody>
          <a:bodyPr>
            <a:normAutofit/>
          </a:bodyPr>
          <a:lstStyle/>
          <a:p>
            <a:r>
              <a:rPr lang="cs-CZ" dirty="0"/>
              <a:t>Postavení </a:t>
            </a:r>
            <a:r>
              <a:rPr lang="cs-CZ" dirty="0" smtClean="0"/>
              <a:t>Bankovního práva v </a:t>
            </a:r>
            <a:r>
              <a:rPr lang="cs-CZ" dirty="0"/>
              <a:t>systému </a:t>
            </a:r>
            <a:r>
              <a:rPr lang="cs-CZ" dirty="0" smtClean="0"/>
              <a:t>(finančního) </a:t>
            </a:r>
            <a:r>
              <a:rPr lang="cs-CZ" dirty="0"/>
              <a:t>práva</a:t>
            </a:r>
          </a:p>
        </p:txBody>
      </p:sp>
      <p:sp>
        <p:nvSpPr>
          <p:cNvPr id="3" name="Zástupný symbol pro obsah 2"/>
          <p:cNvSpPr>
            <a:spLocks noGrp="1"/>
          </p:cNvSpPr>
          <p:nvPr>
            <p:ph sz="quarter" idx="4294967295"/>
          </p:nvPr>
        </p:nvSpPr>
        <p:spPr/>
        <p:txBody>
          <a:bodyPr/>
          <a:lstStyle/>
          <a:p>
            <a:pPr marL="0" indent="0" algn="ctr">
              <a:buNone/>
            </a:pP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1904" y="2127394"/>
            <a:ext cx="6286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132856"/>
            <a:ext cx="6477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1905" y="3451684"/>
            <a:ext cx="923925" cy="59055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1905" y="3479312"/>
            <a:ext cx="942975" cy="1238250"/>
          </a:xfrm>
          <a:prstGeom prst="rect">
            <a:avLst/>
          </a:prstGeom>
          <a:noFill/>
          <a:extLst>
            <a:ext uri="{909E8E84-426E-40DD-AFC4-6F175D3DCCD1}">
              <a14:hiddenFill xmlns:a14="http://schemas.microsoft.com/office/drawing/2010/main">
                <a:solidFill>
                  <a:srgbClr val="FFFFFF"/>
                </a:solidFill>
              </a14:hiddenFill>
            </a:ext>
          </a:extLst>
        </p:spPr>
      </p:pic>
      <p:cxnSp>
        <p:nvCxnSpPr>
          <p:cNvPr id="2058" name="AutoShape 10"/>
          <p:cNvCxnSpPr>
            <a:cxnSpLocks noChangeShapeType="1"/>
          </p:cNvCxnSpPr>
          <p:nvPr/>
        </p:nvCxnSpPr>
        <p:spPr bwMode="auto">
          <a:xfrm flipV="1">
            <a:off x="5417285" y="4570384"/>
            <a:ext cx="1009650" cy="285750"/>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 name="Oval 11"/>
          <p:cNvSpPr>
            <a:spLocks noChangeArrowheads="1"/>
          </p:cNvSpPr>
          <p:nvPr/>
        </p:nvSpPr>
        <p:spPr bwMode="auto">
          <a:xfrm>
            <a:off x="6486567" y="4089108"/>
            <a:ext cx="2057400" cy="20288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endParaRPr lang="cs-CZ" altLang="cs-CZ" sz="1200" dirty="0" smtClean="0">
              <a:latin typeface="Calibri" pitchFamily="34" charset="0"/>
              <a:cs typeface="Arial" pitchFamily="34" charset="0"/>
            </a:endParaRPr>
          </a:p>
          <a:p>
            <a:pPr algn="ctr" defTabSz="914400" fontAlgn="base">
              <a:spcBef>
                <a:spcPct val="0"/>
              </a:spcBef>
              <a:spcAft>
                <a:spcPts val="1000"/>
              </a:spcAft>
            </a:pPr>
            <a:r>
              <a:rPr lang="cs-CZ" altLang="cs-CZ" sz="1200" dirty="0" smtClean="0">
                <a:latin typeface="Calibri" pitchFamily="34" charset="0"/>
                <a:cs typeface="Arial" pitchFamily="34" charset="0"/>
              </a:rPr>
              <a:t>Právo </a:t>
            </a:r>
            <a:r>
              <a:rPr lang="cs-CZ" altLang="cs-CZ" sz="1200" dirty="0">
                <a:latin typeface="Calibri" pitchFamily="34" charset="0"/>
                <a:cs typeface="Arial" pitchFamily="34" charset="0"/>
              </a:rPr>
              <a:t>finančního trhu</a:t>
            </a:r>
            <a:endParaRPr lang="cs-CZ" altLang="cs-CZ" sz="2000" dirty="0">
              <a:latin typeface="Arial" pitchFamily="34" charset="0"/>
              <a:cs typeface="Arial" pitchFamily="34" charset="0"/>
            </a:endParaRPr>
          </a:p>
        </p:txBody>
      </p:sp>
      <p:sp>
        <p:nvSpPr>
          <p:cNvPr id="6" name="Rectangle 13"/>
          <p:cNvSpPr>
            <a:spLocks noChangeArrowheads="1"/>
          </p:cNvSpPr>
          <p:nvPr/>
        </p:nvSpPr>
        <p:spPr bwMode="auto">
          <a:xfrm>
            <a:off x="3176492" y="2761506"/>
            <a:ext cx="2524125" cy="552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Obecná část</a:t>
            </a:r>
            <a:endParaRPr lang="cs-CZ" altLang="cs-CZ" sz="2000">
              <a:latin typeface="Arial" pitchFamily="34" charset="0"/>
              <a:cs typeface="Arial" pitchFamily="34" charset="0"/>
            </a:endParaRPr>
          </a:p>
        </p:txBody>
      </p:sp>
      <p:sp>
        <p:nvSpPr>
          <p:cNvPr id="7" name="Rectangle 14"/>
          <p:cNvSpPr>
            <a:spLocks noChangeArrowheads="1"/>
          </p:cNvSpPr>
          <p:nvPr/>
        </p:nvSpPr>
        <p:spPr bwMode="auto">
          <a:xfrm>
            <a:off x="5828750" y="2761506"/>
            <a:ext cx="2476500" cy="552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Zvláštní část</a:t>
            </a:r>
            <a:endParaRPr lang="cs-CZ" altLang="cs-CZ" sz="2000">
              <a:latin typeface="Arial" pitchFamily="34" charset="0"/>
              <a:cs typeface="Arial" pitchFamily="34" charset="0"/>
            </a:endParaRPr>
          </a:p>
        </p:txBody>
      </p:sp>
      <p:sp>
        <p:nvSpPr>
          <p:cNvPr id="8" name="AutoShape 15"/>
          <p:cNvSpPr>
            <a:spLocks noChangeArrowheads="1"/>
          </p:cNvSpPr>
          <p:nvPr/>
        </p:nvSpPr>
        <p:spPr bwMode="auto">
          <a:xfrm>
            <a:off x="3307854" y="3746960"/>
            <a:ext cx="1924050" cy="4476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Fiskální část</a:t>
            </a:r>
            <a:endParaRPr lang="cs-CZ" altLang="cs-CZ" sz="2000">
              <a:latin typeface="Arial" pitchFamily="34" charset="0"/>
              <a:cs typeface="Arial" pitchFamily="34" charset="0"/>
            </a:endParaRPr>
          </a:p>
        </p:txBody>
      </p:sp>
      <p:sp>
        <p:nvSpPr>
          <p:cNvPr id="9" name="AutoShape 16"/>
          <p:cNvSpPr>
            <a:spLocks noChangeArrowheads="1"/>
          </p:cNvSpPr>
          <p:nvPr/>
        </p:nvSpPr>
        <p:spPr bwMode="auto">
          <a:xfrm>
            <a:off x="3307854" y="4459259"/>
            <a:ext cx="1924050" cy="4476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ts val="1000"/>
              </a:spcAft>
            </a:pPr>
            <a:r>
              <a:rPr lang="cs-CZ" altLang="cs-CZ" sz="1200">
                <a:latin typeface="Calibri" pitchFamily="34" charset="0"/>
                <a:cs typeface="Arial" pitchFamily="34" charset="0"/>
              </a:rPr>
              <a:t>Nefiskální část</a:t>
            </a:r>
            <a:endParaRPr lang="cs-CZ" altLang="cs-CZ" sz="2000">
              <a:latin typeface="Arial" pitchFamily="34" charset="0"/>
              <a:cs typeface="Arial" pitchFamily="34" charset="0"/>
            </a:endParaRPr>
          </a:p>
        </p:txBody>
      </p:sp>
      <p:cxnSp>
        <p:nvCxnSpPr>
          <p:cNvPr id="11" name="Přímá spojnice se šipkou 10"/>
          <p:cNvCxnSpPr/>
          <p:nvPr/>
        </p:nvCxnSpPr>
        <p:spPr>
          <a:xfrm>
            <a:off x="7180794" y="1988840"/>
            <a:ext cx="11244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8423523" y="1988840"/>
            <a:ext cx="190648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Tx/>
              <a:buChar char="-"/>
            </a:pPr>
            <a:r>
              <a:rPr lang="cs-CZ" sz="1400">
                <a:latin typeface="Calibri" panose="020F0502020204030204" pitchFamily="34" charset="0"/>
              </a:rPr>
              <a:t>Správní</a:t>
            </a:r>
          </a:p>
          <a:p>
            <a:pPr marL="285750" indent="-285750">
              <a:buFontTx/>
              <a:buChar char="-"/>
            </a:pPr>
            <a:r>
              <a:rPr lang="cs-CZ" sz="1400">
                <a:latin typeface="Calibri" panose="020F0502020204030204" pitchFamily="34" charset="0"/>
              </a:rPr>
              <a:t>Trestní</a:t>
            </a:r>
          </a:p>
          <a:p>
            <a:pPr marL="285750" indent="-285750">
              <a:buFontTx/>
              <a:buChar char="-"/>
            </a:pPr>
            <a:r>
              <a:rPr lang="cs-CZ" sz="1400">
                <a:latin typeface="Calibri" panose="020F0502020204030204" pitchFamily="34" charset="0"/>
              </a:rPr>
              <a:t>Procesní</a:t>
            </a:r>
          </a:p>
        </p:txBody>
      </p:sp>
      <p:cxnSp>
        <p:nvCxnSpPr>
          <p:cNvPr id="23" name="Přímá spojnice se šipkou 22"/>
          <p:cNvCxnSpPr/>
          <p:nvPr/>
        </p:nvCxnSpPr>
        <p:spPr>
          <a:xfrm flipH="1">
            <a:off x="5922111" y="3479312"/>
            <a:ext cx="3270235" cy="8137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a:off x="9192344" y="2924944"/>
            <a:ext cx="0" cy="5267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p:nvPr/>
        </p:nvCxnSpPr>
        <p:spPr>
          <a:xfrm flipH="1">
            <a:off x="6155830" y="3451684"/>
            <a:ext cx="3036515" cy="434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ovéPole 29"/>
          <p:cNvSpPr txBox="1"/>
          <p:nvPr/>
        </p:nvSpPr>
        <p:spPr>
          <a:xfrm>
            <a:off x="4655840" y="5359107"/>
            <a:ext cx="1764010" cy="276999"/>
          </a:xfrm>
          <a:prstGeom prst="rect">
            <a:avLst/>
          </a:prstGeom>
          <a:solidFill>
            <a:schemeClr val="bg1"/>
          </a:solidFill>
        </p:spPr>
        <p:txBody>
          <a:bodyPr wrap="square" rtlCol="0">
            <a:spAutoFit/>
          </a:bodyPr>
          <a:lstStyle/>
          <a:p>
            <a:pPr algn="ctr"/>
            <a:r>
              <a:rPr lang="cs-CZ" sz="1200">
                <a:latin typeface="Calibri" panose="020F0502020204030204" pitchFamily="34" charset="0"/>
              </a:rPr>
              <a:t>Měnové právo</a:t>
            </a:r>
          </a:p>
        </p:txBody>
      </p:sp>
      <p:cxnSp>
        <p:nvCxnSpPr>
          <p:cNvPr id="2048" name="Přímá spojnice se šipkou 2047"/>
          <p:cNvCxnSpPr/>
          <p:nvPr/>
        </p:nvCxnSpPr>
        <p:spPr>
          <a:xfrm>
            <a:off x="4799856" y="4933245"/>
            <a:ext cx="432048" cy="34593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 name="Obdélník 2048"/>
          <p:cNvSpPr/>
          <p:nvPr/>
        </p:nvSpPr>
        <p:spPr>
          <a:xfrm>
            <a:off x="4655840" y="5359107"/>
            <a:ext cx="1764010"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8616280" y="4042234"/>
            <a:ext cx="1944216" cy="219507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cs-CZ"/>
          </a:p>
        </p:txBody>
      </p:sp>
      <p:sp>
        <p:nvSpPr>
          <p:cNvPr id="12" name="TextovéPole 11"/>
          <p:cNvSpPr txBox="1"/>
          <p:nvPr/>
        </p:nvSpPr>
        <p:spPr>
          <a:xfrm>
            <a:off x="8616280" y="4078135"/>
            <a:ext cx="1944216" cy="2000548"/>
          </a:xfrm>
          <a:prstGeom prst="rect">
            <a:avLst/>
          </a:prstGeom>
          <a:noFill/>
        </p:spPr>
        <p:txBody>
          <a:bodyPr wrap="square" rtlCol="0">
            <a:spAutoFit/>
          </a:bodyPr>
          <a:lstStyle/>
          <a:p>
            <a:pPr algn="ctr"/>
            <a:r>
              <a:rPr lang="cs-CZ" sz="1200" dirty="0"/>
              <a:t>FINANČNÍ TRH</a:t>
            </a:r>
          </a:p>
          <a:p>
            <a:r>
              <a:rPr lang="cs-CZ" sz="1200" b="1" dirty="0"/>
              <a:t>- úvěrový trh </a:t>
            </a:r>
            <a:r>
              <a:rPr lang="cs-CZ" sz="1100" b="1" dirty="0"/>
              <a:t>(zahrnující bankovnictví a družstevní bankovnictví)</a:t>
            </a:r>
          </a:p>
          <a:p>
            <a:r>
              <a:rPr lang="cs-CZ" sz="1200" dirty="0"/>
              <a:t>- kapitálový trh</a:t>
            </a:r>
          </a:p>
          <a:p>
            <a:r>
              <a:rPr lang="cs-CZ" sz="1200" dirty="0"/>
              <a:t>- peněžní trh</a:t>
            </a:r>
          </a:p>
          <a:p>
            <a:r>
              <a:rPr lang="cs-CZ" sz="1200" dirty="0"/>
              <a:t>- trh pojištění</a:t>
            </a:r>
          </a:p>
          <a:p>
            <a:r>
              <a:rPr lang="cs-CZ" sz="1200" dirty="0"/>
              <a:t>- trh devizový </a:t>
            </a:r>
          </a:p>
          <a:p>
            <a:r>
              <a:rPr lang="cs-CZ" sz="1200" dirty="0"/>
              <a:t>- trh komoditní.</a:t>
            </a:r>
          </a:p>
          <a:p>
            <a:endParaRPr lang="cs-CZ" dirty="0"/>
          </a:p>
        </p:txBody>
      </p:sp>
    </p:spTree>
    <p:extLst>
      <p:ext uri="{BB962C8B-B14F-4D97-AF65-F5344CB8AC3E}">
        <p14:creationId xmlns:p14="http://schemas.microsoft.com/office/powerpoint/2010/main" val="2341400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Veřejné bankovní právo x Soukromé</a:t>
            </a:r>
            <a:endParaRPr lang="cs-CZ" dirty="0"/>
          </a:p>
        </p:txBody>
      </p:sp>
      <p:sp>
        <p:nvSpPr>
          <p:cNvPr id="3" name="Zástupný symbol pro obsah 2"/>
          <p:cNvSpPr>
            <a:spLocks noGrp="1"/>
          </p:cNvSpPr>
          <p:nvPr>
            <p:ph sz="quarter" idx="4294967295"/>
          </p:nvPr>
        </p:nvSpPr>
        <p:spPr/>
        <p:txBody>
          <a:bodyPr/>
          <a:lstStyle/>
          <a:p>
            <a:r>
              <a:rPr lang="cs-CZ" altLang="cs-CZ" dirty="0"/>
              <a:t>VBP se </a:t>
            </a:r>
            <a:r>
              <a:rPr lang="cs-CZ" altLang="cs-CZ" u="sng" dirty="0"/>
              <a:t>ne</a:t>
            </a:r>
            <a:r>
              <a:rPr lang="cs-CZ" altLang="cs-CZ" dirty="0"/>
              <a:t>zabývá soukromoprávními vztahy (jako např. úvěrová smlouva, smlouva o zřízení bankovního účtu, atd</a:t>
            </a:r>
            <a:r>
              <a:rPr lang="cs-CZ" altLang="cs-CZ" dirty="0" smtClean="0"/>
              <a:t>.)</a:t>
            </a:r>
          </a:p>
          <a:p>
            <a:endParaRPr lang="cs-CZ" altLang="cs-CZ" dirty="0"/>
          </a:p>
          <a:p>
            <a:r>
              <a:rPr lang="cs-CZ" altLang="cs-CZ" dirty="0" smtClean="0"/>
              <a:t>Regulace</a:t>
            </a:r>
          </a:p>
          <a:p>
            <a:r>
              <a:rPr lang="cs-CZ" altLang="cs-CZ" dirty="0" smtClean="0"/>
              <a:t>Dohled</a:t>
            </a:r>
            <a:endParaRPr lang="cs-CZ" altLang="cs-CZ" dirty="0"/>
          </a:p>
          <a:p>
            <a:endParaRPr lang="cs-CZ" dirty="0"/>
          </a:p>
        </p:txBody>
      </p:sp>
    </p:spTree>
    <p:extLst>
      <p:ext uri="{BB962C8B-B14F-4D97-AF65-F5344CB8AC3E}">
        <p14:creationId xmlns:p14="http://schemas.microsoft.com/office/powerpoint/2010/main" val="310453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320925" y="908051"/>
            <a:ext cx="8001000" cy="855663"/>
          </a:xfrm>
        </p:spPr>
        <p:txBody>
          <a:bodyPr/>
          <a:lstStyle/>
          <a:p>
            <a:pPr eaLnBrk="1" hangingPunct="1"/>
            <a:r>
              <a:rPr lang="cs-CZ" altLang="cs-CZ" smtClean="0"/>
              <a:t>Regulace obchodních bank</a:t>
            </a:r>
            <a:endParaRPr lang="en-US" altLang="cs-CZ" smtClean="0"/>
          </a:p>
        </p:txBody>
      </p:sp>
      <p:sp>
        <p:nvSpPr>
          <p:cNvPr id="4099" name="Rectangle 3"/>
          <p:cNvSpPr>
            <a:spLocks noGrp="1" noChangeArrowheads="1"/>
          </p:cNvSpPr>
          <p:nvPr>
            <p:ph sz="quarter" idx="4294967295"/>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sz="quarter" idx="4294967295"/>
          </p:nvPr>
        </p:nvSpPr>
        <p:spPr>
          <a:xfrm>
            <a:off x="2351089" y="1771650"/>
            <a:ext cx="8091487" cy="4032250"/>
          </a:xfrm>
        </p:spPr>
        <p:txBody>
          <a:bodyPr/>
          <a:lstStyle/>
          <a:p>
            <a:pPr eaLnBrk="1" hangingPunct="1">
              <a:defRPr/>
            </a:pPr>
            <a:endParaRPr lang="en-US" altLang="cs-CZ" sz="2400" dirty="0"/>
          </a:p>
          <a:p>
            <a:pPr eaLnBrk="1" hangingPunct="1">
              <a:defRPr/>
            </a:pPr>
            <a:r>
              <a:rPr lang="cs-CZ" altLang="cs-CZ" dirty="0" smtClean="0"/>
              <a:t>Základní oblasti regulace:</a:t>
            </a:r>
          </a:p>
          <a:p>
            <a:pPr eaLnBrk="1" hangingPunct="1">
              <a:defRPr/>
            </a:pPr>
            <a:endParaRPr lang="cs-CZ" altLang="cs-CZ" dirty="0" smtClean="0"/>
          </a:p>
          <a:p>
            <a:pPr lvl="1" eaLnBrk="1" hangingPunct="1">
              <a:defRPr/>
            </a:pPr>
            <a:r>
              <a:rPr lang="cs-CZ" altLang="cs-CZ" dirty="0" smtClean="0"/>
              <a:t>podmínky pro výkon bankovních služeb</a:t>
            </a:r>
          </a:p>
          <a:p>
            <a:pPr lvl="1" eaLnBrk="1" hangingPunct="1">
              <a:defRPr/>
            </a:pPr>
            <a:r>
              <a:rPr lang="cs-CZ" altLang="cs-CZ" dirty="0"/>
              <a:t>o</a:t>
            </a:r>
            <a:r>
              <a:rPr lang="cs-CZ" altLang="cs-CZ" dirty="0" smtClean="0"/>
              <a:t>bezřetnostní požadavky</a:t>
            </a:r>
          </a:p>
          <a:p>
            <a:pPr lvl="1" eaLnBrk="1" hangingPunct="1">
              <a:defRPr/>
            </a:pPr>
            <a:r>
              <a:rPr lang="cs-CZ" altLang="cs-CZ" dirty="0"/>
              <a:t>p</a:t>
            </a:r>
            <a:r>
              <a:rPr lang="cs-CZ" altLang="cs-CZ" dirty="0" smtClean="0"/>
              <a:t>ojištění vkladů</a:t>
            </a:r>
          </a:p>
          <a:p>
            <a:pPr lvl="1" eaLnBrk="1" hangingPunct="1">
              <a:defRPr/>
            </a:pPr>
            <a:r>
              <a:rPr lang="cs-CZ" altLang="cs-CZ" dirty="0" smtClean="0"/>
              <a:t>řešení problémů bank</a:t>
            </a:r>
          </a:p>
          <a:p>
            <a:pPr eaLnBrk="1" hangingPunct="1">
              <a:defRPr/>
            </a:pPr>
            <a:endParaRPr lang="cs-CZ" altLang="cs-CZ" dirty="0"/>
          </a:p>
          <a:p>
            <a:pPr eaLnBrk="1" hangingPunct="1">
              <a:defRPr/>
            </a:pPr>
            <a:endParaRPr lang="cs-CZ" altLang="cs-CZ" dirty="0" smtClean="0"/>
          </a:p>
          <a:p>
            <a:pPr marL="0" indent="0">
              <a:buNone/>
              <a:defRPr/>
            </a:pPr>
            <a:endParaRPr lang="cs-CZ" sz="2400" dirty="0"/>
          </a:p>
          <a:p>
            <a:pPr eaLnBrk="1" hangingPunct="1">
              <a:defRPr/>
            </a:pPr>
            <a:endParaRPr lang="cs-CZ" sz="2400"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2708701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320925" y="908051"/>
            <a:ext cx="8001000" cy="855663"/>
          </a:xfrm>
        </p:spPr>
        <p:txBody>
          <a:bodyPr/>
          <a:lstStyle/>
          <a:p>
            <a:pPr eaLnBrk="1" hangingPunct="1"/>
            <a:r>
              <a:rPr lang="cs-CZ" altLang="cs-CZ" smtClean="0"/>
              <a:t>Základní požadavky</a:t>
            </a:r>
            <a:endParaRPr lang="en-US" altLang="cs-CZ" smtClean="0"/>
          </a:p>
        </p:txBody>
      </p:sp>
      <p:sp>
        <p:nvSpPr>
          <p:cNvPr id="4099" name="Rectangle 3"/>
          <p:cNvSpPr>
            <a:spLocks noGrp="1" noChangeArrowheads="1"/>
          </p:cNvSpPr>
          <p:nvPr>
            <p:ph sz="quarter" idx="4294967295"/>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sz="quarter" idx="4294967295"/>
          </p:nvPr>
        </p:nvSpPr>
        <p:spPr>
          <a:xfrm>
            <a:off x="2351089" y="1771650"/>
            <a:ext cx="8091487" cy="4032250"/>
          </a:xfrm>
        </p:spPr>
        <p:txBody>
          <a:bodyPr/>
          <a:lstStyle/>
          <a:p>
            <a:pPr eaLnBrk="1" hangingPunct="1">
              <a:defRPr/>
            </a:pPr>
            <a:endParaRPr lang="en-US" altLang="cs-CZ" sz="2400" dirty="0"/>
          </a:p>
          <a:p>
            <a:pPr eaLnBrk="1" hangingPunct="1">
              <a:defRPr/>
            </a:pPr>
            <a:r>
              <a:rPr lang="cs-CZ" altLang="cs-CZ" dirty="0" smtClean="0"/>
              <a:t>Zákon o bankách</a:t>
            </a:r>
          </a:p>
          <a:p>
            <a:pPr lvl="1" eaLnBrk="1" hangingPunct="1">
              <a:defRPr/>
            </a:pPr>
            <a:r>
              <a:rPr lang="cs-CZ" altLang="cs-CZ" dirty="0"/>
              <a:t>z</a:t>
            </a:r>
            <a:r>
              <a:rPr lang="cs-CZ" altLang="cs-CZ" dirty="0" smtClean="0"/>
              <a:t>ákladní kapitál min. 500 mil. Kč</a:t>
            </a:r>
          </a:p>
          <a:p>
            <a:pPr lvl="1" eaLnBrk="1" hangingPunct="1">
              <a:defRPr/>
            </a:pPr>
            <a:r>
              <a:rPr lang="cs-CZ" altLang="cs-CZ" dirty="0"/>
              <a:t>p</a:t>
            </a:r>
            <a:r>
              <a:rPr lang="cs-CZ" altLang="cs-CZ" dirty="0" smtClean="0"/>
              <a:t>ožadavky na odbornost</a:t>
            </a:r>
          </a:p>
          <a:p>
            <a:pPr lvl="1" eaLnBrk="1" hangingPunct="1">
              <a:defRPr/>
            </a:pPr>
            <a:r>
              <a:rPr lang="cs-CZ" altLang="cs-CZ" dirty="0"/>
              <a:t>l</a:t>
            </a:r>
            <a:r>
              <a:rPr lang="cs-CZ" altLang="cs-CZ" dirty="0" smtClean="0"/>
              <a:t>icenci uděluje ČNB (bez licence nelze přijímat vklady od veřejnosti)</a:t>
            </a:r>
          </a:p>
          <a:p>
            <a:pPr lvl="1" eaLnBrk="1" hangingPunct="1">
              <a:defRPr/>
            </a:pPr>
            <a:r>
              <a:rPr lang="cs-CZ" altLang="cs-CZ" dirty="0" smtClean="0"/>
              <a:t>jednotná licence v EU</a:t>
            </a:r>
          </a:p>
          <a:p>
            <a:pPr marL="457200" lvl="1" indent="0">
              <a:buNone/>
              <a:defRPr/>
            </a:pPr>
            <a:endParaRPr lang="cs-CZ" altLang="cs-CZ" dirty="0" smtClean="0"/>
          </a:p>
          <a:p>
            <a:pPr lvl="1" eaLnBrk="1" hangingPunct="1">
              <a:defRPr/>
            </a:pPr>
            <a:endParaRPr lang="cs-CZ" altLang="cs-CZ" dirty="0" smtClean="0"/>
          </a:p>
          <a:p>
            <a:pPr lvl="1" eaLnBrk="1" hangingPunct="1">
              <a:defRPr/>
            </a:pPr>
            <a:endParaRPr lang="cs-CZ" altLang="cs-CZ" dirty="0" smtClean="0"/>
          </a:p>
          <a:p>
            <a:pPr eaLnBrk="1" hangingPunct="1">
              <a:defRPr/>
            </a:pPr>
            <a:endParaRPr lang="cs-CZ" sz="2400" dirty="0"/>
          </a:p>
          <a:p>
            <a:pPr eaLnBrk="1" hangingPunct="1">
              <a:defRPr/>
            </a:pPr>
            <a:endParaRPr lang="cs-CZ" sz="2400"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869667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320925" y="908051"/>
            <a:ext cx="8001000" cy="855663"/>
          </a:xfrm>
        </p:spPr>
        <p:txBody>
          <a:bodyPr/>
          <a:lstStyle/>
          <a:p>
            <a:pPr eaLnBrk="1" hangingPunct="1"/>
            <a:r>
              <a:rPr lang="cs-CZ" altLang="cs-CZ" smtClean="0"/>
              <a:t>Obezřetnostní požadavky</a:t>
            </a:r>
            <a:endParaRPr lang="en-US" altLang="cs-CZ" smtClean="0"/>
          </a:p>
        </p:txBody>
      </p:sp>
      <p:sp>
        <p:nvSpPr>
          <p:cNvPr id="4099" name="Rectangle 3"/>
          <p:cNvSpPr>
            <a:spLocks noGrp="1" noChangeArrowheads="1"/>
          </p:cNvSpPr>
          <p:nvPr>
            <p:ph sz="quarter" idx="4294967295"/>
          </p:nvPr>
        </p:nvSpPr>
        <p:spPr>
          <a:xfrm>
            <a:off x="2351089" y="2349500"/>
            <a:ext cx="3514725" cy="3570288"/>
          </a:xfrm>
        </p:spPr>
        <p:txBody>
          <a:bodyPr/>
          <a:lstStyle/>
          <a:p>
            <a:pPr eaLnBrk="1" hangingPunct="1">
              <a:lnSpc>
                <a:spcPct val="90000"/>
              </a:lnSpc>
              <a:defRPr/>
            </a:pPr>
            <a:endParaRPr lang="cs-CZ" altLang="cs-CZ" b="1" dirty="0"/>
          </a:p>
          <a:p>
            <a:pPr marL="0" indent="0">
              <a:lnSpc>
                <a:spcPct val="90000"/>
              </a:lnSpc>
              <a:buNone/>
              <a:defRPr/>
            </a:pPr>
            <a:endParaRPr lang="en-US" altLang="cs-CZ" dirty="0" smtClean="0"/>
          </a:p>
          <a:p>
            <a:pPr algn="ct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a:p>
            <a:pPr eaLnBrk="1" hangingPunct="1">
              <a:lnSpc>
                <a:spcPct val="90000"/>
              </a:lnSpc>
              <a:buFont typeface="Wingdings" panose="05000000000000000000" pitchFamily="2" charset="2"/>
              <a:buNone/>
              <a:defRPr/>
            </a:pPr>
            <a:endParaRPr lang="en-US" altLang="cs-CZ" sz="2400" dirty="0"/>
          </a:p>
          <a:p>
            <a:pPr eaLnBrk="1" hangingPunct="1">
              <a:lnSpc>
                <a:spcPct val="90000"/>
              </a:lnSpc>
              <a:defRPr/>
            </a:pPr>
            <a:endParaRPr lang="en-US" altLang="cs-CZ" sz="2400" dirty="0"/>
          </a:p>
          <a:p>
            <a:pPr eaLnBrk="1" hangingPunct="1">
              <a:lnSpc>
                <a:spcPct val="90000"/>
              </a:lnSpc>
              <a:defRPr/>
            </a:pPr>
            <a:endParaRPr lang="en-US" altLang="cs-CZ" sz="2400" dirty="0"/>
          </a:p>
        </p:txBody>
      </p:sp>
      <p:sp>
        <p:nvSpPr>
          <p:cNvPr id="4100" name="Rectangle 4"/>
          <p:cNvSpPr>
            <a:spLocks noGrp="1" noChangeArrowheads="1"/>
          </p:cNvSpPr>
          <p:nvPr>
            <p:ph sz="quarter" idx="4294967295"/>
          </p:nvPr>
        </p:nvSpPr>
        <p:spPr>
          <a:xfrm>
            <a:off x="2351089" y="1771650"/>
            <a:ext cx="8091487" cy="4032250"/>
          </a:xfrm>
        </p:spPr>
        <p:txBody>
          <a:bodyPr/>
          <a:lstStyle/>
          <a:p>
            <a:pPr eaLnBrk="1" hangingPunct="1">
              <a:defRPr/>
            </a:pPr>
            <a:endParaRPr lang="en-US" altLang="cs-CZ" sz="2400" dirty="0"/>
          </a:p>
          <a:p>
            <a:pPr eaLnBrk="1" hangingPunct="1">
              <a:defRPr/>
            </a:pPr>
            <a:r>
              <a:rPr lang="cs-CZ" altLang="cs-CZ" dirty="0" smtClean="0"/>
              <a:t>Vybrané (základní) požadavky</a:t>
            </a:r>
          </a:p>
          <a:p>
            <a:pPr marL="0" indent="0">
              <a:buNone/>
              <a:defRPr/>
            </a:pPr>
            <a:endParaRPr lang="cs-CZ" altLang="cs-CZ" dirty="0" smtClean="0"/>
          </a:p>
          <a:p>
            <a:pPr lvl="1" eaLnBrk="1" hangingPunct="1">
              <a:defRPr/>
            </a:pPr>
            <a:r>
              <a:rPr lang="cs-CZ" altLang="cs-CZ" dirty="0"/>
              <a:t>p</a:t>
            </a:r>
            <a:r>
              <a:rPr lang="cs-CZ" altLang="cs-CZ" dirty="0" smtClean="0"/>
              <a:t>ožadavky kapitálové přiměřenosti</a:t>
            </a:r>
          </a:p>
          <a:p>
            <a:pPr lvl="1" eaLnBrk="1" hangingPunct="1">
              <a:defRPr/>
            </a:pPr>
            <a:r>
              <a:rPr lang="cs-CZ" altLang="cs-CZ" dirty="0"/>
              <a:t>k</a:t>
            </a:r>
            <a:r>
              <a:rPr lang="cs-CZ" altLang="cs-CZ" dirty="0" smtClean="0"/>
              <a:t>apitálové rezervy</a:t>
            </a:r>
          </a:p>
          <a:p>
            <a:pPr lvl="1" eaLnBrk="1" hangingPunct="1">
              <a:defRPr/>
            </a:pPr>
            <a:r>
              <a:rPr lang="cs-CZ" altLang="cs-CZ" dirty="0"/>
              <a:t>p</a:t>
            </a:r>
            <a:r>
              <a:rPr lang="cs-CZ" altLang="cs-CZ" dirty="0" smtClean="0"/>
              <a:t>ožadavky na „leverage“ (páku)</a:t>
            </a:r>
          </a:p>
          <a:p>
            <a:pPr lvl="1" eaLnBrk="1" hangingPunct="1">
              <a:defRPr/>
            </a:pPr>
            <a:r>
              <a:rPr lang="cs-CZ" altLang="cs-CZ" dirty="0"/>
              <a:t>p</a:t>
            </a:r>
            <a:r>
              <a:rPr lang="cs-CZ" altLang="cs-CZ" dirty="0" smtClean="0"/>
              <a:t>ožadavky likvidity</a:t>
            </a:r>
          </a:p>
          <a:p>
            <a:pPr lvl="1" eaLnBrk="1" hangingPunct="1">
              <a:defRPr/>
            </a:pPr>
            <a:endParaRPr lang="cs-CZ" altLang="cs-CZ" dirty="0" smtClean="0"/>
          </a:p>
          <a:p>
            <a:pPr marL="457200" lvl="1" indent="0">
              <a:buNone/>
              <a:defRPr/>
            </a:pPr>
            <a:endParaRPr lang="cs-CZ" altLang="cs-CZ" dirty="0" smtClean="0"/>
          </a:p>
          <a:p>
            <a:pPr lvl="1" eaLnBrk="1" hangingPunct="1">
              <a:defRPr/>
            </a:pPr>
            <a:endParaRPr lang="cs-CZ" altLang="cs-CZ" dirty="0" smtClean="0"/>
          </a:p>
          <a:p>
            <a:pPr lvl="1" eaLnBrk="1" hangingPunct="1">
              <a:defRPr/>
            </a:pPr>
            <a:endParaRPr lang="cs-CZ" altLang="cs-CZ" dirty="0" smtClean="0"/>
          </a:p>
          <a:p>
            <a:pPr eaLnBrk="1" hangingPunct="1">
              <a:defRPr/>
            </a:pPr>
            <a:endParaRPr lang="cs-CZ" sz="2400" dirty="0"/>
          </a:p>
          <a:p>
            <a:pPr eaLnBrk="1" hangingPunct="1">
              <a:defRPr/>
            </a:pPr>
            <a:endParaRPr lang="cs-CZ" sz="2400" dirty="0"/>
          </a:p>
          <a:p>
            <a:pPr marL="0" indent="0">
              <a:buNone/>
              <a:defRPr/>
            </a:pPr>
            <a:endParaRPr lang="cs-CZ" altLang="cs-CZ" dirty="0" smtClean="0"/>
          </a:p>
          <a:p>
            <a:pPr eaLnBrk="1" hangingPunct="1">
              <a:defRPr/>
            </a:pPr>
            <a:endParaRPr lang="cs-CZ" altLang="cs-CZ" dirty="0"/>
          </a:p>
          <a:p>
            <a:pPr eaLnBrk="1" hangingPunct="1">
              <a:defRPr/>
            </a:pPr>
            <a:endParaRPr lang="cs-CZ" altLang="cs-CZ" dirty="0" smtClean="0"/>
          </a:p>
          <a:p>
            <a:pPr lvl="1" eaLnBrk="1" hangingPunct="1">
              <a:defRPr/>
            </a:pPr>
            <a:endParaRPr lang="cs-CZ" altLang="cs-CZ" dirty="0" smtClean="0"/>
          </a:p>
          <a:p>
            <a:pPr eaLnBrk="1" hangingPunct="1">
              <a:defRPr/>
            </a:pPr>
            <a:endParaRPr lang="cs-CZ" altLang="cs-CZ" dirty="0"/>
          </a:p>
          <a:p>
            <a:pPr eaLnBrk="1" hangingPunct="1">
              <a:defRPr/>
            </a:pPr>
            <a:endParaRPr lang="cs-CZ" altLang="cs-CZ" dirty="0" smtClean="0"/>
          </a:p>
          <a:p>
            <a:pPr eaLnBrk="1" hangingPunct="1">
              <a:defRPr/>
            </a:pPr>
            <a:endParaRPr lang="cs-CZ" altLang="cs-CZ" sz="2400" dirty="0"/>
          </a:p>
          <a:p>
            <a:pPr eaLnBrk="1" hangingPunct="1">
              <a:defRPr/>
            </a:pPr>
            <a:endParaRPr lang="cs-CZ" altLang="cs-CZ" sz="2400" dirty="0"/>
          </a:p>
          <a:p>
            <a:pPr eaLnBrk="1" hangingPunct="1">
              <a:defRPr/>
            </a:pPr>
            <a:endParaRPr lang="cs-CZ" altLang="cs-CZ" sz="2400" dirty="0"/>
          </a:p>
          <a:p>
            <a:pPr marL="0" indent="0">
              <a:buNone/>
              <a:defRPr/>
            </a:pPr>
            <a:endParaRPr lang="cs-CZ" altLang="cs-CZ" sz="2400" dirty="0"/>
          </a:p>
          <a:p>
            <a:pPr eaLnBrk="1" hangingPunct="1">
              <a:defRPr/>
            </a:pPr>
            <a:endParaRPr lang="cs-CZ" altLang="cs-CZ" sz="2400" dirty="0"/>
          </a:p>
        </p:txBody>
      </p:sp>
    </p:spTree>
    <p:extLst>
      <p:ext uri="{BB962C8B-B14F-4D97-AF65-F5344CB8AC3E}">
        <p14:creationId xmlns:p14="http://schemas.microsoft.com/office/powerpoint/2010/main" val="1311382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Prameny</a:t>
            </a:r>
            <a:r>
              <a:rPr lang="en-GB" dirty="0"/>
              <a:t> </a:t>
            </a:r>
            <a:r>
              <a:rPr lang="en-GB" dirty="0" err="1"/>
              <a:t>práva</a:t>
            </a:r>
            <a:endParaRPr lang="en-GB" dirty="0"/>
          </a:p>
        </p:txBody>
      </p:sp>
      <p:sp>
        <p:nvSpPr>
          <p:cNvPr id="3" name="Zástupný symbol pro obsah 2"/>
          <p:cNvSpPr>
            <a:spLocks noGrp="1"/>
          </p:cNvSpPr>
          <p:nvPr>
            <p:ph sz="quarter" idx="4294967295"/>
          </p:nvPr>
        </p:nvSpPr>
        <p:spPr>
          <a:xfrm>
            <a:off x="1130270" y="1594884"/>
            <a:ext cx="9603275" cy="4306186"/>
          </a:xfrm>
        </p:spPr>
        <p:txBody>
          <a:bodyPr/>
          <a:lstStyle/>
          <a:p>
            <a:r>
              <a:rPr lang="en-GB" dirty="0"/>
              <a:t>EU</a:t>
            </a:r>
          </a:p>
          <a:p>
            <a:pPr lvl="1"/>
            <a:r>
              <a:rPr lang="en-GB" dirty="0" err="1"/>
              <a:t>Směrnice</a:t>
            </a:r>
            <a:r>
              <a:rPr lang="en-GB" dirty="0"/>
              <a:t> o </a:t>
            </a:r>
            <a:r>
              <a:rPr lang="en-GB" dirty="0" err="1"/>
              <a:t>kapitálových</a:t>
            </a:r>
            <a:r>
              <a:rPr lang="en-GB" dirty="0"/>
              <a:t> </a:t>
            </a:r>
            <a:r>
              <a:rPr lang="en-GB" dirty="0" err="1"/>
              <a:t>požadavcích</a:t>
            </a:r>
            <a:r>
              <a:rPr lang="en-GB" dirty="0"/>
              <a:t> 2013/36/EU (CRD) a </a:t>
            </a:r>
            <a:r>
              <a:rPr lang="en-GB" dirty="0" err="1"/>
              <a:t>nařízení</a:t>
            </a:r>
            <a:r>
              <a:rPr lang="en-GB" dirty="0"/>
              <a:t> (EU) č. 575/213 o </a:t>
            </a:r>
            <a:r>
              <a:rPr lang="en-GB" dirty="0" err="1"/>
              <a:t>obezřetnostních</a:t>
            </a:r>
            <a:r>
              <a:rPr lang="en-GB" dirty="0"/>
              <a:t> </a:t>
            </a:r>
            <a:r>
              <a:rPr lang="en-GB" dirty="0" err="1"/>
              <a:t>požadavcích</a:t>
            </a:r>
            <a:r>
              <a:rPr lang="en-GB" dirty="0"/>
              <a:t> (CRR, </a:t>
            </a:r>
            <a:r>
              <a:rPr lang="en-GB" dirty="0" err="1"/>
              <a:t>společně</a:t>
            </a:r>
            <a:r>
              <a:rPr lang="en-GB" dirty="0"/>
              <a:t> CRD IV)</a:t>
            </a:r>
          </a:p>
          <a:p>
            <a:pPr lvl="1"/>
            <a:endParaRPr lang="en-GB" dirty="0"/>
          </a:p>
          <a:p>
            <a:pPr lvl="1"/>
            <a:r>
              <a:rPr lang="en-GB" dirty="0" err="1"/>
              <a:t>Směrnice</a:t>
            </a:r>
            <a:r>
              <a:rPr lang="en-GB" dirty="0"/>
              <a:t> 2007/64/ES o </a:t>
            </a:r>
            <a:r>
              <a:rPr lang="en-GB" dirty="0" err="1"/>
              <a:t>platebních</a:t>
            </a:r>
            <a:r>
              <a:rPr lang="en-GB" dirty="0"/>
              <a:t> </a:t>
            </a:r>
            <a:r>
              <a:rPr lang="en-GB" dirty="0" err="1"/>
              <a:t>službách</a:t>
            </a:r>
            <a:r>
              <a:rPr lang="en-GB" dirty="0"/>
              <a:t> </a:t>
            </a:r>
            <a:r>
              <a:rPr lang="en-GB" dirty="0" err="1"/>
              <a:t>na</a:t>
            </a:r>
            <a:r>
              <a:rPr lang="en-GB" dirty="0"/>
              <a:t> </a:t>
            </a:r>
            <a:r>
              <a:rPr lang="en-GB" dirty="0" err="1"/>
              <a:t>vnitřním</a:t>
            </a:r>
            <a:r>
              <a:rPr lang="en-GB" dirty="0"/>
              <a:t> </a:t>
            </a:r>
            <a:r>
              <a:rPr lang="en-GB" dirty="0" err="1"/>
              <a:t>trhu</a:t>
            </a:r>
            <a:r>
              <a:rPr lang="en-GB" dirty="0"/>
              <a:t> (Payment Services Directive, PSD, </a:t>
            </a:r>
            <a:r>
              <a:rPr lang="en-GB" dirty="0" err="1"/>
              <a:t>zrušena</a:t>
            </a:r>
            <a:r>
              <a:rPr lang="en-GB" dirty="0"/>
              <a:t> </a:t>
            </a:r>
            <a:r>
              <a:rPr lang="en-GB" dirty="0" err="1"/>
              <a:t>na</a:t>
            </a:r>
            <a:r>
              <a:rPr lang="en-GB" dirty="0"/>
              <a:t> </a:t>
            </a:r>
            <a:r>
              <a:rPr lang="en-GB" dirty="0" err="1"/>
              <a:t>podzim</a:t>
            </a:r>
            <a:r>
              <a:rPr lang="en-GB" dirty="0"/>
              <a:t> </a:t>
            </a:r>
            <a:r>
              <a:rPr lang="en-GB" dirty="0" err="1"/>
              <a:t>roku</a:t>
            </a:r>
            <a:r>
              <a:rPr lang="en-GB" dirty="0"/>
              <a:t> 2015); </a:t>
            </a:r>
            <a:r>
              <a:rPr lang="en-GB" dirty="0" err="1"/>
              <a:t>směrnice</a:t>
            </a:r>
            <a:r>
              <a:rPr lang="en-GB" dirty="0"/>
              <a:t> (EU) 2015/2366 (PSD 2). </a:t>
            </a:r>
            <a:r>
              <a:rPr lang="en-GB" dirty="0" err="1"/>
              <a:t>Směrnice</a:t>
            </a:r>
            <a:r>
              <a:rPr lang="en-GB" dirty="0"/>
              <a:t> PSD 2 </a:t>
            </a:r>
            <a:r>
              <a:rPr lang="en-GB" dirty="0" err="1"/>
              <a:t>vstoupila</a:t>
            </a:r>
            <a:r>
              <a:rPr lang="en-GB" dirty="0"/>
              <a:t> v </a:t>
            </a:r>
            <a:r>
              <a:rPr lang="en-GB" dirty="0" err="1"/>
              <a:t>platnost</a:t>
            </a:r>
            <a:r>
              <a:rPr lang="en-GB" dirty="0"/>
              <a:t> </a:t>
            </a:r>
            <a:r>
              <a:rPr lang="en-GB" dirty="0" err="1"/>
              <a:t>dne</a:t>
            </a:r>
            <a:r>
              <a:rPr lang="en-GB" dirty="0"/>
              <a:t> 12. 1. 2016 a </a:t>
            </a:r>
            <a:r>
              <a:rPr lang="en-GB" dirty="0" err="1"/>
              <a:t>ve</a:t>
            </a:r>
            <a:r>
              <a:rPr lang="en-GB" dirty="0"/>
              <a:t> </a:t>
            </a:r>
            <a:r>
              <a:rPr lang="en-GB" dirty="0" err="1"/>
              <a:t>vnitrostátních</a:t>
            </a:r>
            <a:r>
              <a:rPr lang="en-GB" dirty="0"/>
              <a:t> </a:t>
            </a:r>
            <a:r>
              <a:rPr lang="en-GB" dirty="0" err="1"/>
              <a:t>právních</a:t>
            </a:r>
            <a:r>
              <a:rPr lang="en-GB" dirty="0"/>
              <a:t> </a:t>
            </a:r>
            <a:r>
              <a:rPr lang="en-GB" dirty="0" err="1"/>
              <a:t>předpisech</a:t>
            </a:r>
            <a:r>
              <a:rPr lang="en-GB" dirty="0"/>
              <a:t> </a:t>
            </a:r>
            <a:r>
              <a:rPr lang="en-GB" dirty="0" err="1"/>
              <a:t>musí</a:t>
            </a:r>
            <a:r>
              <a:rPr lang="en-GB" dirty="0"/>
              <a:t> </a:t>
            </a:r>
            <a:r>
              <a:rPr lang="en-GB" dirty="0" err="1"/>
              <a:t>být</a:t>
            </a:r>
            <a:r>
              <a:rPr lang="en-GB" dirty="0"/>
              <a:t> </a:t>
            </a:r>
            <a:r>
              <a:rPr lang="en-GB" dirty="0" err="1"/>
              <a:t>provedena</a:t>
            </a:r>
            <a:r>
              <a:rPr lang="en-GB" dirty="0"/>
              <a:t> do </a:t>
            </a:r>
            <a:r>
              <a:rPr lang="en-GB" dirty="0" err="1"/>
              <a:t>začátku</a:t>
            </a:r>
            <a:r>
              <a:rPr lang="en-GB" dirty="0"/>
              <a:t> </a:t>
            </a:r>
            <a:r>
              <a:rPr lang="en-GB" dirty="0" err="1"/>
              <a:t>roku</a:t>
            </a:r>
            <a:r>
              <a:rPr lang="en-GB" dirty="0"/>
              <a:t> 2018.</a:t>
            </a:r>
          </a:p>
          <a:p>
            <a:pPr lvl="2"/>
            <a:r>
              <a:rPr lang="en-GB" dirty="0" err="1"/>
              <a:t>Směrnici</a:t>
            </a:r>
            <a:r>
              <a:rPr lang="en-GB" dirty="0"/>
              <a:t> </a:t>
            </a:r>
            <a:r>
              <a:rPr lang="en-GB" dirty="0" err="1"/>
              <a:t>doplňuje</a:t>
            </a:r>
            <a:r>
              <a:rPr lang="en-GB" dirty="0"/>
              <a:t> </a:t>
            </a:r>
            <a:r>
              <a:rPr lang="en-GB" dirty="0" err="1"/>
              <a:t>nařízení</a:t>
            </a:r>
            <a:r>
              <a:rPr lang="en-GB" dirty="0"/>
              <a:t> (EU) č. 924/2009 a </a:t>
            </a:r>
            <a:r>
              <a:rPr lang="en-GB" dirty="0" err="1"/>
              <a:t>nařízení</a:t>
            </a:r>
            <a:r>
              <a:rPr lang="en-GB" dirty="0"/>
              <a:t> (EU) č. 260/2012</a:t>
            </a:r>
          </a:p>
          <a:p>
            <a:pPr lvl="2"/>
            <a:endParaRPr lang="en-GB" dirty="0"/>
          </a:p>
        </p:txBody>
      </p:sp>
    </p:spTree>
    <p:extLst>
      <p:ext uri="{BB962C8B-B14F-4D97-AF65-F5344CB8AC3E}">
        <p14:creationId xmlns:p14="http://schemas.microsoft.com/office/powerpoint/2010/main" val="499751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r>
              <a:rPr lang="en-GB" dirty="0"/>
              <a:t> </a:t>
            </a:r>
            <a:r>
              <a:rPr lang="en-GB" dirty="0" err="1"/>
              <a:t>evropské</a:t>
            </a:r>
            <a:r>
              <a:rPr lang="en-GB" dirty="0"/>
              <a:t> </a:t>
            </a:r>
            <a:r>
              <a:rPr lang="en-GB" dirty="0" err="1"/>
              <a:t>úpravy</a:t>
            </a:r>
            <a:r>
              <a:rPr lang="en-GB" dirty="0"/>
              <a:t>	</a:t>
            </a:r>
          </a:p>
        </p:txBody>
      </p:sp>
      <p:sp>
        <p:nvSpPr>
          <p:cNvPr id="3" name="Zástupný symbol pro obsah 2"/>
          <p:cNvSpPr>
            <a:spLocks noGrp="1"/>
          </p:cNvSpPr>
          <p:nvPr>
            <p:ph sz="quarter" idx="4294967295"/>
          </p:nvPr>
        </p:nvSpPr>
        <p:spPr>
          <a:xfrm>
            <a:off x="1130270" y="1669312"/>
            <a:ext cx="9603275" cy="4306186"/>
          </a:xfrm>
        </p:spPr>
        <p:txBody>
          <a:bodyPr/>
          <a:lstStyle/>
          <a:p>
            <a:pPr algn="just"/>
            <a:r>
              <a:rPr lang="en-GB" dirty="0" err="1"/>
              <a:t>zavést</a:t>
            </a:r>
            <a:r>
              <a:rPr lang="en-GB" dirty="0"/>
              <a:t> </a:t>
            </a:r>
            <a:r>
              <a:rPr lang="en-GB" dirty="0" err="1"/>
              <a:t>moderní</a:t>
            </a:r>
            <a:r>
              <a:rPr lang="en-GB" dirty="0"/>
              <a:t> </a:t>
            </a:r>
            <a:r>
              <a:rPr lang="en-GB" dirty="0" err="1"/>
              <a:t>právní</a:t>
            </a:r>
            <a:r>
              <a:rPr lang="en-GB" dirty="0"/>
              <a:t> </a:t>
            </a:r>
            <a:r>
              <a:rPr lang="en-GB" dirty="0" err="1"/>
              <a:t>rámec</a:t>
            </a:r>
            <a:r>
              <a:rPr lang="en-GB" dirty="0"/>
              <a:t> pro </a:t>
            </a:r>
            <a:r>
              <a:rPr lang="en-GB" dirty="0" err="1"/>
              <a:t>úvěrové</a:t>
            </a:r>
            <a:r>
              <a:rPr lang="en-GB" dirty="0"/>
              <a:t> </a:t>
            </a:r>
            <a:r>
              <a:rPr lang="en-GB" dirty="0" err="1"/>
              <a:t>instituce</a:t>
            </a:r>
            <a:r>
              <a:rPr lang="en-GB" dirty="0"/>
              <a:t>, </a:t>
            </a:r>
            <a:r>
              <a:rPr lang="en-GB" dirty="0" err="1"/>
              <a:t>který</a:t>
            </a:r>
            <a:r>
              <a:rPr lang="en-GB" dirty="0"/>
              <a:t> </a:t>
            </a:r>
            <a:r>
              <a:rPr lang="en-GB" dirty="0" err="1"/>
              <a:t>je</a:t>
            </a:r>
            <a:r>
              <a:rPr lang="en-GB" dirty="0"/>
              <a:t> </a:t>
            </a:r>
            <a:r>
              <a:rPr lang="en-GB" dirty="0" err="1"/>
              <a:t>schopen</a:t>
            </a:r>
            <a:r>
              <a:rPr lang="en-GB" dirty="0"/>
              <a:t> </a:t>
            </a:r>
            <a:r>
              <a:rPr lang="en-GB" dirty="0" err="1"/>
              <a:t>reagovat</a:t>
            </a:r>
            <a:r>
              <a:rPr lang="en-GB" dirty="0"/>
              <a:t> </a:t>
            </a:r>
            <a:r>
              <a:rPr lang="en-GB" dirty="0" err="1"/>
              <a:t>na</a:t>
            </a:r>
            <a:r>
              <a:rPr lang="en-GB" dirty="0"/>
              <a:t> </a:t>
            </a:r>
            <a:r>
              <a:rPr lang="en-GB" dirty="0" err="1"/>
              <a:t>riziko</a:t>
            </a:r>
            <a:r>
              <a:rPr lang="en-GB" dirty="0"/>
              <a:t> a </a:t>
            </a:r>
            <a:r>
              <a:rPr lang="en-GB" dirty="0" err="1"/>
              <a:t>zohledňuje</a:t>
            </a:r>
            <a:r>
              <a:rPr lang="en-GB" dirty="0"/>
              <a:t> </a:t>
            </a:r>
            <a:r>
              <a:rPr lang="en-GB" dirty="0" err="1"/>
              <a:t>mezinárodní</a:t>
            </a:r>
            <a:r>
              <a:rPr lang="en-GB" dirty="0"/>
              <a:t> </a:t>
            </a:r>
            <a:r>
              <a:rPr lang="en-GB" dirty="0" err="1"/>
              <a:t>rámcovou</a:t>
            </a:r>
            <a:r>
              <a:rPr lang="en-GB" dirty="0"/>
              <a:t> </a:t>
            </a:r>
            <a:r>
              <a:rPr lang="en-GB" dirty="0" err="1"/>
              <a:t>dohodu</a:t>
            </a:r>
            <a:r>
              <a:rPr lang="en-GB" dirty="0"/>
              <a:t> </a:t>
            </a:r>
            <a:r>
              <a:rPr lang="en-GB" dirty="0" err="1"/>
              <a:t>Basilejského</a:t>
            </a:r>
            <a:r>
              <a:rPr lang="en-GB" dirty="0"/>
              <a:t> </a:t>
            </a:r>
            <a:r>
              <a:rPr lang="en-GB" dirty="0" err="1"/>
              <a:t>výboru</a:t>
            </a:r>
            <a:r>
              <a:rPr lang="en-GB" dirty="0"/>
              <a:t> pro </a:t>
            </a:r>
            <a:r>
              <a:rPr lang="en-GB" dirty="0" err="1"/>
              <a:t>bankovní</a:t>
            </a:r>
            <a:r>
              <a:rPr lang="en-GB" dirty="0"/>
              <a:t> </a:t>
            </a:r>
            <a:r>
              <a:rPr lang="en-GB" dirty="0" err="1"/>
              <a:t>dohled</a:t>
            </a:r>
            <a:r>
              <a:rPr lang="en-GB" dirty="0"/>
              <a:t> (Basel Committee on Banking Supervision) o </a:t>
            </a:r>
            <a:r>
              <a:rPr lang="en-GB" dirty="0" err="1"/>
              <a:t>kapitálových</a:t>
            </a:r>
            <a:r>
              <a:rPr lang="en-GB" dirty="0"/>
              <a:t> </a:t>
            </a:r>
            <a:r>
              <a:rPr lang="en-GB" dirty="0" err="1"/>
              <a:t>požadavcích</a:t>
            </a:r>
            <a:r>
              <a:rPr lang="en-GB" dirty="0"/>
              <a:t> </a:t>
            </a:r>
            <a:r>
              <a:rPr lang="en-GB" dirty="0" err="1"/>
              <a:t>úvěrových</a:t>
            </a:r>
            <a:r>
              <a:rPr lang="en-GB" dirty="0"/>
              <a:t> </a:t>
            </a:r>
            <a:r>
              <a:rPr lang="en-GB" dirty="0" err="1"/>
              <a:t>institucí</a:t>
            </a:r>
            <a:r>
              <a:rPr lang="en-GB" dirty="0"/>
              <a:t> (</a:t>
            </a:r>
            <a:r>
              <a:rPr lang="en-GB" dirty="0" err="1"/>
              <a:t>Basilej</a:t>
            </a:r>
            <a:r>
              <a:rPr lang="en-GB" dirty="0"/>
              <a:t> III)</a:t>
            </a:r>
          </a:p>
          <a:p>
            <a:pPr lvl="1" algn="just"/>
            <a:r>
              <a:rPr lang="en-GB" dirty="0" err="1"/>
              <a:t>zlepšení</a:t>
            </a:r>
            <a:r>
              <a:rPr lang="en-GB" dirty="0"/>
              <a:t> </a:t>
            </a:r>
            <a:r>
              <a:rPr lang="en-GB" dirty="0" err="1"/>
              <a:t>kapitálového</a:t>
            </a:r>
            <a:r>
              <a:rPr lang="en-GB" dirty="0"/>
              <a:t> </a:t>
            </a:r>
            <a:r>
              <a:rPr lang="en-GB" dirty="0" err="1"/>
              <a:t>základu</a:t>
            </a:r>
            <a:r>
              <a:rPr lang="en-GB" dirty="0"/>
              <a:t>, </a:t>
            </a:r>
            <a:r>
              <a:rPr lang="en-GB" dirty="0" err="1"/>
              <a:t>standardů</a:t>
            </a:r>
            <a:r>
              <a:rPr lang="en-GB" dirty="0"/>
              <a:t> </a:t>
            </a:r>
            <a:r>
              <a:rPr lang="en-GB" dirty="0" err="1"/>
              <a:t>likvidity</a:t>
            </a:r>
            <a:r>
              <a:rPr lang="en-GB" dirty="0"/>
              <a:t>, </a:t>
            </a:r>
            <a:r>
              <a:rPr lang="en-GB" dirty="0" err="1"/>
              <a:t>proticyklických</a:t>
            </a:r>
            <a:r>
              <a:rPr lang="en-GB" dirty="0"/>
              <a:t> </a:t>
            </a:r>
            <a:r>
              <a:rPr lang="en-GB" dirty="0" err="1"/>
              <a:t>opatření</a:t>
            </a:r>
            <a:r>
              <a:rPr lang="en-GB" dirty="0"/>
              <a:t>, </a:t>
            </a:r>
            <a:r>
              <a:rPr lang="en-GB" dirty="0" err="1"/>
              <a:t>pákového</a:t>
            </a:r>
            <a:r>
              <a:rPr lang="en-GB" dirty="0"/>
              <a:t> </a:t>
            </a:r>
            <a:r>
              <a:rPr lang="en-GB" dirty="0" err="1"/>
              <a:t>poměru</a:t>
            </a:r>
            <a:r>
              <a:rPr lang="en-GB" dirty="0"/>
              <a:t> a </a:t>
            </a:r>
            <a:r>
              <a:rPr lang="en-GB" dirty="0" err="1"/>
              <a:t>pokrytí</a:t>
            </a:r>
            <a:r>
              <a:rPr lang="en-GB" dirty="0"/>
              <a:t> </a:t>
            </a:r>
            <a:r>
              <a:rPr lang="en-GB" dirty="0" err="1"/>
              <a:t>úvěrového</a:t>
            </a:r>
            <a:r>
              <a:rPr lang="en-GB" dirty="0"/>
              <a:t> </a:t>
            </a:r>
            <a:r>
              <a:rPr lang="en-GB" dirty="0" err="1"/>
              <a:t>rizika</a:t>
            </a:r>
            <a:r>
              <a:rPr lang="en-GB" dirty="0"/>
              <a:t> </a:t>
            </a:r>
            <a:r>
              <a:rPr lang="en-GB" dirty="0" err="1"/>
              <a:t>protistrany</a:t>
            </a:r>
            <a:endParaRPr lang="en-GB" dirty="0"/>
          </a:p>
          <a:p>
            <a:pPr algn="just"/>
            <a:r>
              <a:rPr lang="en-GB" dirty="0" err="1"/>
              <a:t>vytváří</a:t>
            </a:r>
            <a:r>
              <a:rPr lang="en-GB" dirty="0"/>
              <a:t> </a:t>
            </a:r>
            <a:r>
              <a:rPr lang="en-GB" dirty="0" err="1"/>
              <a:t>jednotnou</a:t>
            </a:r>
            <a:r>
              <a:rPr lang="en-GB" dirty="0"/>
              <a:t> oblast pro </a:t>
            </a:r>
            <a:r>
              <a:rPr lang="en-GB" dirty="0" err="1"/>
              <a:t>platby</a:t>
            </a:r>
            <a:r>
              <a:rPr lang="en-GB" dirty="0"/>
              <a:t> v </a:t>
            </a:r>
            <a:r>
              <a:rPr lang="en-GB" dirty="0" err="1"/>
              <a:t>eurech</a:t>
            </a:r>
            <a:r>
              <a:rPr lang="en-GB" dirty="0"/>
              <a:t> (Single European Payment Area, SEPA).</a:t>
            </a:r>
          </a:p>
        </p:txBody>
      </p:sp>
    </p:spTree>
    <p:extLst>
      <p:ext uri="{BB962C8B-B14F-4D97-AF65-F5344CB8AC3E}">
        <p14:creationId xmlns:p14="http://schemas.microsoft.com/office/powerpoint/2010/main" val="428597714"/>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TotalTime>
  <Words>1396</Words>
  <Application>Microsoft Office PowerPoint</Application>
  <PresentationFormat>Širokoúhlá obrazovka</PresentationFormat>
  <Paragraphs>273</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Century Gothic</vt:lpstr>
      <vt:lpstr>Wingdings</vt:lpstr>
      <vt:lpstr>Wingdings 3</vt:lpstr>
      <vt:lpstr>Stébla</vt:lpstr>
      <vt:lpstr>Bankovní právo</vt:lpstr>
      <vt:lpstr>Důvody k regulaci</vt:lpstr>
      <vt:lpstr>Postavení Bankovního práva v systému (finančního) práva</vt:lpstr>
      <vt:lpstr>Veřejné bankovní právo x Soukromé</vt:lpstr>
      <vt:lpstr>Regulace obchodních bank</vt:lpstr>
      <vt:lpstr>Základní požadavky</vt:lpstr>
      <vt:lpstr>Obezřetnostní požadavky</vt:lpstr>
      <vt:lpstr>Prameny práva</vt:lpstr>
      <vt:lpstr>Cíle evropské úpravy </vt:lpstr>
      <vt:lpstr>Banka</vt:lpstr>
      <vt:lpstr>Zánik bankovní licence</vt:lpstr>
      <vt:lpstr>Odnětí bankovní licence</vt:lpstr>
      <vt:lpstr>Zrušení a likvidace banky</vt:lpstr>
      <vt:lpstr>Likvidátor banky</vt:lpstr>
      <vt:lpstr>Pojištění vkladů</vt:lpstr>
      <vt:lpstr>III. Pilíř Bankovní unie</vt:lpstr>
      <vt:lpstr>Kdo a Co je chráněno</vt:lpstr>
      <vt:lpstr>Kdo to financuje</vt:lpstr>
      <vt:lpstr>Jak to funguje</vt:lpstr>
      <vt:lpstr>Cíle</vt:lpstr>
      <vt:lpstr>Výjimky</vt:lpstr>
      <vt:lpstr>Situace v ČR</vt:lpstr>
      <vt:lpstr>Fond pojištění vkladů</vt:lpstr>
      <vt:lpstr>Noviky podle DSGD</vt:lpstr>
      <vt:lpstr>Bankovní právo ČR – pojištění vkladů</vt:lpstr>
      <vt:lpstr>Vznik bankovní unie</vt:lpstr>
      <vt:lpstr>Hodnocení ESFS</vt:lpstr>
      <vt:lpstr>Co je Bankovní unie</vt:lpstr>
      <vt:lpstr>Schema Bankovní unie</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Bankovní právo</dc:title>
  <dc:creator>Michal Janovec</dc:creator>
  <cp:lastModifiedBy>Michal Janovec</cp:lastModifiedBy>
  <cp:revision>3</cp:revision>
  <dcterms:created xsi:type="dcterms:W3CDTF">2017-03-20T08:37:31Z</dcterms:created>
  <dcterms:modified xsi:type="dcterms:W3CDTF">2017-11-22T10:18:01Z</dcterms:modified>
</cp:coreProperties>
</file>