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3" r:id="rId46"/>
    <p:sldId id="324" r:id="rId47"/>
    <p:sldId id="325" r:id="rId48"/>
    <p:sldId id="326" r:id="rId49"/>
    <p:sldId id="320" r:id="rId50"/>
    <p:sldId id="321" r:id="rId51"/>
    <p:sldId id="322" r:id="rId52"/>
    <p:sldId id="274" r:id="rId53"/>
    <p:sldId id="258" r:id="rId54"/>
    <p:sldId id="259" r:id="rId55"/>
    <p:sldId id="261" r:id="rId56"/>
    <p:sldId id="275" r:id="rId57"/>
    <p:sldId id="262" r:id="rId58"/>
    <p:sldId id="260" r:id="rId59"/>
    <p:sldId id="270" r:id="rId60"/>
    <p:sldId id="328" r:id="rId61"/>
    <p:sldId id="263" r:id="rId62"/>
    <p:sldId id="264" r:id="rId63"/>
    <p:sldId id="265" r:id="rId64"/>
    <p:sldId id="327" r:id="rId65"/>
    <p:sldId id="266" r:id="rId66"/>
    <p:sldId id="329" r:id="rId67"/>
    <p:sldId id="268" r:id="rId68"/>
    <p:sldId id="271" r:id="rId69"/>
    <p:sldId id="272" r:id="rId70"/>
    <p:sldId id="273" r:id="rId7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7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C4F1-607B-444C-AE9D-8EA9E422DF49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E71F1-DAFD-4E40-8C7E-C610B22E3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48512-E868-4CBF-8F94-BB75D6720BF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473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6BF874-2EBB-4932-B78E-4CA16D1A79FD}" type="slidenum">
              <a:rPr lang="cs-CZ"/>
              <a:pPr eaLnBrk="1" hangingPunct="1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3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1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9A505-74F9-4651-86F7-1954013B0C85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b="1" dirty="0" smtClean="0"/>
              <a:t>PENĚŽNÍ ZŘÍZENÍ </a:t>
            </a:r>
            <a:br>
              <a:rPr lang="pl-PL" sz="5400" b="1" dirty="0" smtClean="0"/>
            </a:br>
            <a:r>
              <a:rPr lang="pl-PL" sz="5400" b="1" dirty="0" smtClean="0"/>
              <a:t>A NUCEN</a:t>
            </a:r>
            <a:r>
              <a:rPr lang="cs-CZ" sz="5400" b="1" dirty="0" smtClean="0"/>
              <a:t>Ý OBĚH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Petr Mrkývka </a:t>
            </a:r>
            <a:r>
              <a:rPr lang="cs-CZ" smtClean="0">
                <a:solidFill>
                  <a:schemeClr val="tx1"/>
                </a:solidFill>
              </a:rPr>
              <a:t>© </a:t>
            </a:r>
            <a:r>
              <a:rPr lang="cs-CZ" smtClean="0">
                <a:solidFill>
                  <a:schemeClr val="tx1"/>
                </a:solidFill>
              </a:rPr>
              <a:t>2017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1993 – 2001</a:t>
            </a:r>
          </a:p>
          <a:p>
            <a:pPr marL="0" indent="0">
              <a:buNone/>
            </a:pPr>
            <a:r>
              <a:rPr lang="cs-CZ" dirty="0" smtClean="0"/>
              <a:t>HLAVA ŠESTÁ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Česká národní banka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Čl.98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stabilitu měny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Od 2002</a:t>
            </a:r>
          </a:p>
          <a:p>
            <a:pPr marL="0" indent="0">
              <a:buNone/>
            </a:pPr>
            <a:r>
              <a:rPr lang="cs-CZ" dirty="0" smtClean="0"/>
              <a:t>HLAVA ŠESTÁ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Česká národní banka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Čl.98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cenovou stabilitu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4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zákon </a:t>
            </a:r>
            <a:br>
              <a:rPr lang="cs-CZ" b="1" dirty="0" smtClean="0"/>
            </a:br>
            <a:r>
              <a:rPr lang="cs-CZ" b="1" dirty="0" smtClean="0"/>
              <a:t>o československé federaci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do 21.12.1970</a:t>
            </a:r>
          </a:p>
          <a:p>
            <a:pPr marL="0" indent="0">
              <a:buNone/>
            </a:pPr>
            <a:r>
              <a:rPr lang="cs-CZ" b="1" dirty="0" smtClean="0"/>
              <a:t>Čl.8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(1) Do společné působnosti Československé socialistické republiky a obou republik patří: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emisní činnost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1970-1992</a:t>
            </a:r>
          </a:p>
          <a:p>
            <a:pPr marL="0" indent="0">
              <a:buNone/>
            </a:pPr>
            <a:r>
              <a:rPr lang="cs-CZ" b="1" dirty="0" smtClean="0"/>
              <a:t>Čl.7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Do působnosti (federace) patří: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b="1" dirty="0" smtClean="0"/>
              <a:t>) měna,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27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Konstitucionalizace</a:t>
            </a:r>
            <a:r>
              <a:rPr lang="cs-CZ" dirty="0" smtClean="0"/>
              <a:t> v Polsku</a:t>
            </a:r>
            <a:br>
              <a:rPr lang="cs-CZ" dirty="0" smtClean="0"/>
            </a:br>
            <a:r>
              <a:rPr lang="nn-NO" dirty="0" smtClean="0"/>
              <a:t>Dz.U. 1997 nr 78 poz. 483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Art. 227.</a:t>
            </a:r>
          </a:p>
          <a:p>
            <a:pPr marL="0" indent="0">
              <a:buNone/>
            </a:pPr>
            <a:r>
              <a:rPr lang="pl-PL" dirty="0"/>
              <a:t>1. Centralnym bankiem państwa jest Narodowy Bank Polski. Przysługuje mu </a:t>
            </a:r>
            <a:r>
              <a:rPr lang="pl-PL" b="1" dirty="0" smtClean="0"/>
              <a:t>wyłączne prawo </a:t>
            </a:r>
            <a:r>
              <a:rPr lang="pl-PL" b="1" dirty="0"/>
              <a:t>emisji pieniądza </a:t>
            </a:r>
            <a:r>
              <a:rPr lang="pl-PL" dirty="0"/>
              <a:t>oraz ustalania i realizowania polityki pieniężnej</a:t>
            </a:r>
            <a:r>
              <a:rPr lang="pl-PL" dirty="0" smtClean="0"/>
              <a:t>. Narodowy </a:t>
            </a:r>
            <a:r>
              <a:rPr lang="pl-PL" dirty="0"/>
              <a:t>Bank Polski </a:t>
            </a:r>
            <a:r>
              <a:rPr lang="pl-PL" b="1" dirty="0"/>
              <a:t>odpowiada za wartość polskiego pieniądza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 Organami Narodowego Banku Polskiego są: Prezes Narodowego Banku Polskiego</a:t>
            </a:r>
            <a:r>
              <a:rPr lang="pl-PL" dirty="0" smtClean="0"/>
              <a:t>, Rada </a:t>
            </a:r>
            <a:r>
              <a:rPr lang="pl-PL" dirty="0"/>
              <a:t>Polityki Pieniężnej oraz Zarząd Narodowego Banku Polskiego.</a:t>
            </a:r>
          </a:p>
          <a:p>
            <a:pPr marL="0" indent="0">
              <a:buNone/>
            </a:pPr>
            <a:r>
              <a:rPr lang="pl-PL" dirty="0"/>
              <a:t>3. Prezes Narodowego Banku Polskiego jest powoływany przez Sejm na </a:t>
            </a:r>
            <a:r>
              <a:rPr lang="pl-PL" dirty="0" smtClean="0"/>
              <a:t>wniosek Prezydenta </a:t>
            </a:r>
            <a:r>
              <a:rPr lang="pl-PL" dirty="0"/>
              <a:t>Rzeczypospolitej na 6 lat.</a:t>
            </a:r>
          </a:p>
          <a:p>
            <a:pPr marL="0" indent="0">
              <a:buNone/>
            </a:pPr>
            <a:r>
              <a:rPr lang="pl-PL" dirty="0"/>
              <a:t>4. Prezes Narodowego Banku Polskiego nie może należeć do partii politycznej</a:t>
            </a:r>
            <a:r>
              <a:rPr lang="pl-PL" dirty="0" smtClean="0"/>
              <a:t>, związku </a:t>
            </a:r>
            <a:r>
              <a:rPr lang="pl-PL" dirty="0"/>
              <a:t>zawodowego ani prowadzić działalności publicznej nie dającej się </a:t>
            </a:r>
            <a:r>
              <a:rPr lang="pl-PL" dirty="0" smtClean="0"/>
              <a:t>pogodzić </a:t>
            </a:r>
            <a:r>
              <a:rPr lang="cs-CZ" dirty="0" smtClean="0"/>
              <a:t>z </a:t>
            </a:r>
            <a:r>
              <a:rPr lang="cs-CZ" dirty="0" err="1"/>
              <a:t>godnością</a:t>
            </a:r>
            <a:r>
              <a:rPr lang="cs-CZ" dirty="0"/>
              <a:t> </a:t>
            </a:r>
            <a:r>
              <a:rPr lang="cs-CZ" dirty="0" err="1"/>
              <a:t>jego</a:t>
            </a:r>
            <a:r>
              <a:rPr lang="cs-CZ" dirty="0"/>
              <a:t> </a:t>
            </a:r>
            <a:r>
              <a:rPr lang="cs-CZ" dirty="0" err="1"/>
              <a:t>urzędu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11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Slovensko 462/1992 </a:t>
            </a:r>
            <a:r>
              <a:rPr lang="cs-CZ" dirty="0" err="1" smtClean="0"/>
              <a:t>Zb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Do 30.6.2001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Čl.56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Slovenská republika </a:t>
            </a:r>
            <a:r>
              <a:rPr lang="cs-CZ" dirty="0" err="1" smtClean="0"/>
              <a:t>zriaďuje</a:t>
            </a:r>
            <a:r>
              <a:rPr lang="cs-CZ" dirty="0" smtClean="0"/>
              <a:t> </a:t>
            </a:r>
            <a:r>
              <a:rPr lang="cs-CZ" dirty="0" err="1" smtClean="0"/>
              <a:t>emisnú</a:t>
            </a:r>
            <a:r>
              <a:rPr lang="cs-CZ" dirty="0" smtClean="0"/>
              <a:t> banku. Podrobnosti ustanoví zákon.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Čl.56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(1) </a:t>
            </a:r>
            <a:r>
              <a:rPr lang="cs-CZ" dirty="0" err="1" smtClean="0"/>
              <a:t>Národná</a:t>
            </a:r>
            <a:r>
              <a:rPr lang="cs-CZ" dirty="0" smtClean="0"/>
              <a:t> banka Slovenska je nezávislá </a:t>
            </a:r>
            <a:r>
              <a:rPr lang="cs-CZ" dirty="0" err="1" smtClean="0"/>
              <a:t>centrálna</a:t>
            </a:r>
            <a:r>
              <a:rPr lang="cs-CZ" dirty="0" smtClean="0"/>
              <a:t> banka </a:t>
            </a:r>
            <a:r>
              <a:rPr lang="cs-CZ" dirty="0" err="1" smtClean="0"/>
              <a:t>Slovenskej</a:t>
            </a:r>
            <a:r>
              <a:rPr lang="cs-CZ" dirty="0" smtClean="0"/>
              <a:t> republiky. </a:t>
            </a:r>
            <a:r>
              <a:rPr lang="cs-CZ" dirty="0" err="1" smtClean="0"/>
              <a:t>Národná</a:t>
            </a:r>
            <a:r>
              <a:rPr lang="cs-CZ" dirty="0" smtClean="0"/>
              <a:t> banka Slovenska </a:t>
            </a:r>
            <a:r>
              <a:rPr lang="cs-CZ" dirty="0" err="1" smtClean="0"/>
              <a:t>môže</a:t>
            </a:r>
            <a:r>
              <a:rPr lang="cs-CZ" dirty="0" smtClean="0"/>
              <a:t> v rámci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pôsobnosti</a:t>
            </a:r>
            <a:r>
              <a:rPr lang="cs-CZ" dirty="0" smtClean="0"/>
              <a:t> </a:t>
            </a:r>
            <a:r>
              <a:rPr lang="cs-CZ" dirty="0" err="1" smtClean="0"/>
              <a:t>vydávať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</a:t>
            </a:r>
            <a:r>
              <a:rPr lang="cs-CZ" dirty="0" err="1" smtClean="0"/>
              <a:t>záväzné</a:t>
            </a:r>
            <a:r>
              <a:rPr lang="cs-CZ" dirty="0" smtClean="0"/>
              <a:t>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predpisy</a:t>
            </a:r>
            <a:r>
              <a:rPr lang="cs-CZ" dirty="0" smtClean="0"/>
              <a:t>, </a:t>
            </a:r>
            <a:r>
              <a:rPr lang="cs-CZ" dirty="0" err="1" smtClean="0"/>
              <a:t>ak</a:t>
            </a:r>
            <a:r>
              <a:rPr lang="cs-CZ" dirty="0" smtClean="0"/>
              <a:t> je na to </a:t>
            </a:r>
            <a:r>
              <a:rPr lang="cs-CZ" dirty="0" err="1" smtClean="0"/>
              <a:t>splnomocnená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(2) </a:t>
            </a:r>
            <a:r>
              <a:rPr lang="cs-CZ" dirty="0" err="1" smtClean="0"/>
              <a:t>Najvyšším</a:t>
            </a:r>
            <a:r>
              <a:rPr lang="cs-CZ" dirty="0" smtClean="0"/>
              <a:t> </a:t>
            </a:r>
            <a:r>
              <a:rPr lang="cs-CZ" dirty="0" err="1" smtClean="0"/>
              <a:t>riadiacim</a:t>
            </a:r>
            <a:r>
              <a:rPr lang="cs-CZ" dirty="0" smtClean="0"/>
              <a:t> </a:t>
            </a:r>
            <a:r>
              <a:rPr lang="cs-CZ" dirty="0" err="1" smtClean="0"/>
              <a:t>orgánom</a:t>
            </a:r>
            <a:r>
              <a:rPr lang="cs-CZ" dirty="0" smtClean="0"/>
              <a:t> </a:t>
            </a:r>
            <a:r>
              <a:rPr lang="cs-CZ" dirty="0" err="1" smtClean="0"/>
              <a:t>Národnej</a:t>
            </a:r>
            <a:r>
              <a:rPr lang="cs-CZ" dirty="0" smtClean="0"/>
              <a:t> banky Slovenska je Banková rada </a:t>
            </a:r>
            <a:r>
              <a:rPr lang="cs-CZ" dirty="0" err="1" smtClean="0"/>
              <a:t>Národnej</a:t>
            </a:r>
            <a:r>
              <a:rPr lang="cs-CZ" dirty="0" smtClean="0"/>
              <a:t> banky Slovenska.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Peněžní zřízení ČR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ZČNB (6/1993 Sb.)</a:t>
            </a:r>
          </a:p>
          <a:p>
            <a:pPr eaLnBrk="1" hangingPunct="1"/>
            <a:r>
              <a:rPr lang="cs-CZ" dirty="0" smtClean="0"/>
              <a:t>Peněžní jednotka: koruna česká „Kč“</a:t>
            </a:r>
          </a:p>
          <a:p>
            <a:pPr eaLnBrk="1" hangingPunct="1"/>
            <a:r>
              <a:rPr lang="cs-CZ" dirty="0" smtClean="0"/>
              <a:t>Dílčí jednotka: haléř (1:100)</a:t>
            </a:r>
          </a:p>
          <a:p>
            <a:pPr eaLnBrk="1" hangingPunct="1"/>
            <a:r>
              <a:rPr lang="cs-CZ" dirty="0" smtClean="0"/>
              <a:t>ISO 4212: CZK (ISO 3166+měna)</a:t>
            </a:r>
          </a:p>
          <a:p>
            <a:pPr eaLnBrk="1" hangingPunct="1"/>
            <a:r>
              <a:rPr lang="cs-CZ" dirty="0" smtClean="0"/>
              <a:t>Emisní instituce: ČNB</a:t>
            </a:r>
          </a:p>
          <a:p>
            <a:pPr eaLnBrk="1" hangingPunct="1"/>
            <a:r>
              <a:rPr lang="cs-CZ" dirty="0" smtClean="0"/>
              <a:t>Parita: </a:t>
            </a:r>
            <a:r>
              <a:rPr lang="en-US" dirty="0" smtClean="0">
                <a:latin typeface="Arial" charset="0"/>
              </a:rPr>
              <a:t>Ø</a:t>
            </a:r>
            <a:endParaRPr lang="cs-CZ" dirty="0" smtClean="0"/>
          </a:p>
          <a:p>
            <a:pPr eaLnBrk="1" hangingPunct="1"/>
            <a:r>
              <a:rPr lang="cs-CZ" dirty="0" smtClean="0"/>
              <a:t>Znaky peněz: mince, bankovky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38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ZČNB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§ 12 </a:t>
            </a:r>
            <a:r>
              <a:rPr lang="cs-CZ" sz="1600" b="1" dirty="0" smtClean="0"/>
              <a:t>Měnový monopol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Česká národní banka má výhradní právo vydávat bankovky a mince, jakož i mince pamětní (dále jen "bankovky a mince").</a:t>
            </a:r>
          </a:p>
          <a:p>
            <a:pPr marL="0" indent="0">
              <a:buNone/>
            </a:pPr>
            <a:r>
              <a:rPr lang="cs-CZ" sz="1600" dirty="0" smtClean="0"/>
              <a:t>§ 13 </a:t>
            </a:r>
          </a:p>
          <a:p>
            <a:pPr marL="0" indent="0">
              <a:buNone/>
            </a:pPr>
            <a:r>
              <a:rPr lang="cs-CZ" sz="1600" dirty="0" smtClean="0"/>
              <a:t>Peněžní jednotkou v České republice je koruna česká, zkratka názvu je "Kč". Koruna česká se dělí na sto haléřů.</a:t>
            </a:r>
          </a:p>
          <a:p>
            <a:pPr marL="0" indent="0">
              <a:buNone/>
            </a:pPr>
            <a:r>
              <a:rPr lang="cs-CZ" sz="1600" dirty="0" smtClean="0"/>
              <a:t>§ 14</a:t>
            </a:r>
          </a:p>
          <a:p>
            <a:pPr marL="0" indent="0">
              <a:buNone/>
            </a:pPr>
            <a:r>
              <a:rPr lang="cs-CZ" sz="1600" dirty="0" smtClean="0"/>
              <a:t>Česká národní banka spravuje zásoby bankovek a mincí a organizuje dodávky bankovek a mincí od výrobců v souladu s požadavky peněžního oběhu.</a:t>
            </a:r>
          </a:p>
          <a:p>
            <a:pPr marL="0" indent="0">
              <a:buNone/>
            </a:pPr>
            <a:r>
              <a:rPr lang="cs-CZ" sz="1600" dirty="0" smtClean="0"/>
              <a:t>§ 15</a:t>
            </a:r>
          </a:p>
          <a:p>
            <a:pPr marL="0" indent="0">
              <a:buNone/>
            </a:pPr>
            <a:r>
              <a:rPr lang="cs-CZ" sz="1600" dirty="0" smtClean="0"/>
              <a:t>Česká národní banka </a:t>
            </a:r>
            <a:r>
              <a:rPr lang="cs-CZ" sz="1600" b="1" dirty="0" smtClean="0"/>
              <a:t>sjednává </a:t>
            </a:r>
            <a:r>
              <a:rPr lang="cs-CZ" sz="1600" dirty="0" smtClean="0"/>
              <a:t>tisk bankovek a ražbu mincí a dozírá na ochranu a bezpečnost do oběhu nevydaných bankovek a mincí a na úschovu a ničení tiskových desek, razidel a neplatných a vyřazených bankovek a mincí.</a:t>
            </a:r>
          </a:p>
          <a:p>
            <a:pPr marL="0" indent="0">
              <a:buNone/>
            </a:pPr>
            <a:r>
              <a:rPr lang="cs-CZ" sz="1600" dirty="0" smtClean="0"/>
              <a:t>§ 16</a:t>
            </a:r>
          </a:p>
          <a:p>
            <a:pPr marL="0" indent="0">
              <a:buNone/>
            </a:pPr>
            <a:r>
              <a:rPr lang="cs-CZ" sz="1600" dirty="0" smtClean="0"/>
              <a:t>(1) Platné bankovky a mince vydané Českou národní bankou jsou zákonnými penězi ve své nominální hodnotě při všech platbách na území České republiky.</a:t>
            </a:r>
          </a:p>
          <a:p>
            <a:pPr marL="0" indent="0">
              <a:buNone/>
            </a:pPr>
            <a:r>
              <a:rPr lang="cs-CZ" sz="1600" dirty="0" smtClean="0"/>
              <a:t>(2) Mince z drahých kovů, pamětní mince a mince ve zvláštním provedení určené ke sběratelským účelům mohou být prodávány za ceny odlišné od jejich nominální hodnoty.</a:t>
            </a:r>
          </a:p>
        </p:txBody>
      </p:sp>
    </p:spTree>
    <p:extLst>
      <p:ext uri="{BB962C8B-B14F-4D97-AF65-F5344CB8AC3E}">
        <p14:creationId xmlns:p14="http://schemas.microsoft.com/office/powerpoint/2010/main" val="12260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Emise znaků peněz – emise platidel</a:t>
            </a:r>
          </a:p>
          <a:p>
            <a:r>
              <a:rPr lang="cs-CZ" dirty="0" smtClean="0"/>
              <a:t>Emise peněz – úvěr / obligatorní rezervy u ČNB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7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měnové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 smtClean="0"/>
              <a:t>§ 23</a:t>
            </a:r>
          </a:p>
          <a:p>
            <a:pPr marL="0" indent="0" algn="just">
              <a:buNone/>
            </a:pPr>
            <a:r>
              <a:rPr lang="cs-CZ" sz="1400" dirty="0" smtClean="0"/>
              <a:t>Česká národní banka stanoví úrokové sazby, rámce, splatnosti a další podmínky obchodů, které provádí podle tohoto zákona a zvláštních zákonů.1)</a:t>
            </a:r>
          </a:p>
          <a:p>
            <a:pPr marL="0" indent="0" algn="just">
              <a:buNone/>
            </a:pPr>
            <a:r>
              <a:rPr lang="cs-CZ" sz="1400" dirty="0" smtClean="0"/>
              <a:t>§ 25</a:t>
            </a:r>
          </a:p>
          <a:p>
            <a:pPr marL="0" indent="0" algn="just">
              <a:buNone/>
            </a:pPr>
            <a:r>
              <a:rPr lang="cs-CZ" sz="1400" dirty="0" smtClean="0"/>
              <a:t> (1) Česká národní banka může požadovat, aby banky, pobočky zahraničních bank a spořitelní a úvěrní družstva měly na </a:t>
            </a:r>
            <a:r>
              <a:rPr lang="cs-CZ" sz="1400" dirty="0" err="1" smtClean="0"/>
              <a:t>účtě</a:t>
            </a:r>
            <a:r>
              <a:rPr lang="cs-CZ" sz="1400" dirty="0" smtClean="0"/>
              <a:t> u České národní banky uloženu stanovenou část svých zdrojů (dále jen "povinné minimální rezervy").</a:t>
            </a:r>
          </a:p>
          <a:p>
            <a:pPr marL="0" indent="0" algn="just">
              <a:buNone/>
            </a:pPr>
            <a:r>
              <a:rPr lang="cs-CZ" sz="1400" dirty="0" smtClean="0"/>
              <a:t> (2) Povinné minimální rezervy mohou činit nejvýše 30 % celkových závazků instituce, která má povinnost podle odstavce 1, snížených o závazky této instituce vůči jiným institucím, které mají povinnost podle odstavce 1.</a:t>
            </a:r>
          </a:p>
          <a:p>
            <a:pPr marL="0" indent="0" algn="just">
              <a:buNone/>
            </a:pPr>
            <a:r>
              <a:rPr lang="cs-CZ" sz="1400" dirty="0" smtClean="0"/>
              <a:t> § 26</a:t>
            </a:r>
          </a:p>
          <a:p>
            <a:pPr marL="0" indent="0" algn="just">
              <a:buNone/>
            </a:pPr>
            <a:r>
              <a:rPr lang="cs-CZ" sz="1400" dirty="0" smtClean="0"/>
              <a:t> (1) Pokud banka, pobočka zahraniční banky nebo spořitelní a úvěrní družstvo neudržuje stanovenou povinnou minimální rezervu, je Česká národní banka oprávněna účtovat jí z částky, o kterou není stanovená povinná minimální rezerva naplněna, úrok ve výši odpovídající dvojnásobku platné lombardní sazby.</a:t>
            </a:r>
          </a:p>
          <a:p>
            <a:pPr marL="0" indent="0" algn="just">
              <a:buNone/>
            </a:pPr>
            <a:r>
              <a:rPr lang="cs-CZ" sz="1400" dirty="0" smtClean="0"/>
              <a:t> (2) Při zvýšení úrovně povinných minimálních rezerv určí Česká národní banka lhůtu, ve které se instituce, podléhající povinnosti podle § 25 musí se zvýšením vyrovnat.</a:t>
            </a:r>
          </a:p>
          <a:p>
            <a:pPr marL="0" indent="0" algn="just">
              <a:buNone/>
            </a:pPr>
            <a:r>
              <a:rPr lang="cs-CZ" sz="1400" dirty="0" smtClean="0"/>
              <a:t> § 26a</a:t>
            </a:r>
          </a:p>
          <a:p>
            <a:pPr marL="0" indent="0" algn="just">
              <a:buNone/>
            </a:pPr>
            <a:r>
              <a:rPr lang="cs-CZ" sz="1400" dirty="0" smtClean="0"/>
              <a:t> Pravidla pro plnění povinností stanovených v § 25 a 26 stanoví Česká národní banka opatřením vyhlášeným ve Věstníku České národní banky.</a:t>
            </a:r>
          </a:p>
          <a:p>
            <a:pPr marL="0" indent="0" algn="just">
              <a:buNone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5144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 znaků peněz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Monopol emise platidel  - 1 emisní instituce</a:t>
            </a:r>
          </a:p>
          <a:p>
            <a:r>
              <a:rPr lang="cs-CZ" dirty="0" smtClean="0"/>
              <a:t>Dělený monopol: USA, GB</a:t>
            </a:r>
          </a:p>
          <a:p>
            <a:pPr marL="0" indent="0">
              <a:buNone/>
            </a:pPr>
            <a:r>
              <a:rPr lang="cs-CZ" dirty="0" smtClean="0"/>
              <a:t>Bankovky – centrální banka(y) </a:t>
            </a:r>
          </a:p>
          <a:p>
            <a:pPr marL="0" indent="0">
              <a:buNone/>
            </a:pPr>
            <a:r>
              <a:rPr lang="cs-CZ" dirty="0" smtClean="0"/>
              <a:t>Mince - stát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95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/>
              <a:t>Právo peněžního systému </a:t>
            </a:r>
            <a:r>
              <a:rPr lang="cs-CZ" sz="4000" dirty="0" smtClean="0">
                <a:solidFill>
                  <a:schemeClr val="folHlink"/>
                </a:solidFill>
              </a:rPr>
              <a:t>=</a:t>
            </a:r>
            <a:endParaRPr lang="cs-CZ" sz="40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6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39/1948 Sb., o platidlech československé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Bankovky NBČS</a:t>
            </a:r>
          </a:p>
          <a:p>
            <a:r>
              <a:rPr lang="cs-CZ" dirty="0" smtClean="0"/>
              <a:t>Drobná platidla a pamětní mince – stát</a:t>
            </a:r>
          </a:p>
          <a:p>
            <a:r>
              <a:rPr lang="cs-CZ" dirty="0" smtClean="0"/>
              <a:t>Drobná platidla: mince a drobné peníze papírové </a:t>
            </a:r>
          </a:p>
          <a:p>
            <a:r>
              <a:rPr lang="cs-CZ" dirty="0" smtClean="0"/>
              <a:t>Určené nominály</a:t>
            </a:r>
          </a:p>
          <a:p>
            <a:r>
              <a:rPr lang="cs-CZ" dirty="0" smtClean="0"/>
              <a:t>Maxima emise drobných platidel: 400 Kčs na hlavu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6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Emisní normativní 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Sekundární normativní akt</a:t>
            </a:r>
          </a:p>
          <a:p>
            <a:r>
              <a:rPr lang="cs-CZ" dirty="0" smtClean="0"/>
              <a:t>Vyhláška ČNB „emisní vyhláška“</a:t>
            </a:r>
          </a:p>
          <a:p>
            <a:r>
              <a:rPr lang="cs-CZ" dirty="0" smtClean="0"/>
              <a:t>§ 22 ZČNB</a:t>
            </a:r>
          </a:p>
          <a:p>
            <a:r>
              <a:rPr lang="cs-CZ" dirty="0" smtClean="0"/>
              <a:t>Vyhlášky o vydání platidel</a:t>
            </a:r>
          </a:p>
          <a:p>
            <a:r>
              <a:rPr lang="cs-CZ" dirty="0" smtClean="0"/>
              <a:t>Vyhlášky o ukončení platnosti platidel</a:t>
            </a:r>
          </a:p>
          <a:p>
            <a:r>
              <a:rPr lang="cs-CZ" dirty="0" smtClean="0"/>
              <a:t>Spojení vydání nového vzoru a stažení vzoru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98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cs-CZ" dirty="0" smtClean="0"/>
              <a:t>Obsah emisní vyhlášky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 platidla, </a:t>
            </a:r>
          </a:p>
          <a:p>
            <a:r>
              <a:rPr lang="cs-CZ" dirty="0" smtClean="0"/>
              <a:t>nominální hodnota, </a:t>
            </a:r>
          </a:p>
          <a:p>
            <a:r>
              <a:rPr lang="cs-CZ" dirty="0" smtClean="0"/>
              <a:t>rozměry, hmotnost, materiál,</a:t>
            </a:r>
          </a:p>
          <a:p>
            <a:r>
              <a:rPr lang="cs-CZ" dirty="0" smtClean="0"/>
              <a:t>vzhled a další náležitosti </a:t>
            </a:r>
          </a:p>
          <a:p>
            <a:r>
              <a:rPr lang="cs-CZ" dirty="0"/>
              <a:t>v</a:t>
            </a:r>
            <a:r>
              <a:rPr lang="cs-CZ" dirty="0" smtClean="0"/>
              <a:t>ydání do oběhu.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8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emisní vyhlášky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ukončení platnosti</a:t>
            </a:r>
          </a:p>
          <a:p>
            <a:r>
              <a:rPr lang="cs-CZ" dirty="0" smtClean="0"/>
              <a:t>způsob výměny</a:t>
            </a:r>
          </a:p>
          <a:p>
            <a:r>
              <a:rPr lang="cs-CZ" dirty="0" smtClean="0"/>
              <a:t>doba výměny (prekluze)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2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Platnost 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Vydání do oběhu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Platnost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Ukončení platnosti</a:t>
            </a:r>
          </a:p>
          <a:p>
            <a:r>
              <a:rPr lang="cs-CZ" dirty="0" smtClean="0"/>
              <a:t>Výměna u všech bank</a:t>
            </a:r>
          </a:p>
          <a:p>
            <a:r>
              <a:rPr lang="cs-CZ" dirty="0" smtClean="0"/>
              <a:t>Výměna jen u ČNB</a:t>
            </a:r>
          </a:p>
          <a:p>
            <a:pPr marL="0" indent="0">
              <a:buNone/>
            </a:pPr>
            <a:r>
              <a:rPr lang="cs-CZ" dirty="0" smtClean="0"/>
              <a:t>(prekluze)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Počty vyrobených mincí</a:t>
            </a:r>
            <a:br>
              <a:rPr lang="cs-CZ" dirty="0" smtClean="0"/>
            </a:br>
            <a:r>
              <a:rPr lang="cs-CZ" sz="1200" dirty="0" smtClean="0"/>
              <a:t>zdroj ČNB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2372328"/>
          <a:ext cx="8229600" cy="298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haléřů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4 021 630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11 480 640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22 071 650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17 213 200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16 814 200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14 714 200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26 057 200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15 007 800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36 722 250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10 514 200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19 914 200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25 421 200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38 370 600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9 530 800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10 095 300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26 269 500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23 000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14 173 000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2 099 000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27 100 000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9 869 778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36 817 000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38 555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8 253 507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2 259 740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15 662 556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935 145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18 750 000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20 958 000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15 915 000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41 551 000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20 261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21 348 485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20 944 574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26 248 156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26 249 788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81 499 490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26 119 500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21 813 550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15 714 646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10 062 799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9 698 500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15 755 940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31 468 585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52 499 940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1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C:\Users\632\Desktop\obezivo_ma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836712"/>
            <a:ext cx="8053077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0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bankovek v oběhu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988840"/>
          <a:ext cx="8291264" cy="3620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kusů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připadajících na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1 obyvatele ČR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124 915,3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124 666,5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123 681,3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10 699,6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10 600,4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5 028,1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606,9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400 302,3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97,2%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33,9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3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mincí v oběhu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39551" y="3060414"/>
          <a:ext cx="8147248" cy="1605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3 614,6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2 952,8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147,6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1 729,4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172,9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1 006,4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709,8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354,9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24,8%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183,3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35,2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39552" y="2132856"/>
          <a:ext cx="8229600" cy="649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Podíl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 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kusů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připadajících na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1 obyvatele ČR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66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PENĚŽNÍ OBĚH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530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suverenita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Platidla - kategorie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Tuzemská bankovka</a:t>
            </a:r>
          </a:p>
          <a:p>
            <a:pPr eaLnBrk="1" hangingPunct="1"/>
            <a:r>
              <a:rPr lang="cs-CZ" smtClean="0"/>
              <a:t>Tuzemská mince</a:t>
            </a:r>
          </a:p>
          <a:p>
            <a:pPr eaLnBrk="1" hangingPunct="1"/>
            <a:r>
              <a:rPr lang="cs-CZ" smtClean="0"/>
              <a:t>Pamětní mince</a:t>
            </a:r>
          </a:p>
        </p:txBody>
      </p:sp>
    </p:spTree>
    <p:extLst>
      <p:ext uri="{BB962C8B-B14F-4D97-AF65-F5344CB8AC3E}">
        <p14:creationId xmlns:p14="http://schemas.microsoft.com/office/powerpoint/2010/main" val="10851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Tuzemská bankovka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Tuzemská bankovka: </a:t>
            </a:r>
            <a:r>
              <a:rPr lang="cs-CZ" dirty="0" smtClean="0"/>
              <a:t>bankovka znějící na koruny české, vydaná Českou národní bankou, která </a:t>
            </a:r>
            <a:r>
              <a:rPr lang="pl-PL" dirty="0" smtClean="0"/>
              <a:t>je </a:t>
            </a:r>
            <a:r>
              <a:rPr lang="pl-PL" dirty="0" err="1" smtClean="0"/>
              <a:t>platná</a:t>
            </a:r>
            <a:r>
              <a:rPr lang="pl-PL" dirty="0" smtClean="0"/>
              <a:t> </a:t>
            </a:r>
            <a:r>
              <a:rPr lang="pl-PL" dirty="0" err="1" smtClean="0"/>
              <a:t>nebo</a:t>
            </a:r>
            <a:r>
              <a:rPr lang="pl-PL" dirty="0" smtClean="0"/>
              <a:t> </a:t>
            </a:r>
            <a:r>
              <a:rPr lang="pl-PL" dirty="0" err="1" smtClean="0"/>
              <a:t>kterou</a:t>
            </a:r>
            <a:r>
              <a:rPr lang="pl-PL" dirty="0" smtClean="0"/>
              <a:t> </a:t>
            </a:r>
            <a:r>
              <a:rPr lang="pl-PL" dirty="0" err="1" smtClean="0"/>
              <a:t>lze</a:t>
            </a:r>
            <a:r>
              <a:rPr lang="pl-PL" dirty="0" smtClean="0"/>
              <a:t> za </a:t>
            </a:r>
            <a:r>
              <a:rPr lang="pl-PL" dirty="0" err="1" smtClean="0"/>
              <a:t>platnou</a:t>
            </a:r>
            <a:r>
              <a:rPr lang="pl-PL" dirty="0" smtClean="0"/>
              <a:t> </a:t>
            </a:r>
            <a:r>
              <a:rPr lang="pl-PL" dirty="0" err="1" smtClean="0"/>
              <a:t>vyměnit</a:t>
            </a:r>
            <a:r>
              <a:rPr lang="pl-PL" dirty="0" smtClean="0"/>
              <a:t>.</a:t>
            </a:r>
          </a:p>
          <a:p>
            <a:pPr eaLnBrk="1" hangingPunct="1"/>
            <a:r>
              <a:rPr lang="pl-PL" dirty="0" err="1" smtClean="0"/>
              <a:t>Nominály</a:t>
            </a:r>
            <a:r>
              <a:rPr lang="pl-PL" dirty="0" smtClean="0"/>
              <a:t>: 100, 200, 500, 1000, 2000, 5000</a:t>
            </a:r>
          </a:p>
          <a:p>
            <a:pPr eaLnBrk="1" hangingPunct="1"/>
            <a:r>
              <a:rPr lang="pl-PL" dirty="0" err="1" smtClean="0"/>
              <a:t>Neplatné</a:t>
            </a:r>
            <a:r>
              <a:rPr lang="pl-PL" dirty="0" smtClean="0"/>
              <a:t>: 20, 50 a </a:t>
            </a:r>
            <a:r>
              <a:rPr lang="pl-PL" dirty="0" err="1" smtClean="0"/>
              <a:t>všechny</a:t>
            </a:r>
            <a:r>
              <a:rPr lang="pl-PL" dirty="0" smtClean="0"/>
              <a:t> </a:t>
            </a:r>
            <a:r>
              <a:rPr lang="pl-PL" dirty="0" err="1" smtClean="0"/>
              <a:t>nominály</a:t>
            </a:r>
            <a:r>
              <a:rPr lang="pl-PL" dirty="0" smtClean="0"/>
              <a:t> </a:t>
            </a:r>
            <a:r>
              <a:rPr lang="pl-PL" dirty="0" err="1" smtClean="0"/>
              <a:t>vzoru</a:t>
            </a:r>
            <a:r>
              <a:rPr lang="pl-PL" dirty="0" smtClean="0"/>
              <a:t> 1993</a:t>
            </a:r>
          </a:p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830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Tuzemské mince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Tuzemská mimce </a:t>
            </a:r>
            <a:r>
              <a:rPr lang="cs-CZ" smtClean="0"/>
              <a:t>je mince znějící na koruny české, vydaná Českou národní bankou, která je platná nebo kterou lze za platnou vyměnit</a:t>
            </a:r>
          </a:p>
          <a:p>
            <a:pPr eaLnBrk="1" hangingPunct="1"/>
            <a:r>
              <a:rPr lang="cs-CZ" smtClean="0"/>
              <a:t>Nominály – Kč: 1, 2, 5, 10, 20, 50</a:t>
            </a:r>
          </a:p>
          <a:p>
            <a:pPr eaLnBrk="1" hangingPunct="1"/>
            <a:r>
              <a:rPr lang="cs-CZ" smtClean="0"/>
              <a:t>Neplatné nominály – všechny mince znějící na haléře – tj: 10, 20, 50</a:t>
            </a:r>
          </a:p>
        </p:txBody>
      </p:sp>
    </p:spTree>
    <p:extLst>
      <p:ext uri="{BB962C8B-B14F-4D97-AF65-F5344CB8AC3E}">
        <p14:creationId xmlns:p14="http://schemas.microsoft.com/office/powerpoint/2010/main" val="34399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Pamětní mince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Pamětní mince </a:t>
            </a:r>
            <a:r>
              <a:rPr lang="cs-CZ" smtClean="0"/>
              <a:t>je tuzemská mince vyrobená z obecných nebo drahých kovů určená ke sběratelským účelům.</a:t>
            </a:r>
          </a:p>
          <a:p>
            <a:pPr eaLnBrk="1" hangingPunct="1"/>
            <a:r>
              <a:rPr lang="cs-CZ" smtClean="0"/>
              <a:t>113 emisí stříbrných a zlatých mincí</a:t>
            </a:r>
          </a:p>
        </p:txBody>
      </p:sp>
      <p:sp>
        <p:nvSpPr>
          <p:cNvPr id="450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45061" name="Picture 1" descr="Lí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21163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2" descr="R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9237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3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Kvalitativní kategorie platidel</a:t>
            </a:r>
          </a:p>
        </p:txBody>
      </p:sp>
      <p:sp>
        <p:nvSpPr>
          <p:cNvPr id="4608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Bankovka	 		celistvá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celá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opotřebená oběhem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nestandardně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běžně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Mince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513" y="2205038"/>
            <a:ext cx="18716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95513" y="2205038"/>
            <a:ext cx="18716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79613" y="2133600"/>
            <a:ext cx="2087562" cy="1150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195513" y="2205038"/>
            <a:ext cx="1871662" cy="165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195513" y="2205038"/>
            <a:ext cx="187166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1692275" y="2708275"/>
            <a:ext cx="2374900" cy="237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692275" y="3284538"/>
            <a:ext cx="237490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692275" y="3860800"/>
            <a:ext cx="237490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692275" y="4437063"/>
            <a:ext cx="23749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0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Celá a celistvá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celá</a:t>
            </a:r>
            <a:r>
              <a:rPr lang="cs-CZ" dirty="0" smtClean="0"/>
              <a:t> je tuzemská bankovka, které: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nechybí žádná její část, nebo 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které chybí pouze část nebo části okraje na obvodu bankovky</a:t>
            </a:r>
          </a:p>
          <a:p>
            <a:pPr eaLnBrk="1" hangingPunct="1">
              <a:defRPr/>
            </a:pPr>
            <a:r>
              <a:rPr lang="cs-CZ" b="1" dirty="0" smtClean="0"/>
              <a:t>celá </a:t>
            </a:r>
            <a:r>
              <a:rPr lang="cs-CZ" dirty="0" smtClean="0"/>
              <a:t>je tuzemská mince, jejíž plocha nebyla zmenšena, nebo mince vyrobená z více částí, které nechybí žádná její část</a:t>
            </a:r>
          </a:p>
          <a:p>
            <a:pPr eaLnBrk="1" hangingPunct="1">
              <a:defRPr/>
            </a:pPr>
            <a:r>
              <a:rPr lang="cs-CZ" b="1" dirty="0" smtClean="0"/>
              <a:t>celistvá</a:t>
            </a:r>
            <a:r>
              <a:rPr lang="cs-CZ" dirty="0" smtClean="0"/>
              <a:t> je tuzemská bankovka, která tvoří souvislý celek</a:t>
            </a:r>
          </a:p>
        </p:txBody>
      </p:sp>
    </p:spTree>
    <p:extLst>
      <p:ext uri="{BB962C8B-B14F-4D97-AF65-F5344CB8AC3E}">
        <p14:creationId xmlns:p14="http://schemas.microsoft.com/office/powerpoint/2010/main" val="9876532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Opotřebená oběhem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celistvá</a:t>
            </a:r>
            <a:r>
              <a:rPr lang="cs-CZ" dirty="0" smtClean="0"/>
              <a:t> tuzemská bankovka, která je: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FF0000"/>
                </a:solidFill>
              </a:rPr>
              <a:t>odřená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zašpiněná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pomačkaná</a:t>
            </a:r>
            <a:r>
              <a:rPr lang="cs-CZ" dirty="0" smtClean="0"/>
              <a:t>,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Mince 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endParaRPr lang="cs-CZ" b="1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150" y="2708275"/>
            <a:ext cx="3600450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3348038" y="2708275"/>
            <a:ext cx="1944687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292725" y="2708275"/>
            <a:ext cx="574675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835150" y="4581525"/>
            <a:ext cx="496887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3708400" y="4581525"/>
            <a:ext cx="30956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bankovka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jejíž obrazec je nečitelný, deformovaný nebo proděravělý, </a:t>
            </a:r>
          </a:p>
          <a:p>
            <a:pPr eaLnBrk="1" hangingPunct="1"/>
            <a:r>
              <a:rPr lang="cs-CZ" sz="2400" smtClean="0"/>
              <a:t>ohořelá nebo zetlelá,</a:t>
            </a:r>
          </a:p>
          <a:p>
            <a:pPr eaLnBrk="1" hangingPunct="1"/>
            <a:r>
              <a:rPr lang="cs-CZ" sz="2400" smtClean="0"/>
              <a:t>popsaná, pomalovaná, přetištěná, potištěná, obarvená, odbarvená, poškozená biologickým nebo jiným materiálem, </a:t>
            </a:r>
            <a:r>
              <a:rPr lang="pt-BR" sz="2400" smtClean="0"/>
              <a:t>nejde-li o nepatrná poškození nebránící dalšímu</a:t>
            </a:r>
            <a:r>
              <a:rPr lang="cs-CZ" sz="2400" smtClean="0"/>
              <a:t> oběhu, a</a:t>
            </a:r>
          </a:p>
          <a:p>
            <a:pPr eaLnBrk="1" hangingPunct="1"/>
            <a:r>
              <a:rPr lang="cs-CZ" sz="2400" smtClean="0"/>
              <a:t>poškozená nástražným zařízením na ochranu proti krádeži a tuzemská bankovka skládající se z více než 2 částí,</a:t>
            </a:r>
          </a:p>
          <a:p>
            <a:pPr eaLnBrk="1" hangingPunct="1"/>
            <a:r>
              <a:rPr lang="cs-CZ" sz="2400" b="1" smtClean="0"/>
              <a:t>X běžně poškozená </a:t>
            </a:r>
          </a:p>
        </p:txBody>
      </p:sp>
    </p:spTree>
    <p:extLst>
      <p:ext uri="{BB962C8B-B14F-4D97-AF65-F5344CB8AC3E}">
        <p14:creationId xmlns:p14="http://schemas.microsoft.com/office/powerpoint/2010/main" val="4050424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mince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obrazec nebo reliéf je nečitelný, její tvar je deformovaný,</a:t>
            </a:r>
          </a:p>
          <a:p>
            <a:pPr eaLnBrk="1" hangingPunct="1">
              <a:defRPr/>
            </a:pPr>
            <a:r>
              <a:rPr lang="cs-CZ" sz="2400" dirty="0" smtClean="0"/>
              <a:t>mince nastřižená nebo proděravělá,</a:t>
            </a:r>
          </a:p>
          <a:p>
            <a:pPr eaLnBrk="1" hangingPunct="1">
              <a:defRPr/>
            </a:pPr>
            <a:r>
              <a:rPr lang="cs-CZ" sz="2400" dirty="0" smtClean="0"/>
              <a:t>vyrobená z více částí, jejíž jednotlivé části jsou odděleny,</a:t>
            </a:r>
          </a:p>
          <a:p>
            <a:pPr eaLnBrk="1" hangingPunct="1">
              <a:defRPr/>
            </a:pPr>
            <a:r>
              <a:rPr lang="cs-CZ" sz="2400" dirty="0" smtClean="0"/>
              <a:t>která je podélně rozštěpená v hraně na část s lícní a část s rubovou stranou, </a:t>
            </a:r>
          </a:p>
          <a:p>
            <a:pPr eaLnBrk="1" hangingPunct="1">
              <a:defRPr/>
            </a:pPr>
            <a:r>
              <a:rPr lang="cs-CZ" sz="2400" dirty="0" smtClean="0"/>
              <a:t>poškozená nástražným zařízením na ochranu proti krádeži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b="1" dirty="0" smtClean="0"/>
              <a:t>X běžně poškozená</a:t>
            </a:r>
          </a:p>
        </p:txBody>
      </p:sp>
    </p:spTree>
    <p:extLst>
      <p:ext uri="{BB962C8B-B14F-4D97-AF65-F5344CB8AC3E}">
        <p14:creationId xmlns:p14="http://schemas.microsoft.com/office/powerpoint/2010/main" val="3206811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Subjekty nuceného oběhu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ČNB: </a:t>
            </a:r>
            <a:r>
              <a:rPr lang="cs-CZ" sz="2400" smtClean="0"/>
              <a:t>emisní banka, Národní středisko pro padělky, Národní středisko pro analýzu padělků bankovek a Národní středisko pro analýzu padělků mincí </a:t>
            </a:r>
            <a:endParaRPr lang="cs-CZ" sz="2400" b="1" smtClean="0"/>
          </a:p>
          <a:p>
            <a:pPr eaLnBrk="1" hangingPunct="1"/>
            <a:r>
              <a:rPr lang="cs-CZ" sz="2400" b="1" smtClean="0"/>
              <a:t>Úvěrová instituce</a:t>
            </a:r>
            <a:r>
              <a:rPr lang="cs-CZ" sz="2400" smtClean="0"/>
              <a:t>: banka, zahraniční banka v rozsahu, v němž vykonává činnost v České republice prostřednictvím pobočky, a spořitelní a úvěrní družstvo</a:t>
            </a:r>
          </a:p>
          <a:p>
            <a:pPr eaLnBrk="1" hangingPunct="1"/>
            <a:r>
              <a:rPr lang="pt-BR" sz="2400" smtClean="0"/>
              <a:t>úvěrová instituce provádějící </a:t>
            </a:r>
            <a:r>
              <a:rPr lang="pt-BR" sz="2400" smtClean="0">
                <a:solidFill>
                  <a:srgbClr val="FF0000"/>
                </a:solidFill>
              </a:rPr>
              <a:t>pokladní operace</a:t>
            </a:r>
            <a:endParaRPr lang="cs-CZ" sz="240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400" b="1" smtClean="0"/>
              <a:t>Směnárník</a:t>
            </a:r>
            <a:r>
              <a:rPr lang="cs-CZ" sz="2400" smtClean="0"/>
              <a:t>: ten, kdo je oprávněn provozovat směnárenskou činnost na základě registrace ke směnárenské činnosti podle devizového zákona</a:t>
            </a:r>
          </a:p>
          <a:p>
            <a:pPr eaLnBrk="1" hangingPunct="1"/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377340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peněžní jednotky</a:t>
            </a:r>
          </a:p>
          <a:p>
            <a:r>
              <a:rPr lang="cs-CZ" dirty="0" smtClean="0"/>
              <a:t>Změna hodnoty měny</a:t>
            </a:r>
          </a:p>
          <a:p>
            <a:r>
              <a:rPr lang="cs-CZ" dirty="0" smtClean="0"/>
              <a:t>Změna parity</a:t>
            </a:r>
          </a:p>
          <a:p>
            <a:r>
              <a:rPr lang="cs-CZ" dirty="0" smtClean="0"/>
              <a:t>Změna emisního oprávnění, změna měnového regálu</a:t>
            </a:r>
          </a:p>
          <a:p>
            <a:r>
              <a:rPr lang="cs-CZ" dirty="0" smtClean="0"/>
              <a:t>Měnová sukcese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6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Pokladní operace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</a:rPr>
              <a:t>přijetí vkladu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na účet</a:t>
            </a:r>
            <a:r>
              <a:rPr lang="cs-CZ" smtClean="0"/>
              <a:t> vedený úvěrovou institucí nebo </a:t>
            </a:r>
            <a:r>
              <a:rPr lang="cs-CZ" smtClean="0">
                <a:solidFill>
                  <a:srgbClr val="FF0000"/>
                </a:solidFill>
              </a:rPr>
              <a:t>výplata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z tohoto účtu</a:t>
            </a:r>
            <a:r>
              <a:rPr lang="cs-CZ" smtClean="0"/>
              <a:t>, prováděné v místě k tomu určeném zaměstnanci úvěrové instituce nebo osobami jednajícími jménem nebo na účet úvěrové instituce.</a:t>
            </a:r>
          </a:p>
        </p:txBody>
      </p:sp>
    </p:spTree>
    <p:extLst>
      <p:ext uri="{BB962C8B-B14F-4D97-AF65-F5344CB8AC3E}">
        <p14:creationId xmlns:p14="http://schemas.microsoft.com/office/powerpoint/2010/main" val="3586471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 smtClean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Neplatné – stažené z oběhu /ÚI-PPO/</a:t>
            </a:r>
          </a:p>
          <a:p>
            <a:pPr eaLnBrk="1" hangingPunct="1"/>
            <a:r>
              <a:rPr lang="cs-CZ" sz="2400" smtClean="0"/>
              <a:t>Pamětní mince, neplatná platidla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50 tuzemských mincí v jedné platbě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Poškozené /FO/</a:t>
            </a:r>
          </a:p>
          <a:p>
            <a:pPr eaLnBrk="1" hangingPunct="1"/>
            <a:r>
              <a:rPr lang="cs-CZ" sz="2400" smtClean="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0168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§ </a:t>
            </a:r>
            <a:r>
              <a:rPr lang="cs-CZ" sz="2000" dirty="0"/>
              <a:t>6</a:t>
            </a:r>
            <a:r>
              <a:rPr lang="cs-CZ" sz="2000" dirty="0" smtClean="0"/>
              <a:t> </a:t>
            </a:r>
            <a:r>
              <a:rPr lang="cs-CZ" sz="2000" dirty="0" smtClean="0"/>
              <a:t>(</a:t>
            </a:r>
            <a:r>
              <a:rPr lang="cs-CZ" sz="2000" dirty="0" smtClean="0"/>
              <a:t>ZOBM)</a:t>
            </a:r>
            <a:endParaRPr lang="cs-CZ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Provádí: ČNB + UI PPO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a) tuzemské bankovky a mince za tuzemské bankovky a mince jiných nominálních hodnot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Pozn.: bezplatně do 100 ks </a:t>
            </a:r>
            <a:r>
              <a:rPr lang="cs-CZ" sz="20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b) tuzemské bankovky a mince </a:t>
            </a:r>
            <a:r>
              <a:rPr lang="cs-CZ" sz="2000" dirty="0">
                <a:solidFill>
                  <a:srgbClr val="FF0000"/>
                </a:solidFill>
              </a:rPr>
              <a:t>opotřebované oběhem </a:t>
            </a:r>
            <a:r>
              <a:rPr lang="cs-CZ" sz="2000" dirty="0"/>
              <a:t>a tuzemské bankovky a mince </a:t>
            </a:r>
            <a:r>
              <a:rPr lang="cs-CZ" sz="2000" dirty="0">
                <a:solidFill>
                  <a:srgbClr val="FF0000"/>
                </a:solidFill>
              </a:rPr>
              <a:t>běžně poškozené </a:t>
            </a:r>
            <a:r>
              <a:rPr lang="cs-CZ" sz="2000" u="sng" dirty="0"/>
              <a:t>za </a:t>
            </a:r>
            <a:r>
              <a:rPr lang="cs-CZ" sz="2000" dirty="0"/>
              <a:t>tuzemské bankovky a mince </a:t>
            </a:r>
            <a:r>
              <a:rPr lang="cs-CZ" sz="2000" u="sng" dirty="0"/>
              <a:t>vhodné pro další oběh</a:t>
            </a:r>
            <a:r>
              <a:rPr lang="cs-CZ" sz="2000" u="sng" dirty="0" smtClean="0"/>
              <a:t>,  </a:t>
            </a:r>
            <a:r>
              <a:rPr lang="cs-CZ" sz="2000" dirty="0" smtClean="0">
                <a:solidFill>
                  <a:srgbClr val="92D050"/>
                </a:solidFill>
              </a:rPr>
              <a:t>Pozn.1: možné i na účet;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c) tuzemské bankovky a mince </a:t>
            </a:r>
            <a:r>
              <a:rPr lang="cs-CZ" sz="2000" dirty="0">
                <a:solidFill>
                  <a:srgbClr val="FF0000"/>
                </a:solidFill>
              </a:rPr>
              <a:t>prohlášené</a:t>
            </a:r>
            <a:r>
              <a:rPr lang="cs-CZ" sz="2000" dirty="0"/>
              <a:t> Českou národní bankou </a:t>
            </a:r>
            <a:r>
              <a:rPr lang="cs-CZ" sz="2000" dirty="0">
                <a:solidFill>
                  <a:srgbClr val="FF0000"/>
                </a:solidFill>
              </a:rPr>
              <a:t>za neplatné</a:t>
            </a:r>
            <a:r>
              <a:rPr lang="cs-CZ" sz="2000" dirty="0"/>
              <a:t> za platné tuzemské bankovky a mince po dobu stanovenou na základě </a:t>
            </a:r>
            <a:r>
              <a:rPr lang="cs-CZ" sz="2000" dirty="0" smtClean="0"/>
              <a:t>§ 19 ZČNB;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vytříděné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d) </a:t>
            </a:r>
            <a:r>
              <a:rPr lang="cs-CZ" sz="2000" dirty="0">
                <a:solidFill>
                  <a:srgbClr val="FF0000"/>
                </a:solidFill>
              </a:rPr>
              <a:t>pamětní mince </a:t>
            </a:r>
            <a:r>
              <a:rPr lang="cs-CZ" sz="2000" dirty="0"/>
              <a:t>za tuzemské bankovky nebo tuzemské mince, které nejsou pamětními mincemi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12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 ex oficio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Bankovky a mince opotřebované oběhem Česká národní banka stahuje z oběhu, ničí je a nahrazuje bankovkami a mincemi novými.</a:t>
            </a:r>
          </a:p>
          <a:p>
            <a:endParaRPr lang="cs-CZ" sz="2800" dirty="0" smtClean="0"/>
          </a:p>
          <a:p>
            <a:r>
              <a:rPr lang="cs-CZ" sz="2800" dirty="0" smtClean="0"/>
              <a:t>Česká národní banka spravuje zásoby bankovek a mincí a organizuje dodávky bankovek a mincí od výrobců v souladu s požadavky peněžního oběhu.</a:t>
            </a:r>
          </a:p>
        </p:txBody>
      </p:sp>
    </p:spTree>
    <p:extLst>
      <p:ext uri="{BB962C8B-B14F-4D97-AF65-F5344CB8AC3E}">
        <p14:creationId xmlns:p14="http://schemas.microsoft.com/office/powerpoint/2010/main" val="41665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Standardy zpracování </a:t>
            </a:r>
            <a:endParaRPr lang="cs-CZ" dirty="0" smtClean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000" i="1" dirty="0" smtClean="0"/>
              <a:t>Terminus </a:t>
            </a:r>
            <a:r>
              <a:rPr lang="cs-CZ" sz="2000" i="1" dirty="0" err="1" smtClean="0"/>
              <a:t>technicus</a:t>
            </a:r>
            <a:r>
              <a:rPr lang="cs-CZ" sz="2000" i="1" dirty="0"/>
              <a:t> </a:t>
            </a:r>
            <a:r>
              <a:rPr lang="cs-CZ" sz="2000" i="1" dirty="0" smtClean="0"/>
              <a:t>= standardy zpracování tuzemských bankovek a mincí</a:t>
            </a:r>
            <a:endParaRPr lang="cs-CZ" sz="2000" i="1" dirty="0" smtClean="0"/>
          </a:p>
          <a:p>
            <a:pPr eaLnBrk="1" hangingPunct="1"/>
            <a:r>
              <a:rPr lang="cs-CZ" dirty="0" smtClean="0"/>
              <a:t>Vyhláška č. 274/2011 Sb.</a:t>
            </a:r>
          </a:p>
          <a:p>
            <a:pPr eaLnBrk="1" hangingPunct="1"/>
            <a:r>
              <a:rPr lang="cs-CZ" dirty="0" smtClean="0"/>
              <a:t>Ověření počtu, pravosti a platnosti</a:t>
            </a:r>
          </a:p>
          <a:p>
            <a:pPr eaLnBrk="1" hangingPunct="1"/>
            <a:r>
              <a:rPr lang="cs-CZ" dirty="0" smtClean="0"/>
              <a:t>Roztřídění </a:t>
            </a:r>
          </a:p>
          <a:p>
            <a:pPr eaLnBrk="1" hangingPunct="1"/>
            <a:r>
              <a:rPr lang="cs-CZ" dirty="0" smtClean="0"/>
              <a:t>Posouzení vhodnosti pro další oběh</a:t>
            </a:r>
            <a:r>
              <a:rPr lang="cs-CZ" dirty="0" smtClean="0"/>
              <a:t> 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21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763"/>
            <a:ext cx="8229600" cy="1143000"/>
          </a:xfrm>
        </p:spPr>
        <p:txBody>
          <a:bodyPr/>
          <a:lstStyle/>
          <a:p>
            <a:r>
              <a:rPr lang="cs-CZ" dirty="0" smtClean="0"/>
              <a:t>Nevhodné pro oběh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36004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Ruční zpracování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a) je zašpiněná,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je popsaná, pomalovaná, přetištěná, potištěná, obarvená, odbarvená, poškozená hygienicky závadným materiálem,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je ohořelá nebo zetlelá,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proděravělá alespoň jedním viditelným otvorem,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poškozená nástražným zařízením na ochranu proti krádeži,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f) je složená ze 2 nebo více částí,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g)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h) je natržená,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i) pozbyla tuhost typickou pro bankovkový papír,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j) je zmačkaná a i po ručním zpracování není její povrch rovný.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504056"/>
          </a:xfrm>
        </p:spPr>
        <p:txBody>
          <a:bodyPr/>
          <a:lstStyle/>
          <a:p>
            <a:r>
              <a:rPr lang="cs-CZ" dirty="0" smtClean="0"/>
              <a:t>Strojové zpracování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a) je zašpiněná tak, že zašpinění znemožňuje identifikaci měny, nominální hodnoty, její pravosti nebo platnosti,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b</a:t>
            </a:r>
            <a:r>
              <a:rPr lang="cs-CZ" sz="1100" dirty="0"/>
              <a:t>) je popsaná, pomalovaná, přetištěná, potištěná, obarvená nebo odbarvená, anebo poškozená hygienicky závadným materiálem a poškození na bankovce pokrývá alespoň 10 mm x 10 mm nepotištěné plochy nebo alespoň 15 mm x 15 mm její potištěné plochy,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c</a:t>
            </a:r>
            <a:r>
              <a:rPr lang="cs-CZ" sz="1100" dirty="0"/>
              <a:t>) je ohořelá nebo zetlelá,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d</a:t>
            </a:r>
            <a:r>
              <a:rPr lang="cs-CZ" sz="1100" dirty="0"/>
              <a:t>) je proděravělá na ploše větší než 10 mm2,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e</a:t>
            </a:r>
            <a:r>
              <a:rPr lang="cs-CZ" sz="1100" dirty="0"/>
              <a:t>) je poškozená nástražným zařízením na ochranu proti krádeži,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f</a:t>
            </a:r>
            <a:r>
              <a:rPr lang="cs-CZ" sz="1100" dirty="0"/>
              <a:t>) je složená ze 2 nebo více částí,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g</a:t>
            </a:r>
            <a:r>
              <a:rPr lang="cs-CZ" sz="1100" dirty="0"/>
              <a:t>) není celá a chybějící část činí nejméně 6 mm v délce nebo 5 mm v šířce,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h</a:t>
            </a:r>
            <a:r>
              <a:rPr lang="cs-CZ" sz="1100" dirty="0"/>
              <a:t>) je natržená a trhlina je větší než 4 mm v šířce a 8 mm v délce ve svislém směru nebo 4 mm v šířce a 15 mm v délce ve vodorovném směru nebo 4 mm v šířce a 18 mm v délce v úhlopříčném směru, měřeno po úsečce vedoucí od vrcholu trhliny k okraji tuzemské bankovky, ze kterého trhlina vychází, a svírající s trhlinou pravý úhel,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i</a:t>
            </a:r>
            <a:r>
              <a:rPr lang="cs-CZ" sz="1100" dirty="0"/>
              <a:t>) pozbyla tuhost typickou pro bankovkový papír,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j</a:t>
            </a:r>
            <a:r>
              <a:rPr lang="cs-CZ" sz="1100" dirty="0"/>
              <a:t>) je zmačkaná nebo přehnutá a následkem přehnutí je bankovka zkrácena nejméně o 6 mm na délku nebo nejméně o 5 mm na šířku, nebo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k</a:t>
            </a:r>
            <a:r>
              <a:rPr lang="cs-CZ" sz="1100" dirty="0"/>
              <a:t>) má ohnutý roh o velikosti větší než 130 mm2 a délka kratšího okraje je větší než 10 mm.</a:t>
            </a:r>
          </a:p>
        </p:txBody>
      </p:sp>
    </p:spTree>
    <p:extLst>
      <p:ext uri="{BB962C8B-B14F-4D97-AF65-F5344CB8AC3E}">
        <p14:creationId xmlns:p14="http://schemas.microsoft.com/office/powerpoint/2010/main" val="16164631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Míra poškození mincí pro určení nevhodnosti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Za tuzemskou minci nevhodnou pro další oběh se při ručním zpracování považuje mince, která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je zašpiněná tak, </a:t>
            </a:r>
            <a:r>
              <a:rPr lang="cs-CZ" b="1" dirty="0"/>
              <a:t>že </a:t>
            </a:r>
            <a:r>
              <a:rPr lang="cs-CZ" b="1" dirty="0" smtClean="0"/>
              <a:t>zašpinění </a:t>
            </a:r>
            <a:r>
              <a:rPr lang="cs-CZ" b="1" dirty="0"/>
              <a:t>znemožňuje identifikaci měny, nominální hodnoty, pravosti nebo platnosti</a:t>
            </a:r>
            <a:r>
              <a:rPr lang="cs-CZ" b="1" dirty="0" smtClean="0"/>
              <a:t>,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má nečitelný obrazec nebo reliéf, má deformovaný tvar, je nastřižená nebo proděravělá nebo je vyrobená z více částí a tyto části jsou odděleny,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poškozená nástražným zařízením na ochranu proti krádeži,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odřená, zkorodovaná, zašpiněná nebo jinak opotřebovaná nebo poškozená způsobem znemožňujícím její bezproblémové používání v peněžním oběhu, zejména stanovení pravosti a platnosti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Ttaké</a:t>
            </a:r>
            <a:r>
              <a:rPr lang="cs-CZ" dirty="0" smtClean="0"/>
              <a:t> </a:t>
            </a:r>
            <a:r>
              <a:rPr lang="cs-CZ" dirty="0"/>
              <a:t>tuzemská mince, která kromě charakteristik uvedených </a:t>
            </a:r>
            <a:r>
              <a:rPr lang="cs-CZ" dirty="0" smtClean="0"/>
              <a:t>vykazuje </a:t>
            </a:r>
            <a:r>
              <a:rPr lang="cs-CZ" dirty="0"/>
              <a:t>jiné závažné odchylky, pro které nemůže projít zařízením nebo být detekována na pravost, platnost nebo vhodnost pro další oběh.</a:t>
            </a:r>
          </a:p>
        </p:txBody>
      </p:sp>
    </p:spTree>
    <p:extLst>
      <p:ext uri="{BB962C8B-B14F-4D97-AF65-F5344CB8AC3E}">
        <p14:creationId xmlns:p14="http://schemas.microsoft.com/office/powerpoint/2010/main" val="19001780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Předání 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Režim pro PO a směnárníky</a:t>
            </a:r>
          </a:p>
          <a:p>
            <a:r>
              <a:rPr lang="cs-CZ" dirty="0" smtClean="0"/>
              <a:t>Režim pro zpracovatele tuzemských bankovek a mincí</a:t>
            </a:r>
          </a:p>
          <a:p>
            <a:r>
              <a:rPr lang="cs-CZ" dirty="0" smtClean="0"/>
              <a:t>Režim pro úvěrové instituce provádějící pokladní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151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Předávají ČNB tuzemské </a:t>
            </a:r>
            <a:r>
              <a:rPr lang="cs-CZ" dirty="0"/>
              <a:t>bankovky a mince </a:t>
            </a:r>
            <a:r>
              <a:rPr lang="cs-CZ" b="1" dirty="0"/>
              <a:t>opotřebované</a:t>
            </a:r>
            <a:r>
              <a:rPr lang="cs-CZ" dirty="0"/>
              <a:t> </a:t>
            </a:r>
            <a:r>
              <a:rPr lang="cs-CZ" b="1" dirty="0"/>
              <a:t>oběhem a běžně poškozené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prostřednictvím úvěrové instituce </a:t>
            </a:r>
            <a:r>
              <a:rPr lang="cs-CZ" dirty="0"/>
              <a:t>provádějící pokladní operace </a:t>
            </a:r>
            <a:r>
              <a:rPr lang="cs-CZ" dirty="0">
                <a:solidFill>
                  <a:srgbClr val="FF0000"/>
                </a:solidFill>
              </a:rPr>
              <a:t>vložením na účet </a:t>
            </a:r>
            <a:r>
              <a:rPr lang="cs-CZ" dirty="0"/>
              <a:t>vedený v úvěrové instituci provádějící pokladní operace nebo </a:t>
            </a:r>
            <a:r>
              <a:rPr lang="cs-CZ" dirty="0">
                <a:solidFill>
                  <a:srgbClr val="FF0000"/>
                </a:solidFill>
              </a:rPr>
              <a:t>výměnou na pokladně </a:t>
            </a:r>
            <a:r>
              <a:rPr lang="cs-CZ" dirty="0"/>
              <a:t>úvěrové instituce provádějící pokladní operace za tuzemské bankovky a mince vhodné pro další oběh,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výměnou na pokladně České národní banky </a:t>
            </a:r>
            <a:r>
              <a:rPr lang="cs-CZ" dirty="0"/>
              <a:t>za tuzemské bankovky a mince vhodné pro další oběh,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prostřednictvím zpracovatele tuzemských bankovek a mincí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3722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Příjem poškozených platidel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Běžně poškozené tuzemské bankovky a mince</a:t>
            </a:r>
          </a:p>
          <a:p>
            <a:pPr eaLnBrk="1" hangingPunct="1"/>
            <a:r>
              <a:rPr lang="cs-CZ" dirty="0" smtClean="0"/>
              <a:t>Nestandardně poškozené tuzemské bankovky</a:t>
            </a:r>
          </a:p>
        </p:txBody>
      </p:sp>
    </p:spTree>
    <p:extLst>
      <p:ext uri="{BB962C8B-B14F-4D97-AF65-F5344CB8AC3E}">
        <p14:creationId xmlns:p14="http://schemas.microsoft.com/office/powerpoint/2010/main" val="11307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sukcese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Měnová sukcese – </a:t>
            </a:r>
            <a:r>
              <a:rPr lang="cs-CZ" b="1" dirty="0" smtClean="0"/>
              <a:t>nástupnictví po jiné měně platné na daném území </a:t>
            </a:r>
          </a:p>
          <a:p>
            <a:r>
              <a:rPr lang="cs-CZ" b="1" i="1" dirty="0" smtClean="0"/>
              <a:t>Pravá měnová sukcese </a:t>
            </a:r>
            <a:r>
              <a:rPr lang="cs-CZ" b="1" dirty="0" smtClean="0"/>
              <a:t>– právní stav, ve kterém dochází ke kontinuitě práv a závazků po nahrazení jedné měny jinou</a:t>
            </a:r>
          </a:p>
          <a:p>
            <a:r>
              <a:rPr lang="cs-CZ" b="1" dirty="0" smtClean="0"/>
              <a:t>1919, 1939, 1993, ???? (EUR)</a:t>
            </a:r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266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b="1" dirty="0" smtClean="0"/>
              <a:t>Za celé</a:t>
            </a:r>
          </a:p>
          <a:p>
            <a:pPr eaLnBrk="1" hangingPunct="1"/>
            <a:r>
              <a:rPr lang="cs-CZ" sz="2800" b="1" dirty="0" smtClean="0"/>
              <a:t>Celistvé: </a:t>
            </a:r>
            <a:r>
              <a:rPr lang="cs-CZ" sz="2800" dirty="0" smtClean="0"/>
              <a:t>se jedná o bankovky, jejichž celková plocha je větší než 50 %, které jsou celistvé nebo které se skládají nejvýše ze 2 částí, jež nepochybně patří k sobě (v </a:t>
            </a:r>
            <a:r>
              <a:rPr lang="cs-CZ" sz="2800" dirty="0" smtClean="0"/>
              <a:t>případě </a:t>
            </a:r>
            <a:r>
              <a:rPr lang="cs-CZ" sz="2800" dirty="0" smtClean="0"/>
              <a:t>pochybností o tom, zda jednotlivé části bankovky patří k sobě, se posuzuje každá část samostatně)</a:t>
            </a:r>
          </a:p>
          <a:p>
            <a:pPr eaLnBrk="1" hangingPunct="1"/>
            <a:r>
              <a:rPr lang="cs-CZ" sz="2800" dirty="0" smtClean="0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7616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Prováděcí vyhláška ČNB 274/2011 Sb</a:t>
            </a:r>
            <a:r>
              <a:rPr lang="cs-CZ" dirty="0" smtClean="0"/>
              <a:t>. § 12</a:t>
            </a:r>
            <a:endParaRPr lang="cs-CZ" dirty="0" smtClean="0"/>
          </a:p>
          <a:p>
            <a:pPr eaLnBrk="1" hangingPunct="1">
              <a:defRPr/>
            </a:pPr>
            <a:r>
              <a:rPr lang="cs-CZ" sz="2400" dirty="0" smtClean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 smtClean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 smtClean="0"/>
              <a:t>b) 50 políček mřížky zakryto ze 100 % a navíc je zakryto alespoň částečně i další políčko.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90448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péče o cenovou stabilitu</a:t>
            </a:r>
          </a:p>
          <a:p>
            <a:r>
              <a:rPr lang="cs-CZ" dirty="0" smtClean="0"/>
              <a:t>Realizace </a:t>
            </a:r>
            <a:r>
              <a:rPr lang="cs-CZ" i="1" dirty="0" smtClean="0"/>
              <a:t>lex </a:t>
            </a:r>
            <a:r>
              <a:rPr lang="cs-CZ" i="1" dirty="0" err="1" smtClean="0"/>
              <a:t>monetae</a:t>
            </a:r>
            <a:r>
              <a:rPr lang="cs-CZ" i="1" dirty="0" smtClean="0"/>
              <a:t> </a:t>
            </a:r>
            <a:r>
              <a:rPr lang="cs-CZ" dirty="0" smtClean="0"/>
              <a:t>– měnová suverenita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platidel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tuzemských platidel</a:t>
            </a:r>
          </a:p>
          <a:p>
            <a:r>
              <a:rPr lang="cs-CZ" dirty="0" smtClean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Mezinárodně právní ochrana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 smtClean="0"/>
              <a:t>v popisu</a:t>
            </a:r>
          </a:p>
          <a:p>
            <a:pPr marL="514350" indent="-514350">
              <a:buAutoNum type="alphaLcParenR"/>
            </a:pPr>
            <a:r>
              <a:rPr lang="cs-CZ" dirty="0" smtClean="0"/>
              <a:t>skryté</a:t>
            </a:r>
          </a:p>
          <a:p>
            <a:r>
              <a:rPr lang="cs-CZ" dirty="0" smtClean="0"/>
              <a:t>Emisní – neveřejná emisní pravidla</a:t>
            </a:r>
          </a:p>
          <a:p>
            <a:r>
              <a:rPr lang="cs-CZ" dirty="0" smtClean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Trestním právem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Mezinárodní úmluva o potírání penězokazectví z 20.4.1929</a:t>
            </a:r>
          </a:p>
          <a:p>
            <a:pPr eaLnBrk="1" hangingPunct="1"/>
            <a:r>
              <a:rPr lang="cs-CZ" sz="2800" smtClean="0"/>
              <a:t>prof. </a:t>
            </a:r>
            <a:r>
              <a:rPr lang="cs-CZ" sz="2800" b="1" smtClean="0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signatáře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Čl.3. 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	Pro obecný trestný čin bude potrestán:</a:t>
            </a:r>
          </a:p>
          <a:p>
            <a:r>
              <a:rPr lang="cs-CZ" dirty="0" smtClean="0"/>
              <a:t>1. kdo podvodně falešné peníze jakkoli zhotovuje nebo kdo porušuje peníze, nechť k tomu použije jakéhokoli prostředku;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2. kdo podvodně falešné peníze uvádí do oběhu;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4. kdo se o tyto trestné činy pokusí a kdo se jich úmyslně zúčastní;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5. kdo podvodně zhotovuje, přijímá nebo si opatří nástroje neb jiné předměty, které jsou podle své povahy určeny k výrobě falešných peněz neb k porušení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 smtClean="0"/>
              <a:t>Trestné činy proti měně a platebním prostředkům (40/2009 Sb.)</a:t>
            </a:r>
            <a:endParaRPr lang="cs-CZ" sz="4000" smtClean="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Pozměněná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Bankovka nebo mince (tuzemská, cizozemská), která byla nedovoleně </a:t>
            </a:r>
            <a:r>
              <a:rPr lang="cs-CZ" dirty="0" smtClean="0">
                <a:solidFill>
                  <a:srgbClr val="FF0000"/>
                </a:solidFill>
              </a:rPr>
              <a:t>upravena</a:t>
            </a:r>
            <a:r>
              <a:rPr lang="cs-CZ" dirty="0" smtClean="0"/>
              <a:t> takovým způsobem, že je způsobilá vyvolat klamnou představu o své </a:t>
            </a:r>
            <a:r>
              <a:rPr lang="cs-CZ" dirty="0" smtClean="0">
                <a:solidFill>
                  <a:srgbClr val="FF0000"/>
                </a:solidFill>
              </a:rPr>
              <a:t>platnosti</a:t>
            </a:r>
            <a:r>
              <a:rPr lang="cs-CZ" dirty="0" smtClean="0"/>
              <a:t> nebo o své nominální </a:t>
            </a:r>
            <a:r>
              <a:rPr lang="cs-CZ" dirty="0" smtClean="0">
                <a:solidFill>
                  <a:srgbClr val="FF0000"/>
                </a:solidFill>
              </a:rPr>
              <a:t>hodnotě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Padělání v evropském právu</a:t>
            </a:r>
            <a:br>
              <a:rPr lang="cs-CZ" dirty="0" smtClean="0"/>
            </a:br>
            <a:r>
              <a:rPr lang="cs-CZ" sz="2200" dirty="0" smtClean="0"/>
              <a:t>Nařízení Rady (ES) č. 1338/2001/ES, kterým se stanoví opatření nutní k ochraně eura proti padělání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a) jakékoli podvodné zhotovování nebo pozměňování eurobankovek nebo euromincí pomocí jakýchkoli prostředků; </a:t>
            </a:r>
          </a:p>
          <a:p>
            <a:r>
              <a:rPr lang="cs-CZ" dirty="0" smtClean="0"/>
              <a:t>b) podvodné uvádění padělaných eurobankovek nebo padělaných euromincí do oběhu;</a:t>
            </a:r>
          </a:p>
          <a:p>
            <a:r>
              <a:rPr lang="cs-CZ" dirty="0" smtClean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 smtClean="0"/>
              <a:t>d) podvodná výroba, přijímání, získávání nebo držení</a:t>
            </a:r>
          </a:p>
          <a:p>
            <a:r>
              <a:rPr lang="cs-CZ" dirty="0" smtClean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 smtClean="0"/>
              <a:t>nebo </a:t>
            </a:r>
          </a:p>
          <a:p>
            <a:r>
              <a:rPr lang="cs-CZ" dirty="0" smtClean="0"/>
              <a:t>- hologramů nebo jiných prvků, které mají chránit eurobankovky a mince proti podvodnému zhotovování nebo pozměňování.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Prostá výměna znaků peněz</a:t>
            </a:r>
          </a:p>
          <a:p>
            <a:r>
              <a:rPr lang="cs-CZ" dirty="0" smtClean="0"/>
              <a:t>Cca po 10 – 20 letech</a:t>
            </a:r>
          </a:p>
          <a:p>
            <a:r>
              <a:rPr lang="cs-CZ" u="sng" dirty="0" smtClean="0"/>
              <a:t>Důvody: </a:t>
            </a:r>
            <a:r>
              <a:rPr lang="cs-CZ" dirty="0"/>
              <a:t> </a:t>
            </a:r>
            <a:r>
              <a:rPr lang="cs-CZ" dirty="0" smtClean="0"/>
              <a:t>technické, preventivní, ideologické, státoprávní, estetické …</a:t>
            </a:r>
          </a:p>
          <a:p>
            <a:r>
              <a:rPr lang="cs-CZ" u="sng" dirty="0" smtClean="0"/>
              <a:t>Následky</a:t>
            </a:r>
            <a:r>
              <a:rPr lang="cs-CZ" dirty="0" smtClean="0"/>
              <a:t>: ukončení platnosti vzoru platidel, stažení z oběhu, výměna, prekluze, likvidace</a:t>
            </a:r>
          </a:p>
          <a:p>
            <a:r>
              <a:rPr lang="cs-CZ" u="sng" dirty="0" smtClean="0"/>
              <a:t>Státy bez monetární prekluze: </a:t>
            </a:r>
            <a:r>
              <a:rPr lang="cs-CZ" dirty="0" smtClean="0"/>
              <a:t>např. USA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35491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Národního střediska pro padělky </a:t>
            </a:r>
          </a:p>
          <a:p>
            <a:r>
              <a:rPr lang="cs-CZ" dirty="0" smtClean="0"/>
              <a:t>Národního střediska pro analýzu padělků bankovek</a:t>
            </a:r>
          </a:p>
          <a:p>
            <a:r>
              <a:rPr lang="cs-CZ" dirty="0" smtClean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 smtClean="0"/>
              <a:t>Nařízení Rady (ES) č. 1338/2001/ES, kterým se stanoví opatření nutní k ochraně eura proti padělání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8605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Padělky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platidlem</a:t>
            </a:r>
          </a:p>
          <a:p>
            <a:r>
              <a:rPr lang="cs-CZ" dirty="0" smtClean="0"/>
              <a:t>Nezákonně vyrobené  </a:t>
            </a:r>
          </a:p>
          <a:p>
            <a:r>
              <a:rPr lang="cs-CZ" dirty="0" smtClean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Podezřelá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Provozovatele </a:t>
            </a:r>
            <a:r>
              <a:rPr lang="cs-CZ" dirty="0" err="1" smtClean="0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Nakládaní s podezřelými platidly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zadrží </a:t>
            </a:r>
            <a:r>
              <a:rPr lang="cs-CZ" dirty="0" smtClean="0"/>
              <a:t>bez náhrady,</a:t>
            </a:r>
          </a:p>
          <a:p>
            <a:r>
              <a:rPr lang="cs-CZ" b="1" dirty="0" smtClean="0"/>
              <a:t>vyzve</a:t>
            </a:r>
            <a:r>
              <a:rPr lang="cs-CZ" dirty="0" smtClean="0"/>
              <a:t> k prokázání totožnosti (</a:t>
            </a:r>
            <a:r>
              <a:rPr lang="cs-CZ" dirty="0" smtClean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zaznamená</a:t>
            </a:r>
            <a:r>
              <a:rPr lang="cs-CZ" dirty="0" smtClean="0"/>
              <a:t> osobní údaje </a:t>
            </a:r>
          </a:p>
          <a:p>
            <a:r>
              <a:rPr lang="cs-CZ" b="1" u="sng" dirty="0" smtClean="0"/>
              <a:t>vystaví </a:t>
            </a:r>
            <a:r>
              <a:rPr lang="cs-CZ" u="sng" dirty="0" smtClean="0">
                <a:solidFill>
                  <a:srgbClr val="FF0000"/>
                </a:solidFill>
              </a:rPr>
              <a:t>potvrzení o zadržení podezřelých platidel</a:t>
            </a:r>
          </a:p>
          <a:p>
            <a:r>
              <a:rPr lang="cs-CZ" b="1" dirty="0" smtClean="0"/>
              <a:t>předá  </a:t>
            </a:r>
            <a:r>
              <a:rPr lang="cs-CZ" dirty="0" smtClean="0"/>
              <a:t>neprodleně </a:t>
            </a:r>
            <a:r>
              <a:rPr lang="cs-CZ" u="sng" dirty="0" smtClean="0"/>
              <a:t>České národní bance</a:t>
            </a:r>
            <a:r>
              <a:rPr lang="cs-CZ" dirty="0" smtClean="0"/>
              <a:t>: podezřelá platidla, stejnopis potvrzení o zadržení </a:t>
            </a:r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potvrzení o zadržení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identifikační údaje </a:t>
            </a:r>
            <a:r>
              <a:rPr lang="cs-CZ" sz="1600" b="1" dirty="0" smtClean="0"/>
              <a:t>předložitele:</a:t>
            </a:r>
            <a:r>
              <a:rPr lang="cs-CZ" sz="1600" dirty="0" smtClean="0"/>
              <a:t> </a:t>
            </a:r>
            <a:r>
              <a:rPr lang="cs-CZ" sz="1600" dirty="0"/>
              <a:t>jméno nebo jména, příjmení, datum narození a státní příslušnost, jde-li o osobu fyzickou, a obchodní firmu nebo název předložitele,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</a:t>
            </a:r>
            <a:r>
              <a:rPr lang="cs-CZ" sz="1600" b="1" dirty="0" smtClean="0"/>
              <a:t>adresa</a:t>
            </a:r>
            <a:r>
              <a:rPr lang="cs-CZ" sz="1600" dirty="0" smtClean="0"/>
              <a:t> </a:t>
            </a:r>
            <a:r>
              <a:rPr lang="cs-CZ" sz="1600" dirty="0"/>
              <a:t>trvalého pobytu předložitele, popřípadě adresu jeho dlouhodobého nebo trvalého pobytu na území České republiky, jde-li o osobu fyzickou, a sídlo předložitele, jde-li o osobu právnickou; pokud předložitel nemá na území České republiky adresu dlouhodobého ani trvalého pobytu, popřípadě sídlo, anebo pokud lze důvodně předpokládat, že jeho pobyt na území České republiky bude ukončen do 3 týdnů od zadržení podezřelých bankovek nebo mincí, uvede se i adresa stálého bydliště, popřípadě sídla předložitele v zahraničí,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druh a číslo </a:t>
            </a:r>
            <a:r>
              <a:rPr lang="cs-CZ" sz="1600" b="1" dirty="0"/>
              <a:t>dokladu</a:t>
            </a:r>
            <a:r>
              <a:rPr lang="cs-CZ" sz="1600" dirty="0"/>
              <a:t>, podle kterého byla zjištěna totožnost předložitele,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d) </a:t>
            </a:r>
            <a:r>
              <a:rPr lang="cs-CZ" sz="1600" b="1" dirty="0" smtClean="0"/>
              <a:t>měna a nominální hodnota </a:t>
            </a:r>
            <a:r>
              <a:rPr lang="cs-CZ" sz="1600" dirty="0" smtClean="0"/>
              <a:t>zadržené podezřelé bankovky a její </a:t>
            </a:r>
            <a:r>
              <a:rPr lang="cs-CZ" sz="1600" b="1" dirty="0" smtClean="0"/>
              <a:t>série a číslo </a:t>
            </a:r>
            <a:r>
              <a:rPr lang="cs-CZ" sz="1600" dirty="0" smtClean="0"/>
              <a:t>nebo měna a nominální hodnota zadržené mince a </a:t>
            </a:r>
            <a:r>
              <a:rPr lang="cs-CZ" sz="1600" b="1" dirty="0" smtClean="0"/>
              <a:t>ročník její ražby,</a:t>
            </a:r>
            <a:r>
              <a:rPr lang="cs-CZ" sz="1600" dirty="0" smtClean="0"/>
              <a:t> </a:t>
            </a:r>
            <a:r>
              <a:rPr lang="cs-CZ" sz="1600" b="1" dirty="0" smtClean="0"/>
              <a:t>počet kusů </a:t>
            </a:r>
            <a:r>
              <a:rPr lang="cs-CZ" sz="1600" dirty="0" smtClean="0"/>
              <a:t>jednotlivých druhů a nominálních hodnot zadržených podezřelých bankovek nebo mincí a </a:t>
            </a:r>
            <a:r>
              <a:rPr lang="cs-CZ" sz="1600" b="1" dirty="0" smtClean="0"/>
              <a:t>úhrnná částka</a:t>
            </a:r>
            <a:r>
              <a:rPr lang="cs-CZ" sz="1600" dirty="0" smtClean="0"/>
              <a:t>,</a:t>
            </a:r>
          </a:p>
          <a:p>
            <a:pPr marL="0" indent="0">
              <a:buNone/>
            </a:pPr>
            <a:r>
              <a:rPr lang="cs-CZ" sz="1600" dirty="0" smtClean="0"/>
              <a:t> e</a:t>
            </a:r>
            <a:r>
              <a:rPr lang="cs-CZ" sz="1600" b="1" dirty="0"/>
              <a:t>) místo a datum zadržení </a:t>
            </a:r>
            <a:r>
              <a:rPr lang="cs-CZ" sz="1600" dirty="0"/>
              <a:t>podezřelých bankovek nebo mincí,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</a:t>
            </a:r>
            <a:r>
              <a:rPr lang="cs-CZ" sz="1600" b="1" dirty="0"/>
              <a:t>identifikační údaje </a:t>
            </a:r>
            <a:r>
              <a:rPr lang="cs-CZ" sz="1600" b="1" dirty="0" err="1" smtClean="0"/>
              <a:t>zadržitele</a:t>
            </a:r>
            <a:r>
              <a:rPr lang="cs-CZ" sz="1600" dirty="0" smtClean="0"/>
              <a:t>, </a:t>
            </a:r>
            <a:r>
              <a:rPr lang="cs-CZ" sz="1600" dirty="0"/>
              <a:t>a to jméno nebo jména, příjmení a adresu trvalého pobytu, jde-li o osobu fyzickou, a obchodní firmu nebo název a sídlo </a:t>
            </a:r>
            <a:r>
              <a:rPr lang="cs-CZ" sz="1600" dirty="0" err="1"/>
              <a:t>zadržitele</a:t>
            </a:r>
            <a:r>
              <a:rPr lang="cs-CZ" sz="1600" dirty="0"/>
              <a:t>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g</a:t>
            </a:r>
            <a:r>
              <a:rPr lang="cs-CZ" sz="1600" dirty="0"/>
              <a:t>) </a:t>
            </a:r>
            <a:r>
              <a:rPr lang="cs-CZ" sz="1600" b="1" dirty="0"/>
              <a:t>okolnosti,</a:t>
            </a:r>
            <a:r>
              <a:rPr lang="cs-CZ" sz="1600" dirty="0"/>
              <a:t> za kterých byly podezřelé bankovky nebo mince zadrženy, a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h</a:t>
            </a:r>
            <a:r>
              <a:rPr lang="cs-CZ" sz="1600" dirty="0"/>
              <a:t>) </a:t>
            </a:r>
            <a:r>
              <a:rPr lang="cs-CZ" sz="1600" b="1" dirty="0"/>
              <a:t>podpis předložitele</a:t>
            </a:r>
            <a:r>
              <a:rPr lang="cs-CZ" sz="1600" dirty="0"/>
              <a:t>, je-li přítomen vystavení potvrzení.</a:t>
            </a:r>
          </a:p>
        </p:txBody>
      </p:sp>
    </p:spTree>
    <p:extLst>
      <p:ext uri="{BB962C8B-B14F-4D97-AF65-F5344CB8AC3E}">
        <p14:creationId xmlns:p14="http://schemas.microsoft.com/office/powerpoint/2010/main" val="16288285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15 let</a:t>
            </a:r>
          </a:p>
          <a:p>
            <a:r>
              <a:rPr lang="cs-CZ" dirty="0" smtClean="0"/>
              <a:t>Údaje o osobách</a:t>
            </a:r>
          </a:p>
          <a:p>
            <a:r>
              <a:rPr lang="cs-CZ" dirty="0" smtClean="0"/>
              <a:t>Osobní údaje z evidence lze dále zpracovávat </a:t>
            </a:r>
            <a:r>
              <a:rPr lang="cs-CZ" b="1" dirty="0" smtClean="0"/>
              <a:t>pouze pro účely vyšetřování a odhalování trestné činnosti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Skartace údajů – prokázání pravosti, uplynutí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odborného posouzení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ČNB informuje </a:t>
            </a:r>
            <a:r>
              <a:rPr lang="cs-CZ" dirty="0" err="1" smtClean="0"/>
              <a:t>zadržitele</a:t>
            </a:r>
            <a:endParaRPr lang="cs-CZ" dirty="0"/>
          </a:p>
          <a:p>
            <a:r>
              <a:rPr lang="cs-CZ" dirty="0" err="1" smtClean="0"/>
              <a:t>Zadržitel</a:t>
            </a:r>
            <a:r>
              <a:rPr lang="cs-CZ" dirty="0" smtClean="0"/>
              <a:t> informuje předložitele na žádost</a:t>
            </a:r>
          </a:p>
          <a:p>
            <a:r>
              <a:rPr lang="cs-CZ" dirty="0" smtClean="0"/>
              <a:t>Negativní výsledek: ČNB – </a:t>
            </a:r>
            <a:r>
              <a:rPr lang="cs-CZ" dirty="0" err="1" smtClean="0"/>
              <a:t>zadržitel</a:t>
            </a:r>
            <a:r>
              <a:rPr lang="cs-CZ" dirty="0"/>
              <a:t> </a:t>
            </a:r>
            <a:r>
              <a:rPr lang="cs-CZ" dirty="0" smtClean="0"/>
              <a:t>– předložitel, bez žádosti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1390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X padělání</a:t>
            </a:r>
          </a:p>
          <a:p>
            <a:r>
              <a:rPr lang="cs-CZ" dirty="0" smtClean="0"/>
              <a:t>Hmotné reprodukce</a:t>
            </a:r>
          </a:p>
          <a:p>
            <a:r>
              <a:rPr lang="cs-CZ" dirty="0" smtClean="0"/>
              <a:t>Nehmotné reprodukce </a:t>
            </a:r>
          </a:p>
          <a:p>
            <a:r>
              <a:rPr lang="cs-CZ" dirty="0" smtClean="0"/>
              <a:t>Napodobeniny</a:t>
            </a:r>
          </a:p>
          <a:p>
            <a:r>
              <a:rPr lang="cs-CZ" b="1" dirty="0" smtClean="0"/>
              <a:t>Legalizace</a:t>
            </a:r>
            <a:r>
              <a:rPr lang="cs-CZ" dirty="0" smtClean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</a:t>
            </a:r>
            <a:r>
              <a:rPr lang="cs-CZ" dirty="0" err="1" smtClean="0"/>
              <a:t>yhl</a:t>
            </a:r>
            <a:r>
              <a:rPr lang="cs-CZ" dirty="0" smtClean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Nařízením Rady (ES) č. 2182/2004 ze dne 6. prosince 2004 o medailích a žetonech podobných euromincím</a:t>
            </a:r>
          </a:p>
          <a:p>
            <a:r>
              <a:rPr lang="cs-CZ" dirty="0" smtClean="0"/>
              <a:t>Totéž platí pro případ jejich </a:t>
            </a:r>
            <a:r>
              <a:rPr lang="cs-CZ" b="1" dirty="0" smtClean="0"/>
              <a:t>dovezení, přechovávání nebo rozšiřování </a:t>
            </a:r>
            <a:r>
              <a:rPr lang="cs-CZ" dirty="0" smtClean="0"/>
              <a:t>za účelem prodeje nebo pro jiné obchodní účely.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Legální napodobeniny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700" b="1" dirty="0" smtClean="0"/>
              <a:t>Rozměry</a:t>
            </a:r>
          </a:p>
          <a:p>
            <a:pPr marL="0" indent="0">
              <a:buNone/>
            </a:pPr>
            <a:r>
              <a:rPr lang="cs-CZ" sz="3700" b="1" dirty="0" smtClean="0"/>
              <a:t>Úhel</a:t>
            </a:r>
          </a:p>
          <a:p>
            <a:pPr marL="0" indent="0">
              <a:buNone/>
            </a:pPr>
            <a:r>
              <a:rPr lang="cs-CZ" sz="3700" b="1" dirty="0" smtClean="0"/>
              <a:t>Nezaměnitelný materiál</a:t>
            </a:r>
          </a:p>
          <a:p>
            <a:pPr marL="0" indent="0">
              <a:buNone/>
            </a:pPr>
            <a:r>
              <a:rPr lang="cs-CZ" sz="3700" b="1" dirty="0" smtClean="0"/>
              <a:t>Jednotlivý prvek </a:t>
            </a:r>
          </a:p>
          <a:p>
            <a:pPr marL="0" indent="0">
              <a:buNone/>
            </a:pPr>
            <a:r>
              <a:rPr lang="cs-CZ" sz="3700" b="1" dirty="0" smtClean="0"/>
              <a:t>SPECIMEN </a:t>
            </a:r>
          </a:p>
          <a:p>
            <a:pPr marL="0" indent="0">
              <a:buNone/>
            </a:pPr>
            <a:endParaRPr lang="cs-CZ" sz="3700" b="1" dirty="0" smtClean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Měnový zákon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Sen o kodifikaci měnového práva – měnový kodex = důstojný základ peněžního systému daného státu</a:t>
            </a:r>
          </a:p>
          <a:p>
            <a:r>
              <a:rPr lang="cs-CZ" dirty="0" smtClean="0"/>
              <a:t>V ČR supluje měnový zákon: </a:t>
            </a:r>
            <a:r>
              <a:rPr lang="cs-CZ" b="1" dirty="0" smtClean="0"/>
              <a:t>Zákon</a:t>
            </a:r>
            <a:r>
              <a:rPr lang="cs-CZ" dirty="0" smtClean="0"/>
              <a:t> č. 6/1993 Sb., </a:t>
            </a:r>
            <a:r>
              <a:rPr lang="cs-CZ" b="1" dirty="0" smtClean="0"/>
              <a:t>o České národní bance</a:t>
            </a:r>
            <a:r>
              <a:rPr lang="cs-CZ" dirty="0" smtClean="0"/>
              <a:t>, </a:t>
            </a:r>
            <a:r>
              <a:rPr lang="cs-CZ" b="1" dirty="0" smtClean="0"/>
              <a:t>Zákon </a:t>
            </a:r>
            <a:r>
              <a:rPr lang="cs-CZ" dirty="0" smtClean="0"/>
              <a:t>č. 60/1993 Sb., </a:t>
            </a:r>
            <a:r>
              <a:rPr lang="cs-CZ" b="1" dirty="0" smtClean="0"/>
              <a:t>o oddělení měny, Zákon </a:t>
            </a:r>
            <a:r>
              <a:rPr lang="cs-CZ" dirty="0" smtClean="0"/>
              <a:t>č. 136/2011 Sb., </a:t>
            </a:r>
            <a:r>
              <a:rPr lang="cs-CZ" b="1" dirty="0" smtClean="0"/>
              <a:t>o oběhu bankovek a mincí, Zákon </a:t>
            </a:r>
            <a:r>
              <a:rPr lang="cs-CZ" dirty="0" smtClean="0"/>
              <a:t>č. 284/2009 Sb., </a:t>
            </a:r>
            <a:r>
              <a:rPr lang="cs-CZ" b="1" dirty="0" smtClean="0"/>
              <a:t>o platebním styku, Zákon </a:t>
            </a:r>
            <a:r>
              <a:rPr lang="cs-CZ" dirty="0" smtClean="0"/>
              <a:t>č. 253/2008 Sb., </a:t>
            </a:r>
            <a:r>
              <a:rPr lang="cs-CZ" b="1" dirty="0" smtClean="0"/>
              <a:t>o některých opatřeních proti legalizaci výnosu z trestné činnosti a financování terorismu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5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balení bankovek a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 smtClean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 smtClean="0"/>
              <a:t>Od 10 Kč na 500 ks – po 500 ks /nominálu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Jsou-li předávány tuzemské bankovky a mince více nominálních hodnot najednou, uvede plátce počet kusů jednotlivých nominálních hodnot a úhrnnou částku.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měnového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Peněžní jednotka a dílčí peněžní jednotka</a:t>
            </a:r>
          </a:p>
          <a:p>
            <a:r>
              <a:rPr lang="cs-CZ" dirty="0" smtClean="0"/>
              <a:t>Parita a konvertibilita </a:t>
            </a:r>
          </a:p>
          <a:p>
            <a:r>
              <a:rPr lang="cs-CZ" dirty="0" smtClean="0"/>
              <a:t>Znaky peněz a pravidla jejich emise</a:t>
            </a:r>
          </a:p>
          <a:p>
            <a:r>
              <a:rPr lang="cs-CZ" dirty="0" smtClean="0"/>
              <a:t>Emisní instituce a emisní oprávnění</a:t>
            </a:r>
          </a:p>
          <a:p>
            <a:r>
              <a:rPr lang="cs-CZ" dirty="0" smtClean="0"/>
              <a:t>Pravidla nuceného oběhu a bezhotovostního platebního styku</a:t>
            </a:r>
          </a:p>
          <a:p>
            <a:r>
              <a:rPr lang="cs-CZ" dirty="0" smtClean="0"/>
              <a:t>Ochrana měny</a:t>
            </a:r>
          </a:p>
          <a:p>
            <a:r>
              <a:rPr lang="cs-CZ" dirty="0" smtClean="0"/>
              <a:t>Vztah k předcházející měně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1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Konstitucionalizace</a:t>
            </a:r>
            <a:r>
              <a:rPr lang="cs-CZ" b="1" dirty="0" smtClean="0"/>
              <a:t> měny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Zakotvení měny jako znaku suverenity státu v normativním právním aktu nejvyšší právní síly</a:t>
            </a:r>
          </a:p>
          <a:p>
            <a:r>
              <a:rPr lang="cs-CZ" dirty="0" smtClean="0"/>
              <a:t>Měna jako národní symbol</a:t>
            </a:r>
          </a:p>
          <a:p>
            <a:r>
              <a:rPr lang="cs-CZ" dirty="0" smtClean="0"/>
              <a:t>Př.: „</a:t>
            </a:r>
            <a:r>
              <a:rPr lang="cs-CZ" i="1" dirty="0"/>
              <a:t>K) </a:t>
            </a:r>
            <a:r>
              <a:rPr lang="cs-CZ" i="1" dirty="0" err="1"/>
              <a:t>cikk</a:t>
            </a:r>
            <a:endParaRPr lang="cs-CZ" i="1" dirty="0"/>
          </a:p>
          <a:p>
            <a:pPr marL="0" indent="0">
              <a:buNone/>
            </a:pPr>
            <a:r>
              <a:rPr lang="cs-CZ" dirty="0" err="1"/>
              <a:t>Magyarország</a:t>
            </a:r>
            <a:r>
              <a:rPr lang="cs-CZ" dirty="0"/>
              <a:t> </a:t>
            </a:r>
            <a:r>
              <a:rPr lang="cs-CZ" dirty="0" err="1"/>
              <a:t>hivatalos</a:t>
            </a:r>
            <a:r>
              <a:rPr lang="cs-CZ" dirty="0"/>
              <a:t> </a:t>
            </a:r>
            <a:r>
              <a:rPr lang="cs-CZ" dirty="0" err="1"/>
              <a:t>pénzneme</a:t>
            </a:r>
            <a:r>
              <a:rPr lang="cs-CZ" dirty="0"/>
              <a:t> a </a:t>
            </a:r>
            <a:r>
              <a:rPr lang="cs-CZ" dirty="0" smtClean="0"/>
              <a:t>forint.“</a:t>
            </a:r>
          </a:p>
          <a:p>
            <a:r>
              <a:rPr lang="cs-CZ" dirty="0" smtClean="0"/>
              <a:t>Ústavní pořádek ČR: 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0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4062</Words>
  <Application>Microsoft Office PowerPoint</Application>
  <PresentationFormat>Předvádění na obrazovce (4:3)</PresentationFormat>
  <Paragraphs>697</Paragraphs>
  <Slides>70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70</vt:i4>
      </vt:variant>
    </vt:vector>
  </HeadingPairs>
  <TitlesOfParts>
    <vt:vector size="75" baseType="lpstr">
      <vt:lpstr>Arial</vt:lpstr>
      <vt:lpstr>Calibri</vt:lpstr>
      <vt:lpstr>Times New Roman</vt:lpstr>
      <vt:lpstr>Wingdings</vt:lpstr>
      <vt:lpstr>Motiv systému Office</vt:lpstr>
      <vt:lpstr>PENĚŽNÍ ZŘÍZENÍ  A NUCENÝ OBĚH</vt:lpstr>
      <vt:lpstr>Právo peněžního systému =</vt:lpstr>
      <vt:lpstr>Měnová suverenita</vt:lpstr>
      <vt:lpstr>Měnová reforma</vt:lpstr>
      <vt:lpstr>Měnová sukcese</vt:lpstr>
      <vt:lpstr>Peněžní reforma</vt:lpstr>
      <vt:lpstr>Měnový zákon</vt:lpstr>
      <vt:lpstr>Obsah měnového zákona</vt:lpstr>
      <vt:lpstr>Konstitucionalizace měny</vt:lpstr>
      <vt:lpstr>Ústava ČR</vt:lpstr>
      <vt:lpstr>Ústavní zákon  o československé federaci</vt:lpstr>
      <vt:lpstr>Konstitucionalizace v Polsku Dz.U. 1997 nr 78 poz. 483</vt:lpstr>
      <vt:lpstr>Slovensko 462/1992 Zb.</vt:lpstr>
      <vt:lpstr>Peněžní zřízení ČR</vt:lpstr>
      <vt:lpstr>ZČNB</vt:lpstr>
      <vt:lpstr>EMISE</vt:lpstr>
      <vt:lpstr>Emise</vt:lpstr>
      <vt:lpstr>Nástroje měnové regulace</vt:lpstr>
      <vt:lpstr>Emise znaků peněz</vt:lpstr>
      <vt:lpstr>39/1948 Sb., o platidlech československé měny</vt:lpstr>
      <vt:lpstr>Emisní normativní akt</vt:lpstr>
      <vt:lpstr>Obsah emisní vyhlášky I</vt:lpstr>
      <vt:lpstr>Obsah emisní vyhlášky II</vt:lpstr>
      <vt:lpstr>Čas</vt:lpstr>
      <vt:lpstr>Počty vyrobených mincí zdroj ČNB</vt:lpstr>
      <vt:lpstr>Prezentace aplikace PowerPoint</vt:lpstr>
      <vt:lpstr>Struktura bankovek v oběhu</vt:lpstr>
      <vt:lpstr>Struktura mincí v oběhu</vt:lpstr>
      <vt:lpstr>PENĚŽNÍ OBĚH</vt:lpstr>
      <vt:lpstr>Platidla - kategorie</vt:lpstr>
      <vt:lpstr>Tuzemská bankovka</vt:lpstr>
      <vt:lpstr>Tuzemské mince</vt:lpstr>
      <vt:lpstr>Pamětní mince</vt:lpstr>
      <vt:lpstr>Kvalitativní kategorie platidel</vt:lpstr>
      <vt:lpstr>Celá a celistvá</vt:lpstr>
      <vt:lpstr>Opotřebená oběhem</vt:lpstr>
      <vt:lpstr>Nestandardně poškozená bankovka</vt:lpstr>
      <vt:lpstr>Nestandardně poškozená mince</vt:lpstr>
      <vt:lpstr>Subjekty nuceného oběhu</vt:lpstr>
      <vt:lpstr>Pokladní operace</vt:lpstr>
      <vt:lpstr>Oběh bankovek a mincí </vt:lpstr>
      <vt:lpstr>Výměna</vt:lpstr>
      <vt:lpstr>Výměna ex oficio</vt:lpstr>
      <vt:lpstr>Standardy zpracování </vt:lpstr>
      <vt:lpstr>Nevhodné pro oběh</vt:lpstr>
      <vt:lpstr>Míra poškození mincí pro určení nevhodnosti</vt:lpstr>
      <vt:lpstr>Předání ČNB</vt:lpstr>
      <vt:lpstr>Režim pro PO a směnárníky</vt:lpstr>
      <vt:lpstr>Příjem poškozených platidel </vt:lpstr>
      <vt:lpstr>Náhrady 100%</vt:lpstr>
      <vt:lpstr>Poskytování náhrady za necelá platidla 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ČNB</vt:lpstr>
      <vt:lpstr>Padělky</vt:lpstr>
      <vt:lpstr>Podezřelá platidla</vt:lpstr>
      <vt:lpstr>Nakládaní s podezřelými platidly</vt:lpstr>
      <vt:lpstr>Náležitosti potvrzení o zadržení </vt:lpstr>
      <vt:lpstr>Evidence osob</vt:lpstr>
      <vt:lpstr>Výsledek odborného posouzení </vt:lpstr>
      <vt:lpstr>Reprodukce</vt:lpstr>
      <vt:lpstr> Legální napodobeniny </vt:lpstr>
      <vt:lpstr>BALENÍ</vt:lpstr>
      <vt:lpstr>Pravidla balení bankovek a mincí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PLATIDEL</dc:title>
  <dc:creator>632</dc:creator>
  <cp:lastModifiedBy>Hewlett-Packard Company</cp:lastModifiedBy>
  <cp:revision>33</cp:revision>
  <dcterms:created xsi:type="dcterms:W3CDTF">2014-10-07T18:35:38Z</dcterms:created>
  <dcterms:modified xsi:type="dcterms:W3CDTF">2017-10-10T21:22:37Z</dcterms:modified>
</cp:coreProperties>
</file>