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7" r:id="rId4"/>
    <p:sldId id="308" r:id="rId5"/>
    <p:sldId id="309" r:id="rId6"/>
    <p:sldId id="30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310" r:id="rId15"/>
    <p:sldId id="311" r:id="rId16"/>
    <p:sldId id="312" r:id="rId17"/>
    <p:sldId id="313" r:id="rId18"/>
    <p:sldId id="264" r:id="rId19"/>
    <p:sldId id="265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302" r:id="rId34"/>
    <p:sldId id="280" r:id="rId35"/>
    <p:sldId id="281" r:id="rId36"/>
    <p:sldId id="282" r:id="rId37"/>
    <p:sldId id="283" r:id="rId38"/>
    <p:sldId id="285" r:id="rId39"/>
    <p:sldId id="286" r:id="rId40"/>
    <p:sldId id="287" r:id="rId41"/>
    <p:sldId id="288" r:id="rId42"/>
    <p:sldId id="284" r:id="rId43"/>
    <p:sldId id="289" r:id="rId44"/>
    <p:sldId id="290" r:id="rId45"/>
    <p:sldId id="291" r:id="rId46"/>
    <p:sldId id="292" r:id="rId47"/>
    <p:sldId id="293" r:id="rId48"/>
    <p:sldId id="295" r:id="rId49"/>
    <p:sldId id="294" r:id="rId50"/>
    <p:sldId id="297" r:id="rId51"/>
    <p:sldId id="296" r:id="rId52"/>
    <p:sldId id="298" r:id="rId53"/>
    <p:sldId id="299" r:id="rId54"/>
    <p:sldId id="300" r:id="rId55"/>
    <p:sldId id="301" r:id="rId56"/>
    <p:sldId id="303" r:id="rId57"/>
    <p:sldId id="304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FF01E-BB47-4AEE-B42D-722CCFB14D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B9BC92-E09F-4F8A-88F1-C842C5F9B8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gm:t>
    </dgm:pt>
    <dgm:pt modelId="{C2D2F888-C5DA-47E8-BA79-4CDEDC12FB83}" type="parTrans" cxnId="{BD4F6F90-3FEE-4C2A-A6FC-011B449CB91C}">
      <dgm:prSet/>
      <dgm:spPr/>
    </dgm:pt>
    <dgm:pt modelId="{DE6281A8-CB17-4646-8BC0-0EA20119FF2C}" type="sibTrans" cxnId="{BD4F6F90-3FEE-4C2A-A6FC-011B449CB91C}">
      <dgm:prSet/>
      <dgm:spPr/>
    </dgm:pt>
    <dgm:pt modelId="{F43692A7-D23D-4FA3-AE21-21F0B7914F5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gm:t>
    </dgm:pt>
    <dgm:pt modelId="{1AFB911A-08DA-48B5-8665-EE1438794117}" type="parTrans" cxnId="{9FC32582-74A4-4F44-A4F8-5F2135FE2708}">
      <dgm:prSet/>
      <dgm:spPr/>
    </dgm:pt>
    <dgm:pt modelId="{B50F142F-382F-444D-94B8-1BF7A046C5A2}" type="sibTrans" cxnId="{9FC32582-74A4-4F44-A4F8-5F2135FE2708}">
      <dgm:prSet/>
      <dgm:spPr/>
    </dgm:pt>
    <dgm:pt modelId="{366516A8-9B34-438A-82A9-6A20E88782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5C21F4B-019C-4772-95C8-1DF7DB39D8F6}" type="parTrans" cxnId="{D59C0028-63EC-4969-B858-2B178DED0900}">
      <dgm:prSet/>
      <dgm:spPr/>
    </dgm:pt>
    <dgm:pt modelId="{BAF49E0F-1941-474A-9A80-CE2CF9E20B12}" type="sibTrans" cxnId="{D59C0028-63EC-4969-B858-2B178DED0900}">
      <dgm:prSet/>
      <dgm:spPr/>
    </dgm:pt>
    <dgm:pt modelId="{362A9A5D-8AE7-4B65-B0AF-1EB38B95E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gm:t>
    </dgm:pt>
    <dgm:pt modelId="{9710F063-6199-41F7-8586-C57724692BB4}" type="parTrans" cxnId="{429DFB9D-C2C2-41C3-ABBF-A947EA386049}">
      <dgm:prSet/>
      <dgm:spPr/>
    </dgm:pt>
    <dgm:pt modelId="{A3FF71CE-39EB-4279-9D7E-8D272347C6B5}" type="sibTrans" cxnId="{429DFB9D-C2C2-41C3-ABBF-A947EA386049}">
      <dgm:prSet/>
      <dgm:spPr/>
    </dgm:pt>
    <dgm:pt modelId="{F55EFF35-12FE-4B2A-BE3D-A7D889A33B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gm:t>
    </dgm:pt>
    <dgm:pt modelId="{2CF4B499-6946-4B52-BF4F-AA5B69EBB3C5}" type="parTrans" cxnId="{317524F7-0264-4F6C-996B-07066508AA70}">
      <dgm:prSet/>
      <dgm:spPr/>
    </dgm:pt>
    <dgm:pt modelId="{BB7F425F-A1A6-4CBD-A2F8-E72AEC3C0C58}" type="sibTrans" cxnId="{317524F7-0264-4F6C-996B-07066508AA70}">
      <dgm:prSet/>
      <dgm:spPr/>
    </dgm:pt>
    <dgm:pt modelId="{DF3BA401-7725-462C-A6CA-48A54BD5F732}" type="pres">
      <dgm:prSet presAssocID="{753FF01E-BB47-4AEE-B42D-722CCFB14D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A7531-4D76-4F96-B58A-0E1E23C10F3A}" type="pres">
      <dgm:prSet presAssocID="{9AB9BC92-E09F-4F8A-88F1-C842C5F9B825}" presName="hierRoot1" presStyleCnt="0">
        <dgm:presLayoutVars>
          <dgm:hierBranch/>
        </dgm:presLayoutVars>
      </dgm:prSet>
      <dgm:spPr/>
    </dgm:pt>
    <dgm:pt modelId="{6236F1D4-50B5-442C-8E7A-80D020F0988F}" type="pres">
      <dgm:prSet presAssocID="{9AB9BC92-E09F-4F8A-88F1-C842C5F9B825}" presName="rootComposite1" presStyleCnt="0"/>
      <dgm:spPr/>
    </dgm:pt>
    <dgm:pt modelId="{1EEA5293-0AC6-4834-AEDC-7B5F2FBB0225}" type="pres">
      <dgm:prSet presAssocID="{9AB9BC92-E09F-4F8A-88F1-C842C5F9B82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1DCEEF-3524-4DD6-A095-EA9DD823F811}" type="pres">
      <dgm:prSet presAssocID="{9AB9BC92-E09F-4F8A-88F1-C842C5F9B82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1C173DD-9A6A-444B-BD7C-1A6D7DE0D0E1}" type="pres">
      <dgm:prSet presAssocID="{9AB9BC92-E09F-4F8A-88F1-C842C5F9B825}" presName="hierChild2" presStyleCnt="0"/>
      <dgm:spPr/>
    </dgm:pt>
    <dgm:pt modelId="{124908BA-16CD-4181-9C6F-4F59E3870ED7}" type="pres">
      <dgm:prSet presAssocID="{55C21F4B-019C-4772-95C8-1DF7DB39D8F6}" presName="Name35" presStyleLbl="parChTrans1D2" presStyleIdx="0" presStyleCnt="4"/>
      <dgm:spPr/>
    </dgm:pt>
    <dgm:pt modelId="{9ABF367F-AB61-4756-84D0-F576C9AC6E0C}" type="pres">
      <dgm:prSet presAssocID="{366516A8-9B34-438A-82A9-6A20E8878259}" presName="hierRoot2" presStyleCnt="0">
        <dgm:presLayoutVars>
          <dgm:hierBranch/>
        </dgm:presLayoutVars>
      </dgm:prSet>
      <dgm:spPr/>
    </dgm:pt>
    <dgm:pt modelId="{3296205E-2CC2-4A32-9345-F8F3290C1F25}" type="pres">
      <dgm:prSet presAssocID="{366516A8-9B34-438A-82A9-6A20E8878259}" presName="rootComposite" presStyleCnt="0"/>
      <dgm:spPr/>
    </dgm:pt>
    <dgm:pt modelId="{4DAF0EE4-8375-4653-8070-45F926E842BA}" type="pres">
      <dgm:prSet presAssocID="{366516A8-9B34-438A-82A9-6A20E887825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5513EC-83EB-4454-BA2C-D253D1FFC5E0}" type="pres">
      <dgm:prSet presAssocID="{366516A8-9B34-438A-82A9-6A20E8878259}" presName="rootConnector" presStyleLbl="node2" presStyleIdx="0" presStyleCnt="3"/>
      <dgm:spPr/>
      <dgm:t>
        <a:bodyPr/>
        <a:lstStyle/>
        <a:p>
          <a:endParaRPr lang="cs-CZ"/>
        </a:p>
      </dgm:t>
    </dgm:pt>
    <dgm:pt modelId="{2CCABFE9-8868-406F-BA5A-EF26A594666E}" type="pres">
      <dgm:prSet presAssocID="{366516A8-9B34-438A-82A9-6A20E8878259}" presName="hierChild4" presStyleCnt="0"/>
      <dgm:spPr/>
    </dgm:pt>
    <dgm:pt modelId="{14024FB8-3E55-46F0-96E8-860F23F7D90C}" type="pres">
      <dgm:prSet presAssocID="{366516A8-9B34-438A-82A9-6A20E8878259}" presName="hierChild5" presStyleCnt="0"/>
      <dgm:spPr/>
    </dgm:pt>
    <dgm:pt modelId="{98F9DBE7-5CD9-4F34-A805-4081C7D6B920}" type="pres">
      <dgm:prSet presAssocID="{9710F063-6199-41F7-8586-C57724692BB4}" presName="Name35" presStyleLbl="parChTrans1D2" presStyleIdx="1" presStyleCnt="4"/>
      <dgm:spPr/>
    </dgm:pt>
    <dgm:pt modelId="{2A38ACD2-C2A3-4A63-BC5B-5659C357F39C}" type="pres">
      <dgm:prSet presAssocID="{362A9A5D-8AE7-4B65-B0AF-1EB38B95EF11}" presName="hierRoot2" presStyleCnt="0">
        <dgm:presLayoutVars>
          <dgm:hierBranch/>
        </dgm:presLayoutVars>
      </dgm:prSet>
      <dgm:spPr/>
    </dgm:pt>
    <dgm:pt modelId="{CC681C06-FA22-4EA7-92F2-FBB9FFB05CD6}" type="pres">
      <dgm:prSet presAssocID="{362A9A5D-8AE7-4B65-B0AF-1EB38B95EF11}" presName="rootComposite" presStyleCnt="0"/>
      <dgm:spPr/>
    </dgm:pt>
    <dgm:pt modelId="{AD14464F-9095-4BFB-A479-37C24B2356EB}" type="pres">
      <dgm:prSet presAssocID="{362A9A5D-8AE7-4B65-B0AF-1EB38B95EF1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083F01-1602-4CB0-B49B-6ABCE36D5DF1}" type="pres">
      <dgm:prSet presAssocID="{362A9A5D-8AE7-4B65-B0AF-1EB38B95EF11}" presName="rootConnector" presStyleLbl="node2" presStyleIdx="1" presStyleCnt="3"/>
      <dgm:spPr/>
      <dgm:t>
        <a:bodyPr/>
        <a:lstStyle/>
        <a:p>
          <a:endParaRPr lang="cs-CZ"/>
        </a:p>
      </dgm:t>
    </dgm:pt>
    <dgm:pt modelId="{7C57DDE2-05DD-4375-9FC2-0C4A2AD5BF7C}" type="pres">
      <dgm:prSet presAssocID="{362A9A5D-8AE7-4B65-B0AF-1EB38B95EF11}" presName="hierChild4" presStyleCnt="0"/>
      <dgm:spPr/>
    </dgm:pt>
    <dgm:pt modelId="{AF7F0ED7-BF1B-44B6-BC65-529E0EBE3089}" type="pres">
      <dgm:prSet presAssocID="{362A9A5D-8AE7-4B65-B0AF-1EB38B95EF11}" presName="hierChild5" presStyleCnt="0"/>
      <dgm:spPr/>
    </dgm:pt>
    <dgm:pt modelId="{70E5C9EC-97ED-44B5-B826-6842AF7BB9CC}" type="pres">
      <dgm:prSet presAssocID="{2CF4B499-6946-4B52-BF4F-AA5B69EBB3C5}" presName="Name35" presStyleLbl="parChTrans1D2" presStyleIdx="2" presStyleCnt="4"/>
      <dgm:spPr/>
    </dgm:pt>
    <dgm:pt modelId="{B1ED2538-4D05-4C8C-899F-40198E217F6E}" type="pres">
      <dgm:prSet presAssocID="{F55EFF35-12FE-4B2A-BE3D-A7D889A33B15}" presName="hierRoot2" presStyleCnt="0">
        <dgm:presLayoutVars>
          <dgm:hierBranch/>
        </dgm:presLayoutVars>
      </dgm:prSet>
      <dgm:spPr/>
    </dgm:pt>
    <dgm:pt modelId="{3B4BE305-3940-42BE-A6F6-CE9BFFFC0B1C}" type="pres">
      <dgm:prSet presAssocID="{F55EFF35-12FE-4B2A-BE3D-A7D889A33B15}" presName="rootComposite" presStyleCnt="0"/>
      <dgm:spPr/>
    </dgm:pt>
    <dgm:pt modelId="{9FFB335B-3DF0-4E5A-8536-0CFB40717CDC}" type="pres">
      <dgm:prSet presAssocID="{F55EFF35-12FE-4B2A-BE3D-A7D889A33B1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66F698-68A5-4ED1-8774-0C0F4E5CB92F}" type="pres">
      <dgm:prSet presAssocID="{F55EFF35-12FE-4B2A-BE3D-A7D889A33B15}" presName="rootConnector" presStyleLbl="node2" presStyleIdx="2" presStyleCnt="3"/>
      <dgm:spPr/>
      <dgm:t>
        <a:bodyPr/>
        <a:lstStyle/>
        <a:p>
          <a:endParaRPr lang="cs-CZ"/>
        </a:p>
      </dgm:t>
    </dgm:pt>
    <dgm:pt modelId="{3B12E7C4-ADA8-4699-B851-E31BC2F91D70}" type="pres">
      <dgm:prSet presAssocID="{F55EFF35-12FE-4B2A-BE3D-A7D889A33B15}" presName="hierChild4" presStyleCnt="0"/>
      <dgm:spPr/>
    </dgm:pt>
    <dgm:pt modelId="{40027FCC-0E5E-4344-881F-6567CD1B2A0A}" type="pres">
      <dgm:prSet presAssocID="{F55EFF35-12FE-4B2A-BE3D-A7D889A33B15}" presName="hierChild5" presStyleCnt="0"/>
      <dgm:spPr/>
    </dgm:pt>
    <dgm:pt modelId="{E84CB708-C77B-433C-AD9C-D5F2CCE25D8F}" type="pres">
      <dgm:prSet presAssocID="{9AB9BC92-E09F-4F8A-88F1-C842C5F9B825}" presName="hierChild3" presStyleCnt="0"/>
      <dgm:spPr/>
    </dgm:pt>
    <dgm:pt modelId="{F5FD9F02-0788-49B9-9F07-33449222BD4D}" type="pres">
      <dgm:prSet presAssocID="{1AFB911A-08DA-48B5-8665-EE1438794117}" presName="Name111" presStyleLbl="parChTrans1D2" presStyleIdx="3" presStyleCnt="4"/>
      <dgm:spPr/>
    </dgm:pt>
    <dgm:pt modelId="{622BF8B4-5645-4F8C-A4EB-A37F56174A0F}" type="pres">
      <dgm:prSet presAssocID="{F43692A7-D23D-4FA3-AE21-21F0B7914F53}" presName="hierRoot3" presStyleCnt="0">
        <dgm:presLayoutVars>
          <dgm:hierBranch/>
        </dgm:presLayoutVars>
      </dgm:prSet>
      <dgm:spPr/>
    </dgm:pt>
    <dgm:pt modelId="{5ACC76F8-6E54-43EF-B14C-1D06AC4131AA}" type="pres">
      <dgm:prSet presAssocID="{F43692A7-D23D-4FA3-AE21-21F0B7914F53}" presName="rootComposite3" presStyleCnt="0"/>
      <dgm:spPr/>
    </dgm:pt>
    <dgm:pt modelId="{45C205BA-4E3E-4FB1-83D6-73E32F890BB5}" type="pres">
      <dgm:prSet presAssocID="{F43692A7-D23D-4FA3-AE21-21F0B7914F5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0A0E75-B3C9-4827-8AFF-A89CAD029C36}" type="pres">
      <dgm:prSet presAssocID="{F43692A7-D23D-4FA3-AE21-21F0B7914F53}" presName="rootConnector3" presStyleLbl="asst1" presStyleIdx="0" presStyleCnt="1"/>
      <dgm:spPr/>
      <dgm:t>
        <a:bodyPr/>
        <a:lstStyle/>
        <a:p>
          <a:endParaRPr lang="cs-CZ"/>
        </a:p>
      </dgm:t>
    </dgm:pt>
    <dgm:pt modelId="{338A57DA-9E1D-43A9-AB74-5FD1DBA23340}" type="pres">
      <dgm:prSet presAssocID="{F43692A7-D23D-4FA3-AE21-21F0B7914F53}" presName="hierChild6" presStyleCnt="0"/>
      <dgm:spPr/>
    </dgm:pt>
    <dgm:pt modelId="{4204CE12-C7B9-43A5-9577-E585235E0A79}" type="pres">
      <dgm:prSet presAssocID="{F43692A7-D23D-4FA3-AE21-21F0B7914F53}" presName="hierChild7" presStyleCnt="0"/>
      <dgm:spPr/>
    </dgm:pt>
  </dgm:ptLst>
  <dgm:cxnLst>
    <dgm:cxn modelId="{4CBE240D-DA4D-4AF8-9FF1-48F5B31112E0}" type="presOf" srcId="{F55EFF35-12FE-4B2A-BE3D-A7D889A33B15}" destId="{4566F698-68A5-4ED1-8774-0C0F4E5CB92F}" srcOrd="1" destOrd="0" presId="urn:microsoft.com/office/officeart/2005/8/layout/orgChart1"/>
    <dgm:cxn modelId="{D01BA00C-A655-4429-BF12-24320E56A8DE}" type="presOf" srcId="{F43692A7-D23D-4FA3-AE21-21F0B7914F53}" destId="{45C205BA-4E3E-4FB1-83D6-73E32F890BB5}" srcOrd="0" destOrd="0" presId="urn:microsoft.com/office/officeart/2005/8/layout/orgChart1"/>
    <dgm:cxn modelId="{B0BCEC23-9010-4CD9-AE14-B21B9A530705}" type="presOf" srcId="{2CF4B499-6946-4B52-BF4F-AA5B69EBB3C5}" destId="{70E5C9EC-97ED-44B5-B826-6842AF7BB9CC}" srcOrd="0" destOrd="0" presId="urn:microsoft.com/office/officeart/2005/8/layout/orgChart1"/>
    <dgm:cxn modelId="{D59C0028-63EC-4969-B858-2B178DED0900}" srcId="{9AB9BC92-E09F-4F8A-88F1-C842C5F9B825}" destId="{366516A8-9B34-438A-82A9-6A20E8878259}" srcOrd="1" destOrd="0" parTransId="{55C21F4B-019C-4772-95C8-1DF7DB39D8F6}" sibTransId="{BAF49E0F-1941-474A-9A80-CE2CF9E20B12}"/>
    <dgm:cxn modelId="{CCA5D2AC-DC91-4539-AFFB-CFB9A27E2AE4}" type="presOf" srcId="{9AB9BC92-E09F-4F8A-88F1-C842C5F9B825}" destId="{1EEA5293-0AC6-4834-AEDC-7B5F2FBB0225}" srcOrd="0" destOrd="0" presId="urn:microsoft.com/office/officeart/2005/8/layout/orgChart1"/>
    <dgm:cxn modelId="{317524F7-0264-4F6C-996B-07066508AA70}" srcId="{9AB9BC92-E09F-4F8A-88F1-C842C5F9B825}" destId="{F55EFF35-12FE-4B2A-BE3D-A7D889A33B15}" srcOrd="3" destOrd="0" parTransId="{2CF4B499-6946-4B52-BF4F-AA5B69EBB3C5}" sibTransId="{BB7F425F-A1A6-4CBD-A2F8-E72AEC3C0C58}"/>
    <dgm:cxn modelId="{BFDB976D-BED6-46F2-8BBD-55405B3403BA}" type="presOf" srcId="{F43692A7-D23D-4FA3-AE21-21F0B7914F53}" destId="{D90A0E75-B3C9-4827-8AFF-A89CAD029C36}" srcOrd="1" destOrd="0" presId="urn:microsoft.com/office/officeart/2005/8/layout/orgChart1"/>
    <dgm:cxn modelId="{1F7EF1C0-07D7-477E-9F3F-C2DEDFB04EC9}" type="presOf" srcId="{366516A8-9B34-438A-82A9-6A20E8878259}" destId="{4DAF0EE4-8375-4653-8070-45F926E842BA}" srcOrd="0" destOrd="0" presId="urn:microsoft.com/office/officeart/2005/8/layout/orgChart1"/>
    <dgm:cxn modelId="{B5053552-6AFB-4CDE-BFD3-61A868569D7D}" type="presOf" srcId="{9AB9BC92-E09F-4F8A-88F1-C842C5F9B825}" destId="{771DCEEF-3524-4DD6-A095-EA9DD823F811}" srcOrd="1" destOrd="0" presId="urn:microsoft.com/office/officeart/2005/8/layout/orgChart1"/>
    <dgm:cxn modelId="{E3FE0C88-BA6A-43B4-B73A-38D1D4906545}" type="presOf" srcId="{366516A8-9B34-438A-82A9-6A20E8878259}" destId="{6D5513EC-83EB-4454-BA2C-D253D1FFC5E0}" srcOrd="1" destOrd="0" presId="urn:microsoft.com/office/officeart/2005/8/layout/orgChart1"/>
    <dgm:cxn modelId="{9FC32582-74A4-4F44-A4F8-5F2135FE2708}" srcId="{9AB9BC92-E09F-4F8A-88F1-C842C5F9B825}" destId="{F43692A7-D23D-4FA3-AE21-21F0B7914F53}" srcOrd="0" destOrd="0" parTransId="{1AFB911A-08DA-48B5-8665-EE1438794117}" sibTransId="{B50F142F-382F-444D-94B8-1BF7A046C5A2}"/>
    <dgm:cxn modelId="{E473343B-C948-4931-9B22-CA542035A856}" type="presOf" srcId="{753FF01E-BB47-4AEE-B42D-722CCFB14D55}" destId="{DF3BA401-7725-462C-A6CA-48A54BD5F732}" srcOrd="0" destOrd="0" presId="urn:microsoft.com/office/officeart/2005/8/layout/orgChart1"/>
    <dgm:cxn modelId="{C9071B72-6EA3-456F-8F4E-EA469A0DE2AD}" type="presOf" srcId="{9710F063-6199-41F7-8586-C57724692BB4}" destId="{98F9DBE7-5CD9-4F34-A805-4081C7D6B920}" srcOrd="0" destOrd="0" presId="urn:microsoft.com/office/officeart/2005/8/layout/orgChart1"/>
    <dgm:cxn modelId="{6BD6F268-90B9-4A4C-A9D7-8BADCDE0C39B}" type="presOf" srcId="{55C21F4B-019C-4772-95C8-1DF7DB39D8F6}" destId="{124908BA-16CD-4181-9C6F-4F59E3870ED7}" srcOrd="0" destOrd="0" presId="urn:microsoft.com/office/officeart/2005/8/layout/orgChart1"/>
    <dgm:cxn modelId="{78A4A033-C308-4B40-ABDA-00D1D35ACEE3}" type="presOf" srcId="{F55EFF35-12FE-4B2A-BE3D-A7D889A33B15}" destId="{9FFB335B-3DF0-4E5A-8536-0CFB40717CDC}" srcOrd="0" destOrd="0" presId="urn:microsoft.com/office/officeart/2005/8/layout/orgChart1"/>
    <dgm:cxn modelId="{429DFB9D-C2C2-41C3-ABBF-A947EA386049}" srcId="{9AB9BC92-E09F-4F8A-88F1-C842C5F9B825}" destId="{362A9A5D-8AE7-4B65-B0AF-1EB38B95EF11}" srcOrd="2" destOrd="0" parTransId="{9710F063-6199-41F7-8586-C57724692BB4}" sibTransId="{A3FF71CE-39EB-4279-9D7E-8D272347C6B5}"/>
    <dgm:cxn modelId="{AAB8EF1E-C3EB-402F-8B27-CFBF234DBD00}" type="presOf" srcId="{1AFB911A-08DA-48B5-8665-EE1438794117}" destId="{F5FD9F02-0788-49B9-9F07-33449222BD4D}" srcOrd="0" destOrd="0" presId="urn:microsoft.com/office/officeart/2005/8/layout/orgChart1"/>
    <dgm:cxn modelId="{D2285597-D34A-4400-A3E0-0A98B3536427}" type="presOf" srcId="{362A9A5D-8AE7-4B65-B0AF-1EB38B95EF11}" destId="{AD14464F-9095-4BFB-A479-37C24B2356EB}" srcOrd="0" destOrd="0" presId="urn:microsoft.com/office/officeart/2005/8/layout/orgChart1"/>
    <dgm:cxn modelId="{36E57F9D-CC60-47AC-865D-237710D62B9F}" type="presOf" srcId="{362A9A5D-8AE7-4B65-B0AF-1EB38B95EF11}" destId="{34083F01-1602-4CB0-B49B-6ABCE36D5DF1}" srcOrd="1" destOrd="0" presId="urn:microsoft.com/office/officeart/2005/8/layout/orgChart1"/>
    <dgm:cxn modelId="{BD4F6F90-3FEE-4C2A-A6FC-011B449CB91C}" srcId="{753FF01E-BB47-4AEE-B42D-722CCFB14D55}" destId="{9AB9BC92-E09F-4F8A-88F1-C842C5F9B825}" srcOrd="0" destOrd="0" parTransId="{C2D2F888-C5DA-47E8-BA79-4CDEDC12FB83}" sibTransId="{DE6281A8-CB17-4646-8BC0-0EA20119FF2C}"/>
    <dgm:cxn modelId="{3D37E9B0-CEF1-4FE8-B8CC-17A66A4250FE}" type="presParOf" srcId="{DF3BA401-7725-462C-A6CA-48A54BD5F732}" destId="{258A7531-4D76-4F96-B58A-0E1E23C10F3A}" srcOrd="0" destOrd="0" presId="urn:microsoft.com/office/officeart/2005/8/layout/orgChart1"/>
    <dgm:cxn modelId="{81EF705F-DE77-400C-B7E9-6C882F63C807}" type="presParOf" srcId="{258A7531-4D76-4F96-B58A-0E1E23C10F3A}" destId="{6236F1D4-50B5-442C-8E7A-80D020F0988F}" srcOrd="0" destOrd="0" presId="urn:microsoft.com/office/officeart/2005/8/layout/orgChart1"/>
    <dgm:cxn modelId="{493390F9-E4D0-439D-A61B-0719BA0B10A8}" type="presParOf" srcId="{6236F1D4-50B5-442C-8E7A-80D020F0988F}" destId="{1EEA5293-0AC6-4834-AEDC-7B5F2FBB0225}" srcOrd="0" destOrd="0" presId="urn:microsoft.com/office/officeart/2005/8/layout/orgChart1"/>
    <dgm:cxn modelId="{FD854DA2-AFA0-4AB0-AF46-3C7D6239D0C2}" type="presParOf" srcId="{6236F1D4-50B5-442C-8E7A-80D020F0988F}" destId="{771DCEEF-3524-4DD6-A095-EA9DD823F811}" srcOrd="1" destOrd="0" presId="urn:microsoft.com/office/officeart/2005/8/layout/orgChart1"/>
    <dgm:cxn modelId="{2B579396-B232-4C86-A399-EFBC72C16350}" type="presParOf" srcId="{258A7531-4D76-4F96-B58A-0E1E23C10F3A}" destId="{A1C173DD-9A6A-444B-BD7C-1A6D7DE0D0E1}" srcOrd="1" destOrd="0" presId="urn:microsoft.com/office/officeart/2005/8/layout/orgChart1"/>
    <dgm:cxn modelId="{F8E15B6D-EE23-4FD1-AA9E-CC04DE78CFC0}" type="presParOf" srcId="{A1C173DD-9A6A-444B-BD7C-1A6D7DE0D0E1}" destId="{124908BA-16CD-4181-9C6F-4F59E3870ED7}" srcOrd="0" destOrd="0" presId="urn:microsoft.com/office/officeart/2005/8/layout/orgChart1"/>
    <dgm:cxn modelId="{4547C33F-EDDA-439A-BC2A-788D0EBB6D3F}" type="presParOf" srcId="{A1C173DD-9A6A-444B-BD7C-1A6D7DE0D0E1}" destId="{9ABF367F-AB61-4756-84D0-F576C9AC6E0C}" srcOrd="1" destOrd="0" presId="urn:microsoft.com/office/officeart/2005/8/layout/orgChart1"/>
    <dgm:cxn modelId="{6F3F1948-0DE9-4861-A62B-2F4ED7428C0B}" type="presParOf" srcId="{9ABF367F-AB61-4756-84D0-F576C9AC6E0C}" destId="{3296205E-2CC2-4A32-9345-F8F3290C1F25}" srcOrd="0" destOrd="0" presId="urn:microsoft.com/office/officeart/2005/8/layout/orgChart1"/>
    <dgm:cxn modelId="{60A4CF51-1931-414A-B3AB-0C7E11EC0F4A}" type="presParOf" srcId="{3296205E-2CC2-4A32-9345-F8F3290C1F25}" destId="{4DAF0EE4-8375-4653-8070-45F926E842BA}" srcOrd="0" destOrd="0" presId="urn:microsoft.com/office/officeart/2005/8/layout/orgChart1"/>
    <dgm:cxn modelId="{8A8F6930-F419-44C0-B1BD-6EBE587BDB5F}" type="presParOf" srcId="{3296205E-2CC2-4A32-9345-F8F3290C1F25}" destId="{6D5513EC-83EB-4454-BA2C-D253D1FFC5E0}" srcOrd="1" destOrd="0" presId="urn:microsoft.com/office/officeart/2005/8/layout/orgChart1"/>
    <dgm:cxn modelId="{923CF460-D977-4A7E-AE56-A9EA7367E225}" type="presParOf" srcId="{9ABF367F-AB61-4756-84D0-F576C9AC6E0C}" destId="{2CCABFE9-8868-406F-BA5A-EF26A594666E}" srcOrd="1" destOrd="0" presId="urn:microsoft.com/office/officeart/2005/8/layout/orgChart1"/>
    <dgm:cxn modelId="{9120FCFA-63B1-4062-8B39-50DCF3A22992}" type="presParOf" srcId="{9ABF367F-AB61-4756-84D0-F576C9AC6E0C}" destId="{14024FB8-3E55-46F0-96E8-860F23F7D90C}" srcOrd="2" destOrd="0" presId="urn:microsoft.com/office/officeart/2005/8/layout/orgChart1"/>
    <dgm:cxn modelId="{F29C6F49-0F63-4693-B8D7-14C42BF16EFA}" type="presParOf" srcId="{A1C173DD-9A6A-444B-BD7C-1A6D7DE0D0E1}" destId="{98F9DBE7-5CD9-4F34-A805-4081C7D6B920}" srcOrd="2" destOrd="0" presId="urn:microsoft.com/office/officeart/2005/8/layout/orgChart1"/>
    <dgm:cxn modelId="{ECEB6F23-FF1C-46E1-BEA7-BB3A19778C24}" type="presParOf" srcId="{A1C173DD-9A6A-444B-BD7C-1A6D7DE0D0E1}" destId="{2A38ACD2-C2A3-4A63-BC5B-5659C357F39C}" srcOrd="3" destOrd="0" presId="urn:microsoft.com/office/officeart/2005/8/layout/orgChart1"/>
    <dgm:cxn modelId="{8FE5BCA0-9963-415F-A1AE-4179BEF0FC33}" type="presParOf" srcId="{2A38ACD2-C2A3-4A63-BC5B-5659C357F39C}" destId="{CC681C06-FA22-4EA7-92F2-FBB9FFB05CD6}" srcOrd="0" destOrd="0" presId="urn:microsoft.com/office/officeart/2005/8/layout/orgChart1"/>
    <dgm:cxn modelId="{EDCCFE7F-CA9B-44E3-B27C-C00B10691CAD}" type="presParOf" srcId="{CC681C06-FA22-4EA7-92F2-FBB9FFB05CD6}" destId="{AD14464F-9095-4BFB-A479-37C24B2356EB}" srcOrd="0" destOrd="0" presId="urn:microsoft.com/office/officeart/2005/8/layout/orgChart1"/>
    <dgm:cxn modelId="{D5E079C6-8ECE-4BCE-8E80-4A3DCC7AD089}" type="presParOf" srcId="{CC681C06-FA22-4EA7-92F2-FBB9FFB05CD6}" destId="{34083F01-1602-4CB0-B49B-6ABCE36D5DF1}" srcOrd="1" destOrd="0" presId="urn:microsoft.com/office/officeart/2005/8/layout/orgChart1"/>
    <dgm:cxn modelId="{816FF353-8E56-49C2-84EC-0ED0ADD4DA46}" type="presParOf" srcId="{2A38ACD2-C2A3-4A63-BC5B-5659C357F39C}" destId="{7C57DDE2-05DD-4375-9FC2-0C4A2AD5BF7C}" srcOrd="1" destOrd="0" presId="urn:microsoft.com/office/officeart/2005/8/layout/orgChart1"/>
    <dgm:cxn modelId="{A9A44F2F-3407-42E7-8D9D-58B339274186}" type="presParOf" srcId="{2A38ACD2-C2A3-4A63-BC5B-5659C357F39C}" destId="{AF7F0ED7-BF1B-44B6-BC65-529E0EBE3089}" srcOrd="2" destOrd="0" presId="urn:microsoft.com/office/officeart/2005/8/layout/orgChart1"/>
    <dgm:cxn modelId="{6DAC30C3-01C5-4CDC-B29A-AEECA6FFA59D}" type="presParOf" srcId="{A1C173DD-9A6A-444B-BD7C-1A6D7DE0D0E1}" destId="{70E5C9EC-97ED-44B5-B826-6842AF7BB9CC}" srcOrd="4" destOrd="0" presId="urn:microsoft.com/office/officeart/2005/8/layout/orgChart1"/>
    <dgm:cxn modelId="{5762374B-2C9A-49A4-A561-2FD5BF442D24}" type="presParOf" srcId="{A1C173DD-9A6A-444B-BD7C-1A6D7DE0D0E1}" destId="{B1ED2538-4D05-4C8C-899F-40198E217F6E}" srcOrd="5" destOrd="0" presId="urn:microsoft.com/office/officeart/2005/8/layout/orgChart1"/>
    <dgm:cxn modelId="{45F1293B-B607-4A57-86BC-F1A18180B3AA}" type="presParOf" srcId="{B1ED2538-4D05-4C8C-899F-40198E217F6E}" destId="{3B4BE305-3940-42BE-A6F6-CE9BFFFC0B1C}" srcOrd="0" destOrd="0" presId="urn:microsoft.com/office/officeart/2005/8/layout/orgChart1"/>
    <dgm:cxn modelId="{5B9E3922-E5E2-4CC7-8505-2813DE02486E}" type="presParOf" srcId="{3B4BE305-3940-42BE-A6F6-CE9BFFFC0B1C}" destId="{9FFB335B-3DF0-4E5A-8536-0CFB40717CDC}" srcOrd="0" destOrd="0" presId="urn:microsoft.com/office/officeart/2005/8/layout/orgChart1"/>
    <dgm:cxn modelId="{8147DA64-9A22-4D48-A6F2-0894E9337449}" type="presParOf" srcId="{3B4BE305-3940-42BE-A6F6-CE9BFFFC0B1C}" destId="{4566F698-68A5-4ED1-8774-0C0F4E5CB92F}" srcOrd="1" destOrd="0" presId="urn:microsoft.com/office/officeart/2005/8/layout/orgChart1"/>
    <dgm:cxn modelId="{EEBD64B1-671F-4684-89D2-BCA17C0F6268}" type="presParOf" srcId="{B1ED2538-4D05-4C8C-899F-40198E217F6E}" destId="{3B12E7C4-ADA8-4699-B851-E31BC2F91D70}" srcOrd="1" destOrd="0" presId="urn:microsoft.com/office/officeart/2005/8/layout/orgChart1"/>
    <dgm:cxn modelId="{219A728C-BE8D-410B-82F0-DD0D6F6FAFA5}" type="presParOf" srcId="{B1ED2538-4D05-4C8C-899F-40198E217F6E}" destId="{40027FCC-0E5E-4344-881F-6567CD1B2A0A}" srcOrd="2" destOrd="0" presId="urn:microsoft.com/office/officeart/2005/8/layout/orgChart1"/>
    <dgm:cxn modelId="{DA609E4A-2527-4798-AE09-6C12D1AEF4C5}" type="presParOf" srcId="{258A7531-4D76-4F96-B58A-0E1E23C10F3A}" destId="{E84CB708-C77B-433C-AD9C-D5F2CCE25D8F}" srcOrd="2" destOrd="0" presId="urn:microsoft.com/office/officeart/2005/8/layout/orgChart1"/>
    <dgm:cxn modelId="{11C7C485-C993-4092-92FC-44FDF86DDFB6}" type="presParOf" srcId="{E84CB708-C77B-433C-AD9C-D5F2CCE25D8F}" destId="{F5FD9F02-0788-49B9-9F07-33449222BD4D}" srcOrd="0" destOrd="0" presId="urn:microsoft.com/office/officeart/2005/8/layout/orgChart1"/>
    <dgm:cxn modelId="{A630F270-6CA0-4318-B104-735A6E1B11FF}" type="presParOf" srcId="{E84CB708-C77B-433C-AD9C-D5F2CCE25D8F}" destId="{622BF8B4-5645-4F8C-A4EB-A37F56174A0F}" srcOrd="1" destOrd="0" presId="urn:microsoft.com/office/officeart/2005/8/layout/orgChart1"/>
    <dgm:cxn modelId="{1712939A-5D01-4A56-9FF7-E17EB26C5461}" type="presParOf" srcId="{622BF8B4-5645-4F8C-A4EB-A37F56174A0F}" destId="{5ACC76F8-6E54-43EF-B14C-1D06AC4131AA}" srcOrd="0" destOrd="0" presId="urn:microsoft.com/office/officeart/2005/8/layout/orgChart1"/>
    <dgm:cxn modelId="{76EB233F-79BE-4CCB-8385-966DC3DD3400}" type="presParOf" srcId="{5ACC76F8-6E54-43EF-B14C-1D06AC4131AA}" destId="{45C205BA-4E3E-4FB1-83D6-73E32F890BB5}" srcOrd="0" destOrd="0" presId="urn:microsoft.com/office/officeart/2005/8/layout/orgChart1"/>
    <dgm:cxn modelId="{43099B71-2ACD-4276-96C2-77B9E4AF26B3}" type="presParOf" srcId="{5ACC76F8-6E54-43EF-B14C-1D06AC4131AA}" destId="{D90A0E75-B3C9-4827-8AFF-A89CAD029C36}" srcOrd="1" destOrd="0" presId="urn:microsoft.com/office/officeart/2005/8/layout/orgChart1"/>
    <dgm:cxn modelId="{A9380AEF-5394-44FD-80D4-2B7AC5A5BE32}" type="presParOf" srcId="{622BF8B4-5645-4F8C-A4EB-A37F56174A0F}" destId="{338A57DA-9E1D-43A9-AB74-5FD1DBA23340}" srcOrd="1" destOrd="0" presId="urn:microsoft.com/office/officeart/2005/8/layout/orgChart1"/>
    <dgm:cxn modelId="{0BF0DBD5-3125-4346-BD57-1F449CD46FCC}" type="presParOf" srcId="{622BF8B4-5645-4F8C-A4EB-A37F56174A0F}" destId="{4204CE12-C7B9-43A5-9577-E585235E0A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9F02-0788-49B9-9F07-33449222BD4D}">
      <dsp:nvSpPr>
        <dsp:cNvPr id="0" name=""/>
        <dsp:cNvSpPr/>
      </dsp:nvSpPr>
      <dsp:spPr>
        <a:xfrm>
          <a:off x="3648103" y="1135755"/>
          <a:ext cx="238096" cy="1043087"/>
        </a:xfrm>
        <a:custGeom>
          <a:avLst/>
          <a:gdLst/>
          <a:ahLst/>
          <a:cxnLst/>
          <a:rect l="0" t="0" r="0" b="0"/>
          <a:pathLst>
            <a:path>
              <a:moveTo>
                <a:pt x="238096" y="0"/>
              </a:moveTo>
              <a:lnTo>
                <a:pt x="238096" y="1043087"/>
              </a:lnTo>
              <a:lnTo>
                <a:pt x="0" y="10430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5C9EC-97ED-44B5-B826-6842AF7BB9CC}">
      <dsp:nvSpPr>
        <dsp:cNvPr id="0" name=""/>
        <dsp:cNvSpPr/>
      </dsp:nvSpPr>
      <dsp:spPr>
        <a:xfrm>
          <a:off x="3886199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079"/>
              </a:lnTo>
              <a:lnTo>
                <a:pt x="2743774" y="1848079"/>
              </a:lnTo>
              <a:lnTo>
                <a:pt x="2743774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DBE7-5CD9-4F34-A805-4081C7D6B920}">
      <dsp:nvSpPr>
        <dsp:cNvPr id="0" name=""/>
        <dsp:cNvSpPr/>
      </dsp:nvSpPr>
      <dsp:spPr>
        <a:xfrm>
          <a:off x="3840480" y="1135755"/>
          <a:ext cx="91440" cy="2086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08BA-16CD-4181-9C6F-4F59E3870ED7}">
      <dsp:nvSpPr>
        <dsp:cNvPr id="0" name=""/>
        <dsp:cNvSpPr/>
      </dsp:nvSpPr>
      <dsp:spPr>
        <a:xfrm>
          <a:off x="1142425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2743774" y="0"/>
              </a:moveTo>
              <a:lnTo>
                <a:pt x="2743774" y="1848079"/>
              </a:lnTo>
              <a:lnTo>
                <a:pt x="0" y="1848079"/>
              </a:lnTo>
              <a:lnTo>
                <a:pt x="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A5293-0AC6-4834-AEDC-7B5F2FBB0225}">
      <dsp:nvSpPr>
        <dsp:cNvPr id="0" name=""/>
        <dsp:cNvSpPr/>
      </dsp:nvSpPr>
      <dsp:spPr>
        <a:xfrm>
          <a:off x="2752408" y="1964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sp:txBody>
      <dsp:txXfrm>
        <a:off x="2752408" y="1964"/>
        <a:ext cx="2267582" cy="1133791"/>
      </dsp:txXfrm>
    </dsp:sp>
    <dsp:sp modelId="{4DAF0EE4-8375-4653-8070-45F926E842BA}">
      <dsp:nvSpPr>
        <dsp:cNvPr id="0" name=""/>
        <dsp:cNvSpPr/>
      </dsp:nvSpPr>
      <dsp:spPr>
        <a:xfrm>
          <a:off x="863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8633" y="3221931"/>
        <a:ext cx="2267582" cy="1133791"/>
      </dsp:txXfrm>
    </dsp:sp>
    <dsp:sp modelId="{AD14464F-9095-4BFB-A479-37C24B2356EB}">
      <dsp:nvSpPr>
        <dsp:cNvPr id="0" name=""/>
        <dsp:cNvSpPr/>
      </dsp:nvSpPr>
      <dsp:spPr>
        <a:xfrm>
          <a:off x="2752408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sp:txBody>
      <dsp:txXfrm>
        <a:off x="2752408" y="3221931"/>
        <a:ext cx="2267582" cy="1133791"/>
      </dsp:txXfrm>
    </dsp:sp>
    <dsp:sp modelId="{9FFB335B-3DF0-4E5A-8536-0CFB40717CDC}">
      <dsp:nvSpPr>
        <dsp:cNvPr id="0" name=""/>
        <dsp:cNvSpPr/>
      </dsp:nvSpPr>
      <dsp:spPr>
        <a:xfrm>
          <a:off x="549618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sp:txBody>
      <dsp:txXfrm>
        <a:off x="5496183" y="3221931"/>
        <a:ext cx="2267582" cy="1133791"/>
      </dsp:txXfrm>
    </dsp:sp>
    <dsp:sp modelId="{45C205BA-4E3E-4FB1-83D6-73E32F890BB5}">
      <dsp:nvSpPr>
        <dsp:cNvPr id="0" name=""/>
        <dsp:cNvSpPr/>
      </dsp:nvSpPr>
      <dsp:spPr>
        <a:xfrm>
          <a:off x="1380521" y="1611947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sp:txBody>
      <dsp:txXfrm>
        <a:off x="1380521" y="1611947"/>
        <a:ext cx="2267582" cy="113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5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43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7EC2F-BF46-4ECD-8059-388B011A1D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79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030AB-1ED0-4E4D-B889-D1E3883297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6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2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2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5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5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D5793-6945-4E12-A82A-92CE0BA14731}" type="datetimeFigureOut">
              <a:rPr lang="cs-CZ" smtClean="0"/>
              <a:t>05.12.2017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8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p.cz/" TargetMode="Externa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kp.cz/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aisweb.org/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dohled_financni_trh/vykon_dohledu/mezinarodni_aktivity/eiopa.html" TargetMode="External"/><Relationship Id="rId2" Type="http://schemas.openxmlformats.org/officeDocument/2006/relationships/hyperlink" Target="https://europa.eu/european-union/about-eu/agencies/eiopa_cs#n%C3%A1pl%C5%88_%C4%8Dinnosti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apl.cnb.cz/apljerrsdad/JERRS.WEB15.BASIC_LISTINGS_RESPONSE_3?p_lang=cz&amp;p_DATUM=23.11.2017&amp;p_hie=HI&amp;p_rec_per_page=25&amp;p_ses_idx=185" TargetMode="External"/><Relationship Id="rId3" Type="http://schemas.openxmlformats.org/officeDocument/2006/relationships/hyperlink" Target="https://apl.cnb.cz/apljerrsdad/JERRS.WEB15.BASIC_LISTINGS_RESPONSE_3?p_lang=cz&amp;p_DATUM=23.11.2017&amp;p_hie=HI&amp;p_rec_per_page=25&amp;p_ses_idx=17" TargetMode="External"/><Relationship Id="rId7" Type="http://schemas.openxmlformats.org/officeDocument/2006/relationships/hyperlink" Target="https://apl.cnb.cz/apljerrsdad/JERRS.WEB15.BASIC_LISTINGS_RESPONSE_3?p_lang=cz&amp;p_DATUM=23.11.2017&amp;p_hie=HI&amp;p_rec_per_page=25&amp;p_ses_idx=186" TargetMode="External"/><Relationship Id="rId2" Type="http://schemas.openxmlformats.org/officeDocument/2006/relationships/hyperlink" Target="https://www.cnb.cz/cs/dohled_financni_trh/seznamy/ostatni_seznam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l.cnb.cz/apljerrsdad/JERRS.WEB15.BASIC_LISTINGS_RESPONSE_3?p_lang=cz&amp;p_DATUM=23.11.2017&amp;p_hie=HI&amp;p_rec_per_page=25&amp;p_ses_idx=187" TargetMode="External"/><Relationship Id="rId5" Type="http://schemas.openxmlformats.org/officeDocument/2006/relationships/hyperlink" Target="https://apl.cnb.cz/apljerrsdad/JERRS.WEB15.BASIC_LISTINGS_RESPONSE_3?p_lang=cz&amp;p_DATUM=23.11.2017&amp;p_hie=HI&amp;p_rec_per_page=25&amp;p_ses_idx=139" TargetMode="External"/><Relationship Id="rId4" Type="http://schemas.openxmlformats.org/officeDocument/2006/relationships/hyperlink" Target="https://apl.cnb.cz/apljerrsdad/JERRS.WEB15.BASIC_LISTINGS_RESPONSE_3?p_lang=cz&amp;p_DATUM=23.11.2017&amp;p_hie=HI&amp;p_rec_per_page=25&amp;p_ses_idx=31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kslpu.com/" TargetMode="Externa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acpm.cz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1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nemocenské pojištění,</a:t>
            </a:r>
          </a:p>
          <a:p>
            <a:r>
              <a:rPr lang="cs-CZ" dirty="0" smtClean="0"/>
              <a:t>důchodové pojištění, </a:t>
            </a:r>
          </a:p>
          <a:p>
            <a:r>
              <a:rPr lang="cs-CZ" dirty="0"/>
              <a:t>p</a:t>
            </a:r>
            <a:r>
              <a:rPr lang="cs-CZ" dirty="0" smtClean="0"/>
              <a:t>enzijní připojištění se státním příspěvkem, </a:t>
            </a:r>
          </a:p>
          <a:p>
            <a:r>
              <a:rPr lang="cs-CZ" dirty="0" smtClean="0"/>
              <a:t>důchodové spoření, </a:t>
            </a:r>
          </a:p>
          <a:p>
            <a:r>
              <a:rPr lang="cs-CZ" dirty="0" smtClean="0"/>
              <a:t>doplňkové penzijní spoření, </a:t>
            </a:r>
          </a:p>
          <a:p>
            <a:r>
              <a:rPr lang="cs-CZ" dirty="0" smtClean="0"/>
              <a:t>zaměstnanecké penzijní pojištění, </a:t>
            </a:r>
          </a:p>
          <a:p>
            <a:r>
              <a:rPr lang="cs-CZ" dirty="0" smtClean="0"/>
              <a:t>úrazové pojištění zaměstnanců, </a:t>
            </a:r>
          </a:p>
          <a:p>
            <a:r>
              <a:rPr lang="cs-CZ" dirty="0" smtClean="0"/>
              <a:t>veřejné zdravotní pojištění.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728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Činnost:</a:t>
            </a:r>
          </a:p>
          <a:p>
            <a:r>
              <a:rPr lang="cs-CZ" b="1" dirty="0" smtClean="0"/>
              <a:t>Vzájemných pojišťoven </a:t>
            </a:r>
            <a:r>
              <a:rPr lang="cs-CZ" dirty="0" smtClean="0"/>
              <a:t>= pojišťovny vykonávající svoji činnost na principu vzájemnosti, u kterých se plnění mění podle dostupných zdrojů a které vyžadují, aby každý z jejich členů platil stejný příspěvek,</a:t>
            </a:r>
          </a:p>
          <a:p>
            <a:r>
              <a:rPr lang="cs-CZ" b="1" dirty="0" smtClean="0"/>
              <a:t>Garančního systému finančního trhu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Garančního fondu obchodníků s cennými papíry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Institucí jiných než pojišťoven </a:t>
            </a:r>
            <a:r>
              <a:rPr lang="cs-CZ" dirty="0" smtClean="0"/>
              <a:t>podle §2/2 </a:t>
            </a:r>
            <a:r>
              <a:rPr lang="cs-CZ" dirty="0" err="1" smtClean="0"/>
              <a:t>Zpoj</a:t>
            </a:r>
            <a:r>
              <a:rPr lang="cs-CZ" dirty="0" smtClean="0"/>
              <a:t>, (asistence)</a:t>
            </a:r>
          </a:p>
          <a:p>
            <a:r>
              <a:rPr lang="cs-CZ" b="1" dirty="0" smtClean="0"/>
              <a:t>uskupení bez právní osobnosti spočívající v poskytování vzájemného zabezpečení pro své členy</a:t>
            </a:r>
            <a:r>
              <a:rPr lang="cs-CZ" dirty="0" smtClean="0"/>
              <a:t>, a to bez povinnosti platit pojistné nebo vytvářet technické rezervy.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954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BF6326-DA8A-405C-9659-35D15FBB41F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činnost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přebírání pojistných rizik na základě uzavřených pojistných smluv a plnění z nich</a:t>
            </a:r>
            <a:r>
              <a:rPr lang="cs-CZ" altLang="cs-CZ" sz="2000" dirty="0" smtClean="0"/>
              <a:t>, </a:t>
            </a:r>
          </a:p>
          <a:p>
            <a:r>
              <a:rPr lang="cs-CZ" altLang="cs-CZ" sz="2000" dirty="0" smtClean="0"/>
              <a:t>součásti pojišťovací činnosti: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činnosti přímo vyplývající z povolené pojišťovací činnosti, zejména </a:t>
            </a:r>
            <a:r>
              <a:rPr lang="cs-CZ" altLang="cs-CZ" sz="2000" u="sng" dirty="0" smtClean="0"/>
              <a:t>činnosti související se vznikem pojištění a jeho správou – </a:t>
            </a:r>
            <a:r>
              <a:rPr lang="cs-CZ" altLang="cs-CZ" sz="2000" b="1" dirty="0" smtClean="0"/>
              <a:t>správa pojištění</a:t>
            </a:r>
            <a:r>
              <a:rPr lang="cs-CZ" altLang="cs-CZ" sz="2000" dirty="0" smtClean="0"/>
              <a:t> = </a:t>
            </a:r>
            <a:r>
              <a:rPr lang="cs-CZ" altLang="cs-CZ" sz="2000" dirty="0" err="1" smtClean="0"/>
              <a:t>opečovávání</a:t>
            </a:r>
            <a:r>
              <a:rPr lang="cs-CZ" altLang="cs-CZ" sz="2000" dirty="0" smtClean="0"/>
              <a:t> pojistného kmene</a:t>
            </a:r>
            <a:endParaRPr lang="cs-CZ" altLang="cs-CZ" sz="2000" u="sng" dirty="0" smtClean="0"/>
          </a:p>
          <a:p>
            <a:pPr marL="457200" indent="-457200">
              <a:buAutoNum type="alphaLcParenR"/>
            </a:pPr>
            <a:r>
              <a:rPr lang="cs-CZ" altLang="cs-CZ" sz="2000" b="1" dirty="0" smtClean="0"/>
              <a:t>likvidace pojistných událostí</a:t>
            </a:r>
            <a:r>
              <a:rPr lang="cs-CZ" altLang="cs-CZ" sz="2000" dirty="0" smtClean="0"/>
              <a:t>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poskytování </a:t>
            </a:r>
            <a:r>
              <a:rPr lang="cs-CZ" altLang="cs-CZ" sz="2000" b="1" dirty="0" smtClean="0"/>
              <a:t>asistenčních služeb,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investování,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uzavírání smluv pojišťovnou se zajišťovnami o zajištění závazků pojišťovny vyplývajících z jí uzavřených pojistných smluv a </a:t>
            </a:r>
          </a:p>
          <a:p>
            <a:pPr marL="457200" indent="-457200">
              <a:buAutoNum type="alphaLcParenR"/>
            </a:pPr>
            <a:r>
              <a:rPr lang="cs-CZ" altLang="cs-CZ" sz="2000" b="1" dirty="0"/>
              <a:t>z</a:t>
            </a:r>
            <a:r>
              <a:rPr lang="cs-CZ" altLang="cs-CZ" sz="2000" b="1" dirty="0" smtClean="0"/>
              <a:t>ábranná činnost </a:t>
            </a:r>
            <a:r>
              <a:rPr lang="cs-CZ" altLang="cs-CZ" sz="2000" dirty="0" smtClean="0"/>
              <a:t>= činnost směřující k předcházení vzniku škod a zmírňování jejich následků.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9329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přebírání pojistných rizik na základě uzavřených </a:t>
            </a:r>
            <a:r>
              <a:rPr lang="cs-CZ" b="1" dirty="0" smtClean="0"/>
              <a:t>zajišťovacích smluv</a:t>
            </a:r>
            <a:r>
              <a:rPr lang="cs-CZ" dirty="0" smtClean="0"/>
              <a:t>, = zajišťovna se zavazuje poskytnout pojišťovně ve sjednaném rozsahu plnění, nastane-li nahodilá událost ve smlouvě blíže označená, a pojistitel se zavazuje platit zajistiteli </a:t>
            </a:r>
            <a:r>
              <a:rPr lang="cs-CZ" b="1" dirty="0" smtClean="0"/>
              <a:t>zajistné</a:t>
            </a:r>
            <a:r>
              <a:rPr lang="cs-CZ" dirty="0" smtClean="0"/>
              <a:t>  = ve smlouvě určená část pojistného z pojistných smluv uzavřených pojistitelem, které jsou předmětem této smlouvy,</a:t>
            </a:r>
          </a:p>
          <a:p>
            <a:r>
              <a:rPr lang="cs-CZ" dirty="0" smtClean="0"/>
              <a:t>plnění ze zajišťovacích smluv,</a:t>
            </a:r>
          </a:p>
          <a:p>
            <a:r>
              <a:rPr lang="cs-CZ" dirty="0" smtClean="0"/>
              <a:t>uzavírání zajišťovacích smluv mezi </a:t>
            </a:r>
            <a:r>
              <a:rPr lang="cs-CZ" b="1" dirty="0" smtClean="0"/>
              <a:t>zajistiteli,</a:t>
            </a:r>
            <a:r>
              <a:rPr lang="cs-CZ" dirty="0" smtClean="0"/>
              <a:t> přičemž součástí zajišťovací činnosti jsou činnosti přímo vyplývající z povolené zajišťovací činnosti, zejména:</a:t>
            </a:r>
          </a:p>
          <a:p>
            <a:r>
              <a:rPr lang="cs-CZ" dirty="0" smtClean="0"/>
              <a:t>činnosti související se vznikem zajištění a jeho správou, </a:t>
            </a:r>
          </a:p>
          <a:p>
            <a:r>
              <a:rPr lang="cs-CZ" dirty="0" smtClean="0"/>
              <a:t>investování, </a:t>
            </a:r>
          </a:p>
          <a:p>
            <a:r>
              <a:rPr lang="cs-CZ" u="sng" dirty="0" smtClean="0"/>
              <a:t>poskytování statistického nebo </a:t>
            </a:r>
            <a:r>
              <a:rPr lang="cs-CZ" u="sng" dirty="0" err="1" smtClean="0"/>
              <a:t>pojistněmatematického</a:t>
            </a:r>
            <a:r>
              <a:rPr lang="cs-CZ" u="sng" dirty="0" smtClean="0"/>
              <a:t> poradenství v pojišťovnictví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analýza a průzkum pojistných rizik, </a:t>
            </a:r>
          </a:p>
          <a:p>
            <a:r>
              <a:rPr lang="cs-CZ" dirty="0" smtClean="0"/>
              <a:t>činnost holdingové osoby a činnosti ve finančním sektoru podle zákona upravujícího doplňkový dohled nad finančními konglomeráty.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81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ODVĚTVÍ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životního pojištění</a:t>
            </a:r>
          </a:p>
          <a:p>
            <a:r>
              <a:rPr lang="cs-CZ" dirty="0"/>
              <a:t>Odvětví </a:t>
            </a:r>
            <a:r>
              <a:rPr lang="cs-CZ" dirty="0" smtClean="0"/>
              <a:t>neživotního pojištění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Účel členění:</a:t>
            </a:r>
          </a:p>
          <a:p>
            <a:r>
              <a:rPr lang="cs-CZ" dirty="0" smtClean="0"/>
              <a:t>Legitimita </a:t>
            </a:r>
          </a:p>
          <a:p>
            <a:r>
              <a:rPr lang="cs-CZ" dirty="0" smtClean="0"/>
              <a:t>Základní kapitál</a:t>
            </a:r>
          </a:p>
          <a:p>
            <a:r>
              <a:rPr lang="cs-CZ" dirty="0" smtClean="0"/>
              <a:t>Solventnost</a:t>
            </a:r>
          </a:p>
          <a:p>
            <a:r>
              <a:rPr lang="cs-CZ" dirty="0" smtClean="0"/>
              <a:t>Technické rezervy</a:t>
            </a:r>
          </a:p>
        </p:txBody>
      </p:sp>
    </p:spTree>
    <p:extLst>
      <p:ext uri="{BB962C8B-B14F-4D97-AF65-F5344CB8AC3E}">
        <p14:creationId xmlns:p14="http://schemas.microsoft.com/office/powerpoint/2010/main" val="326234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Odvětví životního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4736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I. Pojištění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/>
              <a:t>) pro případ smrti, pro případ dožití, pro případ dožití se stanoveného věku nebo dřívější smrti, spojených životů, s výplatou zaplaceného pojistného,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b</a:t>
            </a:r>
            <a:r>
              <a:rPr lang="cs-CZ" dirty="0"/>
              <a:t>) důchodu,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c</a:t>
            </a:r>
            <a:r>
              <a:rPr lang="cs-CZ" dirty="0"/>
              <a:t>) pojištění úrazu nebo nemoci jako doplňkové pojištění k pojištění podle této části.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II</a:t>
            </a:r>
            <a:r>
              <a:rPr lang="cs-CZ" dirty="0"/>
              <a:t>. Svatební pojištění nebo pojištění prostředků na výživu dětí.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III</a:t>
            </a:r>
            <a:r>
              <a:rPr lang="cs-CZ" dirty="0"/>
              <a:t>. Pojištění uvedená v bodě I písm. a) a b) a bodě II, která jsou spojena s investičním fondem.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IV</a:t>
            </a:r>
            <a:r>
              <a:rPr lang="cs-CZ" dirty="0"/>
              <a:t>. Trvalé zdravotní pojištění podle čl. 2 odst. 3 písm. a) bodu </a:t>
            </a:r>
            <a:r>
              <a:rPr lang="cs-CZ" dirty="0" err="1"/>
              <a:t>iv</a:t>
            </a:r>
            <a:r>
              <a:rPr lang="cs-CZ" dirty="0"/>
              <a:t>) směrnice Evropského parlamentu a Rady 2009/138/ES1).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</a:t>
            </a:r>
            <a:r>
              <a:rPr lang="cs-CZ" dirty="0"/>
              <a:t>. Kapitalizace příspěvků hrazených skupinou přispěvatelů a následné rozdělování akumulovaných aktiv mezi přeživší přispěvatele nebo mezi osoby oprávněné po zemřelých přispěvatelích.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</a:t>
            </a:r>
            <a:r>
              <a:rPr lang="cs-CZ" dirty="0"/>
              <a:t>. Umořování kapitálu založené na </a:t>
            </a:r>
            <a:r>
              <a:rPr lang="cs-CZ" dirty="0" err="1"/>
              <a:t>pojistněmatematickém</a:t>
            </a:r>
            <a:r>
              <a:rPr lang="cs-CZ" dirty="0"/>
              <a:t> výpočtu, kdy jsou proti jednorázovým nebo periodickým platbám dohodnutým předem přijaty závazky se stanovenou dobou trvání a ve stanovené výši.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VII</a:t>
            </a:r>
            <a:r>
              <a:rPr lang="cs-CZ" dirty="0"/>
              <a:t>. Správa skupinových penzijních fondů, případně včetně pojištění zabezpečujícího zachování kapitálu nebo platbu minimálního úrokového výnosu.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VIII</a:t>
            </a:r>
            <a:r>
              <a:rPr lang="cs-CZ" dirty="0"/>
              <a:t>. Činnosti podle čl. 2 odst. 3 písm. b) bodu </a:t>
            </a:r>
            <a:r>
              <a:rPr lang="cs-CZ" dirty="0" err="1"/>
              <a:t>iii</a:t>
            </a:r>
            <a:r>
              <a:rPr lang="cs-CZ" dirty="0"/>
              <a:t>) směrnice Evropského parlamentu a Rady 2009/138/ES1</a:t>
            </a:r>
            <a:r>
              <a:rPr lang="cs-CZ" dirty="0" smtClean="0"/>
              <a:t>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IX</a:t>
            </a:r>
            <a:r>
              <a:rPr lang="cs-CZ" dirty="0"/>
              <a:t>. Pojištění týkající se délky lidského života, které je upraveno právními předpisy z oblasti sociálního pojištění, pokud zákon umožňuje jeho provádění pojišťovnou na její vlastní účet.</a:t>
            </a:r>
          </a:p>
        </p:txBody>
      </p:sp>
    </p:spTree>
    <p:extLst>
      <p:ext uri="{BB962C8B-B14F-4D97-AF65-F5344CB8AC3E}">
        <p14:creationId xmlns:p14="http://schemas.microsoft.com/office/powerpoint/2010/main" val="4157645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9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Odvětví neživotního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838200" y="992777"/>
            <a:ext cx="5181600" cy="51841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1. Úrazové </a:t>
            </a:r>
            <a:r>
              <a:rPr lang="cs-CZ" dirty="0" smtClean="0"/>
              <a:t>pojištění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Pojištění </a:t>
            </a:r>
            <a:r>
              <a:rPr lang="cs-CZ" dirty="0" smtClean="0"/>
              <a:t>nemoci</a:t>
            </a:r>
          </a:p>
          <a:p>
            <a:pPr marL="0" indent="0">
              <a:buNone/>
            </a:pPr>
            <a:r>
              <a:rPr lang="cs-CZ" dirty="0"/>
              <a:t>3. Pojištění škod na pozemních dopravních prostředcích jiných než drážních </a:t>
            </a:r>
            <a:r>
              <a:rPr lang="cs-CZ" dirty="0" smtClean="0"/>
              <a:t>vozidlech</a:t>
            </a:r>
          </a:p>
          <a:p>
            <a:pPr marL="0" indent="0">
              <a:buNone/>
            </a:pPr>
            <a:r>
              <a:rPr lang="cs-CZ" dirty="0" smtClean="0"/>
              <a:t>4. Pojištění </a:t>
            </a:r>
            <a:r>
              <a:rPr lang="cs-CZ" dirty="0"/>
              <a:t>škod na drážních vozidlech.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5</a:t>
            </a:r>
            <a:r>
              <a:rPr lang="cs-CZ" dirty="0"/>
              <a:t>. Pojištění škod na leteckých dopravních prostředcích.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6</a:t>
            </a:r>
            <a:r>
              <a:rPr lang="cs-CZ" dirty="0"/>
              <a:t>. Pojištění škod na </a:t>
            </a:r>
            <a:r>
              <a:rPr lang="cs-CZ" dirty="0" smtClean="0"/>
              <a:t>plavidlech</a:t>
            </a:r>
          </a:p>
          <a:p>
            <a:pPr marL="0" indent="0">
              <a:buNone/>
            </a:pPr>
            <a:r>
              <a:rPr lang="cs-CZ" dirty="0"/>
              <a:t>7. Pojištění přepravovaných věcí včetně zavazadel a jiného majetku bez ohledu na použitý dopravní prostředek.</a:t>
            </a:r>
          </a:p>
          <a:p>
            <a:pPr marL="0" indent="0">
              <a:buNone/>
            </a:pPr>
            <a:r>
              <a:rPr lang="cs-CZ" dirty="0" smtClean="0"/>
              <a:t>8</a:t>
            </a:r>
            <a:r>
              <a:rPr lang="cs-CZ" dirty="0"/>
              <a:t>. Pojištění škod na majetku jiném než uvedeném v bodech 3 až 7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9. Pojištění jiných škod na majetku jiném než uvedeném v bodech 3 až 7 vzniklých krupobitím nebo mrazem, anebo jinými pojistnými nebezpečími (např. loupeží, krádeží nebo újmu způsobené lesní zvěří), nejsou-li tato zahrnuta v bodě 8, včetně pojištění škod na hospodářských zvířatech způsobených nákazou nebo jinými pojistnými nebezpečími</a:t>
            </a:r>
          </a:p>
          <a:p>
            <a:pPr marL="0" indent="0">
              <a:buNone/>
            </a:pPr>
            <a:r>
              <a:rPr lang="cs-CZ" dirty="0"/>
              <a:t>10. Pojištění odpovědnosti za újmu vyplývající: a) z provozu pozemního motorového a jeho přípojného vozidla, b) z činnosti dopravce, c) z provozu drážního vozidla.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72200" y="992777"/>
            <a:ext cx="5181600" cy="51841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. Pojištění odpovědnosti za újmu vyplývající z vlastnictví nebo užití leteckého dopravního prostředku, včetně odpovědnosti dopravce.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12</a:t>
            </a:r>
            <a:r>
              <a:rPr lang="cs-CZ" dirty="0"/>
              <a:t>. Pojištění odpovědnosti za újmu vyplývající z vlastnictví nebo užití říčního, průplavového, jezerního nebo námořního plavidla, včetně odpovědnosti dopravce.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13</a:t>
            </a:r>
            <a:r>
              <a:rPr lang="cs-CZ" dirty="0"/>
              <a:t>. Všeobecné pojištění odpovědnosti za újmu jinou než uvedenou v odvětvích č. 10 až </a:t>
            </a:r>
            <a:r>
              <a:rPr lang="cs-CZ" dirty="0" smtClean="0"/>
              <a:t>12: a</a:t>
            </a:r>
            <a:r>
              <a:rPr lang="cs-CZ" dirty="0"/>
              <a:t>) za újmu na životním prostředí</a:t>
            </a:r>
            <a:r>
              <a:rPr lang="cs-CZ" dirty="0" smtClean="0"/>
              <a:t>, b</a:t>
            </a:r>
            <a:r>
              <a:rPr lang="cs-CZ" dirty="0"/>
              <a:t>) za újmu způsobenou jaderným zařízením</a:t>
            </a:r>
            <a:r>
              <a:rPr lang="cs-CZ" dirty="0" smtClean="0"/>
              <a:t>, c</a:t>
            </a:r>
            <a:r>
              <a:rPr lang="cs-CZ" dirty="0"/>
              <a:t>) za újmu způsobenou vadou </a:t>
            </a:r>
            <a:r>
              <a:rPr lang="cs-CZ" dirty="0" smtClean="0"/>
              <a:t>výrobku, d</a:t>
            </a:r>
            <a:r>
              <a:rPr lang="cs-CZ" dirty="0"/>
              <a:t>) ostatní.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14</a:t>
            </a:r>
            <a:r>
              <a:rPr lang="cs-CZ" dirty="0"/>
              <a:t>. Pojištění úvěru</a:t>
            </a:r>
          </a:p>
          <a:p>
            <a:pPr marL="0" indent="0">
              <a:buNone/>
            </a:pPr>
            <a:r>
              <a:rPr lang="cs-CZ" dirty="0" smtClean="0"/>
              <a:t>15</a:t>
            </a:r>
            <a:r>
              <a:rPr lang="cs-CZ" dirty="0"/>
              <a:t>. Pojištění záruky (kauce)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16</a:t>
            </a:r>
            <a:r>
              <a:rPr lang="cs-CZ" dirty="0"/>
              <a:t>. Pojištění různých finančních ztrát </a:t>
            </a:r>
            <a:r>
              <a:rPr lang="cs-CZ" dirty="0" smtClean="0"/>
              <a:t>vyplývajících: a</a:t>
            </a:r>
            <a:r>
              <a:rPr lang="cs-CZ" dirty="0"/>
              <a:t>) z výkonu povolání</a:t>
            </a:r>
            <a:r>
              <a:rPr lang="cs-CZ" dirty="0" smtClean="0"/>
              <a:t>, b</a:t>
            </a:r>
            <a:r>
              <a:rPr lang="cs-CZ" dirty="0"/>
              <a:t>) z nedostatečného </a:t>
            </a:r>
            <a:r>
              <a:rPr lang="cs-CZ" dirty="0" smtClean="0"/>
              <a:t>příjmu, c</a:t>
            </a:r>
            <a:r>
              <a:rPr lang="cs-CZ" dirty="0"/>
              <a:t>) ze špatných povětrnostních podmínek</a:t>
            </a:r>
            <a:r>
              <a:rPr lang="cs-CZ" dirty="0" smtClean="0"/>
              <a:t>, d</a:t>
            </a:r>
            <a:r>
              <a:rPr lang="cs-CZ" dirty="0"/>
              <a:t>) ze ztráty zisku</a:t>
            </a:r>
            <a:r>
              <a:rPr lang="cs-CZ" dirty="0" smtClean="0"/>
              <a:t>, e</a:t>
            </a:r>
            <a:r>
              <a:rPr lang="cs-CZ" dirty="0"/>
              <a:t>) ze stálých nákladů</a:t>
            </a:r>
            <a:r>
              <a:rPr lang="cs-CZ" dirty="0" smtClean="0"/>
              <a:t>, f</a:t>
            </a:r>
            <a:r>
              <a:rPr lang="cs-CZ" dirty="0"/>
              <a:t>) z nepředvídaných obchodních výdajů</a:t>
            </a:r>
            <a:r>
              <a:rPr lang="cs-CZ" dirty="0" smtClean="0"/>
              <a:t>, g</a:t>
            </a:r>
            <a:r>
              <a:rPr lang="cs-CZ" dirty="0"/>
              <a:t>) ze ztráty tržní hodnoty</a:t>
            </a:r>
            <a:r>
              <a:rPr lang="cs-CZ" dirty="0" smtClean="0"/>
              <a:t>, h</a:t>
            </a:r>
            <a:r>
              <a:rPr lang="cs-CZ" dirty="0"/>
              <a:t>) ze ztráty pravidelného zdroje příjmu</a:t>
            </a:r>
            <a:r>
              <a:rPr lang="cs-CZ" dirty="0" smtClean="0"/>
              <a:t>, i</a:t>
            </a:r>
            <a:r>
              <a:rPr lang="cs-CZ" dirty="0"/>
              <a:t>) z jiné nepřímé obchodní finanční ztráty</a:t>
            </a:r>
            <a:r>
              <a:rPr lang="cs-CZ" dirty="0" smtClean="0"/>
              <a:t>, j</a:t>
            </a:r>
            <a:r>
              <a:rPr lang="cs-CZ" dirty="0"/>
              <a:t>) z ostatních finančních ztrát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17</a:t>
            </a:r>
            <a:r>
              <a:rPr lang="cs-CZ" dirty="0"/>
              <a:t>. Pojištění právní ochrany.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18</a:t>
            </a:r>
            <a:r>
              <a:rPr lang="cs-CZ" dirty="0"/>
              <a:t>. Pojištění pomoci osobám v nouzi během cestování nebo pobytu mimo místa svého bydliště, včetně pojištění finančních ztrát bezprostředně souvisejících s cestováním.</a:t>
            </a:r>
          </a:p>
        </p:txBody>
      </p:sp>
    </p:spTree>
    <p:extLst>
      <p:ext uri="{BB962C8B-B14F-4D97-AF65-F5344CB8AC3E}">
        <p14:creationId xmlns:p14="http://schemas.microsoft.com/office/powerpoint/2010/main" val="3364285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neživotních pojištění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a) „</a:t>
            </a:r>
            <a:r>
              <a:rPr lang="cs-CZ" b="1" dirty="0"/>
              <a:t>Pojištění úrazu a nemoci</a:t>
            </a:r>
            <a:r>
              <a:rPr lang="cs-CZ" dirty="0"/>
              <a:t>“ pro odvětví uvedená v části B bodech 1 a 2,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„</a:t>
            </a:r>
            <a:r>
              <a:rPr lang="cs-CZ" b="1" dirty="0"/>
              <a:t>Pojištění motorových vozidel“ </a:t>
            </a:r>
            <a:r>
              <a:rPr lang="cs-CZ" dirty="0"/>
              <a:t>pro odvětví uvedená v části B bodu 1 písm. d), bodech 3, 7 a 10,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„</a:t>
            </a:r>
            <a:r>
              <a:rPr lang="cs-CZ" b="1" dirty="0"/>
              <a:t>Námořní a dopravní pojištění</a:t>
            </a:r>
            <a:r>
              <a:rPr lang="cs-CZ" dirty="0"/>
              <a:t>“ pro odvětví uvedená v části B bodu 1 písm. d), bodech 4, 6, 7 a 12,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„</a:t>
            </a:r>
            <a:r>
              <a:rPr lang="cs-CZ" b="1" dirty="0"/>
              <a:t>Letecké pojištění</a:t>
            </a:r>
            <a:r>
              <a:rPr lang="cs-CZ" dirty="0"/>
              <a:t>“ pro odvětví uvedená v části B bodu 1 písm. d), bodech 5, 7 a 11,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„</a:t>
            </a:r>
            <a:r>
              <a:rPr lang="cs-CZ" b="1" dirty="0"/>
              <a:t>Pojištění proti požáru a jiným majetkovým škodám</a:t>
            </a:r>
            <a:r>
              <a:rPr lang="cs-CZ" dirty="0"/>
              <a:t>“ pro odvětví uvedená v části B bodech 8 a 9,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„</a:t>
            </a:r>
            <a:r>
              <a:rPr lang="cs-CZ" b="1" dirty="0"/>
              <a:t>Pojištění odpovědnosti za újmu</a:t>
            </a:r>
            <a:r>
              <a:rPr lang="cs-CZ" dirty="0"/>
              <a:t>“ pro odvětví uvedená v části B bodech 10, 11, 12 a 13,</a:t>
            </a:r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„</a:t>
            </a:r>
            <a:r>
              <a:rPr lang="cs-CZ" b="1" dirty="0"/>
              <a:t>Pojištění úvěru a záruky</a:t>
            </a:r>
            <a:r>
              <a:rPr lang="cs-CZ" dirty="0"/>
              <a:t>“ pro odvětví uvedená v části B bodech 14 a 15,</a:t>
            </a:r>
          </a:p>
          <a:p>
            <a:pPr marL="0" indent="0">
              <a:buNone/>
            </a:pPr>
            <a:r>
              <a:rPr lang="cs-CZ" dirty="0" smtClean="0"/>
              <a:t>h</a:t>
            </a:r>
            <a:r>
              <a:rPr lang="cs-CZ" dirty="0"/>
              <a:t>) „</a:t>
            </a:r>
            <a:r>
              <a:rPr lang="cs-CZ" b="1" dirty="0"/>
              <a:t>Souhrnné neživotní pojištění</a:t>
            </a:r>
            <a:r>
              <a:rPr lang="cs-CZ" dirty="0"/>
              <a:t>“ pro všechna odvětví uvedená v části B bodech 1 až 18.</a:t>
            </a:r>
          </a:p>
        </p:txBody>
      </p:sp>
    </p:spTree>
    <p:extLst>
      <p:ext uri="{BB962C8B-B14F-4D97-AF65-F5344CB8AC3E}">
        <p14:creationId xmlns:p14="http://schemas.microsoft.com/office/powerpoint/2010/main" val="6842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78FBBC-A3F7-49AB-BEAB-38E5433B32C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Dohled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orgán dohledu nad pojišťovnictvím – </a:t>
            </a:r>
            <a:r>
              <a:rPr lang="cs-CZ" altLang="cs-CZ" b="1" u="sng" smtClean="0">
                <a:solidFill>
                  <a:srgbClr val="FF0000"/>
                </a:solidFill>
              </a:rPr>
              <a:t>Česká národní banka </a:t>
            </a:r>
          </a:p>
          <a:p>
            <a:pPr eaLnBrk="1" hangingPunct="1"/>
            <a:r>
              <a:rPr lang="cs-CZ" altLang="cs-CZ" smtClean="0"/>
              <a:t>Integrovaný dohled nad finančním trhem - 57/2006 Sb.</a:t>
            </a:r>
            <a:endParaRPr lang="cs-CZ" altLang="cs-CZ" b="1" u="sng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639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pojišťovna – povolení ČNB</a:t>
            </a:r>
          </a:p>
          <a:p>
            <a:pPr eaLnBrk="1" hangingPunct="1"/>
            <a:r>
              <a:rPr lang="cs-CZ" altLang="cs-CZ" dirty="0" smtClean="0"/>
              <a:t>Pojišťovna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Pojišťovna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40503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508B87-4166-4243-A37C-75882BD4935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Pojišťovnictví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Soubor institucí a činností vytvářející na principu solidarity nástroje finanční kompenzace nepříznivých následků nahodilých jevů (pojištění)</a:t>
            </a:r>
          </a:p>
        </p:txBody>
      </p:sp>
    </p:spTree>
    <p:extLst>
      <p:ext uri="{BB962C8B-B14F-4D97-AF65-F5344CB8AC3E}">
        <p14:creationId xmlns:p14="http://schemas.microsoft.com/office/powerpoint/2010/main" val="27520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Zajišťovna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zajišťovna – povolení ČNB</a:t>
            </a:r>
          </a:p>
          <a:p>
            <a:pPr eaLnBrk="1" hangingPunct="1"/>
            <a:r>
              <a:rPr lang="cs-CZ" altLang="cs-CZ" dirty="0" smtClean="0"/>
              <a:t>zajišťovna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zajišťovna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12250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84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739E9B-E118-424C-9565-05A1F85AC8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týkající se subjektů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Jednotný pas</a:t>
            </a:r>
          </a:p>
          <a:p>
            <a:pPr eaLnBrk="1" hangingPunct="1"/>
            <a:r>
              <a:rPr lang="cs-CZ" altLang="cs-CZ" smtClean="0"/>
              <a:t>Mezinárodní součinnost a spolupráce institucí dohledu</a:t>
            </a:r>
          </a:p>
          <a:p>
            <a:pPr eaLnBrk="1" hangingPunct="1"/>
            <a:r>
              <a:rPr lang="cs-CZ" altLang="cs-CZ" smtClean="0"/>
              <a:t>Informační mechanismy mezi institucemi dohledu v rámci EEA</a:t>
            </a:r>
          </a:p>
        </p:txBody>
      </p:sp>
    </p:spTree>
    <p:extLst>
      <p:ext uri="{BB962C8B-B14F-4D97-AF65-F5344CB8AC3E}">
        <p14:creationId xmlns:p14="http://schemas.microsoft.com/office/powerpoint/2010/main" val="34026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78AAA2-2F02-43C2-9721-E71ECF6E4C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Tuzemská pojišťovna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Povolení k provozování pojišťovací činnosti</a:t>
            </a:r>
          </a:p>
          <a:p>
            <a:pPr eaLnBrk="1" hangingPunct="1"/>
            <a:r>
              <a:rPr lang="cs-CZ" altLang="cs-CZ" sz="2000" dirty="0"/>
              <a:t>Uděluje ČNB</a:t>
            </a:r>
          </a:p>
          <a:p>
            <a:pPr eaLnBrk="1" hangingPunct="1"/>
            <a:r>
              <a:rPr lang="cs-CZ" altLang="cs-CZ" sz="2000" dirty="0"/>
              <a:t>Podmínky § </a:t>
            </a:r>
            <a:r>
              <a:rPr lang="cs-CZ" altLang="cs-CZ" sz="2000" dirty="0" smtClean="0"/>
              <a:t>15 </a:t>
            </a:r>
            <a:r>
              <a:rPr lang="cs-CZ" altLang="cs-CZ" sz="2000" dirty="0"/>
              <a:t>a násl. ZPoj09</a:t>
            </a:r>
          </a:p>
          <a:p>
            <a:pPr eaLnBrk="1" hangingPunct="1"/>
            <a:r>
              <a:rPr lang="cs-CZ" altLang="cs-CZ" sz="2000" dirty="0"/>
              <a:t>Forma: A.S. nebo družstvo</a:t>
            </a:r>
          </a:p>
          <a:p>
            <a:pPr eaLnBrk="1" hangingPunct="1"/>
            <a:r>
              <a:rPr lang="cs-CZ" altLang="cs-CZ" sz="2000" dirty="0"/>
              <a:t>Základní kapitál: podle pojistných odvětví –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1 a více z A: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B1,B2,B8,B9 a B18: 65.000.000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B3,B4,B13,B16 a B17: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B7,B10,B14 a B15: 160.000.000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B5,B6,B11 a B12: 200.000.000 Kč</a:t>
            </a:r>
          </a:p>
          <a:p>
            <a:pPr eaLnBrk="1" hangingPunct="1"/>
            <a:r>
              <a:rPr lang="cs-CZ" altLang="cs-CZ" sz="2000" dirty="0"/>
              <a:t>„pojišťovna“ obligatorní a vyhrazená součást obchodní firmy</a:t>
            </a:r>
          </a:p>
        </p:txBody>
      </p:sp>
    </p:spTree>
    <p:extLst>
      <p:ext uri="{BB962C8B-B14F-4D97-AF65-F5344CB8AC3E}">
        <p14:creationId xmlns:p14="http://schemas.microsoft.com/office/powerpoint/2010/main" val="28858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FB3BBE-9350-4C9F-95C1-7234214986D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Zajišťovna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přebírání pojistných rizik postoupených pojišťovnou nebo jinou zajišťovnou</a:t>
            </a:r>
          </a:p>
          <a:p>
            <a:pPr eaLnBrk="1" hangingPunct="1"/>
            <a:r>
              <a:rPr lang="cs-CZ" altLang="cs-CZ" smtClean="0"/>
              <a:t>Forma: pouze A.S.</a:t>
            </a:r>
          </a:p>
          <a:p>
            <a:pPr eaLnBrk="1" hangingPunct="1"/>
            <a:r>
              <a:rPr lang="cs-CZ" altLang="cs-CZ" smtClean="0"/>
              <a:t>„zajišťovna“ obligatorní a vyhrazená součást obchodní firmy</a:t>
            </a:r>
          </a:p>
          <a:p>
            <a:pPr eaLnBrk="1" hangingPunct="1"/>
            <a:r>
              <a:rPr lang="cs-CZ" altLang="cs-CZ" smtClean="0"/>
              <a:t>Min. zákl. kapitál: A nebo B 500.000.000 Kč, A+B 1,000.000.000 Kč</a:t>
            </a:r>
          </a:p>
          <a:p>
            <a:pPr eaLnBrk="1" hangingPunct="1"/>
            <a:r>
              <a:rPr lang="cs-CZ" altLang="cs-CZ" smtClean="0"/>
              <a:t>V ČR: VIG RE zajišťovna, a.s. </a:t>
            </a:r>
          </a:p>
        </p:txBody>
      </p:sp>
    </p:spTree>
    <p:extLst>
      <p:ext uri="{BB962C8B-B14F-4D97-AF65-F5344CB8AC3E}">
        <p14:creationId xmlns:p14="http://schemas.microsoft.com/office/powerpoint/2010/main" val="15615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88D324-E7F4-4A31-91E8-9651590F31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 s hlasovacím právem jen v zaknihované podobě</a:t>
            </a:r>
          </a:p>
        </p:txBody>
      </p:sp>
    </p:spTree>
    <p:extLst>
      <p:ext uri="{BB962C8B-B14F-4D97-AF65-F5344CB8AC3E}">
        <p14:creationId xmlns:p14="http://schemas.microsoft.com/office/powerpoint/2010/main" val="18910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446D8-7A2B-475C-895E-4A526E6EAD7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Principy činnosti tuzemských pojišťoven a zajišťoven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424113" y="1773239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457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3CFE7-382F-41DE-BDFA-14270BFBF2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provozování činnosti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mtClean="0"/>
              <a:t>Legitimita činnosti</a:t>
            </a:r>
          </a:p>
          <a:p>
            <a:pPr eaLnBrk="1" hangingPunct="1"/>
            <a:r>
              <a:rPr lang="cs-CZ" altLang="cs-CZ" smtClean="0"/>
              <a:t>Funkčnost a efektivnost řídícího systému</a:t>
            </a:r>
          </a:p>
          <a:p>
            <a:pPr eaLnBrk="1" hangingPunct="1"/>
            <a:r>
              <a:rPr lang="cs-CZ" altLang="cs-CZ" smtClean="0"/>
              <a:t>Funkčnost a efektivnost kontrolního systému</a:t>
            </a:r>
          </a:p>
          <a:p>
            <a:pPr eaLnBrk="1" hangingPunct="1"/>
            <a:r>
              <a:rPr lang="cs-CZ" altLang="cs-CZ" smtClean="0"/>
              <a:t>zákaz neomezeného ručení</a:t>
            </a:r>
          </a:p>
          <a:p>
            <a:pPr eaLnBrk="1" hangingPunct="1"/>
            <a:r>
              <a:rPr lang="cs-CZ" altLang="cs-CZ" smtClean="0"/>
              <a:t>Legitimita zprostředkovatelů a likvidátorů</a:t>
            </a:r>
          </a:p>
          <a:p>
            <a:pPr eaLnBrk="1" hangingPunct="1"/>
            <a:r>
              <a:rPr lang="cs-CZ" altLang="cs-CZ" smtClean="0"/>
              <a:t>zákaz smluv vedoucích ke zkreslování účetnictví nebo stability vlastního hospodaření</a:t>
            </a:r>
          </a:p>
          <a:p>
            <a:pPr eaLnBrk="1" hangingPunct="1"/>
            <a:r>
              <a:rPr lang="cs-CZ" altLang="cs-CZ" smtClean="0"/>
              <a:t>zákaz činností ztěžujících nebo znemožňujících výkon dohledu </a:t>
            </a:r>
          </a:p>
          <a:p>
            <a:pPr eaLnBrk="1" hangingPunct="1"/>
            <a:r>
              <a:rPr lang="cs-CZ" altLang="cs-CZ" smtClean="0"/>
              <a:t>respektování ochrany osobních údajů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329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56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14576F-8A67-49D2-9E99-CC7BC748EBD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Řídící a kontrolní systémy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 řádné správy a řízení</a:t>
            </a:r>
          </a:p>
          <a:p>
            <a:pPr eaLnBrk="1" hangingPunct="1"/>
            <a:r>
              <a:rPr lang="cs-CZ" altLang="cs-CZ" smtClean="0"/>
              <a:t>řízení rizik</a:t>
            </a:r>
          </a:p>
          <a:p>
            <a:pPr eaLnBrk="1" hangingPunct="1"/>
            <a:r>
              <a:rPr lang="cs-CZ" altLang="cs-CZ" smtClean="0"/>
              <a:t>systémy vnitřní kontroly 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vnitřní audit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průběžná kontrola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vyřizování stížností</a:t>
            </a:r>
          </a:p>
        </p:txBody>
      </p:sp>
    </p:spTree>
    <p:extLst>
      <p:ext uri="{BB962C8B-B14F-4D97-AF65-F5344CB8AC3E}">
        <p14:creationId xmlns:p14="http://schemas.microsoft.com/office/powerpoint/2010/main" val="28799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662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D13B6E-AFE6-4990-8F42-892CFBF4A89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Personální obezřetnost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fyzických osob</a:t>
            </a:r>
          </a:p>
          <a:p>
            <a:pPr eaLnBrk="1" hangingPunct="1"/>
            <a:r>
              <a:rPr lang="cs-CZ" altLang="cs-CZ" smtClean="0"/>
              <a:t>trestněprávní bezúhonnost</a:t>
            </a:r>
          </a:p>
          <a:p>
            <a:pPr eaLnBrk="1" hangingPunct="1"/>
            <a:r>
              <a:rPr lang="cs-CZ" altLang="cs-CZ" smtClean="0"/>
              <a:t>podmínky pro výkon funkcí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právnických osob</a:t>
            </a:r>
          </a:p>
          <a:p>
            <a:pPr eaLnBrk="1" hangingPunct="1"/>
            <a:r>
              <a:rPr lang="cs-CZ" altLang="cs-CZ" smtClean="0"/>
              <a:t>důvěryhodnost členů statutárního a dozorčího orgánu </a:t>
            </a:r>
          </a:p>
          <a:p>
            <a:pPr eaLnBrk="1" hangingPunct="1"/>
            <a:r>
              <a:rPr lang="cs-CZ" altLang="cs-CZ" smtClean="0"/>
              <a:t>povolení k činnosti</a:t>
            </a:r>
          </a:p>
          <a:p>
            <a:pPr eaLnBrk="1" hangingPunct="1"/>
            <a:r>
              <a:rPr lang="cs-CZ" altLang="cs-CZ" smtClean="0"/>
              <a:t>insolvenční bezúhonnost</a:t>
            </a:r>
          </a:p>
          <a:p>
            <a:pPr eaLnBrk="1" hangingPunct="1"/>
            <a:r>
              <a:rPr lang="cs-CZ" altLang="cs-CZ" smtClean="0"/>
              <a:t>Střet zájmů (§10 ZPoj09)</a:t>
            </a:r>
          </a:p>
        </p:txBody>
      </p:sp>
    </p:spTree>
    <p:extLst>
      <p:ext uri="{BB962C8B-B14F-4D97-AF65-F5344CB8AC3E}">
        <p14:creationId xmlns:p14="http://schemas.microsoft.com/office/powerpoint/2010/main" val="37476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6BBA3A-6AA2-41E2-BCAD-713B32B08F1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Technické rezervy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pravděpodobnost nebo jistota plnění závazků, ale nejistá jejich výše nebo okamžik jejich vzniku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▼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obligatorní tvorba technických rezerv podle podmínek stanovených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36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5926B0-F236-4608-B502-607E9E9AE51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 pojišťovnictví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pojišťovnictví </a:t>
            </a:r>
          </a:p>
          <a:p>
            <a:pPr eaLnBrk="1" hangingPunct="1"/>
            <a:r>
              <a:rPr lang="cs-CZ" altLang="cs-CZ" smtClean="0"/>
              <a:t>Soukromé 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31211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83B373-AFCD-45AB-BE63-EFF240E649E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Solventnost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po celou dobu činnosti vlastní zdroje nejméně ve výši požadované míry solventnosti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/>
              <a:t>míra solventnosti </a:t>
            </a:r>
            <a:r>
              <a:rPr lang="cs-CZ" altLang="cs-CZ" sz="2000"/>
              <a:t>= výše vlastních zdrojů vypočítaná podle metodiky ČNB.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vlastní zdroje musí být kryty odpovídající hodnotou aktiv pojišťovny nebo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1/3 požadované míry solventnosti tvoří garanční fond. Minimální výši garančního fondu stanoví ZPoj (§ 77 a n.) </a:t>
            </a:r>
          </a:p>
        </p:txBody>
      </p:sp>
    </p:spTree>
    <p:extLst>
      <p:ext uri="{BB962C8B-B14F-4D97-AF65-F5344CB8AC3E}">
        <p14:creationId xmlns:p14="http://schemas.microsoft.com/office/powerpoint/2010/main" val="3852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D9C01-244A-4B37-992E-D262FDBCF72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Odpovědný pojistný matematik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§ 80 a 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FO zapsaná v seznamu OPM vedeném ČNB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osvědčení od International Actuarial Association (Kanada)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Potvrzuje správnost rozdělení výnosů z finančního umístění, výpočtu sazeb pojistného, výši technických rezerv, výpočtu požadované míry solventnosti, pojistně matematické metody používané při posuzování pojišťovací činnosti </a:t>
            </a:r>
          </a:p>
        </p:txBody>
      </p:sp>
      <p:pic>
        <p:nvPicPr>
          <p:cNvPr id="31750" name="Picture 5" descr="logo_ia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4" y="2492375"/>
            <a:ext cx="2084387" cy="2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8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59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B5DC2E-FA9A-41EF-9DEE-014E4D46C3B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asociace pojišťoven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hlinkClick r:id="rId2"/>
              </a:rPr>
              <a:t>http://www.cap.cz</a:t>
            </a:r>
            <a:endParaRPr lang="cs-CZ" altLang="cs-CZ" sz="1800"/>
          </a:p>
          <a:p>
            <a:pPr eaLnBrk="1" hangingPunct="1"/>
            <a:r>
              <a:rPr lang="cs-CZ" altLang="cs-CZ" sz="1800"/>
              <a:t>spolek</a:t>
            </a:r>
          </a:p>
          <a:p>
            <a:pPr eaLnBrk="1" hangingPunct="1"/>
            <a:r>
              <a:rPr lang="cs-CZ" altLang="cs-CZ" sz="1800"/>
              <a:t>Sídlo: Praha</a:t>
            </a:r>
          </a:p>
        </p:txBody>
      </p:sp>
      <p:pic>
        <p:nvPicPr>
          <p:cNvPr id="45062" name="Picture 4" descr="CAP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538" y="3025776"/>
            <a:ext cx="2851150" cy="185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7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608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F403E9-7B43-4DA1-83DC-4C545FC61F8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kancelář pojistitelů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www.ckp.cz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profesní organizace pojistitelů, kteří jsou na území ČR oprávněni provozovat pojištění odpovědnosti za škodu způsobenou provozem vozidla Česká kancelář pojistitelů,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zřízena zákonem č. 168/1999 Sb., o pojištění odpovědnosti z provozu vozidla,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Sídlo: Štefánikova 248/32, Praha 5, </a:t>
            </a:r>
          </a:p>
        </p:txBody>
      </p:sp>
      <p:pic>
        <p:nvPicPr>
          <p:cNvPr id="46086" name="Picture 4" descr="1b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5250" y="2330450"/>
            <a:ext cx="3854450" cy="2719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9155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CE7638-C9DA-49B6-A6A0-F73CE7E270E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International Association of Insurance Supervisors 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www.iaisweb.org</a:t>
            </a:r>
            <a:endParaRPr lang="cs-CZ" altLang="cs-CZ" sz="2000"/>
          </a:p>
          <a:p>
            <a:pPr eaLnBrk="1" hangingPunct="1"/>
            <a:endParaRPr lang="cs-CZ" altLang="cs-CZ" sz="2000"/>
          </a:p>
        </p:txBody>
      </p:sp>
      <p:pic>
        <p:nvPicPr>
          <p:cNvPr id="49158" name="Picture 4" descr="iais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4326" y="2173289"/>
            <a:ext cx="3198813" cy="3343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EIOPA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Evropský orgán pro pojišťovnictví a zaměstnanecké penzijní </a:t>
            </a:r>
            <a:r>
              <a:rPr lang="cs-CZ" b="1" dirty="0" smtClean="0"/>
              <a:t>pojištění</a:t>
            </a:r>
          </a:p>
          <a:p>
            <a:r>
              <a:rPr lang="cs-CZ" dirty="0" smtClean="0"/>
              <a:t>celoevropský </a:t>
            </a:r>
            <a:r>
              <a:rPr lang="cs-CZ" dirty="0"/>
              <a:t>orgán </a:t>
            </a:r>
            <a:r>
              <a:rPr lang="cs-CZ" dirty="0" smtClean="0"/>
              <a:t>dohledu,</a:t>
            </a:r>
          </a:p>
          <a:p>
            <a:r>
              <a:rPr lang="cs-CZ" dirty="0" smtClean="0"/>
              <a:t>Slouží k udržení stability finančního systému,</a:t>
            </a:r>
          </a:p>
          <a:p>
            <a:r>
              <a:rPr lang="cs-CZ" dirty="0" smtClean="0"/>
              <a:t>Zajišťuje transparentnost trhů a finančních produktů,</a:t>
            </a:r>
          </a:p>
          <a:p>
            <a:r>
              <a:rPr lang="cs-CZ" dirty="0" smtClean="0"/>
              <a:t>Pomáhá ochraňovat zájmy pojistníků, účastníků a beneficientů penzijních systémů.</a:t>
            </a:r>
          </a:p>
          <a:p>
            <a:r>
              <a:rPr lang="cs-CZ" dirty="0">
                <a:hlinkClick r:id="rId2"/>
              </a:rPr>
              <a:t>https://europa.eu/european-union/about-eu/agencies/eiopa_cs#n%C3%A1pl%C5%88_%</a:t>
            </a:r>
            <a:r>
              <a:rPr lang="cs-CZ" dirty="0" smtClean="0">
                <a:hlinkClick r:id="rId2"/>
              </a:rPr>
              <a:t>C4%8Dinnosti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www.cnb.cz/cs/dohled_financni_trh/vykon_dohledu/mezinarodni_aktivity/eiopa.html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8606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Registry ČNB v sektoru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25306"/>
              </p:ext>
            </p:extLst>
          </p:nvPr>
        </p:nvGraphicFramePr>
        <p:xfrm>
          <a:off x="2152650" y="2934494"/>
          <a:ext cx="7886700" cy="268224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036116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Pojišťovny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zajišťovny</a:t>
                      </a:r>
                    </a:p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https://www.cnb.cz/cs/dohled_financni_trh/seznamy/ostatni_seznamy/</a:t>
                      </a:r>
                      <a:endParaRPr lang="cs-CZ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62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Pojišťovny a pobočky zahraničních pojišťoven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484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Zajišťovny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82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Zahraniční pojišťovny a pobočky pojišťoven poskytující přeshraniční služby v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075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Pojišťovací zprostředkovatelé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505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Pojišťovací zprostředkovatelé, jejichž domovský členský stát není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01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Samostatní likvidátoři pojistných událostí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60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175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Pojišťovací zprostředkovatelé</a:t>
            </a:r>
            <a:br>
              <a:rPr lang="cs-CZ" dirty="0" smtClean="0"/>
            </a:br>
            <a:r>
              <a:rPr lang="cs-CZ" dirty="0" smtClean="0"/>
              <a:t>a likvidátoři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208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38/2004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o pojišťovacích zprostředkovatelích a samostatných likvidátorech pojistných událostí a o změně živnostenského </a:t>
            </a:r>
            <a:r>
              <a:rPr lang="cs-CZ" dirty="0" smtClean="0"/>
              <a:t>zákona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1" dirty="0"/>
              <a:t>zákon o pojišťovacích zprostředkovatelích a likvidátorech pojistných událostí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Implementace: 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Rady 92/49/EHS ze dne 18. června 1992 o koordinaci právních a správních předpisů týkajících se přímého pojištění jiného než životního a o změně směrnic 73/239/EHS a 88/357/EHS (třetí směrnice o neživotním pojištění).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2002/92/ES ze dne 9. prosince 2002 o zprostředkování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2002/83/ES ze dne 5. listopadu 2002 o životním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2002/65/ES ze dne 23. září 2002 o uvádění finančních služeb pro spotřebitele na trh na dálku a o změně směrnice Rady 90/619/EHS a směrnic 97/7/ES a 98/27/ES, v platném zněn</a:t>
            </a:r>
          </a:p>
        </p:txBody>
      </p:sp>
    </p:spTree>
    <p:extLst>
      <p:ext uri="{BB962C8B-B14F-4D97-AF65-F5344CB8AC3E}">
        <p14:creationId xmlns:p14="http://schemas.microsoft.com/office/powerpoint/2010/main" val="387946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b="1" dirty="0"/>
              <a:t>nabízení</a:t>
            </a:r>
            <a:r>
              <a:rPr lang="cs-CZ" dirty="0"/>
              <a:t> pojištění a zprostředkování pojištění a zajištění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</a:t>
            </a:r>
            <a:r>
              <a:rPr lang="cs-CZ" b="1" dirty="0"/>
              <a:t>podmínky podnikání </a:t>
            </a:r>
            <a:r>
              <a:rPr lang="cs-CZ" dirty="0"/>
              <a:t>pojišťovacích zprostředkovatelů a samostatných likvidátorů pojistných událostí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</a:t>
            </a:r>
            <a:r>
              <a:rPr lang="cs-CZ" b="1" dirty="0"/>
              <a:t>podmínky zahájení činnosti </a:t>
            </a:r>
            <a:r>
              <a:rPr lang="cs-CZ" dirty="0"/>
              <a:t>pojišťovacích zprostředkovatelů na základě práva zřizovat pobočky (usazovat se) nebo svobody dočasně poskytovat </a:t>
            </a:r>
            <a:r>
              <a:rPr lang="cs-CZ" dirty="0" smtClean="0"/>
              <a:t>služby</a:t>
            </a:r>
            <a:endParaRPr lang="cs-CZ" dirty="0"/>
          </a:p>
          <a:p>
            <a:r>
              <a:rPr lang="cs-CZ" dirty="0"/>
              <a:t>d) </a:t>
            </a:r>
            <a:r>
              <a:rPr lang="cs-CZ" b="1" dirty="0"/>
              <a:t>registr</a:t>
            </a:r>
            <a:r>
              <a:rPr lang="cs-CZ" dirty="0"/>
              <a:t> pojišťovacích zprostředkovatelů a samostatných likvidátorů pojistných </a:t>
            </a:r>
            <a:r>
              <a:rPr lang="cs-CZ" dirty="0" smtClean="0"/>
              <a:t>událostí a</a:t>
            </a:r>
            <a:endParaRPr lang="cs-CZ" dirty="0"/>
          </a:p>
          <a:p>
            <a:r>
              <a:rPr lang="cs-CZ" dirty="0"/>
              <a:t>e) </a:t>
            </a:r>
            <a:r>
              <a:rPr lang="cs-CZ" b="1" dirty="0"/>
              <a:t>výkon dohledu </a:t>
            </a:r>
            <a:r>
              <a:rPr lang="cs-CZ" dirty="0"/>
              <a:t>nad činností pojišťovacích zprostředkovatelů a samostatných likvidátorů pojistných událostí.</a:t>
            </a:r>
          </a:p>
        </p:txBody>
      </p:sp>
    </p:spTree>
    <p:extLst>
      <p:ext uri="{BB962C8B-B14F-4D97-AF65-F5344CB8AC3E}">
        <p14:creationId xmlns:p14="http://schemas.microsoft.com/office/powerpoint/2010/main" val="139942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EDD710-8E58-4595-B519-1C144E03B74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Veřejné pojišťovnictví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mtClean="0"/>
              <a:t>Systém veřejných pojistných fondů</a:t>
            </a:r>
          </a:p>
          <a:p>
            <a:pPr eaLnBrk="1" hangingPunct="1"/>
            <a:r>
              <a:rPr lang="cs-CZ" altLang="cs-CZ" smtClean="0"/>
              <a:t>Zákonná pojištění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---------------------------------------------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Sociální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Důchodové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Nemocenské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Zdravotní pojištění (zdravotní pojišťovny)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Zákonné pojištění odpovědnosti zaměstnavatele za pracovní úrazy a nemoci z povolání (vyhl. č.125/1993 Sb.               Kooperativa, a.s.)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</a:t>
            </a:r>
          </a:p>
        </p:txBody>
      </p:sp>
      <p:sp>
        <p:nvSpPr>
          <p:cNvPr id="9222" name="Šipka doprava 1"/>
          <p:cNvSpPr>
            <a:spLocks noChangeArrowheads="1"/>
          </p:cNvSpPr>
          <p:nvPr/>
        </p:nvSpPr>
        <p:spPr bwMode="auto">
          <a:xfrm>
            <a:off x="3359150" y="5527675"/>
            <a:ext cx="979488" cy="484188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81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poradenská </a:t>
            </a:r>
            <a:r>
              <a:rPr lang="cs-CZ" b="1" dirty="0"/>
              <a:t>činnost v </a:t>
            </a:r>
            <a:r>
              <a:rPr lang="cs-CZ" b="1" dirty="0" smtClean="0"/>
              <a:t>pojišťovnictví</a:t>
            </a:r>
            <a:r>
              <a:rPr lang="cs-CZ" dirty="0"/>
              <a:t> </a:t>
            </a:r>
            <a:r>
              <a:rPr lang="cs-CZ" dirty="0" smtClean="0"/>
              <a:t>= příležitostné </a:t>
            </a:r>
            <a:r>
              <a:rPr lang="cs-CZ" dirty="0"/>
              <a:t>poskytování informací v rámci jiné profesní činnosti či pouhé poskytování obecných informací o pojistných produktech za předpokladu, že účelem takové činnosti není napomáhat uzavření nebo plnění z pojistné nebo zajišťovací smlouvy anebo vypracování odborných posudků škodných událostí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činnost </a:t>
            </a:r>
            <a:r>
              <a:rPr lang="cs-CZ" b="1" dirty="0"/>
              <a:t>osob</a:t>
            </a:r>
            <a:r>
              <a:rPr lang="cs-CZ" dirty="0" smtClean="0"/>
              <a:t>, </a:t>
            </a:r>
            <a:r>
              <a:rPr lang="cs-CZ" dirty="0"/>
              <a:t>které zprostředkovávají uzavírání pojistných smluv, jestliže jsou současně splněny tyto podmínky:</a:t>
            </a:r>
          </a:p>
          <a:p>
            <a:pPr marL="0" indent="0">
              <a:buNone/>
            </a:pPr>
            <a:r>
              <a:rPr lang="cs-CZ" dirty="0"/>
              <a:t>1. uzavření pojistné smlouvy vyžaduje pouze znalosti o pojištění, které je na jejím základě poskytováno,</a:t>
            </a:r>
          </a:p>
          <a:p>
            <a:pPr marL="0" indent="0">
              <a:buNone/>
            </a:pPr>
            <a:r>
              <a:rPr lang="cs-CZ" dirty="0"/>
              <a:t>2. nejedná se o pojistné smlouvy životních pojištění ani o pojištění odpovědnosti za škodu,</a:t>
            </a:r>
          </a:p>
          <a:p>
            <a:pPr marL="0" indent="0">
              <a:buNone/>
            </a:pPr>
            <a:r>
              <a:rPr lang="cs-CZ" dirty="0"/>
              <a:t>3. zprostředkovatelská činnost v pojišťovnictví je pouze doplňkem podnikání osoby zprostředkovávající pojištění,</a:t>
            </a:r>
          </a:p>
          <a:p>
            <a:pPr marL="0" indent="0">
              <a:buNone/>
            </a:pPr>
            <a:r>
              <a:rPr lang="cs-CZ" dirty="0"/>
              <a:t>4. sjednávané pojištění je doplňkovou službou dodávaného zboží nebo poskytované služby, je-li toto pojištění sjednáváno pro případ vady, zničení, ztráty tohoto zboží nebo služby, nebo je-li toto pojištění sjednáváno pro případ poškození nebo ztráty zavazadla nebo pro případ jiného pojistného nebezpečí spojeného s cestováním zabezpečovaným dodavatelem této služby, i když se jedná o životní pojištění nebo o pojištění odpovědnosti za škodu, pokud je takové pojištění doplňkem k cestovnímu pojištění</a:t>
            </a:r>
            <a:r>
              <a:rPr lang="cs-CZ" b="1" dirty="0"/>
              <a:t>, a</a:t>
            </a:r>
          </a:p>
          <a:p>
            <a:pPr marL="0" indent="0">
              <a:buNone/>
            </a:pPr>
            <a:r>
              <a:rPr lang="cs-CZ" dirty="0"/>
              <a:t>5. výše ročního pojistného pro jednu pojistnou smlouvu nepřesahuje částku odpovídající hodnotě 500 eur a trvání takové smlouvy, včetně jejího prodloužení, nepřesahuje dobu 5 let.</a:t>
            </a:r>
          </a:p>
        </p:txBody>
      </p:sp>
    </p:spTree>
    <p:extLst>
      <p:ext uri="{BB962C8B-B14F-4D97-AF65-F5344CB8AC3E}">
        <p14:creationId xmlns:p14="http://schemas.microsoft.com/office/powerpoint/2010/main" val="905789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Zprostředkovatelská činnost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odborná </a:t>
            </a:r>
            <a:r>
              <a:rPr lang="cs-CZ" dirty="0"/>
              <a:t>činnost spočívající v</a:t>
            </a:r>
          </a:p>
          <a:p>
            <a:pPr marL="0" indent="0">
              <a:buNone/>
            </a:pPr>
            <a:r>
              <a:rPr lang="cs-CZ" dirty="0"/>
              <a:t>1. předkládání návrhů na uzavření pojistných smluv nebo zajišťovacích smluv,</a:t>
            </a:r>
          </a:p>
          <a:p>
            <a:pPr marL="0" indent="0">
              <a:buNone/>
            </a:pPr>
            <a:r>
              <a:rPr lang="cs-CZ" dirty="0"/>
              <a:t>2. provádění přípravných prací směřujících k uzavření pojistných nebo zajišťovacích smluv,</a:t>
            </a:r>
          </a:p>
          <a:p>
            <a:pPr marL="0" indent="0">
              <a:buNone/>
            </a:pPr>
            <a:r>
              <a:rPr lang="cs-CZ" dirty="0"/>
              <a:t>3. uzavírání pojistných nebo zajišťovacích smluv jménem a na účet pojišťovny nebo zajišťovny, pro kterou je tato činnost vykonávána, nebo</a:t>
            </a:r>
          </a:p>
          <a:p>
            <a:pPr marL="0" indent="0">
              <a:buNone/>
            </a:pPr>
            <a:r>
              <a:rPr lang="cs-CZ" dirty="0"/>
              <a:t>4. pomoci při správě pojištění a vyřizování nároků z pojistných nebo zajišťovacích </a:t>
            </a:r>
            <a:r>
              <a:rPr lang="cs-CZ" dirty="0" smtClean="0"/>
              <a:t>smluv.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86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B56DEE-3BB0-48E5-8D58-C5A91482FA9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zprostředkovatelé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Osoby registrované ČNB k výkonu zprostředkovatelských činností v pojišťovnictví, a to za úplatu </a:t>
            </a:r>
          </a:p>
          <a:p>
            <a:r>
              <a:rPr lang="cs-CZ" altLang="cs-CZ" dirty="0"/>
              <a:t>Zprostředkovatel může provozovat zprostředkovatelskou činnost pouze v postavení, v jakém byl registrován.</a:t>
            </a:r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49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(postavení) zprostředkovatelů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vázaný pojišťovací zprostředkovatel (§ 5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b) podřízený pojišťovací zprostředkovatel (§ 6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c) pojišťovací agent (§ 7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d) výhradní pojišťovací agent (§ </a:t>
            </a:r>
            <a:r>
              <a:rPr lang="cs-CZ" dirty="0" smtClean="0"/>
              <a:t>6a)</a:t>
            </a:r>
            <a:endParaRPr lang="cs-CZ" dirty="0"/>
          </a:p>
          <a:p>
            <a:r>
              <a:rPr lang="cs-CZ" dirty="0"/>
              <a:t>e) pojišťovací makléř (§ 8),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f) pojišťovací zprostředkovatel, jehož domovským členským státem není Česká republika (§ 9).</a:t>
            </a:r>
          </a:p>
        </p:txBody>
      </p:sp>
    </p:spTree>
    <p:extLst>
      <p:ext uri="{BB962C8B-B14F-4D97-AF65-F5344CB8AC3E}">
        <p14:creationId xmlns:p14="http://schemas.microsoft.com/office/powerpoint/2010/main" val="3630337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48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B2E1B9-F764-449A-A620-53CC6D3A84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Vázaný pojišťovací zprostředkovatel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jménem a na účet jedné nebo více pojišťoven</a:t>
            </a:r>
          </a:p>
          <a:p>
            <a:pPr eaLnBrk="1" hangingPunct="1"/>
            <a:r>
              <a:rPr lang="cs-CZ" altLang="cs-CZ" smtClean="0"/>
              <a:t>neinkasuje pojistné</a:t>
            </a:r>
          </a:p>
          <a:p>
            <a:pPr eaLnBrk="1" hangingPunct="1"/>
            <a:r>
              <a:rPr lang="cs-CZ" altLang="cs-CZ" smtClean="0"/>
              <a:t>nevyplácí plnění ze smluv</a:t>
            </a:r>
          </a:p>
          <a:p>
            <a:pPr eaLnBrk="1" hangingPunct="1"/>
            <a:r>
              <a:rPr lang="cs-CZ" altLang="cs-CZ" smtClean="0"/>
              <a:t>nekonkurenční produkty</a:t>
            </a:r>
          </a:p>
          <a:p>
            <a:pPr eaLnBrk="1" hangingPunct="1"/>
            <a:r>
              <a:rPr lang="cs-CZ" altLang="cs-CZ" smtClean="0"/>
              <a:t>odpovědnost pojišťovny</a:t>
            </a:r>
          </a:p>
          <a:p>
            <a:pPr eaLnBrk="1" hangingPunct="1"/>
            <a:r>
              <a:rPr lang="cs-CZ" altLang="cs-CZ" smtClean="0"/>
              <a:t>smlouva s pojišťovnou</a:t>
            </a:r>
          </a:p>
        </p:txBody>
      </p:sp>
    </p:spTree>
    <p:extLst>
      <p:ext uri="{BB962C8B-B14F-4D97-AF65-F5344CB8AC3E}">
        <p14:creationId xmlns:p14="http://schemas.microsoft.com/office/powerpoint/2010/main" val="30165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AC99D8-E23D-4D37-80DE-D69B8AAFF48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Podřízený pojišťovací zprostředkovatel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spolupracuje s agentem nebo makléřem</a:t>
            </a:r>
          </a:p>
          <a:p>
            <a:pPr eaLnBrk="1" hangingPunct="1"/>
            <a:r>
              <a:rPr lang="cs-CZ" altLang="cs-CZ" sz="2000"/>
              <a:t>písemná smlouva </a:t>
            </a:r>
            <a:r>
              <a:rPr lang="cs-CZ" altLang="cs-CZ" sz="2000">
                <a:cs typeface="Arial" panose="020B0604020202020204" pitchFamily="34" charset="0"/>
              </a:rPr>
              <a:t>▲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neinkasuje pojistné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nezprostředkovává plnění ze smluv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vázán pokyny ▲, na jehož jméno a účet jedná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 odměna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▼odpovídá za škodu</a:t>
            </a:r>
          </a:p>
        </p:txBody>
      </p:sp>
    </p:spTree>
    <p:extLst>
      <p:ext uri="{BB962C8B-B14F-4D97-AF65-F5344CB8AC3E}">
        <p14:creationId xmlns:p14="http://schemas.microsoft.com/office/powerpoint/2010/main" val="38472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68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379292-9D3B-497B-AF54-5889953C5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Výhradní pojišťovací agent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písemná smlouva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jedna pojišťovna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jménem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na účet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pokyny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může inkasovat a zprostředkovávat plnění dle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 odměna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▼odpovědnost za </a:t>
            </a:r>
            <a:r>
              <a:rPr lang="cs-CZ" altLang="cs-CZ" sz="2000" dirty="0" smtClean="0">
                <a:cs typeface="Arial" panose="020B0604020202020204" pitchFamily="34" charset="0"/>
              </a:rPr>
              <a:t>škodu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 smtClean="0">
                <a:cs typeface="Arial" panose="020B0604020202020204" pitchFamily="34" charset="0"/>
              </a:rPr>
              <a:t>jinak </a:t>
            </a:r>
            <a:r>
              <a:rPr lang="cs-CZ" altLang="cs-CZ" sz="2000" dirty="0">
                <a:cs typeface="Arial" panose="020B0604020202020204" pitchFamily="34" charset="0"/>
              </a:rPr>
              <a:t>platí obdobná úprava týkající se vázaného pojišťovacího zprostředkovatele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789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FE09FF-1553-4C84-A9BB-9E147524B95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dirty="0" smtClean="0"/>
              <a:t>Pojišťovací agent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▲jménem, na účet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konkurence produktů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inkasa pojistného a zprostředkování plnění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obligatorní pojištění odpovědnosti za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škodu (možnost převzetí odpovědnosti pojišťovnou)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▼odměna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písemná smlouva s jednou nebo více </a:t>
            </a:r>
            <a:r>
              <a:rPr lang="cs-CZ" altLang="cs-CZ" sz="2000" dirty="0" smtClean="0"/>
              <a:t>pojišťovnami, podmínky pojištění viz § 7</a:t>
            </a:r>
            <a:endParaRPr lang="cs-CZ" altLang="cs-CZ" sz="2000" dirty="0"/>
          </a:p>
        </p:txBody>
      </p:sp>
      <p:pic>
        <p:nvPicPr>
          <p:cNvPr id="37894" name="Picture 4" descr="6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1" y="2420939"/>
            <a:ext cx="3078163" cy="289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8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8000" dirty="0" smtClean="0"/>
              <a:t>AGENT x MAKLÉŘ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7552238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89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715A84-2D0B-4115-AF01-7589D074321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Pojišťovací makléř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smlouva se zájemcem o pojištění – klient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zpracování komplexní analýzy pojistných rizik, návrhy pojistných nebo zajistných programů, konzultační a poradenská činnost, správa smluv, sledování lhůt k revizi, spolupráce při likvidaci pojistných událostí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obligatorní pojištění odpovědnosti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odměna od pojišťovny,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možnost inkasa a zprostředkování plnění </a:t>
            </a:r>
          </a:p>
        </p:txBody>
      </p:sp>
    </p:spTree>
    <p:extLst>
      <p:ext uri="{BB962C8B-B14F-4D97-AF65-F5344CB8AC3E}">
        <p14:creationId xmlns:p14="http://schemas.microsoft.com/office/powerpoint/2010/main" val="434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7223C1-849C-4A6D-9BA4-1ECB830E0E4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Soukromé pojišťovnictví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Pojištění na principech trhu</a:t>
            </a:r>
          </a:p>
          <a:p>
            <a:pPr eaLnBrk="1" hangingPunct="1"/>
            <a:r>
              <a:rPr lang="cs-CZ" altLang="cs-CZ" smtClean="0"/>
              <a:t>Existence obligatorního pojištění</a:t>
            </a:r>
          </a:p>
          <a:p>
            <a:pPr eaLnBrk="1" hangingPunct="1"/>
            <a:r>
              <a:rPr lang="cs-CZ" altLang="cs-CZ" smtClean="0"/>
              <a:t>Soukromé pojistné fondy </a:t>
            </a:r>
          </a:p>
          <a:p>
            <a:pPr eaLnBrk="1" hangingPunct="1"/>
            <a:r>
              <a:rPr lang="cs-CZ" altLang="cs-CZ" smtClean="0"/>
              <a:t>Veřejnoprávní dohled</a:t>
            </a:r>
          </a:p>
          <a:p>
            <a:pPr eaLnBrk="1" hangingPunct="1"/>
            <a:r>
              <a:rPr lang="cs-CZ" altLang="cs-CZ" smtClean="0"/>
              <a:t>Soukromoprávní produkty</a:t>
            </a:r>
          </a:p>
        </p:txBody>
      </p:sp>
    </p:spTree>
    <p:extLst>
      <p:ext uri="{BB962C8B-B14F-4D97-AF65-F5344CB8AC3E}">
        <p14:creationId xmlns:p14="http://schemas.microsoft.com/office/powerpoint/2010/main" val="99087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99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0678AB-183B-4765-A32A-844E7225833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Pojišťovací zprostředkovatel rezident EEA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EEA (jednotný pas)</a:t>
            </a:r>
          </a:p>
          <a:p>
            <a:pPr eaLnBrk="1" hangingPunct="1"/>
            <a:r>
              <a:rPr lang="cs-CZ" altLang="cs-CZ" smtClean="0"/>
              <a:t>dle domovských podmínek</a:t>
            </a:r>
          </a:p>
          <a:p>
            <a:pPr eaLnBrk="1" hangingPunct="1"/>
            <a:r>
              <a:rPr lang="cs-CZ" altLang="cs-CZ" smtClean="0"/>
              <a:t>informační povinnost vůči ČNB</a:t>
            </a:r>
          </a:p>
          <a:p>
            <a:pPr eaLnBrk="1" hangingPunct="1"/>
            <a:r>
              <a:rPr lang="cs-CZ" altLang="cs-CZ" smtClean="0"/>
              <a:t>pobočka nebo na principu svobody dočasně poskytovat služby </a:t>
            </a:r>
          </a:p>
        </p:txBody>
      </p:sp>
    </p:spTree>
    <p:extLst>
      <p:ext uri="{BB962C8B-B14F-4D97-AF65-F5344CB8AC3E}">
        <p14:creationId xmlns:p14="http://schemas.microsoft.com/office/powerpoint/2010/main" val="17041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Pojišťovací zprostředkovatel s domovským členským státem jiným, než je Česká republika, který hodlá zahájit svoji činnost na území České republiky, informuje o tomto záměru příslušný orgán dohledu svého domovského členského státu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národní banka sdělí pojišťovacímu zprostředkovateli </a:t>
            </a:r>
            <a:r>
              <a:rPr lang="cs-CZ" dirty="0" smtClean="0"/>
              <a:t>obecné </a:t>
            </a:r>
            <a:r>
              <a:rPr lang="cs-CZ" dirty="0"/>
              <a:t>podmínky provozování jeho činnosti v České republice a zapíše ho do registru ve lhůtě do 1 měsíce ode dne obdržení identifikačních údajů a potvrzení příslušného orgánu dohledu o jeho zápisu do registru vedeného v jeho domovském členském </a:t>
            </a:r>
            <a:r>
              <a:rPr lang="cs-CZ" dirty="0" smtClean="0"/>
              <a:t>státě.</a:t>
            </a:r>
            <a:endParaRPr lang="cs-CZ" dirty="0"/>
          </a:p>
          <a:p>
            <a:r>
              <a:rPr lang="cs-CZ" dirty="0" smtClean="0"/>
              <a:t>Pojišťovací </a:t>
            </a:r>
            <a:r>
              <a:rPr lang="cs-CZ" dirty="0"/>
              <a:t>zprostředkovatel </a:t>
            </a:r>
            <a:r>
              <a:rPr lang="cs-CZ" dirty="0" smtClean="0"/>
              <a:t>je </a:t>
            </a:r>
            <a:r>
              <a:rPr lang="cs-CZ" dirty="0"/>
              <a:t>oprávněn zahájit svoji činnost na území České republiky po uplynutí 1 měsíce ode dne, kdy byl informován příslušným orgánem dohledu svého domovského členského státu o tom, že byla splněna informační povinnost vůči České národní bance.</a:t>
            </a:r>
          </a:p>
        </p:txBody>
      </p:sp>
    </p:spTree>
    <p:extLst>
      <p:ext uri="{BB962C8B-B14F-4D97-AF65-F5344CB8AC3E}">
        <p14:creationId xmlns:p14="http://schemas.microsoft.com/office/powerpoint/2010/main" val="17610611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096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6D1897-4803-4747-B6DB-4D9B2BB72B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2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Samostatný likvidátor pojistných událostí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provádí šetření nutná ke zjištění rozsahu povinnosti pojišťovny plnit ze sjednaného pojištění</a:t>
            </a:r>
          </a:p>
          <a:p>
            <a:pPr eaLnBrk="1" hangingPunct="1"/>
            <a:r>
              <a:rPr lang="cs-CZ" altLang="cs-CZ" sz="2000">
                <a:solidFill>
                  <a:srgbClr val="FF0000"/>
                </a:solidFill>
              </a:rPr>
              <a:t>smlouva s pojišťovnou</a:t>
            </a:r>
          </a:p>
          <a:p>
            <a:pPr eaLnBrk="1" hangingPunct="1"/>
            <a:r>
              <a:rPr lang="cs-CZ" altLang="cs-CZ" sz="2000"/>
              <a:t>obligatorní pojištění odpovědnosti za škodu</a:t>
            </a:r>
          </a:p>
        </p:txBody>
      </p:sp>
      <p:pic>
        <p:nvPicPr>
          <p:cNvPr id="40966" name="Picture 4" descr="kot_snajp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3651" y="2246314"/>
            <a:ext cx="3590925" cy="341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198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271EC0-568A-4FB9-9744-27999D39FB8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Registr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vede ČNB pro každou kategorii</a:t>
            </a:r>
          </a:p>
          <a:p>
            <a:pPr eaLnBrk="1" hangingPunct="1"/>
            <a:r>
              <a:rPr lang="cs-CZ" altLang="cs-CZ" smtClean="0"/>
              <a:t>náležitosti registru a žádostí o zápis stanoví zákon</a:t>
            </a:r>
          </a:p>
          <a:p>
            <a:pPr eaLnBrk="1" hangingPunct="1"/>
            <a:r>
              <a:rPr lang="cs-CZ" altLang="cs-CZ" smtClean="0"/>
              <a:t>veřejně přístupný</a:t>
            </a:r>
          </a:p>
          <a:p>
            <a:pPr eaLnBrk="1" hangingPunct="1"/>
            <a:r>
              <a:rPr lang="cs-CZ" altLang="cs-CZ" smtClean="0"/>
              <a:t>Věstník ČNB - aktualizace 1x/2týdny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58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30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D4CC63-28BA-4A26-A75D-D7077854642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Česká národní banka - dohled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Účel: ochrana spotřebitele a finanční stabilita pojišťoven a zajišťoven</a:t>
            </a:r>
          </a:p>
          <a:p>
            <a:pPr eaLnBrk="1" hangingPunct="1"/>
            <a:r>
              <a:rPr lang="cs-CZ" altLang="cs-CZ" dirty="0" smtClean="0"/>
              <a:t>Kontrolní činnost</a:t>
            </a:r>
          </a:p>
          <a:p>
            <a:pPr eaLnBrk="1" hangingPunct="1"/>
            <a:r>
              <a:rPr lang="cs-CZ" altLang="cs-CZ" dirty="0" smtClean="0"/>
              <a:t>Finanční dohled</a:t>
            </a:r>
          </a:p>
          <a:p>
            <a:pPr eaLnBrk="1" hangingPunct="1"/>
            <a:r>
              <a:rPr lang="cs-CZ" altLang="cs-CZ" dirty="0" smtClean="0"/>
              <a:t>Dohled nad činností</a:t>
            </a:r>
          </a:p>
          <a:p>
            <a:pPr eaLnBrk="1" hangingPunct="1"/>
            <a:r>
              <a:rPr lang="cs-CZ" altLang="cs-CZ" dirty="0" smtClean="0"/>
              <a:t>Dohled nad operacemi ve skupině</a:t>
            </a:r>
          </a:p>
          <a:p>
            <a:pPr eaLnBrk="1" hangingPunct="1"/>
            <a:r>
              <a:rPr lang="cs-CZ" altLang="cs-CZ" dirty="0" smtClean="0"/>
              <a:t>Informace</a:t>
            </a:r>
          </a:p>
          <a:p>
            <a:pPr eaLnBrk="1" hangingPunct="1"/>
            <a:r>
              <a:rPr lang="cs-CZ" altLang="cs-CZ" dirty="0" smtClean="0"/>
              <a:t>Opatření k nápravě</a:t>
            </a:r>
          </a:p>
          <a:p>
            <a:pPr eaLnBrk="1" hangingPunct="1"/>
            <a:r>
              <a:rPr lang="cs-CZ" altLang="cs-CZ" dirty="0" smtClean="0"/>
              <a:t>Sankce </a:t>
            </a:r>
            <a:r>
              <a:rPr lang="cs-CZ" altLang="cs-CZ" dirty="0" smtClean="0">
                <a:solidFill>
                  <a:srgbClr val="FF0000"/>
                </a:solidFill>
              </a:rPr>
              <a:t>PŘESTUPKY!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40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062DA0-34DA-49CC-989D-E68B974EFEC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cs-CZ" altLang="cs-CZ" sz="12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ve věcech dohledu v pojišťovnictví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subsidiární použití SŘ</a:t>
            </a:r>
          </a:p>
          <a:p>
            <a:pPr eaLnBrk="1" hangingPunct="1"/>
            <a:r>
              <a:rPr lang="cs-CZ" altLang="cs-CZ" dirty="0" smtClean="0"/>
              <a:t>Rozklad !</a:t>
            </a:r>
          </a:p>
        </p:txBody>
      </p:sp>
    </p:spTree>
    <p:extLst>
      <p:ext uri="{BB962C8B-B14F-4D97-AF65-F5344CB8AC3E}">
        <p14:creationId xmlns:p14="http://schemas.microsoft.com/office/powerpoint/2010/main" val="23490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710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6A252B-AE44-42DB-8FBC-507DA1576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cs-CZ" altLang="cs-CZ" sz="12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komora samostatných likvidátorů pojistných událostí 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www.ckslpu.com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Brno, Helfertova 505/5,</a:t>
            </a:r>
          </a:p>
          <a:p>
            <a:pPr eaLnBrk="1" hangingPunct="1"/>
            <a:r>
              <a:rPr lang="cs-CZ" altLang="cs-CZ" sz="2000"/>
              <a:t>MZLU </a:t>
            </a:r>
          </a:p>
          <a:p>
            <a:pPr eaLnBrk="1" hangingPunct="1"/>
            <a:endParaRPr lang="cs-CZ" altLang="cs-CZ" sz="2000"/>
          </a:p>
        </p:txBody>
      </p:sp>
      <p:pic>
        <p:nvPicPr>
          <p:cNvPr id="47110" name="Picture 4" descr="kslpu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3813" y="2252663"/>
            <a:ext cx="3998912" cy="264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6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813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26C857-65B6-4BD9-A9E0-35904B3FAD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cs-CZ" altLang="cs-CZ" sz="12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Asociace českých pojišťovacích makléřů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www.acpm.cz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Praha, nám. W. Churchilla 2</a:t>
            </a:r>
          </a:p>
        </p:txBody>
      </p:sp>
      <p:pic>
        <p:nvPicPr>
          <p:cNvPr id="48134" name="Picture 4" descr="acpm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8275" y="2562226"/>
            <a:ext cx="3417888" cy="209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0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Právní regulace soukromého pojišťovnictví </a:t>
            </a:r>
            <a:r>
              <a:rPr lang="cs-CZ" altLang="cs-CZ" dirty="0" smtClean="0"/>
              <a:t>– soukromoprávní = </a:t>
            </a:r>
            <a:r>
              <a:rPr lang="cs-CZ" altLang="cs-CZ" b="1" dirty="0" smtClean="0">
                <a:solidFill>
                  <a:srgbClr val="FF0000"/>
                </a:solidFill>
              </a:rPr>
              <a:t>POJISTNÉ PRÁVO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rgbClr val="FF0000"/>
                </a:solidFill>
              </a:rPr>
              <a:t>do </a:t>
            </a:r>
            <a:r>
              <a:rPr lang="cs-CZ" altLang="cs-CZ" dirty="0">
                <a:solidFill>
                  <a:srgbClr val="FF0000"/>
                </a:solidFill>
              </a:rPr>
              <a:t>31.12.2013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altLang="cs-CZ" b="1" u="sng" dirty="0">
              <a:solidFill>
                <a:srgbClr val="FF0000"/>
              </a:solidFill>
            </a:endParaRPr>
          </a:p>
          <a:p>
            <a:r>
              <a:rPr lang="cs-CZ" altLang="cs-CZ" dirty="0"/>
              <a:t>Zákon č. 37/2004 Sb., o pojistné smlouvě a o změně souvisejících zákonů (zákon o pojistné smlouvě) /ZPS/</a:t>
            </a:r>
          </a:p>
          <a:p>
            <a:r>
              <a:rPr lang="cs-CZ" altLang="cs-CZ" i="1" dirty="0"/>
              <a:t>Související zákony:</a:t>
            </a:r>
          </a:p>
          <a:p>
            <a:r>
              <a:rPr lang="cs-CZ" altLang="cs-CZ" dirty="0"/>
              <a:t>Občanský zákoník /OZ/</a:t>
            </a:r>
          </a:p>
          <a:p>
            <a:r>
              <a:rPr lang="cs-CZ" altLang="cs-CZ" dirty="0"/>
              <a:t>Obchodní zákoník (§ 4 odst. 1 </a:t>
            </a:r>
            <a:r>
              <a:rPr lang="cs-CZ" altLang="cs-CZ" dirty="0" err="1"/>
              <a:t>ZPoj</a:t>
            </a:r>
            <a:r>
              <a:rPr lang="cs-CZ" altLang="cs-CZ" dirty="0"/>
              <a:t>) /</a:t>
            </a:r>
            <a:r>
              <a:rPr lang="cs-CZ" altLang="cs-CZ" dirty="0" err="1"/>
              <a:t>ObchZ</a:t>
            </a:r>
            <a:r>
              <a:rPr lang="cs-CZ" altLang="cs-CZ" dirty="0"/>
              <a:t>/ </a:t>
            </a:r>
          </a:p>
          <a:p>
            <a:r>
              <a:rPr lang="cs-CZ" altLang="cs-CZ" dirty="0"/>
              <a:t>ZMPS (97/1963 Sb.)</a:t>
            </a:r>
          </a:p>
          <a:p>
            <a:r>
              <a:rPr lang="cs-CZ" altLang="cs-CZ" dirty="0"/>
              <a:t>Obligatorní smluvní pojištění …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rgbClr val="FF0000"/>
                </a:solidFill>
              </a:rPr>
              <a:t>od 1.1.2014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Zákon </a:t>
            </a:r>
            <a:r>
              <a:rPr lang="cs-CZ" altLang="cs-CZ" dirty="0"/>
              <a:t>č. 89/2012 Sb., </a:t>
            </a:r>
            <a:r>
              <a:rPr lang="cs-CZ" altLang="cs-CZ" b="1" u="sng" dirty="0"/>
              <a:t>občanský zákoník</a:t>
            </a:r>
            <a:r>
              <a:rPr lang="cs-CZ" altLang="cs-CZ" dirty="0"/>
              <a:t> /NOZ/</a:t>
            </a:r>
          </a:p>
          <a:p>
            <a:pPr lvl="1"/>
            <a:r>
              <a:rPr lang="cs-CZ" altLang="cs-CZ" dirty="0"/>
              <a:t>Pojistná smlouva (zařazena mezi závazky z odvážných smluv)</a:t>
            </a:r>
          </a:p>
          <a:p>
            <a:r>
              <a:rPr lang="cs-CZ" altLang="cs-CZ" i="1" dirty="0"/>
              <a:t>Související zákony:</a:t>
            </a:r>
            <a:endParaRPr lang="cs-CZ" altLang="cs-CZ" dirty="0"/>
          </a:p>
          <a:p>
            <a:pPr lvl="1"/>
            <a:r>
              <a:rPr lang="cs-CZ" altLang="cs-CZ" dirty="0"/>
              <a:t>ZMP (91/2012 Sb.)</a:t>
            </a:r>
          </a:p>
          <a:p>
            <a:pPr lvl="1"/>
            <a:r>
              <a:rPr lang="cs-CZ" altLang="cs-CZ" dirty="0"/>
              <a:t>Obligatorní smluvní pojištění …</a:t>
            </a:r>
          </a:p>
        </p:txBody>
      </p:sp>
    </p:spTree>
    <p:extLst>
      <p:ext uri="{BB962C8B-B14F-4D97-AF65-F5344CB8AC3E}">
        <p14:creationId xmlns:p14="http://schemas.microsoft.com/office/powerpoint/2010/main" val="361000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B0F0F7-2960-4C57-8F5A-5BE9B178543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Veřejnoprávní regulace </a:t>
            </a:r>
            <a:r>
              <a:rPr lang="cs-CZ" altLang="cs-CZ" dirty="0" smtClean="0"/>
              <a:t>pojišťovnictví </a:t>
            </a:r>
            <a:br>
              <a:rPr lang="cs-CZ" altLang="cs-CZ" dirty="0" smtClean="0"/>
            </a:br>
            <a:r>
              <a:rPr lang="cs-CZ" altLang="cs-CZ" b="1" dirty="0" smtClean="0">
                <a:solidFill>
                  <a:srgbClr val="FF0000"/>
                </a:solidFill>
              </a:rPr>
              <a:t>POJIŠTOVNICKÉ PRÁVO</a:t>
            </a:r>
            <a:endParaRPr lang="cs-CZ" altLang="cs-CZ" dirty="0" smtClean="0">
              <a:solidFill>
                <a:srgbClr val="FF0000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Zákon </a:t>
            </a:r>
            <a:r>
              <a:rPr lang="cs-CZ" altLang="cs-CZ" b="1" dirty="0" smtClean="0">
                <a:solidFill>
                  <a:srgbClr val="FF0000"/>
                </a:solidFill>
              </a:rPr>
              <a:t>č. 277/2009 Sb.,</a:t>
            </a:r>
            <a:r>
              <a:rPr lang="cs-CZ" altLang="cs-CZ" dirty="0" smtClean="0">
                <a:solidFill>
                  <a:srgbClr val="FF0000"/>
                </a:solidFill>
              </a:rPr>
              <a:t> o pojišťovnictví; </a:t>
            </a: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Zákon č. 38/2004 Sb.,</a:t>
            </a:r>
            <a:r>
              <a:rPr lang="cs-CZ" altLang="cs-CZ" dirty="0" smtClean="0">
                <a:solidFill>
                  <a:srgbClr val="FF0000"/>
                </a:solidFill>
              </a:rPr>
              <a:t> </a:t>
            </a:r>
            <a:r>
              <a:rPr lang="cs-CZ" altLang="cs-CZ" dirty="0" smtClean="0"/>
              <a:t>o pojišťovacích zprostředkovatelích a samostatných likvidátorech pojistných událostí a o změně živnostenského zákona (</a:t>
            </a:r>
            <a:r>
              <a:rPr lang="cs-CZ" altLang="cs-CZ" b="1" dirty="0" smtClean="0">
                <a:solidFill>
                  <a:srgbClr val="FF0000"/>
                </a:solidFill>
              </a:rPr>
              <a:t>zákon o pojišťovacích zprostředkovatelích a samostatných likvidátorech pojistných událostí</a:t>
            </a:r>
            <a:r>
              <a:rPr lang="cs-CZ" altLang="cs-CZ" dirty="0" smtClean="0"/>
              <a:t>) /ZPZL/</a:t>
            </a:r>
          </a:p>
        </p:txBody>
      </p:sp>
    </p:spTree>
    <p:extLst>
      <p:ext uri="{BB962C8B-B14F-4D97-AF65-F5344CB8AC3E}">
        <p14:creationId xmlns:p14="http://schemas.microsoft.com/office/powerpoint/2010/main" val="39530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 smtClean="0"/>
              <a:t>implementuje</a:t>
            </a:r>
            <a:r>
              <a:rPr lang="cs-CZ" dirty="0" smtClean="0"/>
              <a:t> příslušné předpisy Evropská unie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navazuje </a:t>
            </a:r>
            <a:r>
              <a:rPr lang="cs-CZ" dirty="0" smtClean="0"/>
              <a:t>na přímo použitelný předpis Evropské unie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upravuje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pojišťovací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zajišťovací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výkon dohledu v pojišťovnictví.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86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Tuzemci</a:t>
            </a:r>
          </a:p>
          <a:p>
            <a:r>
              <a:rPr lang="cs-CZ" dirty="0" smtClean="0"/>
              <a:t>Cizozemci na základě principu single pasport (EU, EEA)</a:t>
            </a:r>
          </a:p>
          <a:p>
            <a:r>
              <a:rPr lang="cs-CZ" dirty="0" smtClean="0"/>
              <a:t>Cizozemci z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69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3246</Words>
  <Application>Microsoft Office PowerPoint</Application>
  <PresentationFormat>Širokoúhlá obrazovka</PresentationFormat>
  <Paragraphs>465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3" baseType="lpstr">
      <vt:lpstr>Arial</vt:lpstr>
      <vt:lpstr>Calibri</vt:lpstr>
      <vt:lpstr>Calibri Light</vt:lpstr>
      <vt:lpstr>Trebuchet MS</vt:lpstr>
      <vt:lpstr>Wingdings</vt:lpstr>
      <vt:lpstr>Motiv Office</vt:lpstr>
      <vt:lpstr>Pojišťovnické právo</vt:lpstr>
      <vt:lpstr>Pojišťovnictví</vt:lpstr>
      <vt:lpstr>Systém pojišťovnictví</vt:lpstr>
      <vt:lpstr>Veřejné pojišťovnictví</vt:lpstr>
      <vt:lpstr>Soukromé pojišťovnictví</vt:lpstr>
      <vt:lpstr>Právní regulace soukromého pojišťovnictví – soukromoprávní = POJISTNÉ PRÁVO</vt:lpstr>
      <vt:lpstr>Veřejnoprávní regulace pojišťovnictví  POJIŠTOVNICKÉ PRÁVO</vt:lpstr>
      <vt:lpstr>Zákon o pojišťovnictví</vt:lpstr>
      <vt:lpstr>Působnost</vt:lpstr>
      <vt:lpstr>Negativní vymezení působnosti 1/2</vt:lpstr>
      <vt:lpstr>Negativní vymezení působnosti 2/2</vt:lpstr>
      <vt:lpstr>Pojišťovací činnost</vt:lpstr>
      <vt:lpstr>Zajišťovací činnost</vt:lpstr>
      <vt:lpstr>ODVĚTVÍ POJIŠTĚNÍ</vt:lpstr>
      <vt:lpstr>Odvětví životního pojištění</vt:lpstr>
      <vt:lpstr>Odvětví neživotního pojištění</vt:lpstr>
      <vt:lpstr>Skupiny neživotních pojištění</vt:lpstr>
      <vt:lpstr>Dohled</vt:lpstr>
      <vt:lpstr>Pojišťovna</vt:lpstr>
      <vt:lpstr>Zajišťovna</vt:lpstr>
      <vt:lpstr>Principy týkající se subjektů</vt:lpstr>
      <vt:lpstr>Tuzemská pojišťovna</vt:lpstr>
      <vt:lpstr>Zajišťovna</vt:lpstr>
      <vt:lpstr>Akcie</vt:lpstr>
      <vt:lpstr>Principy činnosti tuzemských pojišťoven a zajišťoven</vt:lpstr>
      <vt:lpstr>Principy provozování činnosti</vt:lpstr>
      <vt:lpstr>Řídící a kontrolní systémy</vt:lpstr>
      <vt:lpstr>Personální obezřetnost</vt:lpstr>
      <vt:lpstr>Technické rezervy</vt:lpstr>
      <vt:lpstr>Solventnost</vt:lpstr>
      <vt:lpstr>Odpovědný pojistný matematik</vt:lpstr>
      <vt:lpstr>Česká asociace pojišťoven</vt:lpstr>
      <vt:lpstr>Česká kancelář pojistitelů</vt:lpstr>
      <vt:lpstr>International Association of Insurance Supervisors </vt:lpstr>
      <vt:lpstr>EIOPA</vt:lpstr>
      <vt:lpstr>Registry ČNB v sektoru</vt:lpstr>
      <vt:lpstr>Pojišťovací zprostředkovatelé a likvidátoři</vt:lpstr>
      <vt:lpstr>Zákon č. 38/2004 Sb.</vt:lpstr>
      <vt:lpstr>Působnost</vt:lpstr>
      <vt:lpstr>Negativní působnost</vt:lpstr>
      <vt:lpstr>Zprostředkovatelská činnost</vt:lpstr>
      <vt:lpstr>Pojišťovací zprostředkovatelé</vt:lpstr>
      <vt:lpstr>Kategorie (postavení) zprostředkovatelů</vt:lpstr>
      <vt:lpstr>Vázaný pojišťovací zprostředkovatel</vt:lpstr>
      <vt:lpstr>Podřízený pojišťovací zprostředkovatel</vt:lpstr>
      <vt:lpstr>Výhradní pojišťovací agent</vt:lpstr>
      <vt:lpstr>Pojišťovací agent</vt:lpstr>
      <vt:lpstr>Prezentace aplikace PowerPoint</vt:lpstr>
      <vt:lpstr>Pojišťovací makléř</vt:lpstr>
      <vt:lpstr>Pojišťovací zprostředkovatel rezident EEA</vt:lpstr>
      <vt:lpstr>Prezentace aplikace PowerPoint</vt:lpstr>
      <vt:lpstr>Samostatný likvidátor pojistných událostí</vt:lpstr>
      <vt:lpstr>Registr</vt:lpstr>
      <vt:lpstr>Česká národní banka - dohled</vt:lpstr>
      <vt:lpstr>Řízení ve věcech dohledu v pojišťovnictví</vt:lpstr>
      <vt:lpstr>Česká komora samostatných likvidátorů pojistných událostí </vt:lpstr>
      <vt:lpstr>Asociace českých pojišťovacích makléřů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Pojistný sektor</dc:title>
  <dc:creator>Hewlett-Packard Company</dc:creator>
  <cp:lastModifiedBy>Hewlett-Packard Company</cp:lastModifiedBy>
  <cp:revision>24</cp:revision>
  <dcterms:created xsi:type="dcterms:W3CDTF">2017-11-23T16:58:04Z</dcterms:created>
  <dcterms:modified xsi:type="dcterms:W3CDTF">2017-12-05T22:48:55Z</dcterms:modified>
</cp:coreProperties>
</file>