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16"/>
  </p:handoutMasterIdLst>
  <p:sldIdLst>
    <p:sldId id="256" r:id="rId2"/>
    <p:sldId id="257" r:id="rId3"/>
    <p:sldId id="268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</p:sldIdLst>
  <p:sldSz cx="9144000" cy="6858000" type="screen4x3"/>
  <p:notesSz cx="6951663" cy="100822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7667" y="0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r">
              <a:defRPr sz="1300"/>
            </a:lvl1pPr>
          </a:lstStyle>
          <a:p>
            <a:fld id="{2496D223-F50C-4912-B144-943912969B07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76352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7667" y="9576352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r">
              <a:defRPr sz="1300"/>
            </a:lvl1pPr>
          </a:lstStyle>
          <a:p>
            <a:fld id="{E9C9F62E-F286-450B-8888-568B8DDADDE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38208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714488"/>
            <a:ext cx="7851648" cy="2143140"/>
          </a:xfrm>
        </p:spPr>
        <p:txBody>
          <a:bodyPr>
            <a:normAutofit/>
          </a:bodyPr>
          <a:lstStyle/>
          <a:p>
            <a:pPr algn="ctr"/>
            <a:r>
              <a:rPr lang="cs-CZ" sz="6000" b="0" dirty="0" smtClean="0">
                <a:solidFill>
                  <a:schemeClr val="tx1"/>
                </a:solidFill>
                <a:effectLst/>
              </a:rPr>
              <a:t>ÚČETNICTVÍ,</a:t>
            </a:r>
            <a:r>
              <a:rPr lang="en-US" sz="60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6000" b="0" dirty="0" smtClean="0">
                <a:solidFill>
                  <a:schemeClr val="tx1"/>
                </a:solidFill>
                <a:effectLst/>
              </a:rPr>
            </a:br>
            <a:r>
              <a:rPr lang="cs-CZ" sz="6000" b="0" dirty="0" smtClean="0">
                <a:solidFill>
                  <a:schemeClr val="tx1"/>
                </a:solidFill>
                <a:effectLst/>
              </a:rPr>
              <a:t>ÚČETNÍ </a:t>
            </a:r>
            <a:r>
              <a:rPr lang="cs-CZ" sz="6000" b="0" dirty="0" smtClean="0">
                <a:solidFill>
                  <a:schemeClr val="tx1"/>
                </a:solidFill>
                <a:effectLst/>
              </a:rPr>
              <a:t>ZÁVĚRKA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472" y="4786322"/>
            <a:ext cx="7854696" cy="785818"/>
          </a:xfrm>
        </p:spPr>
        <p:txBody>
          <a:bodyPr>
            <a:normAutofit/>
          </a:bodyPr>
          <a:lstStyle/>
          <a:p>
            <a:pPr algn="r"/>
            <a:r>
              <a:rPr lang="cs-CZ" sz="1600" dirty="0" smtClean="0"/>
              <a:t>Alena </a:t>
            </a:r>
            <a:r>
              <a:rPr lang="cs-CZ" sz="1600" dirty="0" err="1" smtClean="0"/>
              <a:t>Kerlinová</a:t>
            </a:r>
            <a:endParaRPr lang="cs-CZ" sz="1600" dirty="0" smtClean="0"/>
          </a:p>
          <a:p>
            <a:pPr algn="r"/>
            <a:r>
              <a:rPr lang="cs-CZ" sz="1600" dirty="0" smtClean="0"/>
              <a:t>Alena.</a:t>
            </a:r>
            <a:r>
              <a:rPr lang="cs-CZ" sz="1600" dirty="0" err="1" smtClean="0"/>
              <a:t>Kerlinova</a:t>
            </a:r>
            <a:r>
              <a:rPr lang="cs-CZ" sz="1600" dirty="0" smtClean="0"/>
              <a:t>@</a:t>
            </a:r>
            <a:r>
              <a:rPr lang="en-US" sz="1600" dirty="0" smtClean="0"/>
              <a:t>gmail.com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9686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Aktiva</a:t>
            </a:r>
          </a:p>
          <a:p>
            <a:pPr lvl="1"/>
            <a:r>
              <a:rPr lang="cs-CZ" dirty="0" smtClean="0"/>
              <a:t>Vložené prostředky, které jsou výsledkem minulých událostí a které jí podle očekávání přinesou budoucí prospěch, budoucí užitek</a:t>
            </a:r>
          </a:p>
          <a:p>
            <a:pPr lvl="1"/>
            <a:r>
              <a:rPr lang="cs-CZ" dirty="0" smtClean="0"/>
              <a:t>Rozlišování brutto, korekce a netto</a:t>
            </a:r>
          </a:p>
          <a:p>
            <a:r>
              <a:rPr lang="cs-CZ" dirty="0" smtClean="0"/>
              <a:t>Závazky</a:t>
            </a:r>
          </a:p>
          <a:p>
            <a:pPr lvl="1"/>
            <a:r>
              <a:rPr lang="cs-CZ" dirty="0" smtClean="0"/>
              <a:t>Současná povinnost společnosti postoupit své ekonomické prospěchy, a to v důsledku minulých událostí; jejich vyrovnání vyústí do snížení prostředků ztělesňujících ekonomický prospěch</a:t>
            </a:r>
          </a:p>
          <a:p>
            <a:r>
              <a:rPr lang="cs-CZ" dirty="0" smtClean="0"/>
              <a:t>Vlastní kapitál</a:t>
            </a:r>
          </a:p>
          <a:p>
            <a:pPr lvl="1"/>
            <a:r>
              <a:rPr lang="cs-CZ" dirty="0" smtClean="0"/>
              <a:t>Zbytková část vyplývající z rozdílu mezi aktivy a závazky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! Splní-li položka požadavky na vykázání ve výkazu (např. je aktivem), automaticky požaduje současné uznání jiného, s ní souvztažného prvku (např. závazku nebo výnosu) 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! Důležitější ekonomická realita než právní forma – v případě, že dle právních předpisů nemůže být např. v rozvaze, nutno uvést v příloze 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3914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Výsledovka (VZZ)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 vyjádření výsledku hospodaření (zisk/ztráta) na akruální bázi</a:t>
            </a:r>
          </a:p>
          <a:p>
            <a:r>
              <a:rPr lang="cs-CZ" dirty="0" smtClean="0"/>
              <a:t>Ke zhodnocení chování a postavení společnosti za danou časovou periodu i schopnosti jejích manažerů</a:t>
            </a:r>
          </a:p>
          <a:p>
            <a:r>
              <a:rPr lang="cs-CZ" dirty="0"/>
              <a:t>Vykazuje tokové veličiny</a:t>
            </a:r>
          </a:p>
          <a:p>
            <a:r>
              <a:rPr lang="cs-CZ" dirty="0" smtClean="0"/>
              <a:t>Rozvedení jedné rozvahové položky (zisku/ztráty) za účetní období – provozní x finanční x mimořádný</a:t>
            </a:r>
          </a:p>
          <a:p>
            <a:endParaRPr lang="cs-CZ" dirty="0" smtClean="0"/>
          </a:p>
          <a:p>
            <a:r>
              <a:rPr lang="cs-CZ" dirty="0" smtClean="0"/>
              <a:t>Výnos je spojen s: přírůstkem peněz, přírůstkem nepeněžního aktiva nebo se snížením či zánikem závazku</a:t>
            </a:r>
          </a:p>
          <a:p>
            <a:r>
              <a:rPr lang="cs-CZ" dirty="0" smtClean="0"/>
              <a:t>Náklad je spojen s: úbytkem peněz, úbytkem nepeněžního aktiva, se vznikem závazku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9031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cash </a:t>
            </a:r>
            <a:r>
              <a:rPr lang="cs-CZ" dirty="0" err="1" smtClean="0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Referuje o pohybu peněz (v hotovosti nebo na účtu) za daný časový interval</a:t>
            </a:r>
          </a:p>
          <a:p>
            <a:r>
              <a:rPr lang="cs-CZ" dirty="0" smtClean="0"/>
              <a:t>Dělení na provozní činnost, investiční činnost a finanční činnost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! Zisk sám o sobě nevypovídá nic o schopnosti společnosti generovat peněžní prostředky 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17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Příloha a výroční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Příloha</a:t>
            </a:r>
          </a:p>
          <a:p>
            <a:pPr lvl="1"/>
            <a:r>
              <a:rPr lang="cs-CZ" dirty="0" smtClean="0"/>
              <a:t>Má za úkol podat vysvětlující a doplňující informace</a:t>
            </a:r>
          </a:p>
          <a:p>
            <a:pPr lvl="1"/>
            <a:r>
              <a:rPr lang="cs-CZ" dirty="0" smtClean="0"/>
              <a:t>Zejména:</a:t>
            </a:r>
          </a:p>
          <a:p>
            <a:pPr lvl="2"/>
            <a:r>
              <a:rPr lang="cs-CZ" dirty="0" smtClean="0"/>
              <a:t>Obecné informace o společnosti a přijaté účetní politice</a:t>
            </a:r>
          </a:p>
          <a:p>
            <a:pPr lvl="2"/>
            <a:r>
              <a:rPr lang="cs-CZ" dirty="0" smtClean="0"/>
              <a:t>Přijaté zásady pro sestavování účetních výkazů</a:t>
            </a:r>
          </a:p>
          <a:p>
            <a:pPr lvl="2"/>
            <a:r>
              <a:rPr lang="cs-CZ" dirty="0" smtClean="0"/>
              <a:t>Detailní informace k jednotlivým výkazům</a:t>
            </a:r>
          </a:p>
          <a:p>
            <a:r>
              <a:rPr lang="cs-CZ" dirty="0" smtClean="0"/>
              <a:t>Výroční zpráva</a:t>
            </a:r>
          </a:p>
          <a:p>
            <a:pPr lvl="1"/>
            <a:r>
              <a:rPr lang="cs-CZ" dirty="0" smtClean="0"/>
              <a:t>Podat doplňující informace vývoje činnosti společnosti a jeho současného stavu, upozornit na důležité události, nastínit předpokládaný vývoj společnosti</a:t>
            </a:r>
          </a:p>
          <a:p>
            <a:pPr lvl="1"/>
            <a:r>
              <a:rPr lang="cs-CZ" dirty="0" smtClean="0"/>
              <a:t>Obsahuje i zprávu auditora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067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Cílem nabídnout věrný a poctivý obraz o:</a:t>
            </a:r>
          </a:p>
          <a:p>
            <a:pPr lvl="1"/>
            <a:r>
              <a:rPr lang="cs-CZ" dirty="0" smtClean="0"/>
              <a:t>Předmětu účetnictví</a:t>
            </a:r>
          </a:p>
          <a:p>
            <a:pPr lvl="1"/>
            <a:r>
              <a:rPr lang="cs-CZ" dirty="0" smtClean="0"/>
              <a:t>Finanční situaci účetní jednotky</a:t>
            </a:r>
          </a:p>
          <a:p>
            <a:r>
              <a:rPr lang="cs-CZ" dirty="0" smtClean="0"/>
              <a:t>Účetnictví jsou povinny vést tzv. účetní jednotky (zákon o účetnictví, § 1, odst. 2):</a:t>
            </a:r>
          </a:p>
          <a:p>
            <a:pPr lvl="1"/>
            <a:r>
              <a:rPr lang="cs-CZ" dirty="0" smtClean="0"/>
              <a:t>PO, které mají sídlo na území ČR</a:t>
            </a:r>
          </a:p>
          <a:p>
            <a:pPr lvl="1"/>
            <a:r>
              <a:rPr lang="cs-CZ" dirty="0" smtClean="0"/>
              <a:t>Zahraniční PO a jednotky, pokud na území ČR podnikají nebo provozují jinou činnost dle zvláštních předpisů</a:t>
            </a:r>
          </a:p>
          <a:p>
            <a:pPr lvl="1"/>
            <a:r>
              <a:rPr lang="cs-CZ" dirty="0" smtClean="0"/>
              <a:t>Organizační složky státu</a:t>
            </a:r>
          </a:p>
          <a:p>
            <a:pPr lvl="1"/>
            <a:r>
              <a:rPr lang="cs-CZ" dirty="0" smtClean="0"/>
              <a:t>FO zapsané jako podnikatelé v obchodním rejstříku</a:t>
            </a:r>
          </a:p>
          <a:p>
            <a:pPr lvl="1"/>
            <a:r>
              <a:rPr lang="cs-CZ" dirty="0" smtClean="0"/>
              <a:t>Ostatní FO, podnikatelé, pokud jejich obrat podle zákona o DPH přesáhl 25 mil. Kč</a:t>
            </a:r>
          </a:p>
          <a:p>
            <a:pPr lvl="1"/>
            <a:r>
              <a:rPr lang="cs-CZ" dirty="0" smtClean="0"/>
              <a:t>Ostatní FO na základě svého rozhodnutí</a:t>
            </a:r>
          </a:p>
          <a:p>
            <a:pPr lvl="1"/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535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účetnictví od 1.1.2016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„Znovuzavedení“ jednoduchého účetnictví</a:t>
            </a:r>
          </a:p>
          <a:p>
            <a:pPr lvl="1"/>
            <a:r>
              <a:rPr lang="cs-CZ" dirty="0" smtClean="0"/>
              <a:t>ALE pouze pro:</a:t>
            </a:r>
          </a:p>
          <a:p>
            <a:pPr lvl="2"/>
            <a:r>
              <a:rPr lang="cs-CZ" dirty="0" smtClean="0"/>
              <a:t>Spolek a pobočný spolek</a:t>
            </a:r>
          </a:p>
          <a:p>
            <a:pPr lvl="2"/>
            <a:r>
              <a:rPr lang="cs-CZ" dirty="0" smtClean="0"/>
              <a:t>Odborová organizace</a:t>
            </a:r>
          </a:p>
          <a:p>
            <a:pPr lvl="2"/>
            <a:r>
              <a:rPr lang="cs-CZ" dirty="0" smtClean="0"/>
              <a:t>Organizace zaměstnavatelů</a:t>
            </a:r>
          </a:p>
          <a:p>
            <a:pPr lvl="2"/>
            <a:r>
              <a:rPr lang="cs-CZ" dirty="0" smtClean="0"/>
              <a:t>Církve a náboženské společnosti nebo církevní instituce</a:t>
            </a:r>
          </a:p>
          <a:p>
            <a:pPr lvl="2"/>
            <a:r>
              <a:rPr lang="cs-CZ" dirty="0" smtClean="0"/>
              <a:t>Honební společenstva</a:t>
            </a:r>
          </a:p>
          <a:p>
            <a:pPr lvl="1"/>
            <a:r>
              <a:rPr lang="cs-CZ" dirty="0" smtClean="0"/>
              <a:t>PLUS kritéria:</a:t>
            </a:r>
          </a:p>
          <a:p>
            <a:pPr lvl="2"/>
            <a:r>
              <a:rPr lang="cs-CZ" dirty="0" smtClean="0"/>
              <a:t>Nejsou plátci DPH</a:t>
            </a:r>
          </a:p>
          <a:p>
            <a:pPr lvl="2"/>
            <a:r>
              <a:rPr lang="cs-CZ" dirty="0" smtClean="0"/>
              <a:t>Celkové příjmy za poslední účetní období nepřesáhnou 3 mil. Kč</a:t>
            </a:r>
          </a:p>
          <a:p>
            <a:pPr lvl="2"/>
            <a:r>
              <a:rPr lang="cs-CZ" dirty="0" smtClean="0"/>
              <a:t>Hodnota majetku nepřesáhne 3 mil. Kč</a:t>
            </a:r>
          </a:p>
          <a:p>
            <a:pPr lvl="1"/>
            <a:r>
              <a:rPr lang="cs-CZ" dirty="0" smtClean="0"/>
              <a:t>Peněžní deník (peněžní prostředky + příjmy a výdaje), kniha pohledávek a závazků, pomocné knihy o ostatních složkách majetku </a:t>
            </a:r>
          </a:p>
          <a:p>
            <a:pPr lvl="1"/>
            <a:r>
              <a:rPr lang="cs-CZ" dirty="0" smtClean="0"/>
              <a:t>Po skončení účetního období:</a:t>
            </a:r>
          </a:p>
          <a:p>
            <a:pPr lvl="2"/>
            <a:r>
              <a:rPr lang="cs-CZ" dirty="0" smtClean="0"/>
              <a:t>Přehled o majetku a závazcích </a:t>
            </a:r>
          </a:p>
          <a:p>
            <a:pPr lvl="2"/>
            <a:r>
              <a:rPr lang="cs-CZ" dirty="0" smtClean="0"/>
              <a:t>Přehled o příjmech a výdajích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Poskytuje informace podstatné pro řízení</a:t>
            </a:r>
          </a:p>
          <a:p>
            <a:r>
              <a:rPr lang="cs-CZ" dirty="0" smtClean="0"/>
              <a:t>Externí uživatel si může udělat názor na to, zda a nakolik je společnost finančně zdravá a jak se bude vyvíjet v budoucnosti</a:t>
            </a:r>
          </a:p>
          <a:p>
            <a:r>
              <a:rPr lang="cs-CZ" dirty="0" smtClean="0"/>
              <a:t>Důležitý podklad pro trestní řízení, správní řízení, daňové řízení, sociální zabezpečení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0889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Informační funkce</a:t>
            </a:r>
          </a:p>
          <a:p>
            <a:pPr lvl="1"/>
            <a:r>
              <a:rPr lang="cs-CZ" dirty="0" smtClean="0"/>
              <a:t>O společnosti a jejím hospodaření</a:t>
            </a:r>
          </a:p>
          <a:p>
            <a:r>
              <a:rPr lang="cs-CZ" dirty="0" smtClean="0"/>
              <a:t>Dokumentační funkce</a:t>
            </a:r>
          </a:p>
          <a:p>
            <a:pPr lvl="1"/>
            <a:r>
              <a:rPr lang="cs-CZ" dirty="0" smtClean="0"/>
              <a:t>Podklad pro vyměření daně a důkazní prostředek ve sporech</a:t>
            </a:r>
          </a:p>
          <a:p>
            <a:r>
              <a:rPr lang="cs-CZ" dirty="0" smtClean="0"/>
              <a:t>Dispoziční funkce</a:t>
            </a:r>
          </a:p>
          <a:p>
            <a:pPr lvl="1"/>
            <a:r>
              <a:rPr lang="cs-CZ" dirty="0" smtClean="0"/>
              <a:t>Pro potřeby samotné účetní jednotky</a:t>
            </a:r>
          </a:p>
          <a:p>
            <a:r>
              <a:rPr lang="cs-CZ" dirty="0" smtClean="0"/>
              <a:t>Kontrolní funkce</a:t>
            </a:r>
          </a:p>
          <a:p>
            <a:pPr lvl="1"/>
            <a:r>
              <a:rPr lang="cs-CZ" dirty="0" smtClean="0"/>
              <a:t>Pro potřeby kontroly ze strany zaměstnanců či finančních úřadů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7912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Zpracování účetních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Pravidelně se opakující cyklus prací:</a:t>
            </a:r>
          </a:p>
          <a:p>
            <a:pPr lvl="1"/>
            <a:r>
              <a:rPr lang="cs-CZ" dirty="0" smtClean="0"/>
              <a:t>Průběžné zachycování transakcí do účetních dokladů a věcný zápis do účetních knih</a:t>
            </a:r>
          </a:p>
          <a:p>
            <a:pPr lvl="1"/>
            <a:r>
              <a:rPr lang="cs-CZ" dirty="0" smtClean="0"/>
              <a:t>Finální zpracování účetních informací – zjištění konečných stavů a vyhotovení účetních výkazů</a:t>
            </a:r>
          </a:p>
          <a:p>
            <a:pPr lvl="2"/>
            <a:r>
              <a:rPr lang="cs-CZ" dirty="0" smtClean="0"/>
              <a:t>Rozvaha</a:t>
            </a:r>
          </a:p>
          <a:p>
            <a:pPr lvl="2"/>
            <a:r>
              <a:rPr lang="cs-CZ" dirty="0" smtClean="0"/>
              <a:t>Výsledovka (výkaz zisku a ztráty)</a:t>
            </a:r>
          </a:p>
          <a:p>
            <a:pPr lvl="2"/>
            <a:r>
              <a:rPr lang="cs-CZ" dirty="0" smtClean="0"/>
              <a:t>Výkaz peněžních toků (cash </a:t>
            </a:r>
            <a:r>
              <a:rPr lang="cs-CZ" dirty="0" err="1" smtClean="0"/>
              <a:t>flow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Výkaz o změnách ve vlastním kapitálu</a:t>
            </a:r>
          </a:p>
          <a:p>
            <a:pPr lvl="2"/>
            <a:r>
              <a:rPr lang="cs-CZ" dirty="0" smtClean="0"/>
              <a:t>Příloha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906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účetních výkazů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Poskytovat údaje pro potřeby finančního řízení vlastní společnosti</a:t>
            </a:r>
          </a:p>
          <a:p>
            <a:r>
              <a:rPr lang="cs-CZ" dirty="0" smtClean="0"/>
              <a:t>Pro externí uživatele (investoři, věřitelé, obchodní partneři, zákazníci, stát, poradci, finanční analytici,…)</a:t>
            </a:r>
          </a:p>
          <a:p>
            <a:pPr lvl="1"/>
            <a:r>
              <a:rPr lang="cs-CZ" dirty="0" smtClean="0"/>
              <a:t>Poskytovat pravdivé informace o finanční pozici, o výkonnosti a efektivnosti, o změnách ve finanční pozici</a:t>
            </a:r>
          </a:p>
          <a:p>
            <a:pPr lvl="1"/>
            <a:r>
              <a:rPr lang="cs-CZ" dirty="0" smtClean="0"/>
              <a:t>Posoudit úroveň hospodaření managementu společnosti a zhodnotit, jak využil zdrojů, které mu byly svěřeny</a:t>
            </a:r>
          </a:p>
          <a:p>
            <a:pPr lvl="1"/>
            <a:r>
              <a:rPr lang="cs-CZ" dirty="0" smtClean="0"/>
              <a:t>Podobněji informovat zejména o struktuře zisku/ztráty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6259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Účetní výkaznictví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Kvalitativní charakteristiky</a:t>
            </a:r>
          </a:p>
          <a:p>
            <a:pPr lvl="1"/>
            <a:r>
              <a:rPr lang="cs-CZ" dirty="0" smtClean="0"/>
              <a:t>Srozumitelnost</a:t>
            </a:r>
          </a:p>
          <a:p>
            <a:pPr lvl="1"/>
            <a:r>
              <a:rPr lang="cs-CZ" dirty="0" smtClean="0"/>
              <a:t>Relevance (významnost, závažnost)</a:t>
            </a:r>
          </a:p>
          <a:p>
            <a:pPr lvl="1"/>
            <a:r>
              <a:rPr lang="cs-CZ" dirty="0" smtClean="0"/>
              <a:t>Spolehlivost</a:t>
            </a:r>
          </a:p>
          <a:p>
            <a:pPr lvl="2"/>
            <a:r>
              <a:rPr lang="cs-CZ" dirty="0" smtClean="0"/>
              <a:t>Důvěryhodné zobrazení</a:t>
            </a:r>
          </a:p>
          <a:p>
            <a:pPr lvl="2"/>
            <a:r>
              <a:rPr lang="cs-CZ" dirty="0" smtClean="0"/>
              <a:t>Podstata (obsah) nad formou</a:t>
            </a:r>
          </a:p>
          <a:p>
            <a:pPr lvl="2"/>
            <a:r>
              <a:rPr lang="cs-CZ" dirty="0" smtClean="0"/>
              <a:t>Nestrannost</a:t>
            </a:r>
          </a:p>
          <a:p>
            <a:pPr lvl="2"/>
            <a:r>
              <a:rPr lang="cs-CZ" dirty="0" smtClean="0"/>
              <a:t>Opatrnost, obezřetnost, prozíravost</a:t>
            </a:r>
          </a:p>
          <a:p>
            <a:pPr lvl="2"/>
            <a:r>
              <a:rPr lang="cs-CZ" dirty="0" smtClean="0"/>
              <a:t>Úplnost</a:t>
            </a:r>
          </a:p>
          <a:p>
            <a:pPr lvl="1"/>
            <a:r>
              <a:rPr lang="cs-CZ" dirty="0" smtClean="0"/>
              <a:t>Srovnatelnost</a:t>
            </a:r>
          </a:p>
          <a:p>
            <a:r>
              <a:rPr lang="cs-CZ" dirty="0" smtClean="0"/>
              <a:t>Základní východiska</a:t>
            </a:r>
          </a:p>
          <a:p>
            <a:pPr lvl="1"/>
            <a:r>
              <a:rPr lang="cs-CZ" dirty="0" smtClean="0"/>
              <a:t>Předpoklad trvání společnosti – souvisí s obezřetností</a:t>
            </a:r>
          </a:p>
          <a:p>
            <a:pPr lvl="1"/>
            <a:r>
              <a:rPr lang="cs-CZ" dirty="0" smtClean="0"/>
              <a:t>Akruální báze</a:t>
            </a:r>
          </a:p>
          <a:p>
            <a:pPr lvl="2"/>
            <a:r>
              <a:rPr lang="cs-CZ" dirty="0" smtClean="0"/>
              <a:t>Transakce a události, které mají pro společnost peněžní důsledky, se v účetnictví uznávají v době, kdy se udály, nikoliv až/jen v době, kdy za ně je přijata nebo uhrazena ekvivalentní částka peněz, a jsou vykázány v obdobích, k nimž se vztahují</a:t>
            </a:r>
          </a:p>
          <a:p>
            <a:pPr lvl="2"/>
            <a:r>
              <a:rPr lang="cs-CZ" dirty="0" smtClean="0"/>
              <a:t>Souvisí princip věcné a časové souvislosti</a:t>
            </a:r>
          </a:p>
          <a:p>
            <a:pPr lvl="2"/>
            <a:r>
              <a:rPr lang="cs-CZ" dirty="0" smtClean="0"/>
              <a:t>Časové rozlišení, vytváření rezerv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1707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Obsahuje aktiva (majetek – dle stupně likvidity) a pasiva (zdroje krytí – dle vlastnictví)</a:t>
            </a:r>
          </a:p>
          <a:p>
            <a:r>
              <a:rPr lang="cs-CZ" dirty="0" smtClean="0"/>
              <a:t>Stavová veličina – platná k datu vyhotovení</a:t>
            </a:r>
          </a:p>
          <a:p>
            <a:r>
              <a:rPr lang="cs-CZ" dirty="0" smtClean="0"/>
              <a:t>Poskytuje informace o finanční pozici</a:t>
            </a:r>
          </a:p>
          <a:p>
            <a:r>
              <a:rPr lang="cs-CZ" dirty="0" smtClean="0"/>
              <a:t>Neposkytuje však údaje o tom, jakou má společnost hodnotu</a:t>
            </a:r>
          </a:p>
          <a:p>
            <a:r>
              <a:rPr lang="cs-CZ" dirty="0" smtClean="0"/>
              <a:t>Sumarizací všech transakcí společnosti zaznamenaných v jejím účetnictví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57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372</TotalTime>
  <Words>854</Words>
  <Application>Microsoft Office PowerPoint</Application>
  <PresentationFormat>On-screen Show (4:3)</PresentationFormat>
  <Paragraphs>118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ÚČETNICTVÍ, ÚČETNÍ ZÁVĚRKA</vt:lpstr>
      <vt:lpstr>Účetnictví</vt:lpstr>
      <vt:lpstr>Zákon o účetnictví od 1.1.2016</vt:lpstr>
      <vt:lpstr>Význam účetnictví</vt:lpstr>
      <vt:lpstr>Funkce účetnictví</vt:lpstr>
      <vt:lpstr>Zpracování účetních informací</vt:lpstr>
      <vt:lpstr>Cíle účetních výkazů</vt:lpstr>
      <vt:lpstr>Účetní výkaznictví</vt:lpstr>
      <vt:lpstr>Rozvaha</vt:lpstr>
      <vt:lpstr>Rozvaha</vt:lpstr>
      <vt:lpstr>Výsledovka (VZZ)</vt:lpstr>
      <vt:lpstr>Výkaz cash flow</vt:lpstr>
      <vt:lpstr>Příloha a výroční zpráva</vt:lpstr>
      <vt:lpstr>Děkuji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– obecný přehled</dc:title>
  <dc:creator>Alena Kerlinová</dc:creator>
  <cp:lastModifiedBy>kerlo</cp:lastModifiedBy>
  <cp:revision>14</cp:revision>
  <cp:lastPrinted>2014-10-29T14:18:26Z</cp:lastPrinted>
  <dcterms:created xsi:type="dcterms:W3CDTF">2014-10-29T09:48:22Z</dcterms:created>
  <dcterms:modified xsi:type="dcterms:W3CDTF">2017-10-11T17:34:42Z</dcterms:modified>
</cp:coreProperties>
</file>