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0.xml.rels" ContentType="application/vnd.openxmlformats-package.relationships+xml"/>
  <Override PartName="/ppt/notesSlides/_rels/notesSlide9.xml.rels" ContentType="application/vnd.openxmlformats-package.relationships+xml"/>
  <Override PartName="/ppt/notesSlides/notesSlide10.xml" ContentType="application/vnd.openxmlformats-officedocument.presentationml.notesSlide+xml"/>
  <Override PartName="/ppt/notesSlides/notesSlide9.xml" ContentType="application/vnd.openxmlformats-officedocument.presentationml.notes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8.png" ContentType="image/png"/>
  <Override PartName="/ppt/media/image7.png" ContentType="image/pn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29.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44.xml.rels" ContentType="application/vnd.openxmlformats-package.relationships+xml"/>
  <Override PartName="/ppt/slideLayouts/_rels/slideLayout1.xml.rels" ContentType="application/vnd.openxmlformats-package.relationships+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0.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PlaceHolder 1"/>
          <p:cNvSpPr>
            <a:spLocks noGrp="1"/>
          </p:cNvSpPr>
          <p:nvPr>
            <p:ph type="body"/>
          </p:nvPr>
        </p:nvSpPr>
        <p:spPr>
          <a:xfrm>
            <a:off x="756000" y="5078520"/>
            <a:ext cx="6047640" cy="4811040"/>
          </a:xfrm>
          <a:prstGeom prst="rect">
            <a:avLst/>
          </a:prstGeom>
        </p:spPr>
        <p:txBody>
          <a:bodyPr lIns="0" rIns="0" tIns="0" bIns="0"/>
          <a:p>
            <a:r>
              <a:rPr lang="cs-CZ" sz="2000">
                <a:latin typeface="Arial"/>
              </a:rPr>
              <a:t>Klikněte pro úpravu formátu komentářů</a:t>
            </a:r>
            <a:endParaRPr/>
          </a:p>
        </p:txBody>
      </p:sp>
      <p:sp>
        <p:nvSpPr>
          <p:cNvPr id="157" name="PlaceHolder 2"/>
          <p:cNvSpPr>
            <a:spLocks noGrp="1"/>
          </p:cNvSpPr>
          <p:nvPr>
            <p:ph type="hdr"/>
          </p:nvPr>
        </p:nvSpPr>
        <p:spPr>
          <a:xfrm>
            <a:off x="0" y="0"/>
            <a:ext cx="3280680" cy="534240"/>
          </a:xfrm>
          <a:prstGeom prst="rect">
            <a:avLst/>
          </a:prstGeom>
        </p:spPr>
        <p:txBody>
          <a:bodyPr lIns="0" rIns="0" tIns="0" bIns="0"/>
          <a:p>
            <a:r>
              <a:rPr lang="cs-CZ" sz="1400">
                <a:latin typeface="Times New Roman"/>
              </a:rPr>
              <a:t>&lt;záhlaví&gt;</a:t>
            </a:r>
            <a:endParaRPr/>
          </a:p>
        </p:txBody>
      </p:sp>
      <p:sp>
        <p:nvSpPr>
          <p:cNvPr id="158" name="PlaceHolder 3"/>
          <p:cNvSpPr>
            <a:spLocks noGrp="1"/>
          </p:cNvSpPr>
          <p:nvPr>
            <p:ph type="dt"/>
          </p:nvPr>
        </p:nvSpPr>
        <p:spPr>
          <a:xfrm>
            <a:off x="4278960" y="0"/>
            <a:ext cx="3280680" cy="534240"/>
          </a:xfrm>
          <a:prstGeom prst="rect">
            <a:avLst/>
          </a:prstGeom>
        </p:spPr>
        <p:txBody>
          <a:bodyPr lIns="0" rIns="0" tIns="0" bIns="0"/>
          <a:p>
            <a:pPr algn="r"/>
            <a:r>
              <a:rPr lang="cs-CZ" sz="1400">
                <a:latin typeface="Times New Roman"/>
              </a:rPr>
              <a:t>&lt;datum/čas&gt;</a:t>
            </a:r>
            <a:endParaRPr/>
          </a:p>
        </p:txBody>
      </p:sp>
      <p:sp>
        <p:nvSpPr>
          <p:cNvPr id="159" name="PlaceHolder 4"/>
          <p:cNvSpPr>
            <a:spLocks noGrp="1"/>
          </p:cNvSpPr>
          <p:nvPr>
            <p:ph type="ftr"/>
          </p:nvPr>
        </p:nvSpPr>
        <p:spPr>
          <a:xfrm>
            <a:off x="0" y="10157400"/>
            <a:ext cx="3280680" cy="534240"/>
          </a:xfrm>
          <a:prstGeom prst="rect">
            <a:avLst/>
          </a:prstGeom>
        </p:spPr>
        <p:txBody>
          <a:bodyPr lIns="0" rIns="0" tIns="0" bIns="0" anchor="b"/>
          <a:p>
            <a:r>
              <a:rPr lang="cs-CZ" sz="1400">
                <a:latin typeface="Times New Roman"/>
              </a:rPr>
              <a:t>&lt;zápatí&gt;</a:t>
            </a:r>
            <a:endParaRPr/>
          </a:p>
        </p:txBody>
      </p:sp>
      <p:sp>
        <p:nvSpPr>
          <p:cNvPr id="160" name="PlaceHolder 5"/>
          <p:cNvSpPr>
            <a:spLocks noGrp="1"/>
          </p:cNvSpPr>
          <p:nvPr>
            <p:ph type="sldNum"/>
          </p:nvPr>
        </p:nvSpPr>
        <p:spPr>
          <a:xfrm>
            <a:off x="4278960" y="10157400"/>
            <a:ext cx="3280680" cy="534240"/>
          </a:xfrm>
          <a:prstGeom prst="rect">
            <a:avLst/>
          </a:prstGeom>
        </p:spPr>
        <p:txBody>
          <a:bodyPr lIns="0" rIns="0" tIns="0" bIns="0" anchor="b"/>
          <a:p>
            <a:pPr algn="r"/>
            <a:fld id="{C6E3D1EB-0B11-4E85-8ADB-405F2CAA34A8}" type="slidenum">
              <a:rPr lang="cs-CZ" sz="1400">
                <a:latin typeface="Times New Roman"/>
              </a:rPr>
              <a:t>&lt;číslo&gt;</a:t>
            </a:fld>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4" name="TextShape 1"/>
          <p:cNvSpPr txBox="1"/>
          <p:nvPr/>
        </p:nvSpPr>
        <p:spPr>
          <a:xfrm>
            <a:off x="3884760" y="8685360"/>
            <a:ext cx="2971440" cy="456840"/>
          </a:xfrm>
          <a:prstGeom prst="rect">
            <a:avLst/>
          </a:prstGeom>
          <a:noFill/>
          <a:ln>
            <a:noFill/>
          </a:ln>
        </p:spPr>
        <p:txBody>
          <a:bodyPr anchor="b"/>
          <a:p>
            <a:pPr>
              <a:lnSpc>
                <a:spcPct val="100000"/>
              </a:lnSpc>
            </a:pPr>
            <a:fld id="{6A2243DE-CEE2-4F9B-BE3E-A6831F61EE86}" type="slidenum">
              <a:rPr lang="cs-CZ" sz="1200" strike="noStrike">
                <a:solidFill>
                  <a:srgbClr val="000000"/>
                </a:solidFill>
                <a:latin typeface="Arial"/>
                <a:ea typeface="+mn-ea"/>
              </a:rPr>
              <a:t>&lt;číslo&gt;</a:t>
            </a:fld>
            <a:endParaRPr/>
          </a:p>
        </p:txBody>
      </p:sp>
      <p:sp>
        <p:nvSpPr>
          <p:cNvPr id="245" name="PlaceHolder 2"/>
          <p:cNvSpPr>
            <a:spLocks noGrp="1"/>
          </p:cNvSpPr>
          <p:nvPr>
            <p:ph type="body"/>
          </p:nvPr>
        </p:nvSpPr>
        <p:spPr>
          <a:xfrm>
            <a:off x="685800" y="4343400"/>
            <a:ext cx="5486040" cy="4114440"/>
          </a:xfrm>
          <a:prstGeom prst="rect">
            <a:avLst/>
          </a:prstGeom>
        </p:spPr>
        <p:txBody>
          <a:bodyPr anchor="ctr"/>
          <a:p>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2" name="TextShape 1"/>
          <p:cNvSpPr txBox="1"/>
          <p:nvPr/>
        </p:nvSpPr>
        <p:spPr>
          <a:xfrm>
            <a:off x="3884760" y="8685360"/>
            <a:ext cx="2971440" cy="456840"/>
          </a:xfrm>
          <a:prstGeom prst="rect">
            <a:avLst/>
          </a:prstGeom>
          <a:noFill/>
          <a:ln>
            <a:noFill/>
          </a:ln>
        </p:spPr>
        <p:txBody>
          <a:bodyPr anchor="b"/>
          <a:p>
            <a:pPr>
              <a:lnSpc>
                <a:spcPct val="100000"/>
              </a:lnSpc>
            </a:pPr>
            <a:fld id="{9BA5EEB2-621A-48D9-9380-5BD7C1CBA397}" type="slidenum">
              <a:rPr lang="cs-CZ" sz="1200" strike="noStrike">
                <a:solidFill>
                  <a:srgbClr val="000000"/>
                </a:solidFill>
                <a:latin typeface="Arial"/>
                <a:ea typeface="+mn-ea"/>
              </a:rPr>
              <a:t>&lt;číslo&gt;</a:t>
            </a:fld>
            <a:endParaRPr/>
          </a:p>
        </p:txBody>
      </p:sp>
      <p:sp>
        <p:nvSpPr>
          <p:cNvPr id="243" name="PlaceHolder 2"/>
          <p:cNvSpPr>
            <a:spLocks noGrp="1"/>
          </p:cNvSpPr>
          <p:nvPr>
            <p:ph type="body"/>
          </p:nvPr>
        </p:nvSpPr>
        <p:spPr>
          <a:xfrm>
            <a:off x="685800" y="4343400"/>
            <a:ext cx="5486040" cy="4114440"/>
          </a:xfrm>
          <a:prstGeom prst="rect">
            <a:avLst/>
          </a:prstGeom>
        </p:spPr>
        <p:txBody>
          <a:bodyPr anchor="ctr"/>
          <a:p>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2"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3"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35"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6"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7" name="" descr=""/>
          <p:cNvPicPr/>
          <p:nvPr/>
        </p:nvPicPr>
        <p:blipFill>
          <a:blip r:embed="rId2"/>
          <a:stretch/>
        </p:blipFill>
        <p:spPr>
          <a:xfrm>
            <a:off x="2079000" y="1604520"/>
            <a:ext cx="4985280" cy="3977280"/>
          </a:xfrm>
          <a:prstGeom prst="rect">
            <a:avLst/>
          </a:prstGeom>
          <a:ln>
            <a:noFill/>
          </a:ln>
        </p:spPr>
      </p:pic>
      <p:pic>
        <p:nvPicPr>
          <p:cNvPr id="38"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5"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7"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0"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5"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6"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0"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4"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6"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67"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1"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72"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74"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75"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6" name="" descr=""/>
          <p:cNvPicPr/>
          <p:nvPr/>
        </p:nvPicPr>
        <p:blipFill>
          <a:blip r:embed="rId2"/>
          <a:stretch/>
        </p:blipFill>
        <p:spPr>
          <a:xfrm>
            <a:off x="2079000" y="1604520"/>
            <a:ext cx="4985280" cy="3977280"/>
          </a:xfrm>
          <a:prstGeom prst="rect">
            <a:avLst/>
          </a:prstGeom>
          <a:ln>
            <a:noFill/>
          </a:ln>
        </p:spPr>
      </p:pic>
      <p:pic>
        <p:nvPicPr>
          <p:cNvPr id="77"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4"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6"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89"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9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94"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95"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9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9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99"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3"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5"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06"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10"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11"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13"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14"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15" name="" descr=""/>
          <p:cNvPicPr/>
          <p:nvPr/>
        </p:nvPicPr>
        <p:blipFill>
          <a:blip r:embed="rId2"/>
          <a:stretch/>
        </p:blipFill>
        <p:spPr>
          <a:xfrm>
            <a:off x="2079000" y="1604520"/>
            <a:ext cx="4985280" cy="3977280"/>
          </a:xfrm>
          <a:prstGeom prst="rect">
            <a:avLst/>
          </a:prstGeom>
          <a:ln>
            <a:noFill/>
          </a:ln>
        </p:spPr>
      </p:pic>
      <p:pic>
        <p:nvPicPr>
          <p:cNvPr id="116" name="" descr=""/>
          <p:cNvPicPr/>
          <p:nvPr/>
        </p:nvPicPr>
        <p:blipFill>
          <a:blip r:embed="rId3"/>
          <a:stretch/>
        </p:blipFill>
        <p:spPr>
          <a:xfrm>
            <a:off x="2079000" y="1604520"/>
            <a:ext cx="4985280" cy="39772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23"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25"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2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28"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0"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3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33"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34"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3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3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38"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4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4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42"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44"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45"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4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4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49"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50"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53"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54" name="" descr=""/>
          <p:cNvPicPr/>
          <p:nvPr/>
        </p:nvPicPr>
        <p:blipFill>
          <a:blip r:embed="rId2"/>
          <a:stretch/>
        </p:blipFill>
        <p:spPr>
          <a:xfrm>
            <a:off x="2079000" y="1604520"/>
            <a:ext cx="4985280" cy="3977280"/>
          </a:xfrm>
          <a:prstGeom prst="rect">
            <a:avLst/>
          </a:prstGeom>
          <a:ln>
            <a:noFill/>
          </a:ln>
        </p:spPr>
      </p:pic>
      <p:pic>
        <p:nvPicPr>
          <p:cNvPr id="155" name="" descr=""/>
          <p:cNvPicPr/>
          <p:nvPr/>
        </p:nvPicPr>
        <p:blipFill>
          <a:blip r:embed="rId3"/>
          <a:stretch/>
        </p:blipFill>
        <p:spPr>
          <a:xfrm>
            <a:off x="2079000" y="1604520"/>
            <a:ext cx="4985280" cy="397728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6"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7"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30. 11. 2017</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ACB47A5E-C30E-406A-BE3F-B43E0ED0D588}" type="slidenum">
              <a:rPr lang="cs-CZ" sz="1200" strike="noStrike">
                <a:solidFill>
                  <a:srgbClr val="8b8b8b"/>
                </a:solidFill>
                <a:latin typeface="Calibri"/>
              </a:rPr>
              <a:t>&lt;číslo&gt;</a:t>
            </a:fld>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40" name="PlaceHolder 2"/>
          <p:cNvSpPr>
            <a:spLocks noGrp="1"/>
          </p:cNvSpPr>
          <p:nvPr>
            <p:ph type="body"/>
          </p:nvPr>
        </p:nvSpPr>
        <p:spPr>
          <a:xfrm>
            <a:off x="457200" y="1600200"/>
            <a:ext cx="8229240" cy="4525560"/>
          </a:xfrm>
          <a:prstGeom prst="rect">
            <a:avLst/>
          </a:prstGeom>
        </p:spPr>
        <p:txBody>
          <a:bodyPr/>
          <a:p>
            <a:pPr>
              <a:buSzPct val="45000"/>
              <a:buFont typeface="StarSymbol"/>
              <a:buChar char=""/>
            </a:pPr>
            <a:r>
              <a:rPr lang="cs-CZ" sz="3200" strike="noStrike">
                <a:solidFill>
                  <a:srgbClr val="000000"/>
                </a:solidFill>
                <a:latin typeface="Calibri"/>
              </a:rPr>
              <a:t>Klikněte pro úpravu formátu textu osnovy</a:t>
            </a:r>
            <a:endParaRPr/>
          </a:p>
          <a:p>
            <a:pPr lvl="1">
              <a:buSzPct val="75000"/>
              <a:buFont typeface="StarSymbol"/>
              <a:buChar char=""/>
            </a:pPr>
            <a:r>
              <a:rPr lang="cs-CZ" sz="3200" strike="noStrike">
                <a:solidFill>
                  <a:srgbClr val="000000"/>
                </a:solidFill>
                <a:latin typeface="Calibri"/>
              </a:rPr>
              <a:t>Druhá úroveň</a:t>
            </a:r>
            <a:endParaRPr/>
          </a:p>
          <a:p>
            <a:pPr lvl="2">
              <a:buSzPct val="45000"/>
              <a:buFont typeface="StarSymbol"/>
              <a:buChar char=""/>
            </a:pPr>
            <a:r>
              <a:rPr lang="cs-CZ" sz="3200" strike="noStrike">
                <a:solidFill>
                  <a:srgbClr val="000000"/>
                </a:solidFill>
                <a:latin typeface="Calibri"/>
              </a:rPr>
              <a:t>Třetí úroveň</a:t>
            </a:r>
            <a:endParaRPr/>
          </a:p>
          <a:p>
            <a:pPr lvl="3">
              <a:buSzPct val="75000"/>
              <a:buFont typeface="StarSymbol"/>
              <a:buChar char=""/>
            </a:pPr>
            <a:r>
              <a:rPr lang="cs-CZ" sz="3200" strike="noStrike">
                <a:solidFill>
                  <a:srgbClr val="000000"/>
                </a:solidFill>
                <a:latin typeface="Calibri"/>
              </a:rPr>
              <a:t>Čtvrtá úroveň osnovy</a:t>
            </a:r>
            <a:endParaRPr/>
          </a:p>
          <a:p>
            <a:pPr lvl="4">
              <a:buSzPct val="45000"/>
              <a:buFont typeface="StarSymbol"/>
              <a:buChar char=""/>
            </a:pPr>
            <a:r>
              <a:rPr lang="cs-CZ" sz="3200" strike="noStrike">
                <a:solidFill>
                  <a:srgbClr val="000000"/>
                </a:solidFill>
                <a:latin typeface="Calibri"/>
              </a:rPr>
              <a:t>Pátá úroveň osnovy</a:t>
            </a:r>
            <a:endParaRPr/>
          </a:p>
          <a:p>
            <a:pPr lvl="5">
              <a:buSzPct val="45000"/>
              <a:buFont typeface="StarSymbol"/>
              <a:buChar char=""/>
            </a:pPr>
            <a:r>
              <a:rPr lang="cs-CZ" sz="3200" strike="noStrike">
                <a:solidFill>
                  <a:srgbClr val="000000"/>
                </a:solidFill>
                <a:latin typeface="Calibri"/>
              </a:rPr>
              <a:t>Šestá úroveň</a:t>
            </a:r>
            <a:endParaRPr/>
          </a:p>
          <a:p>
            <a:pPr>
              <a:lnSpc>
                <a:spcPct val="100000"/>
              </a:lnSpc>
              <a:buFont typeface="Arial"/>
              <a:buChar char="•"/>
            </a:pPr>
            <a:r>
              <a:rPr lang="cs-CZ" sz="3200" strike="noStrike">
                <a:solidFill>
                  <a:srgbClr val="000000"/>
                </a:solidFill>
                <a:latin typeface="Calibri"/>
              </a:rPr>
              <a:t>Sedmá úroveňKliknutím lze upravit styly předlohy textu.</a:t>
            </a:r>
            <a:endParaRPr/>
          </a:p>
          <a:p>
            <a:pPr lvl="1">
              <a:lnSpc>
                <a:spcPct val="100000"/>
              </a:lnSpc>
              <a:buFont typeface="Arial"/>
              <a:buChar char="–"/>
            </a:pPr>
            <a:r>
              <a:rPr lang="cs-CZ" sz="2800" strike="noStrike">
                <a:solidFill>
                  <a:srgbClr val="000000"/>
                </a:solidFill>
                <a:latin typeface="Calibri"/>
              </a:rPr>
              <a:t>Druhá úroveň</a:t>
            </a:r>
            <a:endParaRPr/>
          </a:p>
          <a:p>
            <a:pPr lvl="2">
              <a:lnSpc>
                <a:spcPct val="100000"/>
              </a:lnSpc>
              <a:buFont typeface="Arial"/>
              <a:buChar char="•"/>
            </a:pPr>
            <a:r>
              <a:rPr lang="cs-CZ" sz="2400" strike="noStrike">
                <a:solidFill>
                  <a:srgbClr val="000000"/>
                </a:solidFill>
                <a:latin typeface="Calibri"/>
              </a:rPr>
              <a:t>Třetí úroveň</a:t>
            </a:r>
            <a:endParaRPr/>
          </a:p>
          <a:p>
            <a:pPr lvl="3">
              <a:lnSpc>
                <a:spcPct val="100000"/>
              </a:lnSpc>
              <a:buFont typeface="Arial"/>
              <a:buChar char="–"/>
            </a:pPr>
            <a:r>
              <a:rPr lang="cs-CZ" sz="2000" strike="noStrike">
                <a:solidFill>
                  <a:srgbClr val="000000"/>
                </a:solidFill>
                <a:latin typeface="Calibri"/>
              </a:rPr>
              <a:t>Čtvrtá úroveň</a:t>
            </a:r>
            <a:endParaRPr/>
          </a:p>
          <a:p>
            <a:pPr lvl="4">
              <a:lnSpc>
                <a:spcPct val="100000"/>
              </a:lnSpc>
              <a:buFont typeface="Arial"/>
              <a:buChar char="»"/>
            </a:pPr>
            <a:r>
              <a:rPr lang="cs-CZ" sz="2000" strike="noStrike">
                <a:solidFill>
                  <a:srgbClr val="000000"/>
                </a:solidFill>
                <a:latin typeface="Calibri"/>
              </a:rPr>
              <a:t>Pátá úroveň</a:t>
            </a:r>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30. 11. 2017</a:t>
            </a:r>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9B952F6F-B921-4393-8C35-2B88CFBE1AD4}" type="slidenum">
              <a:rPr lang="cs-CZ" sz="1200" strike="noStrike">
                <a:solidFill>
                  <a:srgbClr val="8b8b8b"/>
                </a:solidFill>
                <a:latin typeface="Calibri"/>
              </a:rPr>
              <a:t>&lt;číslo&gt;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cs-CZ" sz="4400" strike="noStrike">
                <a:solidFill>
                  <a:srgbClr val="000000"/>
                </a:solidFill>
                <a:latin typeface="Calibri"/>
              </a:rPr>
              <a:t>Klikněte pro úpravu formátu textu nadpisuKliknutím lze upravit styl.</a:t>
            </a:r>
            <a:endParaRPr/>
          </a:p>
        </p:txBody>
      </p:sp>
      <p:sp>
        <p:nvSpPr>
          <p:cNvPr id="79" name="PlaceHolder 2"/>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30. 11. 2017</a:t>
            </a:r>
            <a:endParaRPr/>
          </a:p>
        </p:txBody>
      </p:sp>
      <p:sp>
        <p:nvSpPr>
          <p:cNvPr id="80" name="PlaceHolder 3"/>
          <p:cNvSpPr>
            <a:spLocks noGrp="1"/>
          </p:cNvSpPr>
          <p:nvPr>
            <p:ph type="ftr"/>
          </p:nvPr>
        </p:nvSpPr>
        <p:spPr>
          <a:xfrm>
            <a:off x="3124080" y="6356520"/>
            <a:ext cx="2895120" cy="364680"/>
          </a:xfrm>
          <a:prstGeom prst="rect">
            <a:avLst/>
          </a:prstGeom>
        </p:spPr>
        <p:txBody>
          <a:bodyPr anchor="ctr"/>
          <a:p>
            <a:endParaRPr/>
          </a:p>
        </p:txBody>
      </p:sp>
      <p:sp>
        <p:nvSpPr>
          <p:cNvPr id="81" name="PlaceHolder 4"/>
          <p:cNvSpPr>
            <a:spLocks noGrp="1"/>
          </p:cNvSpPr>
          <p:nvPr>
            <p:ph type="sldNum"/>
          </p:nvPr>
        </p:nvSpPr>
        <p:spPr>
          <a:xfrm>
            <a:off x="6553080" y="6356520"/>
            <a:ext cx="2133360" cy="364680"/>
          </a:xfrm>
          <a:prstGeom prst="rect">
            <a:avLst/>
          </a:prstGeom>
        </p:spPr>
        <p:txBody>
          <a:bodyPr anchor="ctr"/>
          <a:p>
            <a:pPr algn="r">
              <a:lnSpc>
                <a:spcPct val="100000"/>
              </a:lnSpc>
            </a:pPr>
            <a:fld id="{3E81A79B-E2F9-44DA-A055-25487C48177F}" type="slidenum">
              <a:rPr lang="cs-CZ" sz="1200" strike="noStrike">
                <a:solidFill>
                  <a:srgbClr val="8b8b8b"/>
                </a:solidFill>
                <a:latin typeface="Calibri"/>
              </a:rPr>
              <a:t>&lt;číslo&gt;</a:t>
            </a:fld>
            <a:endParaRPr/>
          </a:p>
        </p:txBody>
      </p:sp>
      <p:sp>
        <p:nvSpPr>
          <p:cNvPr id="82"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7" name="PlaceHolder 1"/>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30. 11. 2017</a:t>
            </a:r>
            <a:endParaRPr/>
          </a:p>
        </p:txBody>
      </p:sp>
      <p:sp>
        <p:nvSpPr>
          <p:cNvPr id="118" name="PlaceHolder 2"/>
          <p:cNvSpPr>
            <a:spLocks noGrp="1"/>
          </p:cNvSpPr>
          <p:nvPr>
            <p:ph type="ftr"/>
          </p:nvPr>
        </p:nvSpPr>
        <p:spPr>
          <a:xfrm>
            <a:off x="3124080" y="6356520"/>
            <a:ext cx="2895120" cy="364680"/>
          </a:xfrm>
          <a:prstGeom prst="rect">
            <a:avLst/>
          </a:prstGeom>
        </p:spPr>
        <p:txBody>
          <a:bodyPr anchor="ctr"/>
          <a:p>
            <a:endParaRPr/>
          </a:p>
        </p:txBody>
      </p:sp>
      <p:sp>
        <p:nvSpPr>
          <p:cNvPr id="119" name="PlaceHolder 3"/>
          <p:cNvSpPr>
            <a:spLocks noGrp="1"/>
          </p:cNvSpPr>
          <p:nvPr>
            <p:ph type="sldNum"/>
          </p:nvPr>
        </p:nvSpPr>
        <p:spPr>
          <a:xfrm>
            <a:off x="6553080" y="6356520"/>
            <a:ext cx="2133360" cy="364680"/>
          </a:xfrm>
          <a:prstGeom prst="rect">
            <a:avLst/>
          </a:prstGeom>
        </p:spPr>
        <p:txBody>
          <a:bodyPr anchor="ctr"/>
          <a:p>
            <a:pPr algn="r">
              <a:lnSpc>
                <a:spcPct val="100000"/>
              </a:lnSpc>
            </a:pPr>
            <a:fld id="{CFDE0ABC-ABB3-48FF-A091-0A9D29761003}" type="slidenum">
              <a:rPr lang="cs-CZ" sz="1200" strike="noStrike">
                <a:solidFill>
                  <a:srgbClr val="8b8b8b"/>
                </a:solidFill>
                <a:latin typeface="Calibri"/>
              </a:rPr>
              <a:t>&lt;číslo&gt;</a:t>
            </a:fld>
            <a:endParaRPr/>
          </a:p>
        </p:txBody>
      </p:sp>
      <p:sp>
        <p:nvSpPr>
          <p:cNvPr id="120" name="PlaceHolder 4"/>
          <p:cNvSpPr>
            <a:spLocks noGrp="1"/>
          </p:cNvSpPr>
          <p:nvPr>
            <p:ph type="title"/>
          </p:nvPr>
        </p:nvSpPr>
        <p:spPr>
          <a:xfrm>
            <a:off x="457200" y="273600"/>
            <a:ext cx="8229240" cy="1144800"/>
          </a:xfrm>
          <a:prstGeom prst="rect">
            <a:avLst/>
          </a:prstGeom>
        </p:spPr>
        <p:txBody>
          <a:bodyPr lIns="0" rIns="0" tIns="0" bIns="0" anchor="ctr"/>
          <a:p>
            <a:r>
              <a:rPr lang="cs-CZ">
                <a:latin typeface="Calibri"/>
              </a:rPr>
              <a:t>Klikněte pro úpravu formátu textu nadpisu</a:t>
            </a:r>
            <a:endParaRPr/>
          </a:p>
        </p:txBody>
      </p:sp>
      <p:sp>
        <p:nvSpPr>
          <p:cNvPr id="121"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TextShape 1"/>
          <p:cNvSpPr txBox="1"/>
          <p:nvPr/>
        </p:nvSpPr>
        <p:spPr>
          <a:xfrm>
            <a:off x="395640" y="2205000"/>
            <a:ext cx="8352720" cy="1469520"/>
          </a:xfrm>
          <a:prstGeom prst="rect">
            <a:avLst/>
          </a:prstGeom>
          <a:noFill/>
          <a:ln>
            <a:noFill/>
          </a:ln>
        </p:spPr>
        <p:txBody>
          <a:bodyPr anchor="ctr"/>
          <a:p>
            <a:pPr algn="ctr">
              <a:lnSpc>
                <a:spcPct val="100000"/>
              </a:lnSpc>
            </a:pPr>
            <a:r>
              <a:rPr lang="cs-CZ" sz="4400" strike="noStrike">
                <a:solidFill>
                  <a:srgbClr val="000000"/>
                </a:solidFill>
                <a:latin typeface="Calibri"/>
              </a:rPr>
              <a:t>Insolvence podle z. č. 182/2006 Sb.</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0" name="CustomShape 1"/>
          <p:cNvSpPr/>
          <p:nvPr/>
        </p:nvSpPr>
        <p:spPr>
          <a:xfrm>
            <a:off x="457200" y="274680"/>
            <a:ext cx="8229240" cy="4870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Arial"/>
              </a:rPr>
              <a:t>Postup likvidátora ve vazbě na insolvenci</a:t>
            </a:r>
            <a:endParaRPr/>
          </a:p>
        </p:txBody>
      </p:sp>
      <p:sp>
        <p:nvSpPr>
          <p:cNvPr id="191" name="CustomShape 2"/>
          <p:cNvSpPr/>
          <p:nvPr/>
        </p:nvSpPr>
        <p:spPr>
          <a:xfrm>
            <a:off x="228600" y="1052640"/>
            <a:ext cx="4647960" cy="456840"/>
          </a:xfrm>
          <a:prstGeom prst="rect">
            <a:avLst/>
          </a:prstGeom>
          <a:solidFill>
            <a:srgbClr val="ff9900"/>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lang="cs-CZ" strike="noStrike">
                <a:solidFill>
                  <a:srgbClr val="000000"/>
                </a:solidFill>
                <a:latin typeface="Arial"/>
              </a:rPr>
              <a:t>Postup likvidátora v tomto případě </a:t>
            </a:r>
            <a:endParaRPr/>
          </a:p>
        </p:txBody>
      </p:sp>
      <p:sp>
        <p:nvSpPr>
          <p:cNvPr id="192" name="CustomShape 3"/>
          <p:cNvSpPr/>
          <p:nvPr/>
        </p:nvSpPr>
        <p:spPr>
          <a:xfrm>
            <a:off x="207360" y="1989000"/>
            <a:ext cx="8610120" cy="3802320"/>
          </a:xfrm>
          <a:prstGeom prst="rect">
            <a:avLst/>
          </a:prstGeom>
          <a:noFill/>
          <a:ln>
            <a:noFill/>
          </a:ln>
        </p:spPr>
        <p:style>
          <a:lnRef idx="0"/>
          <a:fillRef idx="0"/>
          <a:effectRef idx="0"/>
          <a:fontRef idx="minor"/>
        </p:style>
        <p:txBody>
          <a:bodyPr lIns="90000" rIns="90000" tIns="46800" bIns="46800"/>
          <a:p>
            <a:pPr>
              <a:lnSpc>
                <a:spcPct val="100000"/>
              </a:lnSpc>
            </a:pPr>
            <a:r>
              <a:rPr lang="cs-CZ" strike="noStrike">
                <a:solidFill>
                  <a:srgbClr val="a50021"/>
                </a:solidFill>
                <a:latin typeface="Arial"/>
              </a:rPr>
              <a:t>Likvidátor podstatu zpeněží</a:t>
            </a:r>
            <a:r>
              <a:rPr lang="cs-CZ" strike="noStrike">
                <a:solidFill>
                  <a:srgbClr val="000000"/>
                </a:solidFill>
                <a:latin typeface="Arial"/>
              </a:rPr>
              <a:t> a nestačí-li likvidační podstata ke splnění všech dluhů, likvidátor uhradí 1)náklady likvidace, 2) pohledávky zaměstnanců,3) pohledávky ostatních věřitelů (§ 201 NOZ).</a:t>
            </a:r>
            <a:endParaRPr/>
          </a:p>
          <a:p>
            <a:pPr>
              <a:lnSpc>
                <a:spcPct val="100000"/>
              </a:lnSpc>
            </a:pPr>
            <a:r>
              <a:rPr lang="cs-CZ" strike="noStrike">
                <a:solidFill>
                  <a:srgbClr val="a50021"/>
                </a:solidFill>
                <a:latin typeface="Arial"/>
              </a:rPr>
              <a:t>Zpeněžení se nezdaří v celém rozsahu likvidační podstaty</a:t>
            </a:r>
            <a:r>
              <a:rPr lang="cs-CZ" strike="noStrike">
                <a:solidFill>
                  <a:srgbClr val="000000"/>
                </a:solidFill>
                <a:latin typeface="Arial"/>
              </a:rPr>
              <a:t>: vyrovnají se náklady první a druhé skupiny, zbytek nabídne likvidátor věřitelům 3. skupiny k úhradě dluhů (§ 202 odst. 1 NOZ).</a:t>
            </a:r>
            <a:endParaRPr/>
          </a:p>
          <a:p>
            <a:pPr>
              <a:lnSpc>
                <a:spcPct val="100000"/>
              </a:lnSpc>
            </a:pPr>
            <a:r>
              <a:rPr lang="cs-CZ" strike="noStrike">
                <a:solidFill>
                  <a:srgbClr val="a50021"/>
                </a:solidFill>
                <a:latin typeface="Arial"/>
              </a:rPr>
              <a:t>Zpeněžení se nezdaří ani v části</a:t>
            </a:r>
            <a:r>
              <a:rPr lang="cs-CZ" strike="noStrike">
                <a:solidFill>
                  <a:srgbClr val="000000"/>
                </a:solidFill>
                <a:latin typeface="Arial"/>
              </a:rPr>
              <a:t>: likvidátor nabídne likvidační podstatu k převzetí všem věřitelům. Těm, kteří převezmou, náleží podíl určený poměrem výše jejich pohledávek, ve zbytku jejich pohledávky  zanikají. Odmítne-li věřitel převzít, považuje se jeho pohledávky za zaniklou (§ 202 odst. 2 NOZ).</a:t>
            </a:r>
            <a:endParaRPr/>
          </a:p>
          <a:p>
            <a:pPr>
              <a:lnSpc>
                <a:spcPct val="100000"/>
              </a:lnSpc>
            </a:pPr>
            <a:r>
              <a:rPr lang="cs-CZ" strike="noStrike">
                <a:solidFill>
                  <a:srgbClr val="000000"/>
                </a:solidFill>
                <a:latin typeface="Arial"/>
              </a:rPr>
              <a:t>Pokud odmítnou převzetí likvidační podstaty všichni věřitelé: podstata přechází dnem zániku právnické osoby na stát (§ 204 odst. 1 NOZ).</a:t>
            </a:r>
            <a:endParaRPr/>
          </a:p>
          <a:p>
            <a:pPr>
              <a:lnSpc>
                <a:spcPct val="100000"/>
              </a:lnSpc>
            </a:pP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TextShape 1"/>
          <p:cNvSpPr txBox="1"/>
          <p:nvPr/>
        </p:nvSpPr>
        <p:spPr>
          <a:xfrm>
            <a:off x="467640" y="278100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Postavení členů orgánů obchodních korporací</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4" name="CustomShape 1"/>
          <p:cNvSpPr/>
          <p:nvPr/>
        </p:nvSpPr>
        <p:spPr>
          <a:xfrm>
            <a:off x="457200" y="0"/>
            <a:ext cx="8228880" cy="38016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2400" strike="noStrike">
                <a:solidFill>
                  <a:srgbClr val="000000"/>
                </a:solidFill>
                <a:latin typeface="Calibri"/>
              </a:rPr>
              <a:t>Diskvalifikace - § 63 ZOK</a:t>
            </a:r>
            <a:endParaRPr/>
          </a:p>
        </p:txBody>
      </p:sp>
      <p:sp>
        <p:nvSpPr>
          <p:cNvPr id="195" name="CustomShape 2"/>
          <p:cNvSpPr/>
          <p:nvPr/>
        </p:nvSpPr>
        <p:spPr>
          <a:xfrm>
            <a:off x="647640" y="533520"/>
            <a:ext cx="7390800" cy="532800"/>
          </a:xfrm>
          <a:prstGeom prst="rect">
            <a:avLst/>
          </a:prstGeom>
          <a:solidFill>
            <a:srgbClr val="ff9933"/>
          </a:solidFill>
          <a:ln w="9360">
            <a:solidFill>
              <a:schemeClr val="tx1"/>
            </a:solidFill>
            <a:round/>
          </a:ln>
        </p:spPr>
        <p:style>
          <a:lnRef idx="0"/>
          <a:fillRef idx="0"/>
          <a:effectRef idx="0"/>
          <a:fontRef idx="minor"/>
        </p:style>
      </p:sp>
      <p:sp>
        <p:nvSpPr>
          <p:cNvPr id="196" name="CustomShape 3"/>
          <p:cNvSpPr/>
          <p:nvPr/>
        </p:nvSpPr>
        <p:spPr>
          <a:xfrm>
            <a:off x="1614600" y="663480"/>
            <a:ext cx="5466960" cy="2732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rPr>
              <a:t>Korporace je úpadcem a je vedeno insolvenční řízení</a:t>
            </a:r>
            <a:endParaRPr/>
          </a:p>
        </p:txBody>
      </p:sp>
      <p:sp>
        <p:nvSpPr>
          <p:cNvPr id="197" name="CustomShape 4"/>
          <p:cNvSpPr/>
          <p:nvPr/>
        </p:nvSpPr>
        <p:spPr>
          <a:xfrm>
            <a:off x="304920" y="3174840"/>
            <a:ext cx="8444880" cy="1142280"/>
          </a:xfrm>
          <a:prstGeom prst="rect">
            <a:avLst/>
          </a:prstGeom>
          <a:solidFill>
            <a:srgbClr val="ff9933"/>
          </a:solidFill>
          <a:ln w="9360">
            <a:solidFill>
              <a:schemeClr val="tx1"/>
            </a:solidFill>
            <a:round/>
          </a:ln>
        </p:spPr>
        <p:style>
          <a:lnRef idx="0"/>
          <a:fillRef idx="0"/>
          <a:effectRef idx="0"/>
          <a:fontRef idx="minor"/>
        </p:style>
      </p:sp>
      <p:sp>
        <p:nvSpPr>
          <p:cNvPr id="198" name="CustomShape 5"/>
          <p:cNvSpPr/>
          <p:nvPr/>
        </p:nvSpPr>
        <p:spPr>
          <a:xfrm>
            <a:off x="404640" y="3473280"/>
            <a:ext cx="8255880" cy="543960"/>
          </a:xfrm>
          <a:prstGeom prst="rect">
            <a:avLst/>
          </a:prstGeom>
          <a:noFill/>
          <a:ln>
            <a:noFill/>
          </a:ln>
        </p:spPr>
        <p:style>
          <a:lnRef idx="0"/>
          <a:fillRef idx="0"/>
          <a:effectRef idx="0"/>
          <a:fontRef idx="minor"/>
        </p:style>
        <p:txBody>
          <a:bodyPr lIns="0" rIns="40680" tIns="0" bIns="0" anchor="ctr"/>
          <a:p>
            <a:pPr algn="ctr">
              <a:lnSpc>
                <a:spcPct val="100000"/>
              </a:lnSpc>
            </a:pPr>
            <a:r>
              <a:rPr lang="cs-CZ" strike="noStrike">
                <a:solidFill>
                  <a:srgbClr val="000000"/>
                </a:solidFill>
                <a:latin typeface="Arial"/>
              </a:rPr>
              <a:t>Člen statutárního orgánu byl ve funkci v době vydání rozhodnutí o úpadku a výkon funkce vedl k úpadku obchodní korporace (§ 64/1)</a:t>
            </a:r>
            <a:endParaRPr/>
          </a:p>
        </p:txBody>
      </p:sp>
      <p:sp>
        <p:nvSpPr>
          <p:cNvPr id="199" name="CustomShape 6"/>
          <p:cNvSpPr/>
          <p:nvPr/>
        </p:nvSpPr>
        <p:spPr>
          <a:xfrm>
            <a:off x="647640" y="1219320"/>
            <a:ext cx="7390800" cy="532800"/>
          </a:xfrm>
          <a:prstGeom prst="rect">
            <a:avLst/>
          </a:prstGeom>
          <a:solidFill>
            <a:srgbClr val="ff9933"/>
          </a:solidFill>
          <a:ln w="9360">
            <a:solidFill>
              <a:schemeClr val="tx1"/>
            </a:solidFill>
            <a:round/>
          </a:ln>
        </p:spPr>
        <p:style>
          <a:lnRef idx="0"/>
          <a:fillRef idx="0"/>
          <a:effectRef idx="0"/>
          <a:fontRef idx="minor"/>
        </p:style>
      </p:sp>
      <p:sp>
        <p:nvSpPr>
          <p:cNvPr id="200" name="CustomShape 7"/>
          <p:cNvSpPr/>
          <p:nvPr/>
        </p:nvSpPr>
        <p:spPr>
          <a:xfrm>
            <a:off x="2224080" y="1349280"/>
            <a:ext cx="4247640" cy="2732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rPr>
              <a:t>Rozhoduje insolvenční soud i bez návrhu</a:t>
            </a:r>
            <a:endParaRPr/>
          </a:p>
        </p:txBody>
      </p:sp>
      <p:sp>
        <p:nvSpPr>
          <p:cNvPr id="201" name="CustomShape 8"/>
          <p:cNvSpPr/>
          <p:nvPr/>
        </p:nvSpPr>
        <p:spPr>
          <a:xfrm>
            <a:off x="1066680" y="1892160"/>
            <a:ext cx="6933600" cy="1142280"/>
          </a:xfrm>
          <a:prstGeom prst="rect">
            <a:avLst/>
          </a:prstGeom>
          <a:solidFill>
            <a:srgbClr val="a50021"/>
          </a:solidFill>
          <a:ln w="9360">
            <a:solidFill>
              <a:schemeClr val="tx1"/>
            </a:solidFill>
            <a:round/>
          </a:ln>
        </p:spPr>
        <p:style>
          <a:lnRef idx="0"/>
          <a:fillRef idx="0"/>
          <a:effectRef idx="0"/>
          <a:fontRef idx="minor"/>
        </p:style>
      </p:sp>
      <p:sp>
        <p:nvSpPr>
          <p:cNvPr id="202" name="CustomShape 9"/>
          <p:cNvSpPr/>
          <p:nvPr/>
        </p:nvSpPr>
        <p:spPr>
          <a:xfrm>
            <a:off x="1347120" y="2189880"/>
            <a:ext cx="6382800" cy="5475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rPr>
              <a:t>Zákaz výkonu funkce po dobu 3 let od právní moci rozhodnutí </a:t>
            </a:r>
            <a:endParaRPr/>
          </a:p>
          <a:p>
            <a:pPr algn="ctr">
              <a:lnSpc>
                <a:spcPct val="100000"/>
              </a:lnSpc>
            </a:pPr>
            <a:r>
              <a:rPr lang="cs-CZ" strike="noStrike">
                <a:solidFill>
                  <a:srgbClr val="ffffff"/>
                </a:solidFill>
                <a:latin typeface="Arial"/>
              </a:rPr>
              <a:t>o vyloučení</a:t>
            </a:r>
            <a:endParaRPr/>
          </a:p>
        </p:txBody>
      </p:sp>
      <p:sp>
        <p:nvSpPr>
          <p:cNvPr id="203" name="CustomShape 10"/>
          <p:cNvSpPr/>
          <p:nvPr/>
        </p:nvSpPr>
        <p:spPr>
          <a:xfrm>
            <a:off x="127080" y="4622760"/>
            <a:ext cx="8835480" cy="951840"/>
          </a:xfrm>
          <a:prstGeom prst="rect">
            <a:avLst/>
          </a:prstGeom>
          <a:solidFill>
            <a:srgbClr val="ff9933"/>
          </a:solidFill>
          <a:ln w="9360">
            <a:solidFill>
              <a:schemeClr val="tx1"/>
            </a:solidFill>
            <a:round/>
          </a:ln>
        </p:spPr>
        <p:style>
          <a:lnRef idx="0"/>
          <a:fillRef idx="0"/>
          <a:effectRef idx="0"/>
          <a:fontRef idx="minor"/>
        </p:style>
      </p:sp>
      <p:sp>
        <p:nvSpPr>
          <p:cNvPr id="204" name="CustomShape 11"/>
          <p:cNvSpPr/>
          <p:nvPr/>
        </p:nvSpPr>
        <p:spPr>
          <a:xfrm>
            <a:off x="127080" y="4633920"/>
            <a:ext cx="8851320" cy="928080"/>
          </a:xfrm>
          <a:prstGeom prst="rect">
            <a:avLst/>
          </a:prstGeom>
          <a:noFill/>
          <a:ln>
            <a:noFill/>
          </a:ln>
        </p:spPr>
        <p:style>
          <a:lnRef idx="0"/>
          <a:fillRef idx="0"/>
          <a:effectRef idx="0"/>
          <a:fontRef idx="minor"/>
        </p:style>
        <p:txBody>
          <a:bodyPr lIns="0" rIns="40680" tIns="0" bIns="0" anchor="ctr"/>
          <a:p>
            <a:pPr algn="ctr">
              <a:lnSpc>
                <a:spcPct val="100000"/>
              </a:lnSpc>
            </a:pPr>
            <a:r>
              <a:rPr lang="cs-CZ" strike="noStrike">
                <a:solidFill>
                  <a:srgbClr val="000000"/>
                </a:solidFill>
                <a:latin typeface="Arial"/>
              </a:rPr>
              <a:t>Člen statutárního orgánu byl ve funkci v době po vydání rozhodnutí o úpadku a svým jednáním zřejmě přispěl ke snížení majetkové podstaty a k poškození věřitelů (§ 64/2)</a:t>
            </a:r>
            <a:endParaRPr/>
          </a:p>
        </p:txBody>
      </p:sp>
      <p:sp>
        <p:nvSpPr>
          <p:cNvPr id="205" name="CustomShape 12"/>
          <p:cNvSpPr/>
          <p:nvPr/>
        </p:nvSpPr>
        <p:spPr>
          <a:xfrm>
            <a:off x="152280" y="5969160"/>
            <a:ext cx="8838360" cy="532800"/>
          </a:xfrm>
          <a:prstGeom prst="rect">
            <a:avLst/>
          </a:prstGeom>
          <a:solidFill>
            <a:srgbClr val="ff9933"/>
          </a:solidFill>
          <a:ln w="9360">
            <a:solidFill>
              <a:schemeClr val="tx1"/>
            </a:solidFill>
            <a:round/>
          </a:ln>
        </p:spPr>
        <p:style>
          <a:lnRef idx="0"/>
          <a:fillRef idx="0"/>
          <a:effectRef idx="0"/>
          <a:fontRef idx="minor"/>
        </p:style>
      </p:sp>
      <p:sp>
        <p:nvSpPr>
          <p:cNvPr id="206" name="CustomShape 13"/>
          <p:cNvSpPr/>
          <p:nvPr/>
        </p:nvSpPr>
        <p:spPr>
          <a:xfrm>
            <a:off x="229320" y="5961600"/>
            <a:ext cx="8694720" cy="54756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000000"/>
                </a:solidFill>
                <a:latin typeface="Arial"/>
              </a:rPr>
              <a:t>Člen statutárního orgánu již ve funkci v době vydání rozhodnutí o úpadku nebyl, ale</a:t>
            </a:r>
            <a:endParaRPr/>
          </a:p>
          <a:p>
            <a:pPr algn="ctr">
              <a:lnSpc>
                <a:spcPct val="100000"/>
              </a:lnSpc>
            </a:pPr>
            <a:r>
              <a:rPr lang="cs-CZ" strike="noStrike">
                <a:solidFill>
                  <a:srgbClr val="000000"/>
                </a:solidFill>
                <a:latin typeface="Arial"/>
              </a:rPr>
              <a:t>jeho dosavadní jednání k úpadku obch. korporace zřejmě přispělo (§ 63 odst. 2 ZOK)</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7" name="CustomShape 1"/>
          <p:cNvSpPr/>
          <p:nvPr/>
        </p:nvSpPr>
        <p:spPr>
          <a:xfrm>
            <a:off x="457200" y="0"/>
            <a:ext cx="8228880" cy="53280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2400" strike="noStrike">
                <a:solidFill>
                  <a:srgbClr val="000000"/>
                </a:solidFill>
                <a:latin typeface="Calibri"/>
              </a:rPr>
              <a:t>Diskvalifikace </a:t>
            </a:r>
            <a:endParaRPr/>
          </a:p>
        </p:txBody>
      </p:sp>
      <p:sp>
        <p:nvSpPr>
          <p:cNvPr id="208" name="CustomShape 2"/>
          <p:cNvSpPr/>
          <p:nvPr/>
        </p:nvSpPr>
        <p:spPr>
          <a:xfrm>
            <a:off x="138240" y="685800"/>
            <a:ext cx="4958640" cy="532800"/>
          </a:xfrm>
          <a:prstGeom prst="rect">
            <a:avLst/>
          </a:prstGeom>
          <a:solidFill>
            <a:srgbClr val="a50021"/>
          </a:solidFill>
          <a:ln w="9360">
            <a:solidFill>
              <a:schemeClr val="tx1"/>
            </a:solidFill>
            <a:round/>
          </a:ln>
        </p:spPr>
        <p:style>
          <a:lnRef idx="0"/>
          <a:fillRef idx="0"/>
          <a:effectRef idx="0"/>
          <a:fontRef idx="minor"/>
        </p:style>
        <p:txBody>
          <a:bodyPr lIns="0" rIns="40680" tIns="0" bIns="0" anchor="ctr"/>
          <a:p>
            <a:pPr>
              <a:lnSpc>
                <a:spcPct val="100000"/>
              </a:lnSpc>
            </a:pPr>
            <a:r>
              <a:rPr lang="cs-CZ" sz="1200" strike="noStrike">
                <a:solidFill>
                  <a:srgbClr val="000000"/>
                </a:solidFill>
                <a:latin typeface="Arial"/>
              </a:rPr>
              <a:t> </a:t>
            </a:r>
            <a:endParaRPr/>
          </a:p>
        </p:txBody>
      </p:sp>
      <p:sp>
        <p:nvSpPr>
          <p:cNvPr id="209" name="CustomShape 3"/>
          <p:cNvSpPr/>
          <p:nvPr/>
        </p:nvSpPr>
        <p:spPr>
          <a:xfrm>
            <a:off x="66600" y="825480"/>
            <a:ext cx="5115960" cy="253440"/>
          </a:xfrm>
          <a:prstGeom prst="rect">
            <a:avLst/>
          </a:prstGeom>
          <a:noFill/>
          <a:ln>
            <a:noFill/>
          </a:ln>
        </p:spPr>
        <p:style>
          <a:lnRef idx="0"/>
          <a:fillRef idx="0"/>
          <a:effectRef idx="0"/>
          <a:fontRef idx="minor"/>
        </p:style>
        <p:txBody>
          <a:bodyPr lIns="0" rIns="40680" tIns="0" bIns="0" anchor="ctr"/>
          <a:p>
            <a:pPr algn="ctr">
              <a:lnSpc>
                <a:spcPct val="100000"/>
              </a:lnSpc>
            </a:pPr>
            <a:r>
              <a:rPr lang="cs-CZ" strike="noStrike">
                <a:solidFill>
                  <a:srgbClr val="ffffff"/>
                </a:solidFill>
                <a:latin typeface="Arial"/>
              </a:rPr>
              <a:t>soud nerozhodne o vyloučení (§ 64 odst. 3)</a:t>
            </a:r>
            <a:endParaRPr/>
          </a:p>
        </p:txBody>
      </p:sp>
      <p:sp>
        <p:nvSpPr>
          <p:cNvPr id="210" name="CustomShape 4"/>
          <p:cNvSpPr/>
          <p:nvPr/>
        </p:nvSpPr>
        <p:spPr>
          <a:xfrm>
            <a:off x="749160" y="3327840"/>
            <a:ext cx="5104800" cy="456480"/>
          </a:xfrm>
          <a:prstGeom prst="rect">
            <a:avLst/>
          </a:prstGeom>
          <a:solidFill>
            <a:srgbClr val="a50021"/>
          </a:solidFill>
          <a:ln w="9360">
            <a:solidFill>
              <a:schemeClr val="tx1"/>
            </a:solidFill>
            <a:round/>
          </a:ln>
        </p:spPr>
        <p:style>
          <a:lnRef idx="0"/>
          <a:fillRef idx="0"/>
          <a:effectRef idx="0"/>
          <a:fontRef idx="minor"/>
        </p:style>
      </p:sp>
      <p:sp>
        <p:nvSpPr>
          <p:cNvPr id="211" name="CustomShape 5"/>
          <p:cNvSpPr/>
          <p:nvPr/>
        </p:nvSpPr>
        <p:spPr>
          <a:xfrm>
            <a:off x="1139760" y="3467880"/>
            <a:ext cx="4323960" cy="27324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rPr>
              <a:t>soud může rozhodnout, že vylučuje (§ 65)</a:t>
            </a:r>
            <a:endParaRPr/>
          </a:p>
        </p:txBody>
      </p:sp>
      <p:sp>
        <p:nvSpPr>
          <p:cNvPr id="212" name="CustomShape 6"/>
          <p:cNvSpPr/>
          <p:nvPr/>
        </p:nvSpPr>
        <p:spPr>
          <a:xfrm>
            <a:off x="187200" y="1409760"/>
            <a:ext cx="8789400" cy="1193040"/>
          </a:xfrm>
          <a:prstGeom prst="rect">
            <a:avLst/>
          </a:prstGeom>
          <a:noFill/>
          <a:ln>
            <a:noFill/>
          </a:ln>
        </p:spPr>
        <p:style>
          <a:lnRef idx="0"/>
          <a:fillRef idx="0"/>
          <a:effectRef idx="0"/>
          <a:fontRef idx="minor"/>
        </p:style>
        <p:txBody>
          <a:bodyPr lIns="0" rIns="40680" tIns="0" bIns="0"/>
          <a:p>
            <a:pPr>
              <a:lnSpc>
                <a:spcPct val="100000"/>
              </a:lnSpc>
              <a:buFont typeface="Arial"/>
              <a:buChar char="-"/>
            </a:pPr>
            <a:r>
              <a:rPr lang="cs-CZ" strike="noStrike">
                <a:solidFill>
                  <a:srgbClr val="000000"/>
                </a:solidFill>
                <a:latin typeface="Arial"/>
              </a:rPr>
              <a:t>rizikoví manažeři: členy orgánu se stali v době hrozícího úpadku (výjimka – jednali podle § 64 odst. 1)</a:t>
            </a:r>
            <a:endParaRPr/>
          </a:p>
          <a:p>
            <a:pPr>
              <a:lnSpc>
                <a:spcPct val="100000"/>
              </a:lnSpc>
              <a:buFont typeface="Arial"/>
              <a:buChar char="-"/>
            </a:pPr>
            <a:r>
              <a:rPr lang="cs-CZ" strike="noStrike">
                <a:solidFill>
                  <a:srgbClr val="000000"/>
                </a:solidFill>
                <a:latin typeface="Arial"/>
              </a:rPr>
              <a:t> </a:t>
            </a:r>
            <a:r>
              <a:rPr lang="cs-CZ" strike="noStrike">
                <a:solidFill>
                  <a:srgbClr val="000000"/>
                </a:solidFill>
                <a:latin typeface="Arial"/>
              </a:rPr>
              <a:t>kdo prokáže, že vynaložil takovou péči, kterou by v obdobné situaci vynaložila jiná rozumně pečlivá osoba v obdobném postavení</a:t>
            </a:r>
            <a:endParaRPr/>
          </a:p>
        </p:txBody>
      </p:sp>
      <p:sp>
        <p:nvSpPr>
          <p:cNvPr id="213" name="CustomShape 7"/>
          <p:cNvSpPr/>
          <p:nvPr/>
        </p:nvSpPr>
        <p:spPr>
          <a:xfrm>
            <a:off x="177840" y="3933000"/>
            <a:ext cx="8981640" cy="659520"/>
          </a:xfrm>
          <a:prstGeom prst="rect">
            <a:avLst/>
          </a:prstGeom>
          <a:noFill/>
          <a:ln>
            <a:noFill/>
          </a:ln>
        </p:spPr>
        <p:style>
          <a:lnRef idx="0"/>
          <a:fillRef idx="0"/>
          <a:effectRef idx="0"/>
          <a:fontRef idx="minor"/>
        </p:style>
        <p:txBody>
          <a:bodyPr lIns="0" rIns="40680" tIns="0" bIns="0"/>
          <a:p>
            <a:pPr>
              <a:lnSpc>
                <a:spcPct val="100000"/>
              </a:lnSpc>
              <a:buFont typeface="Arial"/>
              <a:buChar char="-"/>
            </a:pPr>
            <a:r>
              <a:rPr lang="cs-CZ" strike="noStrike">
                <a:solidFill>
                  <a:srgbClr val="000000"/>
                </a:solidFill>
                <a:latin typeface="Arial"/>
              </a:rPr>
              <a:t>člena orgánu, který v posl. 3 letech opakovaně a závažně porušoval péči řádného hospodáře</a:t>
            </a:r>
            <a:endParaRPr/>
          </a:p>
          <a:p>
            <a:pPr>
              <a:lnSpc>
                <a:spcPct val="100000"/>
              </a:lnSpc>
              <a:buFont typeface="Arial"/>
              <a:buChar char="-"/>
            </a:pPr>
            <a:r>
              <a:rPr lang="cs-CZ" strike="noStrike">
                <a:solidFill>
                  <a:srgbClr val="000000"/>
                </a:solidFill>
                <a:latin typeface="Arial"/>
              </a:rPr>
              <a:t> </a:t>
            </a:r>
            <a:r>
              <a:rPr lang="cs-CZ" strike="noStrike">
                <a:solidFill>
                  <a:srgbClr val="000000"/>
                </a:solidFill>
                <a:latin typeface="Arial"/>
              </a:rPr>
              <a:t>toho, kdo je povinen k náhradě újmy vzniklé z porušení péče řádného hospodáře</a:t>
            </a:r>
            <a:endParaRPr/>
          </a:p>
        </p:txBody>
      </p:sp>
      <p:sp>
        <p:nvSpPr>
          <p:cNvPr id="214" name="CustomShape 8"/>
          <p:cNvSpPr/>
          <p:nvPr/>
        </p:nvSpPr>
        <p:spPr>
          <a:xfrm>
            <a:off x="749160" y="2603160"/>
            <a:ext cx="6958800" cy="646920"/>
          </a:xfrm>
          <a:prstGeom prst="rect">
            <a:avLst/>
          </a:prstGeom>
          <a:solidFill>
            <a:schemeClr val="accent1"/>
          </a:solidFill>
          <a:ln w="9360">
            <a:solidFill>
              <a:schemeClr val="tx1"/>
            </a:solidFill>
            <a:round/>
          </a:ln>
        </p:spPr>
        <p:style>
          <a:lnRef idx="0"/>
          <a:fillRef idx="0"/>
          <a:effectRef idx="0"/>
          <a:fontRef idx="minor"/>
        </p:style>
        <p:txBody>
          <a:bodyPr lIns="0" rIns="40680" tIns="0" bIns="0" anchor="ctr"/>
          <a:p>
            <a:pPr>
              <a:lnSpc>
                <a:spcPct val="100000"/>
              </a:lnSpc>
            </a:pPr>
            <a:r>
              <a:rPr lang="cs-CZ" sz="2400" strike="noStrike">
                <a:solidFill>
                  <a:srgbClr val="000000"/>
                </a:solidFill>
                <a:latin typeface="Times New Roman"/>
              </a:rPr>
              <a:t>Diskvalifikace mimo insolvenční řízení (§ 65)</a:t>
            </a:r>
            <a:endParaRPr/>
          </a:p>
        </p:txBody>
      </p:sp>
      <p:sp>
        <p:nvSpPr>
          <p:cNvPr id="215" name="CustomShape 9"/>
          <p:cNvSpPr/>
          <p:nvPr/>
        </p:nvSpPr>
        <p:spPr>
          <a:xfrm>
            <a:off x="138240" y="5373360"/>
            <a:ext cx="8537760" cy="1187280"/>
          </a:xfrm>
          <a:prstGeom prst="rect">
            <a:avLst/>
          </a:prstGeom>
          <a:noFill/>
          <a:ln>
            <a:noFill/>
          </a:ln>
        </p:spPr>
        <p:style>
          <a:lnRef idx="0"/>
          <a:fillRef idx="0"/>
          <a:effectRef idx="0"/>
          <a:fontRef idx="minor"/>
        </p:style>
        <p:txBody>
          <a:bodyPr lIns="90000" rIns="90000" tIns="45000" bIns="45000"/>
          <a:p>
            <a:pPr algn="just">
              <a:lnSpc>
                <a:spcPct val="100000"/>
              </a:lnSpc>
            </a:pPr>
            <a:r>
              <a:rPr lang="cs-CZ" strike="noStrike">
                <a:solidFill>
                  <a:srgbClr val="000000"/>
                </a:solidFill>
                <a:latin typeface="Calibri"/>
              </a:rPr>
              <a:t>Řízení se vede před krajským soudem, v jehož obvodu má společnost sídlo, řízení může být zahájeno na návrh osoby, která má na rozhodnutí o diskvalifikaci důležitý zájem, řízení může být zahájeno i bez návrhu, pokud se soud dozví o skutečnostech důvodných pro vyloučení.</a:t>
            </a:r>
            <a:endParaRPr/>
          </a:p>
        </p:txBody>
      </p:sp>
      <p:sp>
        <p:nvSpPr>
          <p:cNvPr id="216" name="CustomShape 10"/>
          <p:cNvSpPr/>
          <p:nvPr/>
        </p:nvSpPr>
        <p:spPr>
          <a:xfrm>
            <a:off x="187200" y="4941000"/>
            <a:ext cx="4995360" cy="369000"/>
          </a:xfrm>
          <a:prstGeom prst="rect">
            <a:avLst/>
          </a:prstGeom>
          <a:solidFill>
            <a:schemeClr val="accent2">
              <a:lumMod val="50000"/>
            </a:schemeClr>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trike="noStrike">
                <a:solidFill>
                  <a:srgbClr val="ffffff"/>
                </a:solidFill>
                <a:latin typeface="Calibri"/>
              </a:rPr>
              <a:t>Procesní souvislosti</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7" name="CustomShape 1"/>
          <p:cNvSpPr/>
          <p:nvPr/>
        </p:nvSpPr>
        <p:spPr>
          <a:xfrm>
            <a:off x="510840" y="332640"/>
            <a:ext cx="8228880" cy="935280"/>
          </a:xfrm>
          <a:prstGeom prst="rect">
            <a:avLst/>
          </a:prstGeom>
          <a:noFill/>
          <a:ln>
            <a:noFill/>
          </a:ln>
        </p:spPr>
        <p:style>
          <a:lnRef idx="0"/>
          <a:fillRef idx="0"/>
          <a:effectRef idx="0"/>
          <a:fontRef idx="minor"/>
        </p:style>
        <p:txBody>
          <a:bodyPr lIns="90000" rIns="90000" tIns="45000" bIns="45000" anchor="ctr"/>
          <a:p>
            <a:r>
              <a:rPr lang="cs-CZ" sz="3600" strike="noStrike">
                <a:solidFill>
                  <a:srgbClr val="000000"/>
                </a:solidFill>
                <a:latin typeface="Times New Roman"/>
              </a:rPr>
              <a:t>Opětovné vyloučení a výjimky z vyloučení (§ 67)</a:t>
            </a:r>
            <a:endParaRPr/>
          </a:p>
          <a:p>
            <a:pPr algn="ctr">
              <a:lnSpc>
                <a:spcPct val="100000"/>
              </a:lnSpc>
            </a:pPr>
            <a:endParaRPr/>
          </a:p>
        </p:txBody>
      </p:sp>
      <p:sp>
        <p:nvSpPr>
          <p:cNvPr id="218" name="CustomShape 2"/>
          <p:cNvSpPr/>
          <p:nvPr/>
        </p:nvSpPr>
        <p:spPr>
          <a:xfrm>
            <a:off x="414000" y="1052640"/>
            <a:ext cx="2612880" cy="456480"/>
          </a:xfrm>
          <a:prstGeom prst="rect">
            <a:avLst/>
          </a:prstGeom>
          <a:solidFill>
            <a:schemeClr val="accent1"/>
          </a:solidFill>
          <a:ln w="9360">
            <a:solidFill>
              <a:schemeClr val="tx1"/>
            </a:solidFill>
            <a:round/>
          </a:ln>
        </p:spPr>
        <p:style>
          <a:lnRef idx="0"/>
          <a:fillRef idx="0"/>
          <a:effectRef idx="0"/>
          <a:fontRef idx="minor"/>
        </p:style>
        <p:txBody>
          <a:bodyPr lIns="0" rIns="40680" tIns="0" bIns="0" anchor="ctr"/>
          <a:p>
            <a:pPr>
              <a:lnSpc>
                <a:spcPct val="100000"/>
              </a:lnSpc>
            </a:pPr>
            <a:r>
              <a:rPr lang="cs-CZ" sz="2400" strike="noStrike">
                <a:solidFill>
                  <a:srgbClr val="ffffff"/>
                </a:solidFill>
                <a:latin typeface="Times New Roman"/>
              </a:rPr>
              <a:t>Opětovné vyloučení</a:t>
            </a:r>
            <a:endParaRPr/>
          </a:p>
        </p:txBody>
      </p:sp>
      <p:sp>
        <p:nvSpPr>
          <p:cNvPr id="219" name="CustomShape 3"/>
          <p:cNvSpPr/>
          <p:nvPr/>
        </p:nvSpPr>
        <p:spPr>
          <a:xfrm>
            <a:off x="259920" y="3200400"/>
            <a:ext cx="5104800" cy="456480"/>
          </a:xfrm>
          <a:prstGeom prst="rect">
            <a:avLst/>
          </a:prstGeom>
          <a:solidFill>
            <a:srgbClr val="a50021"/>
          </a:solidFill>
          <a:ln w="9360">
            <a:solidFill>
              <a:schemeClr val="tx1"/>
            </a:solidFill>
            <a:round/>
          </a:ln>
        </p:spPr>
        <p:style>
          <a:lnRef idx="0"/>
          <a:fillRef idx="0"/>
          <a:effectRef idx="0"/>
          <a:fontRef idx="minor"/>
        </p:style>
      </p:sp>
      <p:sp>
        <p:nvSpPr>
          <p:cNvPr id="220" name="CustomShape 4"/>
          <p:cNvSpPr/>
          <p:nvPr/>
        </p:nvSpPr>
        <p:spPr>
          <a:xfrm>
            <a:off x="827280" y="3291120"/>
            <a:ext cx="3982320" cy="27468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trike="noStrike">
                <a:solidFill>
                  <a:srgbClr val="ffffff"/>
                </a:solidFill>
                <a:latin typeface="Arial"/>
              </a:rPr>
              <a:t>soud může rozhodnout, že nevylučuje </a:t>
            </a:r>
            <a:endParaRPr/>
          </a:p>
        </p:txBody>
      </p:sp>
      <p:sp>
        <p:nvSpPr>
          <p:cNvPr id="221" name="CustomShape 5"/>
          <p:cNvSpPr/>
          <p:nvPr/>
        </p:nvSpPr>
        <p:spPr>
          <a:xfrm>
            <a:off x="251640" y="3861000"/>
            <a:ext cx="2971080" cy="380160"/>
          </a:xfrm>
          <a:prstGeom prst="rect">
            <a:avLst/>
          </a:prstGeom>
          <a:solidFill>
            <a:srgbClr val="ff9933"/>
          </a:solidFill>
          <a:ln w="9360">
            <a:solidFill>
              <a:schemeClr val="tx1"/>
            </a:solidFill>
            <a:round/>
          </a:ln>
        </p:spPr>
        <p:style>
          <a:lnRef idx="0"/>
          <a:fillRef idx="0"/>
          <a:effectRef idx="0"/>
          <a:fontRef idx="minor"/>
        </p:style>
        <p:txBody>
          <a:bodyPr lIns="0" rIns="0" tIns="0" bIns="0"/>
          <a:p>
            <a:pPr algn="ctr">
              <a:lnSpc>
                <a:spcPct val="100000"/>
              </a:lnSpc>
            </a:pPr>
            <a:r>
              <a:rPr lang="cs-CZ" strike="noStrike">
                <a:solidFill>
                  <a:srgbClr val="000000"/>
                </a:solidFill>
                <a:latin typeface="Calibri"/>
              </a:rPr>
              <a:t>jsou dány důvody vyloučení</a:t>
            </a:r>
            <a:endParaRPr/>
          </a:p>
        </p:txBody>
      </p:sp>
      <p:sp>
        <p:nvSpPr>
          <p:cNvPr id="222" name="CustomShape 6"/>
          <p:cNvSpPr/>
          <p:nvPr/>
        </p:nvSpPr>
        <p:spPr>
          <a:xfrm>
            <a:off x="233640" y="5096520"/>
            <a:ext cx="2971080" cy="304200"/>
          </a:xfrm>
          <a:prstGeom prst="rect">
            <a:avLst/>
          </a:prstGeom>
          <a:solidFill>
            <a:srgbClr val="ff9933"/>
          </a:solidFill>
          <a:ln w="9360">
            <a:solidFill>
              <a:schemeClr val="tx1"/>
            </a:solidFill>
            <a:round/>
          </a:ln>
        </p:spPr>
        <p:style>
          <a:lnRef idx="0"/>
          <a:fillRef idx="0"/>
          <a:effectRef idx="0"/>
          <a:fontRef idx="minor"/>
        </p:style>
        <p:txBody>
          <a:bodyPr lIns="0" rIns="0" tIns="0" bIns="0"/>
          <a:p>
            <a:pPr algn="ctr">
              <a:lnSpc>
                <a:spcPct val="100000"/>
              </a:lnSpc>
            </a:pPr>
            <a:r>
              <a:rPr lang="cs-CZ" strike="noStrike">
                <a:solidFill>
                  <a:srgbClr val="000000"/>
                </a:solidFill>
                <a:latin typeface="Calibri"/>
              </a:rPr>
              <a:t>osoba byla vyloučena</a:t>
            </a:r>
            <a:endParaRPr/>
          </a:p>
        </p:txBody>
      </p:sp>
      <p:sp>
        <p:nvSpPr>
          <p:cNvPr id="223" name="CustomShape 7"/>
          <p:cNvSpPr/>
          <p:nvPr/>
        </p:nvSpPr>
        <p:spPr>
          <a:xfrm>
            <a:off x="3636000" y="3842640"/>
            <a:ext cx="5328000" cy="2404800"/>
          </a:xfrm>
          <a:prstGeom prst="rect">
            <a:avLst/>
          </a:prstGeom>
          <a:noFill/>
          <a:ln>
            <a:noFill/>
          </a:ln>
        </p:spPr>
        <p:style>
          <a:lnRef idx="0"/>
          <a:fillRef idx="0"/>
          <a:effectRef idx="0"/>
          <a:fontRef idx="minor"/>
        </p:style>
        <p:txBody>
          <a:bodyPr lIns="0" rIns="40680" tIns="0" bIns="0"/>
          <a:p>
            <a:pPr>
              <a:lnSpc>
                <a:spcPct val="100000"/>
              </a:lnSpc>
            </a:pPr>
            <a:r>
              <a:rPr lang="cs-CZ" strike="noStrike">
                <a:solidFill>
                  <a:srgbClr val="000000"/>
                </a:solidFill>
                <a:latin typeface="Arial"/>
              </a:rPr>
              <a:t>Osoba může za podmínek daných v rozhodnutí zůstat členem st. orgánu </a:t>
            </a:r>
            <a:r>
              <a:rPr lang="cs-CZ" strike="noStrike">
                <a:solidFill>
                  <a:srgbClr val="ff0000"/>
                </a:solidFill>
                <a:latin typeface="Arial"/>
              </a:rPr>
              <a:t>jiné </a:t>
            </a:r>
            <a:r>
              <a:rPr lang="cs-CZ" strike="noStrike">
                <a:solidFill>
                  <a:srgbClr val="000000"/>
                </a:solidFill>
                <a:latin typeface="Arial"/>
              </a:rPr>
              <a:t>obch. korporace, pokud dosavadní výkon funkce neodůvodňuje vyloučení a pokud by vyloučení mohlo vést k poškození oprávněných zájmů této korporace nebo jejích věřitelů</a:t>
            </a:r>
            <a:endParaRPr/>
          </a:p>
        </p:txBody>
      </p:sp>
      <p:sp>
        <p:nvSpPr>
          <p:cNvPr id="224" name="CustomShape 8"/>
          <p:cNvSpPr/>
          <p:nvPr/>
        </p:nvSpPr>
        <p:spPr>
          <a:xfrm>
            <a:off x="414000" y="2709000"/>
            <a:ext cx="2980440" cy="456480"/>
          </a:xfrm>
          <a:prstGeom prst="rect">
            <a:avLst/>
          </a:prstGeom>
          <a:solidFill>
            <a:schemeClr val="accent1"/>
          </a:solidFill>
          <a:ln w="9360">
            <a:solidFill>
              <a:schemeClr val="tx1"/>
            </a:solidFill>
            <a:round/>
          </a:ln>
        </p:spPr>
        <p:style>
          <a:lnRef idx="0"/>
          <a:fillRef idx="0"/>
          <a:effectRef idx="0"/>
          <a:fontRef idx="minor"/>
        </p:style>
        <p:txBody>
          <a:bodyPr lIns="0" rIns="40680" tIns="0" bIns="0" anchor="ctr"/>
          <a:p>
            <a:pPr>
              <a:lnSpc>
                <a:spcPct val="100000"/>
              </a:lnSpc>
            </a:pPr>
            <a:r>
              <a:rPr lang="cs-CZ" sz="2400" strike="noStrike">
                <a:solidFill>
                  <a:srgbClr val="ffffff"/>
                </a:solidFill>
                <a:latin typeface="Times New Roman"/>
              </a:rPr>
              <a:t>Výjimky z vyloučení</a:t>
            </a:r>
            <a:endParaRPr/>
          </a:p>
        </p:txBody>
      </p:sp>
      <p:sp>
        <p:nvSpPr>
          <p:cNvPr id="225" name="CustomShape 9"/>
          <p:cNvSpPr/>
          <p:nvPr/>
        </p:nvSpPr>
        <p:spPr>
          <a:xfrm>
            <a:off x="251640" y="1700640"/>
            <a:ext cx="8712360" cy="91296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rPr>
              <a:t>Opětovně soud vyloučí osobu, která porušila zákaz uložený jí v rozhodnutí o diskvalifikaci, opětovné vyloučení může být až na 10 let, lhůta začíná běžet právní mocí rozhodnutí o opětovném vyloučení.</a:t>
            </a:r>
            <a:endParaRPr/>
          </a:p>
        </p:txBody>
      </p:sp>
      <p:sp>
        <p:nvSpPr>
          <p:cNvPr id="226" name="CustomShape 10"/>
          <p:cNvSpPr/>
          <p:nvPr/>
        </p:nvSpPr>
        <p:spPr>
          <a:xfrm>
            <a:off x="3223440" y="4051440"/>
            <a:ext cx="411840" cy="384840"/>
          </a:xfrm>
          <a:prstGeom prst="straightConnector1">
            <a:avLst/>
          </a:pr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
        <p:nvSpPr>
          <p:cNvPr id="227" name="CustomShape 11"/>
          <p:cNvSpPr/>
          <p:nvPr/>
        </p:nvSpPr>
        <p:spPr>
          <a:xfrm flipV="1">
            <a:off x="3205440" y="4652280"/>
            <a:ext cx="429840" cy="595080"/>
          </a:xfrm>
          <a:prstGeom prst="straightConnector1">
            <a:avLst/>
          </a:pr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8" name="CustomShape 1"/>
          <p:cNvSpPr/>
          <p:nvPr/>
        </p:nvSpPr>
        <p:spPr>
          <a:xfrm>
            <a:off x="457200" y="0"/>
            <a:ext cx="8228880" cy="1188360"/>
          </a:xfrm>
          <a:prstGeom prst="rect">
            <a:avLst/>
          </a:prstGeom>
          <a:noFill/>
          <a:ln>
            <a:noFill/>
          </a:ln>
        </p:spPr>
        <p:style>
          <a:lnRef idx="0"/>
          <a:fillRef idx="0"/>
          <a:effectRef idx="0"/>
          <a:fontRef idx="minor"/>
        </p:style>
        <p:txBody>
          <a:bodyPr lIns="90000" rIns="81360" tIns="45000" bIns="45000" anchor="ctr"/>
          <a:p>
            <a:pPr algn="ctr">
              <a:lnSpc>
                <a:spcPct val="100000"/>
              </a:lnSpc>
            </a:pPr>
            <a:r>
              <a:rPr lang="cs-CZ" sz="3200" strike="noStrike">
                <a:solidFill>
                  <a:srgbClr val="000000"/>
                </a:solidFill>
                <a:latin typeface="Calibri"/>
              </a:rPr>
              <a:t>Důsledky diskvalifikace - § 66 ZOK</a:t>
            </a:r>
            <a:endParaRPr/>
          </a:p>
        </p:txBody>
      </p:sp>
      <p:sp>
        <p:nvSpPr>
          <p:cNvPr id="229" name="CustomShape 2"/>
          <p:cNvSpPr/>
          <p:nvPr/>
        </p:nvSpPr>
        <p:spPr>
          <a:xfrm>
            <a:off x="395640" y="1989000"/>
            <a:ext cx="6019200" cy="608760"/>
          </a:xfrm>
          <a:prstGeom prst="rect">
            <a:avLst/>
          </a:prstGeom>
          <a:solidFill>
            <a:srgbClr val="a50021"/>
          </a:solidFill>
          <a:ln w="9360">
            <a:solidFill>
              <a:schemeClr val="tx1"/>
            </a:solidFill>
            <a:round/>
          </a:ln>
        </p:spPr>
        <p:style>
          <a:lnRef idx="0"/>
          <a:fillRef idx="0"/>
          <a:effectRef idx="0"/>
          <a:fontRef idx="minor"/>
        </p:style>
      </p:sp>
      <p:sp>
        <p:nvSpPr>
          <p:cNvPr id="230" name="CustomShape 3"/>
          <p:cNvSpPr/>
          <p:nvPr/>
        </p:nvSpPr>
        <p:spPr>
          <a:xfrm>
            <a:off x="980640" y="2111040"/>
            <a:ext cx="4858920" cy="36468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ffffff"/>
                </a:solidFill>
                <a:latin typeface="Arial"/>
              </a:rPr>
              <a:t>Právní mocí rozhodnutí o vyloučení</a:t>
            </a:r>
            <a:endParaRPr/>
          </a:p>
        </p:txBody>
      </p:sp>
      <p:sp>
        <p:nvSpPr>
          <p:cNvPr id="231" name="CustomShape 4"/>
          <p:cNvSpPr/>
          <p:nvPr/>
        </p:nvSpPr>
        <p:spPr>
          <a:xfrm>
            <a:off x="306000" y="3069000"/>
            <a:ext cx="8711640" cy="697680"/>
          </a:xfrm>
          <a:prstGeom prst="rect">
            <a:avLst/>
          </a:prstGeom>
          <a:noFill/>
          <a:ln>
            <a:noFill/>
          </a:ln>
        </p:spPr>
        <p:style>
          <a:lnRef idx="0"/>
          <a:fillRef idx="0"/>
          <a:effectRef idx="0"/>
          <a:fontRef idx="minor"/>
        </p:style>
        <p:txBody>
          <a:bodyPr lIns="0" rIns="40680" tIns="0" bIns="0"/>
          <a:p>
            <a:pPr>
              <a:lnSpc>
                <a:spcPct val="100000"/>
              </a:lnSpc>
              <a:buFont typeface="Arial"/>
              <a:buChar char="-"/>
            </a:pPr>
            <a:r>
              <a:rPr lang="cs-CZ" sz="2400" strike="noStrike">
                <a:solidFill>
                  <a:srgbClr val="000000"/>
                </a:solidFill>
                <a:latin typeface="Arial"/>
              </a:rPr>
              <a:t> </a:t>
            </a:r>
            <a:r>
              <a:rPr lang="cs-CZ" sz="2400" strike="noStrike">
                <a:solidFill>
                  <a:srgbClr val="000000"/>
                </a:solidFill>
                <a:latin typeface="Arial"/>
              </a:rPr>
              <a:t>osoba přestává být členem statutárního orgánu ve všech obchodních korporacích</a:t>
            </a:r>
            <a:endParaRPr/>
          </a:p>
        </p:txBody>
      </p:sp>
      <p:sp>
        <p:nvSpPr>
          <p:cNvPr id="232" name="CustomShape 5"/>
          <p:cNvSpPr/>
          <p:nvPr/>
        </p:nvSpPr>
        <p:spPr>
          <a:xfrm>
            <a:off x="279360" y="4649040"/>
            <a:ext cx="8609760" cy="761400"/>
          </a:xfrm>
          <a:prstGeom prst="rect">
            <a:avLst/>
          </a:prstGeom>
          <a:solidFill>
            <a:srgbClr val="ff9933"/>
          </a:solidFill>
          <a:ln w="9360">
            <a:solidFill>
              <a:schemeClr val="tx1"/>
            </a:solidFill>
            <a:round/>
          </a:ln>
        </p:spPr>
        <p:style>
          <a:lnRef idx="0"/>
          <a:fillRef idx="0"/>
          <a:effectRef idx="0"/>
          <a:fontRef idx="minor"/>
        </p:style>
      </p:sp>
      <p:sp>
        <p:nvSpPr>
          <p:cNvPr id="233" name="CustomShape 6"/>
          <p:cNvSpPr/>
          <p:nvPr/>
        </p:nvSpPr>
        <p:spPr>
          <a:xfrm>
            <a:off x="549720" y="4847760"/>
            <a:ext cx="8079120" cy="364680"/>
          </a:xfrm>
          <a:prstGeom prst="rect">
            <a:avLst/>
          </a:prstGeom>
          <a:noFill/>
          <a:ln>
            <a:noFill/>
          </a:ln>
        </p:spPr>
        <p:style>
          <a:lnRef idx="0"/>
          <a:fillRef idx="0"/>
          <a:effectRef idx="0"/>
          <a:fontRef idx="minor"/>
        </p:style>
        <p:txBody>
          <a:bodyPr wrap="none" lIns="0" rIns="40680" tIns="0" bIns="0" anchor="ctr"/>
          <a:p>
            <a:pPr algn="ctr">
              <a:lnSpc>
                <a:spcPct val="100000"/>
              </a:lnSpc>
            </a:pPr>
            <a:r>
              <a:rPr lang="cs-CZ" sz="2400" strike="noStrike">
                <a:solidFill>
                  <a:srgbClr val="000000"/>
                </a:solidFill>
                <a:latin typeface="Arial"/>
              </a:rPr>
              <a:t>Zánik funkce oznámí insolvenční soud rejstříkovému soudu</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4" name="CustomShape 1"/>
          <p:cNvSpPr/>
          <p:nvPr/>
        </p:nvSpPr>
        <p:spPr>
          <a:xfrm>
            <a:off x="457200" y="274680"/>
            <a:ext cx="8228880" cy="1142280"/>
          </a:xfrm>
          <a:prstGeom prst="rect">
            <a:avLst/>
          </a:prstGeom>
          <a:noFill/>
          <a:ln>
            <a:noFill/>
          </a:ln>
        </p:spPr>
        <p:style>
          <a:lnRef idx="0"/>
          <a:fillRef idx="0"/>
          <a:effectRef idx="0"/>
          <a:fontRef idx="minor"/>
        </p:style>
        <p:txBody>
          <a:bodyPr lIns="90000" rIns="81360" tIns="45000" bIns="45000" anchor="ctr"/>
          <a:p>
            <a:r>
              <a:rPr lang="cs-CZ" sz="3200" strike="noStrike">
                <a:solidFill>
                  <a:srgbClr val="000000"/>
                </a:solidFill>
                <a:latin typeface="Calibri"/>
              </a:rPr>
              <a:t>Důsledky porušení péče řádného hospodáře</a:t>
            </a:r>
            <a:endParaRPr/>
          </a:p>
          <a:p>
            <a:pPr algn="ctr">
              <a:lnSpc>
                <a:spcPct val="100000"/>
              </a:lnSpc>
            </a:pPr>
            <a:r>
              <a:rPr lang="cs-CZ" sz="3200" strike="noStrike">
                <a:solidFill>
                  <a:srgbClr val="000000"/>
                </a:solidFill>
                <a:latin typeface="Calibri"/>
              </a:rPr>
              <a:t>(§ 53 ZOK)</a:t>
            </a:r>
            <a:endParaRPr/>
          </a:p>
        </p:txBody>
      </p:sp>
      <p:sp>
        <p:nvSpPr>
          <p:cNvPr id="235" name="CustomShape 2"/>
          <p:cNvSpPr/>
          <p:nvPr/>
        </p:nvSpPr>
        <p:spPr>
          <a:xfrm>
            <a:off x="251640" y="1989000"/>
            <a:ext cx="8612280" cy="4464000"/>
          </a:xfrm>
          <a:prstGeom prst="rect">
            <a:avLst/>
          </a:prstGeom>
          <a:noFill/>
          <a:ln>
            <a:noFill/>
          </a:ln>
        </p:spPr>
        <p:style>
          <a:lnRef idx="0"/>
          <a:fillRef idx="0"/>
          <a:effectRef idx="0"/>
          <a:fontRef idx="minor"/>
        </p:style>
        <p:txBody>
          <a:bodyPr lIns="0" rIns="40680" tIns="0" bIns="0"/>
          <a:p>
            <a:pPr>
              <a:lnSpc>
                <a:spcPct val="100000"/>
              </a:lnSpc>
              <a:buFont typeface="Arial"/>
              <a:buChar char="-"/>
            </a:pPr>
            <a:r>
              <a:rPr lang="cs-CZ" sz="2400" strike="noStrike">
                <a:solidFill>
                  <a:srgbClr val="a50021"/>
                </a:solidFill>
                <a:latin typeface="Arial"/>
              </a:rPr>
              <a:t>ručení za splnění povinností obchodní korporace</a:t>
            </a:r>
            <a:r>
              <a:rPr lang="cs-CZ" sz="2400" strike="noStrike">
                <a:solidFill>
                  <a:srgbClr val="000000"/>
                </a:solidFill>
                <a:latin typeface="Arial"/>
              </a:rPr>
              <a:t>, pokud</a:t>
            </a:r>
            <a:endParaRPr/>
          </a:p>
          <a:p>
            <a:pPr>
              <a:lnSpc>
                <a:spcPct val="100000"/>
              </a:lnSpc>
            </a:pPr>
            <a:r>
              <a:rPr lang="cs-CZ" sz="2400" strike="noStrike">
                <a:solidFill>
                  <a:srgbClr val="000000"/>
                </a:solidFill>
                <a:latin typeface="Arial"/>
              </a:rPr>
              <a:t>     </a:t>
            </a:r>
            <a:r>
              <a:rPr lang="cs-CZ" sz="2400" strike="noStrike">
                <a:solidFill>
                  <a:srgbClr val="000000"/>
                </a:solidFill>
                <a:latin typeface="Arial"/>
              </a:rPr>
              <a:t>- bylo rozhodnuto, že korporace je v úpadku a </a:t>
            </a:r>
            <a:endParaRPr/>
          </a:p>
          <a:p>
            <a:pPr>
              <a:lnSpc>
                <a:spcPct val="100000"/>
              </a:lnSpc>
            </a:pPr>
            <a:r>
              <a:rPr lang="cs-CZ" sz="2400" strike="noStrike">
                <a:solidFill>
                  <a:srgbClr val="000000"/>
                </a:solidFill>
                <a:latin typeface="Arial"/>
              </a:rPr>
              <a:t>     </a:t>
            </a:r>
            <a:r>
              <a:rPr lang="cs-CZ" sz="2400" strike="noStrike">
                <a:solidFill>
                  <a:srgbClr val="000000"/>
                </a:solidFill>
                <a:latin typeface="Arial"/>
              </a:rPr>
              <a:t>- člen orgánu věděl nebo mohl vědět o hrozícím úpadku a  v rozporu s péčí řádného hospodáře neučinil za účelem odvrácení úpadku  vše potřebné a rozumně předpokladatelné (§ 68 ZOK)</a:t>
            </a:r>
            <a:endParaRPr/>
          </a:p>
          <a:p>
            <a:pPr>
              <a:lnSpc>
                <a:spcPct val="100000"/>
              </a:lnSpc>
            </a:pPr>
            <a:endParaRPr/>
          </a:p>
          <a:p>
            <a:pPr>
              <a:lnSpc>
                <a:spcPct val="100000"/>
              </a:lnSpc>
            </a:pPr>
            <a:r>
              <a:rPr lang="cs-CZ" sz="2400" strike="noStrike">
                <a:solidFill>
                  <a:srgbClr val="000000"/>
                </a:solidFill>
                <a:latin typeface="Arial"/>
              </a:rPr>
              <a:t>- </a:t>
            </a:r>
            <a:r>
              <a:rPr lang="cs-CZ" sz="2400" strike="noStrike">
                <a:solidFill>
                  <a:srgbClr val="ff0000"/>
                </a:solidFill>
                <a:latin typeface="Arial"/>
              </a:rPr>
              <a:t>vydání prospěchu získaného od společnosti </a:t>
            </a:r>
            <a:endParaRPr/>
          </a:p>
          <a:p>
            <a:pPr>
              <a:lnSpc>
                <a:spcPct val="100000"/>
              </a:lnSpc>
            </a:pPr>
            <a:r>
              <a:rPr lang="cs-CZ" sz="2400" strike="noStrike">
                <a:solidFill>
                  <a:srgbClr val="000000"/>
                </a:solidFill>
                <a:latin typeface="Arial"/>
              </a:rPr>
              <a:t>Členové orgánů vydají prospěch získaný ze smlouvy o výkonu funkce i jiný prospěch za poslední 2 roky před právní mocí rozhodnutí o úpadku - § 62</a:t>
            </a:r>
            <a:endParaRPr/>
          </a:p>
          <a:p>
            <a:pPr>
              <a:lnSpc>
                <a:spcPct val="100000"/>
              </a:lnSpc>
            </a:pP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6" name="TextShape 1"/>
          <p:cNvSpPr txBox="1"/>
          <p:nvPr/>
        </p:nvSpPr>
        <p:spPr>
          <a:xfrm>
            <a:off x="457200" y="274680"/>
            <a:ext cx="8229240" cy="705600"/>
          </a:xfrm>
          <a:prstGeom prst="rect">
            <a:avLst/>
          </a:prstGeom>
          <a:noFill/>
          <a:ln>
            <a:noFill/>
          </a:ln>
        </p:spPr>
        <p:txBody>
          <a:bodyPr anchor="ctr"/>
          <a:p>
            <a:pPr algn="ctr">
              <a:lnSpc>
                <a:spcPct val="100000"/>
              </a:lnSpc>
            </a:pPr>
            <a:r>
              <a:rPr lang="cs-CZ" sz="3600" strike="noStrike">
                <a:solidFill>
                  <a:srgbClr val="000000"/>
                </a:solidFill>
                <a:latin typeface="Calibri"/>
              </a:rPr>
              <a:t>Povinnost podat insolvenční návrh podle IZ</a:t>
            </a:r>
            <a:endParaRPr/>
          </a:p>
        </p:txBody>
      </p:sp>
      <p:sp>
        <p:nvSpPr>
          <p:cNvPr id="237" name="CustomShape 2"/>
          <p:cNvSpPr/>
          <p:nvPr/>
        </p:nvSpPr>
        <p:spPr>
          <a:xfrm>
            <a:off x="467640" y="1124640"/>
            <a:ext cx="8424720" cy="527400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Dlužník – podnikatel </a:t>
            </a:r>
            <a:r>
              <a:rPr lang="cs-CZ" sz="2000" strike="noStrike">
                <a:solidFill>
                  <a:srgbClr val="ff0000"/>
                </a:solidFill>
                <a:latin typeface="Calibri"/>
              </a:rPr>
              <a:t>je povinen podat insolvenční návrh </a:t>
            </a:r>
            <a:r>
              <a:rPr lang="cs-CZ" sz="2000" strike="noStrike">
                <a:solidFill>
                  <a:srgbClr val="000000"/>
                </a:solidFill>
                <a:latin typeface="Calibri"/>
              </a:rPr>
              <a:t>bez zbytečného odkladu poté, co se dověděl nebo se při náležité pečlivosti měl dovědět  o svém úpadku.</a:t>
            </a:r>
            <a:endParaRPr/>
          </a:p>
          <a:p>
            <a:pPr algn="just">
              <a:lnSpc>
                <a:spcPct val="100000"/>
              </a:lnSpc>
            </a:pPr>
            <a:r>
              <a:rPr lang="cs-CZ" sz="2000" strike="noStrike">
                <a:solidFill>
                  <a:srgbClr val="000000"/>
                </a:solidFill>
                <a:latin typeface="Calibri"/>
              </a:rPr>
              <a:t>Povinnost je uložena i zákonným zástupcům a statutárnímu orgánu, též  likvidátorovi dlužníka, který je právnickou osobou v likvidaci. (§ 98 IZ)</a:t>
            </a:r>
            <a:endParaRPr/>
          </a:p>
          <a:p>
            <a:pPr algn="just">
              <a:lnSpc>
                <a:spcPct val="100000"/>
              </a:lnSpc>
            </a:pPr>
            <a:endParaRPr/>
          </a:p>
          <a:p>
            <a:pPr algn="just">
              <a:lnSpc>
                <a:spcPct val="100000"/>
              </a:lnSpc>
            </a:pPr>
            <a:r>
              <a:rPr lang="cs-CZ" sz="2000" strike="noStrike">
                <a:solidFill>
                  <a:srgbClr val="000000"/>
                </a:solidFill>
                <a:latin typeface="Calibri"/>
              </a:rPr>
              <a:t>Osoba, která nepodala insolvenční návrh, </a:t>
            </a:r>
            <a:r>
              <a:rPr lang="cs-CZ" sz="2000" strike="noStrike">
                <a:solidFill>
                  <a:srgbClr val="ff0000"/>
                </a:solidFill>
                <a:latin typeface="Calibri"/>
              </a:rPr>
              <a:t>odpovídá věřiteli za škodu nebo újmu </a:t>
            </a:r>
            <a:r>
              <a:rPr lang="cs-CZ" sz="2000" strike="noStrike">
                <a:solidFill>
                  <a:srgbClr val="000000"/>
                </a:solidFill>
                <a:latin typeface="Calibri"/>
              </a:rPr>
              <a:t>způsobenou porušením této povinnosti.</a:t>
            </a:r>
            <a:endParaRPr/>
          </a:p>
          <a:p>
            <a:pPr algn="just">
              <a:lnSpc>
                <a:spcPct val="100000"/>
              </a:lnSpc>
            </a:pPr>
            <a:endParaRPr/>
          </a:p>
          <a:p>
            <a:pPr algn="just">
              <a:lnSpc>
                <a:spcPct val="100000"/>
              </a:lnSpc>
            </a:pPr>
            <a:r>
              <a:rPr lang="cs-CZ" sz="2000" strike="noStrike">
                <a:solidFill>
                  <a:srgbClr val="ff0000"/>
                </a:solidFill>
                <a:latin typeface="Calibri"/>
              </a:rPr>
              <a:t>Škoda nebo újma </a:t>
            </a:r>
            <a:r>
              <a:rPr lang="cs-CZ" sz="2000" strike="noStrike">
                <a:solidFill>
                  <a:srgbClr val="000000"/>
                </a:solidFill>
                <a:latin typeface="Calibri"/>
              </a:rPr>
              <a:t>= rozdíl mezi výší pohledávky přihlášené věřitelem k uspokojení v insolvenčním řízení a částkou, kterou věřitel na uspokojení pohledávky obdržel.</a:t>
            </a:r>
            <a:endParaRPr/>
          </a:p>
          <a:p>
            <a:pPr algn="just">
              <a:lnSpc>
                <a:spcPct val="100000"/>
              </a:lnSpc>
            </a:pPr>
            <a:endParaRPr/>
          </a:p>
          <a:p>
            <a:pPr algn="just">
              <a:lnSpc>
                <a:spcPct val="100000"/>
              </a:lnSpc>
            </a:pPr>
            <a:r>
              <a:rPr lang="cs-CZ" sz="2000" strike="noStrike">
                <a:solidFill>
                  <a:srgbClr val="ff0000"/>
                </a:solidFill>
                <a:latin typeface="Calibri"/>
              </a:rPr>
              <a:t>Zproštění se odpovědnosti: </a:t>
            </a:r>
            <a:r>
              <a:rPr lang="cs-CZ" sz="2000" strike="noStrike">
                <a:solidFill>
                  <a:srgbClr val="000000"/>
                </a:solidFill>
                <a:latin typeface="Calibri"/>
              </a:rPr>
              <a:t>osoba se odpovědnosti zprostí, pokud prokáže, že porušení povinnosti podat insolvenční návrh nemělo vliv na rozsah částky určené k uspokojení pohledávky nebo povinnost nesplnila vzhledem k objektivním okolnostem. (§ 99)</a:t>
            </a:r>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8" name="CustomShape 1"/>
          <p:cNvSpPr/>
          <p:nvPr/>
        </p:nvSpPr>
        <p:spPr>
          <a:xfrm>
            <a:off x="323640" y="404640"/>
            <a:ext cx="2664000" cy="6696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rPr>
              <a:t>29 Cdo 4824/2007 </a:t>
            </a:r>
            <a:r>
              <a:rPr lang="cs-CZ" strike="noStrike">
                <a:solidFill>
                  <a:srgbClr val="000000"/>
                </a:solidFill>
                <a:latin typeface="Calibri"/>
              </a:rPr>
              <a:t>
</a:t>
            </a:r>
            <a:endParaRPr/>
          </a:p>
        </p:txBody>
      </p:sp>
      <p:sp>
        <p:nvSpPr>
          <p:cNvPr id="239" name="CustomShape 2"/>
          <p:cNvSpPr/>
          <p:nvPr/>
        </p:nvSpPr>
        <p:spPr>
          <a:xfrm>
            <a:off x="323640" y="760680"/>
            <a:ext cx="8640720" cy="6125400"/>
          </a:xfrm>
          <a:prstGeom prst="rect">
            <a:avLst/>
          </a:prstGeom>
          <a:noFill/>
          <a:ln>
            <a:noFill/>
          </a:ln>
        </p:spPr>
        <p:style>
          <a:lnRef idx="0"/>
          <a:fillRef idx="0"/>
          <a:effectRef idx="0"/>
          <a:fontRef idx="minor"/>
        </p:style>
        <p:txBody>
          <a:bodyPr lIns="90000" rIns="90000" tIns="45000" bIns="45000"/>
          <a:p>
            <a:pPr>
              <a:lnSpc>
                <a:spcPct val="100000"/>
              </a:lnSpc>
            </a:pPr>
            <a:r>
              <a:rPr lang="cs-CZ" strike="noStrike">
                <a:solidFill>
                  <a:srgbClr val="000000"/>
                </a:solidFill>
                <a:latin typeface="Calibri"/>
              </a:rPr>
              <a:t>1) Žalovaný jménem společnosti, jejímž byl jednatelem, požádal dne 7. března 2005 žalobce o zpracování cenové nabídky na dodávku a montáž oplocení novostavby rodinného domku ve Z. o délce 100 metrů a dne 21. dubna 2005 předmět díla objednal. </a:t>
            </a:r>
            <a:r>
              <a:rPr lang="cs-CZ" strike="noStrike">
                <a:solidFill>
                  <a:srgbClr val="000000"/>
                </a:solidFill>
                <a:latin typeface="Calibri"/>
              </a:rPr>
              <a:t>
</a:t>
            </a:r>
            <a:r>
              <a:rPr lang="cs-CZ" strike="noStrike">
                <a:solidFill>
                  <a:srgbClr val="000000"/>
                </a:solidFill>
                <a:latin typeface="Calibri"/>
              </a:rPr>
              <a:t>
</a:t>
            </a:r>
            <a:r>
              <a:rPr lang="cs-CZ" strike="noStrike">
                <a:solidFill>
                  <a:srgbClr val="000000"/>
                </a:solidFill>
                <a:latin typeface="Calibri"/>
              </a:rPr>
              <a:t>2) Po provedení díla zaslal žalobce společnosti fakturu č. 10/2005 na částku 51.257,- Kč, splatnou dne 17. května 2005. Dopisem ze dne 15. listopadu 2005 žalobce společnost znovu vyzval k zaplacení fakturované částky. </a:t>
            </a:r>
            <a:r>
              <a:rPr lang="cs-CZ" strike="noStrike">
                <a:solidFill>
                  <a:srgbClr val="000000"/>
                </a:solidFill>
                <a:latin typeface="Calibri"/>
              </a:rPr>
              <a:t>
</a:t>
            </a:r>
            <a:r>
              <a:rPr lang="cs-CZ" strike="noStrike">
                <a:solidFill>
                  <a:srgbClr val="000000"/>
                </a:solidFill>
                <a:latin typeface="Calibri"/>
              </a:rPr>
              <a:t>
</a:t>
            </a:r>
            <a:r>
              <a:rPr lang="cs-CZ" strike="noStrike">
                <a:solidFill>
                  <a:srgbClr val="000000"/>
                </a:solidFill>
                <a:latin typeface="Calibri"/>
              </a:rPr>
              <a:t>3) Usnesením Krajského soudu v Českých Budějovicích ze dne 14. dubna 2006, č. j. 12 K 150/2005 - 465, byl na majetek společnosti prohlášen konkurs a správkyní konkursní podstaty byla jmenována JUDr. I. R. Z odůvodnění usnesení se mj. podává, že podle zápisu z mimořádné valné hromady společnost dlouhodobě nehradí splatné závazky a že žalovaný připustil, že společnost se od počátku roku 2004 potýká s finančními problémy; oprávněnost návrhu na prohlášení konkursu na majetek společnosti nakonec žalovaný dne 23. února 2006 sám uznal a vyslovil s ním souhlas. </a:t>
            </a:r>
            <a:r>
              <a:rPr lang="cs-CZ" strike="noStrike">
                <a:solidFill>
                  <a:srgbClr val="000000"/>
                </a:solidFill>
                <a:latin typeface="Calibri"/>
              </a:rPr>
              <a:t>
</a:t>
            </a:r>
            <a:r>
              <a:rPr lang="cs-CZ" strike="noStrike">
                <a:solidFill>
                  <a:srgbClr val="000000"/>
                </a:solidFill>
                <a:latin typeface="Calibri"/>
              </a:rPr>
              <a:t>
</a:t>
            </a:r>
            <a:r>
              <a:rPr lang="cs-CZ" strike="noStrike">
                <a:solidFill>
                  <a:srgbClr val="000000"/>
                </a:solidFill>
                <a:latin typeface="Calibri"/>
              </a:rPr>
              <a:t>4) Dne 11. a 19. prosince 2006 správkyně konkursní podstaty sdělila soudu, že účetnictví společnosti bylo vedeno nesprávně a neprůkazně, nepodává tedy objektivní pohled o stavu majetku a závazků společnosti ke dni prohlášení konkursu, že však vůči žalovanému neuplatnila žádný nárok na náhradu škody. </a:t>
            </a:r>
            <a:r>
              <a:rPr lang="cs-CZ" strike="noStrike">
                <a:solidFill>
                  <a:srgbClr val="000000"/>
                </a:solidFill>
                <a:latin typeface="Calibri"/>
              </a:rPr>
              <a:t>
</a:t>
            </a:r>
            <a:r>
              <a:rPr lang="cs-CZ" strike="noStrike">
                <a:solidFill>
                  <a:srgbClr val="000000"/>
                </a:solidFill>
                <a:latin typeface="Calibri"/>
              </a:rPr>
              <a:t>
</a:t>
            </a:r>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0" name="CustomShape 1"/>
          <p:cNvSpPr/>
          <p:nvPr/>
        </p:nvSpPr>
        <p:spPr>
          <a:xfrm>
            <a:off x="251640" y="476640"/>
            <a:ext cx="8424720" cy="46641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Pravomocným usnesením Krajského soudu v Českých Budějovicích ze dne 24. října 2007, č. j. 12 K 150/2005-565, byl zrušen konkurs na majetek společnosti z důvodu, že její majetek nepostačuje k úhradě nákladů konkursu, a dne 10. května 2008 byla společnost z toho důvodu i vymazána z obchodního rejstříku a tím zanikla bez právního nástupce. K tomu dovolací soud uzavřel, že na projednávanou věc tato skutečnost nemá vliv, když spor je veden mezi dovolatelem jako věřitelem společnosti a žalovaným jako (bývalým) jednatelem společnosti. Ani zánik společnosti jako dlužníka přitom nemůže mít vliv na zánik případného ručitelského závazku žalovaného na základě § 194 odst. 6 obch. zák., o nějž dovolatel opírá svůj nárok, když podle § 311 odst. 2 obch. zák. (jenž se skrze § 312 obch. zák. přiměřeně použije též na ručení, které vzniklo ze zákona) ručení nezaniká, jestliže závazek zanikl pro zánik právnické osoby, jež je nebo byla dlužníkem.</a:t>
            </a:r>
            <a:endParaRPr/>
          </a:p>
          <a:p>
            <a:pPr algn="just">
              <a:lnSpc>
                <a:spcPct val="100000"/>
              </a:lnSpc>
            </a:pPr>
            <a:r>
              <a:rPr lang="cs-CZ" sz="2000" strike="noStrike">
                <a:solidFill>
                  <a:srgbClr val="000000"/>
                </a:solidFill>
                <a:latin typeface="Calibri"/>
              </a:rPr>
              <a:t>
</a:t>
            </a:r>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2" name="TextShape 1"/>
          <p:cNvSpPr txBox="1"/>
          <p:nvPr/>
        </p:nvSpPr>
        <p:spPr>
          <a:xfrm>
            <a:off x="457200" y="0"/>
            <a:ext cx="8229240" cy="692280"/>
          </a:xfrm>
          <a:prstGeom prst="rect">
            <a:avLst/>
          </a:prstGeom>
          <a:noFill/>
          <a:ln>
            <a:noFill/>
          </a:ln>
        </p:spPr>
        <p:txBody>
          <a:bodyPr anchor="ctr"/>
          <a:p>
            <a:pPr algn="ctr">
              <a:lnSpc>
                <a:spcPct val="100000"/>
              </a:lnSpc>
            </a:pPr>
            <a:r>
              <a:rPr lang="cs-CZ" sz="4400" strike="noStrike">
                <a:solidFill>
                  <a:srgbClr val="000000"/>
                </a:solidFill>
                <a:latin typeface="Calibri"/>
              </a:rPr>
              <a:t>Úpadek</a:t>
            </a:r>
            <a:endParaRPr/>
          </a:p>
        </p:txBody>
      </p:sp>
      <p:sp>
        <p:nvSpPr>
          <p:cNvPr id="163" name="CustomShape 2"/>
          <p:cNvSpPr/>
          <p:nvPr/>
        </p:nvSpPr>
        <p:spPr>
          <a:xfrm>
            <a:off x="467640" y="886320"/>
            <a:ext cx="7200360" cy="791640"/>
          </a:xfrm>
          <a:prstGeom prst="rect">
            <a:avLst/>
          </a:prstGeom>
          <a:solidFill>
            <a:srgbClr val="cc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rPr>
              <a:t>Dlužník je v úpadku</a:t>
            </a:r>
            <a:endParaRPr/>
          </a:p>
        </p:txBody>
      </p:sp>
      <p:sp>
        <p:nvSpPr>
          <p:cNvPr id="164" name="CustomShape 3"/>
          <p:cNvSpPr/>
          <p:nvPr/>
        </p:nvSpPr>
        <p:spPr>
          <a:xfrm>
            <a:off x="467640" y="2128680"/>
            <a:ext cx="4320000" cy="1614960"/>
          </a:xfrm>
          <a:prstGeom prst="rect">
            <a:avLst/>
          </a:prstGeom>
          <a:noFill/>
          <a:ln>
            <a:noFill/>
          </a:ln>
        </p:spPr>
        <p:style>
          <a:lnRef idx="0"/>
          <a:fillRef idx="0"/>
          <a:effectRef idx="0"/>
          <a:fontRef idx="minor"/>
        </p:style>
        <p:txBody>
          <a:bodyPr lIns="90000" rIns="90000" tIns="45000" bIns="45000"/>
          <a:p>
            <a:pPr algn="just">
              <a:lnSpc>
                <a:spcPct val="100000"/>
              </a:lnSpc>
              <a:buFont typeface="StarSymbol"/>
              <a:buChar char="-"/>
            </a:pPr>
            <a:r>
              <a:rPr lang="cs-CZ" sz="2000" strike="noStrike">
                <a:solidFill>
                  <a:srgbClr val="000000"/>
                </a:solidFill>
                <a:latin typeface="Calibri"/>
              </a:rPr>
              <a:t>Má více věřitelů</a:t>
            </a:r>
            <a:endParaRPr/>
          </a:p>
          <a:p>
            <a:pPr algn="just">
              <a:lnSpc>
                <a:spcPct val="100000"/>
              </a:lnSpc>
              <a:buFont typeface="StarSymbol"/>
              <a:buChar char="-"/>
            </a:pPr>
            <a:r>
              <a:rPr lang="cs-CZ" sz="2000" strike="noStrike">
                <a:solidFill>
                  <a:srgbClr val="000000"/>
                </a:solidFill>
                <a:latin typeface="Calibri"/>
              </a:rPr>
              <a:t>Má peněžité závazky po lhůtě splatnosti po dobu delší než 30 dnů a tyto závazky </a:t>
            </a:r>
            <a:r>
              <a:rPr lang="cs-CZ" sz="2000" strike="noStrike">
                <a:solidFill>
                  <a:srgbClr val="ff0000"/>
                </a:solidFill>
                <a:latin typeface="Calibri"/>
              </a:rPr>
              <a:t>není schopen plnit.</a:t>
            </a:r>
            <a:endParaRPr/>
          </a:p>
          <a:p>
            <a:pPr algn="just">
              <a:lnSpc>
                <a:spcPct val="100000"/>
              </a:lnSpc>
            </a:pPr>
            <a:endParaRPr/>
          </a:p>
        </p:txBody>
      </p:sp>
      <p:sp>
        <p:nvSpPr>
          <p:cNvPr id="165" name="CustomShape 4"/>
          <p:cNvSpPr/>
          <p:nvPr/>
        </p:nvSpPr>
        <p:spPr>
          <a:xfrm>
            <a:off x="5148000" y="2421000"/>
            <a:ext cx="3888000" cy="2284920"/>
          </a:xfrm>
          <a:prstGeom prst="rect">
            <a:avLst/>
          </a:prstGeom>
          <a:noFill/>
          <a:ln>
            <a:noFill/>
          </a:ln>
        </p:spPr>
        <p:style>
          <a:lnRef idx="0"/>
          <a:fillRef idx="0"/>
          <a:effectRef idx="0"/>
          <a:fontRef idx="minor"/>
        </p:style>
        <p:txBody>
          <a:bodyPr lIns="90000" rIns="90000" tIns="45000" bIns="45000"/>
          <a:p>
            <a:pPr>
              <a:lnSpc>
                <a:spcPct val="100000"/>
              </a:lnSpc>
            </a:pPr>
            <a:r>
              <a:rPr lang="cs-CZ" sz="2400" strike="noStrike">
                <a:solidFill>
                  <a:srgbClr val="000000"/>
                </a:solidFill>
                <a:latin typeface="Calibri"/>
              </a:rPr>
              <a:t>Dlužník je předlužen</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 dlužník je podnikatelem</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 má více věřitelů</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 souhrn jeho závazků</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převyšuje hodnotu jeho</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majetku.</a:t>
            </a:r>
            <a:endParaRPr/>
          </a:p>
        </p:txBody>
      </p:sp>
      <p:sp>
        <p:nvSpPr>
          <p:cNvPr id="166" name="CustomShape 5"/>
          <p:cNvSpPr/>
          <p:nvPr/>
        </p:nvSpPr>
        <p:spPr>
          <a:xfrm flipH="1">
            <a:off x="3059280" y="1678320"/>
            <a:ext cx="1007640" cy="359640"/>
          </a:xfrm>
          <a:prstGeom prst="straightConnector1">
            <a:avLst/>
          </a:pr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
        <p:nvSpPr>
          <p:cNvPr id="167" name="CustomShape 6"/>
          <p:cNvSpPr/>
          <p:nvPr/>
        </p:nvSpPr>
        <p:spPr>
          <a:xfrm>
            <a:off x="4068000" y="1678320"/>
            <a:ext cx="2304000" cy="503640"/>
          </a:xfrm>
          <a:prstGeom prst="straightConnector1">
            <a:avLst/>
          </a:pr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
        <p:nvSpPr>
          <p:cNvPr id="168" name="CustomShape 7"/>
          <p:cNvSpPr/>
          <p:nvPr/>
        </p:nvSpPr>
        <p:spPr>
          <a:xfrm>
            <a:off x="252720" y="3599640"/>
            <a:ext cx="5040360" cy="31395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632523"/>
                </a:solidFill>
                <a:latin typeface="Calibri"/>
              </a:rPr>
              <a:t>Má se za to, že není schopen plnit své peněžité závazky, jestliže</a:t>
            </a:r>
            <a:endParaRPr/>
          </a:p>
          <a:p>
            <a:pPr algn="just">
              <a:lnSpc>
                <a:spcPct val="100000"/>
              </a:lnSpc>
              <a:buFont typeface="StarSymbol"/>
              <a:buChar char="-"/>
            </a:pPr>
            <a:r>
              <a:rPr lang="cs-CZ" sz="2000" strike="noStrike">
                <a:solidFill>
                  <a:srgbClr val="632523"/>
                </a:solidFill>
                <a:latin typeface="Calibri"/>
              </a:rPr>
              <a:t>zastavil platby</a:t>
            </a:r>
            <a:endParaRPr/>
          </a:p>
          <a:p>
            <a:pPr algn="just">
              <a:lnSpc>
                <a:spcPct val="100000"/>
              </a:lnSpc>
              <a:buFont typeface="StarSymbol"/>
              <a:buChar char="-"/>
            </a:pPr>
            <a:r>
              <a:rPr lang="cs-CZ" sz="2000" strike="noStrike">
                <a:solidFill>
                  <a:srgbClr val="632523"/>
                </a:solidFill>
                <a:latin typeface="Calibri"/>
              </a:rPr>
              <a:t>neplní závazky po dobu delší než 3 měsíce po lhůtě splatnosti</a:t>
            </a:r>
            <a:endParaRPr/>
          </a:p>
          <a:p>
            <a:pPr algn="just">
              <a:lnSpc>
                <a:spcPct val="100000"/>
              </a:lnSpc>
              <a:buFont typeface="StarSymbol"/>
              <a:buChar char="-"/>
            </a:pPr>
            <a:r>
              <a:rPr lang="cs-CZ" sz="2000" strike="noStrike">
                <a:solidFill>
                  <a:srgbClr val="632523"/>
                </a:solidFill>
                <a:latin typeface="Calibri"/>
              </a:rPr>
              <a:t>Není možno dosáhnout uspokojení některé ze splatných peněžitých pohledávek výkonem rozhodnutí nebo exekucí</a:t>
            </a:r>
            <a:endParaRPr/>
          </a:p>
          <a:p>
            <a:pPr algn="just">
              <a:lnSpc>
                <a:spcPct val="100000"/>
              </a:lnSpc>
              <a:buFont typeface="StarSymbol"/>
              <a:buChar char="-"/>
            </a:pPr>
            <a:r>
              <a:rPr lang="cs-CZ" sz="2000" strike="noStrike">
                <a:solidFill>
                  <a:srgbClr val="632523"/>
                </a:solidFill>
                <a:latin typeface="Calibri"/>
              </a:rPr>
              <a:t>Nesplnil povinnosti předložit seznamy podle § 104 odst. 1 IZ</a:t>
            </a:r>
            <a:endParaRPr/>
          </a:p>
        </p:txBody>
      </p:sp>
      <p:sp>
        <p:nvSpPr>
          <p:cNvPr id="169" name="CustomShape 8"/>
          <p:cNvSpPr/>
          <p:nvPr/>
        </p:nvSpPr>
        <p:spPr>
          <a:xfrm>
            <a:off x="2915640" y="3481920"/>
            <a:ext cx="360" cy="165240"/>
          </a:xfrm>
          <a:prstGeom prst="straightConnector1">
            <a:avLst/>
          </a:pr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1" name="CustomShape 1"/>
          <p:cNvSpPr/>
          <p:nvPr/>
        </p:nvSpPr>
        <p:spPr>
          <a:xfrm>
            <a:off x="107640" y="332640"/>
            <a:ext cx="8712720" cy="58838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Uvedený účel plní v tuzemském právu přímá, deliktní odpovědnost (členů) statutárního orgánu věřitelům za škodu způsobenou porušením povinnosti podat návrh na prohlášení konkursu, která se v době, k níž se váže posuzovaná věc, opírala o § 3 odst. 2 zákona č. 328/1991 Sb., o konkursu a vyrovnání, ve znění pozdějších předpisů, a nyní vychází (pro insolvenční návrh) z § 99 zákona č. 182/2006 Sb., o úpadku a způsobech jeho řešení.</a:t>
            </a:r>
            <a:endParaRPr/>
          </a:p>
          <a:p>
            <a:pPr algn="just">
              <a:lnSpc>
                <a:spcPct val="100000"/>
              </a:lnSpc>
            </a:pPr>
            <a:endParaRPr/>
          </a:p>
          <a:p>
            <a:pPr algn="just">
              <a:lnSpc>
                <a:spcPct val="100000"/>
              </a:lnSpc>
            </a:pPr>
            <a:r>
              <a:rPr lang="cs-CZ" sz="2000" strike="noStrike">
                <a:solidFill>
                  <a:srgbClr val="000000"/>
                </a:solidFill>
                <a:latin typeface="Calibri"/>
              </a:rPr>
              <a:t>Předpoklady této odpovědnosti se Nejvyšší soud podrobně zabýval v rozhodnutí uveřejněném ve Sbírce soudních rozhodnutí a stanovisek pod č. 33/2008. V tomto rozhodnutí mimo jiné uzavřel, že pokud pohledávka věřitele vznikla až v době, kdy statutární orgán společnosti či jeho člen byl v prodlení se splněním označené povinnosti (jak tomu mělo být dle dovolatelových tvrzení i v posuzované věci), je škodou celý rozdíl mezi tím, co společnosti jako dlužníku zbývá splnit věřiteli, a částkou, kterou věřitel posléze obdržel v konkursu na úhradu této pohledávky. Posuzováním uplatněného nároku z tohoto hlediska se však odvolací soud nezabýval když vycházel pouze z právní kvalifikace uplatněného nároku předestřené žalobcem. Jeho právní posouzení věci je proto neúplné a tedy i nesprávné.</a:t>
            </a:r>
            <a:r>
              <a:rPr lang="cs-CZ" sz="2000" strike="noStrike">
                <a:solidFill>
                  <a:srgbClr val="000000"/>
                </a:solidFill>
                <a:latin typeface="Calibri"/>
              </a:rPr>
              <a:t>
</a:t>
            </a:r>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0"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Hrozící úpadek</a:t>
            </a:r>
            <a:endParaRPr/>
          </a:p>
        </p:txBody>
      </p:sp>
      <p:sp>
        <p:nvSpPr>
          <p:cNvPr id="171" name="CustomShape 2"/>
          <p:cNvSpPr/>
          <p:nvPr/>
        </p:nvSpPr>
        <p:spPr>
          <a:xfrm>
            <a:off x="661680" y="1700640"/>
            <a:ext cx="7200360" cy="791640"/>
          </a:xfrm>
          <a:prstGeom prst="rect">
            <a:avLst/>
          </a:prstGeom>
          <a:solidFill>
            <a:srgbClr val="cc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3200" strike="noStrike">
                <a:solidFill>
                  <a:srgbClr val="ffffff"/>
                </a:solidFill>
                <a:latin typeface="Calibri"/>
              </a:rPr>
              <a:t>Dlužník je v hrozícím úpadku</a:t>
            </a:r>
            <a:endParaRPr/>
          </a:p>
        </p:txBody>
      </p:sp>
      <p:sp>
        <p:nvSpPr>
          <p:cNvPr id="172" name="CustomShape 3"/>
          <p:cNvSpPr/>
          <p:nvPr/>
        </p:nvSpPr>
        <p:spPr>
          <a:xfrm>
            <a:off x="467640" y="2925000"/>
            <a:ext cx="7920360" cy="1553400"/>
          </a:xfrm>
          <a:prstGeom prst="rect">
            <a:avLst/>
          </a:prstGeom>
          <a:noFill/>
          <a:ln>
            <a:noFill/>
          </a:ln>
        </p:spPr>
        <p:style>
          <a:lnRef idx="0"/>
          <a:fillRef idx="0"/>
          <a:effectRef idx="0"/>
          <a:fontRef idx="minor"/>
        </p:style>
        <p:txBody>
          <a:bodyPr lIns="90000" rIns="90000" tIns="45000" bIns="45000"/>
          <a:p>
            <a:pPr algn="just">
              <a:lnSpc>
                <a:spcPct val="100000"/>
              </a:lnSpc>
            </a:pPr>
            <a:r>
              <a:rPr lang="cs-CZ" sz="2400" strike="noStrike">
                <a:solidFill>
                  <a:srgbClr val="000000"/>
                </a:solidFill>
                <a:latin typeface="Calibri"/>
              </a:rPr>
              <a:t>O hrozící úpadek jde tehdy, lze-li se zřetelem ke všem okolnostem důvodně předpokládat, že dlužník nebude schopen řádně a včas splnit podstatnou část svých peněžitých závazků.</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3" name="TextShape 1"/>
          <p:cNvSpPr txBox="1"/>
          <p:nvPr/>
        </p:nvSpPr>
        <p:spPr>
          <a:xfrm>
            <a:off x="457200" y="27468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Zásady insolvenčního řízení</a:t>
            </a:r>
            <a:endParaRPr/>
          </a:p>
        </p:txBody>
      </p:sp>
      <p:sp>
        <p:nvSpPr>
          <p:cNvPr id="174" name="CustomShape 2"/>
          <p:cNvSpPr/>
          <p:nvPr/>
        </p:nvSpPr>
        <p:spPr>
          <a:xfrm>
            <a:off x="539640" y="1628640"/>
            <a:ext cx="8064360" cy="4418640"/>
          </a:xfrm>
          <a:prstGeom prst="rect">
            <a:avLst/>
          </a:prstGeom>
          <a:noFill/>
          <a:ln>
            <a:noFill/>
          </a:ln>
        </p:spPr>
        <p:style>
          <a:lnRef idx="0"/>
          <a:fillRef idx="0"/>
          <a:effectRef idx="0"/>
          <a:fontRef idx="minor"/>
        </p:style>
        <p:txBody>
          <a:bodyPr lIns="90000" rIns="90000" tIns="45000" bIns="45000"/>
          <a:p>
            <a:pPr algn="just">
              <a:lnSpc>
                <a:spcPct val="100000"/>
              </a:lnSpc>
              <a:buFont typeface="StarSymbol"/>
              <a:buChar char="-"/>
            </a:pPr>
            <a:r>
              <a:rPr lang="cs-CZ" sz="2400" strike="noStrike">
                <a:solidFill>
                  <a:srgbClr val="000000"/>
                </a:solidFill>
                <a:latin typeface="Calibri"/>
              </a:rPr>
              <a:t>Zákaz nespravedlivého poškození  nebo nedovoleného zvýhodnění účastníků řízení</a:t>
            </a:r>
            <a:endParaRPr/>
          </a:p>
          <a:p>
            <a:pPr algn="just">
              <a:lnSpc>
                <a:spcPct val="100000"/>
              </a:lnSpc>
              <a:buFont typeface="StarSymbol"/>
              <a:buChar char="-"/>
            </a:pPr>
            <a:r>
              <a:rPr lang="cs-CZ" sz="2400" strike="noStrike">
                <a:solidFill>
                  <a:srgbClr val="000000"/>
                </a:solidFill>
                <a:latin typeface="Calibri"/>
              </a:rPr>
              <a:t>Rychlé, hospodárné a co nejvyšší uspokojení věřitelů</a:t>
            </a:r>
            <a:endParaRPr/>
          </a:p>
          <a:p>
            <a:pPr algn="just">
              <a:lnSpc>
                <a:spcPct val="100000"/>
              </a:lnSpc>
              <a:buFont typeface="StarSymbol"/>
              <a:buChar char="-"/>
            </a:pPr>
            <a:r>
              <a:rPr lang="cs-CZ" sz="2400" strike="noStrike">
                <a:solidFill>
                  <a:srgbClr val="000000"/>
                </a:solidFill>
                <a:latin typeface="Calibri"/>
              </a:rPr>
              <a:t>Věřitelé , kteří mají totožné nebo obdobné postavení, mají v insolvenčním řízení rovné možnosti</a:t>
            </a:r>
            <a:endParaRPr/>
          </a:p>
          <a:p>
            <a:pPr algn="just">
              <a:lnSpc>
                <a:spcPct val="100000"/>
              </a:lnSpc>
              <a:buFont typeface="StarSymbol"/>
              <a:buChar char="-"/>
            </a:pPr>
            <a:r>
              <a:rPr lang="cs-CZ" sz="2400" strike="noStrike">
                <a:solidFill>
                  <a:srgbClr val="000000"/>
                </a:solidFill>
                <a:latin typeface="Calibri"/>
              </a:rPr>
              <a:t>Práva věřitele nabytá v dobré víře před zahájením insolvenčního řízení  nelze omezit rozhodnutím insolvenčního soudu ani postupem insolvenčního správce</a:t>
            </a:r>
            <a:endParaRPr/>
          </a:p>
          <a:p>
            <a:pPr algn="just">
              <a:lnSpc>
                <a:spcPct val="100000"/>
              </a:lnSpc>
              <a:buFont typeface="StarSymbol"/>
              <a:buChar char="-"/>
            </a:pPr>
            <a:r>
              <a:rPr lang="cs-CZ" sz="2400" strike="noStrike">
                <a:solidFill>
                  <a:srgbClr val="000000"/>
                </a:solidFill>
                <a:latin typeface="Calibri"/>
              </a:rPr>
              <a:t>Věřitelé jsou povinni zdržet se jednání směřujícího k uspokojení jejich pohledávek mimo insolvenční řízení.</a:t>
            </a:r>
            <a:endParaRPr/>
          </a:p>
          <a:p>
            <a:pPr>
              <a:lnSpc>
                <a:spcPct val="100000"/>
              </a:lnSpc>
            </a:pPr>
            <a:endParaRPr/>
          </a:p>
          <a:p>
            <a:pPr>
              <a:lnSpc>
                <a:spcPct val="100000"/>
              </a:lnSpc>
            </a:pP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TextShape 1"/>
          <p:cNvSpPr txBox="1"/>
          <p:nvPr/>
        </p:nvSpPr>
        <p:spPr>
          <a:xfrm>
            <a:off x="424440" y="12564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Způsob řešení úpadku</a:t>
            </a:r>
            <a:endParaRPr/>
          </a:p>
        </p:txBody>
      </p:sp>
      <p:sp>
        <p:nvSpPr>
          <p:cNvPr id="176" name="CustomShape 2"/>
          <p:cNvSpPr/>
          <p:nvPr/>
        </p:nvSpPr>
        <p:spPr>
          <a:xfrm>
            <a:off x="395640" y="1642320"/>
            <a:ext cx="2304000" cy="57564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rPr>
              <a:t>konkurs</a:t>
            </a:r>
            <a:endParaRPr/>
          </a:p>
        </p:txBody>
      </p:sp>
      <p:sp>
        <p:nvSpPr>
          <p:cNvPr id="177" name="CustomShape 3"/>
          <p:cNvSpPr/>
          <p:nvPr/>
        </p:nvSpPr>
        <p:spPr>
          <a:xfrm>
            <a:off x="410760" y="3357000"/>
            <a:ext cx="2304000" cy="57564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lang="cs-CZ" sz="2400" strike="noStrike">
                <a:solidFill>
                  <a:srgbClr val="ffffff"/>
                </a:solidFill>
                <a:latin typeface="Calibri"/>
              </a:rPr>
              <a:t>reorganizace</a:t>
            </a:r>
            <a:endParaRPr/>
          </a:p>
        </p:txBody>
      </p:sp>
      <p:sp>
        <p:nvSpPr>
          <p:cNvPr id="178" name="CustomShape 4"/>
          <p:cNvSpPr/>
          <p:nvPr/>
        </p:nvSpPr>
        <p:spPr>
          <a:xfrm>
            <a:off x="395640" y="5351760"/>
            <a:ext cx="2304000" cy="57564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endParaRPr/>
          </a:p>
          <a:p>
            <a:pPr algn="ctr">
              <a:lnSpc>
                <a:spcPct val="100000"/>
              </a:lnSpc>
            </a:pPr>
            <a:r>
              <a:rPr lang="cs-CZ" sz="2400" strike="noStrike">
                <a:solidFill>
                  <a:srgbClr val="ffffff"/>
                </a:solidFill>
                <a:latin typeface="Calibri"/>
              </a:rPr>
              <a:t>oddlužení</a:t>
            </a:r>
            <a:endParaRPr/>
          </a:p>
          <a:p>
            <a:pPr algn="ctr">
              <a:lnSpc>
                <a:spcPct val="100000"/>
              </a:lnSpc>
            </a:pPr>
            <a:endParaRPr/>
          </a:p>
        </p:txBody>
      </p:sp>
      <p:sp>
        <p:nvSpPr>
          <p:cNvPr id="179" name="CustomShape 5"/>
          <p:cNvSpPr/>
          <p:nvPr/>
        </p:nvSpPr>
        <p:spPr>
          <a:xfrm>
            <a:off x="2988000" y="1268640"/>
            <a:ext cx="5832360" cy="13100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Na základě rozhodnutí o prohlášení konkursu jsou zjištěné pohledávky věřitelů uspokojeny poměrně t výsledku zpeněžení majetkové podstaty.  Neuspokojené pohledávky nebo jejich části nezanikají.</a:t>
            </a:r>
            <a:endParaRPr/>
          </a:p>
        </p:txBody>
      </p:sp>
      <p:sp>
        <p:nvSpPr>
          <p:cNvPr id="180" name="CustomShape 6"/>
          <p:cNvSpPr/>
          <p:nvPr/>
        </p:nvSpPr>
        <p:spPr>
          <a:xfrm>
            <a:off x="2988000" y="3069000"/>
            <a:ext cx="5976360" cy="16149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Postupné uspokojování pohledávek věřitelů při zachování provozu dlužníkova závodu, zajištěno reorganizačním plánem, který schvaluje soud a v němž jsou uvedena ozdravná opatření. Průběžná kontrola plnění plánu ze strany věřitelů.</a:t>
            </a:r>
            <a:endParaRPr/>
          </a:p>
        </p:txBody>
      </p:sp>
      <p:sp>
        <p:nvSpPr>
          <p:cNvPr id="181" name="CustomShape 7"/>
          <p:cNvSpPr/>
          <p:nvPr/>
        </p:nvSpPr>
        <p:spPr>
          <a:xfrm>
            <a:off x="3060000" y="5085360"/>
            <a:ext cx="5616360" cy="16149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000000"/>
                </a:solidFill>
                <a:latin typeface="Calibri"/>
              </a:rPr>
              <a:t>Pro dlužníky, kteří nejsou podnikateli – návrh na oddlužení se podává současně s insolvenčním návrhem, oddlužení lze provést zpeněžením majetkové podstaty nebo plněním splátkového kalendáře.</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2" name="TextShape 1"/>
          <p:cNvSpPr txBox="1"/>
          <p:nvPr/>
        </p:nvSpPr>
        <p:spPr>
          <a:xfrm>
            <a:off x="457200" y="274680"/>
            <a:ext cx="8229240" cy="849600"/>
          </a:xfrm>
          <a:prstGeom prst="rect">
            <a:avLst/>
          </a:prstGeom>
          <a:noFill/>
          <a:ln>
            <a:noFill/>
          </a:ln>
        </p:spPr>
        <p:txBody>
          <a:bodyPr anchor="ctr"/>
          <a:p>
            <a:pPr algn="ctr">
              <a:lnSpc>
                <a:spcPct val="100000"/>
              </a:lnSpc>
            </a:pPr>
            <a:r>
              <a:rPr lang="cs-CZ" sz="4400" strike="noStrike">
                <a:solidFill>
                  <a:srgbClr val="000000"/>
                </a:solidFill>
                <a:latin typeface="Calibri"/>
              </a:rPr>
              <a:t>Průběh insolvenčního řízení</a:t>
            </a:r>
            <a:endParaRPr/>
          </a:p>
        </p:txBody>
      </p:sp>
      <p:sp>
        <p:nvSpPr>
          <p:cNvPr id="183" name="CustomShape 2"/>
          <p:cNvSpPr/>
          <p:nvPr/>
        </p:nvSpPr>
        <p:spPr>
          <a:xfrm>
            <a:off x="107640" y="1052640"/>
            <a:ext cx="8784720" cy="588384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rPr>
              <a:t>Zahájení</a:t>
            </a:r>
            <a:r>
              <a:rPr lang="cs-CZ" sz="2000" strike="noStrike">
                <a:solidFill>
                  <a:srgbClr val="000000"/>
                </a:solidFill>
                <a:latin typeface="Calibri"/>
              </a:rPr>
              <a:t> – jen na návrh, podnikatel je povinen podat návrh poté, co se dověděl nebo při náležité péči měl dovědět o svém úpadku - § 98 IZ</a:t>
            </a:r>
            <a:endParaRPr/>
          </a:p>
          <a:p>
            <a:pPr algn="just">
              <a:lnSpc>
                <a:spcPct val="100000"/>
              </a:lnSpc>
            </a:pPr>
            <a:r>
              <a:rPr lang="cs-CZ" sz="2000" strike="noStrike">
                <a:solidFill>
                  <a:srgbClr val="ff0000"/>
                </a:solidFill>
                <a:latin typeface="Calibri"/>
              </a:rPr>
              <a:t>Účinky spojené se zahájením: </a:t>
            </a:r>
            <a:r>
              <a:rPr lang="cs-CZ" sz="2000" strike="noStrike">
                <a:solidFill>
                  <a:srgbClr val="000000"/>
                </a:solidFill>
                <a:latin typeface="Calibri"/>
              </a:rPr>
              <a:t>pohledávky nelze uplatnit žalobou, ale jen přihláškou, právo na uspokojení věřitele ze zajištění lze uplatnit nebo nově nabýt jen za podmínek IZ, výkon rozhodnutí nebo exekuci na majetek náležející do majetkové podstaty lze nařídit nebo zahájit, ale nelze provést. Dlužník je povinen zdržet se od okamžiku, kdy nastaly účinky spojené se zahájením insolvenčního řízení nakládání s majetkovou podstatou (§ 111 IZ). Možnost vydat předběžné opatření - § 113</a:t>
            </a:r>
            <a:endParaRPr/>
          </a:p>
          <a:p>
            <a:pPr algn="just">
              <a:lnSpc>
                <a:spcPct val="100000"/>
              </a:lnSpc>
            </a:pPr>
            <a:r>
              <a:rPr lang="cs-CZ" sz="2000" strike="noStrike">
                <a:solidFill>
                  <a:srgbClr val="ff0000"/>
                </a:solidFill>
                <a:latin typeface="Calibri"/>
              </a:rPr>
              <a:t>Soud návrh projedná a vydá rozhodnutí o úpadku</a:t>
            </a:r>
            <a:r>
              <a:rPr lang="cs-CZ" sz="2000" strike="noStrike">
                <a:solidFill>
                  <a:srgbClr val="000000"/>
                </a:solidFill>
                <a:latin typeface="Calibri"/>
              </a:rPr>
              <a:t>, pokud osvědčením nebo dokazováním zjistí, že dlužník v úpadku opravdu je nebo že mu úpadek hrozí.</a:t>
            </a:r>
            <a:endParaRPr/>
          </a:p>
          <a:p>
            <a:pPr algn="just">
              <a:lnSpc>
                <a:spcPct val="100000"/>
              </a:lnSpc>
            </a:pPr>
            <a:r>
              <a:rPr lang="cs-CZ" sz="2000" strike="noStrike">
                <a:solidFill>
                  <a:srgbClr val="ff0000"/>
                </a:solidFill>
                <a:latin typeface="Calibri"/>
              </a:rPr>
              <a:t>Účinky rozhodnutí o úpadku: </a:t>
            </a:r>
            <a:r>
              <a:rPr lang="cs-CZ" sz="2000" strike="noStrike">
                <a:solidFill>
                  <a:srgbClr val="000000"/>
                </a:solidFill>
                <a:latin typeface="Calibri"/>
              </a:rPr>
              <a:t>trvají účinky předběžného opatření (§ 113 IZ), </a:t>
            </a:r>
            <a:endParaRPr/>
          </a:p>
          <a:p>
            <a:pPr algn="just">
              <a:lnSpc>
                <a:spcPct val="100000"/>
              </a:lnSpc>
            </a:pPr>
            <a:r>
              <a:rPr lang="cs-CZ" sz="2000" strike="noStrike">
                <a:solidFill>
                  <a:srgbClr val="000000"/>
                </a:solidFill>
                <a:latin typeface="Calibri"/>
              </a:rPr>
              <a:t>                                                     </a:t>
            </a:r>
            <a:r>
              <a:rPr lang="cs-CZ" sz="2000" strike="noStrike">
                <a:solidFill>
                  <a:srgbClr val="000000"/>
                </a:solidFill>
                <a:latin typeface="Calibri"/>
              </a:rPr>
              <a:t>v rozsahu, v němž dlužník není oprávněn nakládat s majetkovou podstatou přechází právo nakládat s majetkovou podstatou  na insolvenčního správce.</a:t>
            </a:r>
            <a:endParaRPr/>
          </a:p>
          <a:p>
            <a:pPr algn="just">
              <a:lnSpc>
                <a:spcPct val="100000"/>
              </a:lnSpc>
            </a:pPr>
            <a:r>
              <a:rPr lang="cs-CZ" sz="2000" strike="noStrike">
                <a:solidFill>
                  <a:srgbClr val="000000"/>
                </a:solidFill>
                <a:latin typeface="Calibri"/>
              </a:rPr>
              <a:t>Soud spojí s rozhodnutím o úpadku rozhodnutí o prohlášení konkursu, je-li dlužníkem osoba, u níž zákon vylučuje řešení úpadku reorganizací nebo oddlužením, v ostatních případech samostatně rozhodne o řešení úpadku.</a:t>
            </a:r>
            <a:endParaRPr/>
          </a:p>
          <a:p>
            <a:pPr algn="just">
              <a:lnSpc>
                <a:spcPct val="100000"/>
              </a:lnSpc>
            </a:pPr>
            <a:r>
              <a:rPr lang="cs-CZ" sz="2000" strike="noStrike">
                <a:solidFill>
                  <a:srgbClr val="ff0000"/>
                </a:solidFill>
                <a:latin typeface="Calibri"/>
              </a:rPr>
              <a:t>Další postup </a:t>
            </a:r>
            <a:r>
              <a:rPr lang="cs-CZ" sz="2000" strike="noStrike">
                <a:solidFill>
                  <a:srgbClr val="000000"/>
                </a:solidFill>
                <a:latin typeface="Calibri"/>
              </a:rPr>
              <a:t>je dán způsobem řešení úpadku.</a:t>
            </a:r>
            <a:endParaRPr/>
          </a:p>
          <a:p>
            <a:pPr algn="just">
              <a:lnSpc>
                <a:spcPct val="100000"/>
              </a:lnSpc>
            </a:pP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4" name="TextShape 1"/>
          <p:cNvSpPr txBox="1"/>
          <p:nvPr/>
        </p:nvSpPr>
        <p:spPr>
          <a:xfrm>
            <a:off x="457200" y="274680"/>
            <a:ext cx="8229240" cy="849600"/>
          </a:xfrm>
          <a:prstGeom prst="rect">
            <a:avLst/>
          </a:prstGeom>
          <a:noFill/>
          <a:ln>
            <a:noFill/>
          </a:ln>
        </p:spPr>
        <p:txBody>
          <a:bodyPr anchor="ctr"/>
          <a:p>
            <a:pPr algn="ctr">
              <a:lnSpc>
                <a:spcPct val="100000"/>
              </a:lnSpc>
            </a:pPr>
            <a:r>
              <a:rPr lang="cs-CZ" sz="4400" strike="noStrike">
                <a:solidFill>
                  <a:srgbClr val="000000"/>
                </a:solidFill>
                <a:latin typeface="Calibri"/>
              </a:rPr>
              <a:t>Konkurs</a:t>
            </a:r>
            <a:endParaRPr/>
          </a:p>
        </p:txBody>
      </p:sp>
      <p:sp>
        <p:nvSpPr>
          <p:cNvPr id="185" name="CustomShape 2"/>
          <p:cNvSpPr/>
          <p:nvPr/>
        </p:nvSpPr>
        <p:spPr>
          <a:xfrm>
            <a:off x="323640" y="1084680"/>
            <a:ext cx="8424720" cy="557892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rPr>
              <a:t>Účinky prohlášení konkursu:  </a:t>
            </a:r>
            <a:r>
              <a:rPr lang="cs-CZ" sz="2000" strike="noStrike">
                <a:solidFill>
                  <a:srgbClr val="000000"/>
                </a:solidFill>
                <a:latin typeface="Calibri"/>
              </a:rPr>
              <a:t>přerušení likvidace, na insolvenčního správce přechází oprávnění nakládat s majetkovou podstatou i výkon práv a plnění povinností, které přísluší dlužníkovi, pokud souvisí s majetkovou podstatou. Nesplatné pohledávky proti dlužníkovi se považují za splatné, zanikají jednostranné úkony dlužníka, které se týkají majetkové podstaty (např. plné moci). Provoz dlužníkova závodu skončí prodejem závodu jednou smlouvou v rámci zpeněžení majetkové podstaty nebo rozhodnutím insolvenčního soudu vydaným na návrh insolvenčního správce. Přerušují se soudní, správní a jiná řízení o právech a povinnostech, které se týkají majetkové podstaty, zaniká společné jmění manželů.</a:t>
            </a:r>
            <a:endParaRPr/>
          </a:p>
          <a:p>
            <a:pPr algn="just">
              <a:lnSpc>
                <a:spcPct val="100000"/>
              </a:lnSpc>
            </a:pPr>
            <a:r>
              <a:rPr lang="cs-CZ" sz="2000" strike="noStrike">
                <a:solidFill>
                  <a:srgbClr val="ff0000"/>
                </a:solidFill>
                <a:latin typeface="Calibri"/>
              </a:rPr>
              <a:t>Zpeněžení majetkové podstaty: </a:t>
            </a:r>
            <a:r>
              <a:rPr lang="cs-CZ" sz="2000" strike="noStrike">
                <a:solidFill>
                  <a:srgbClr val="000000"/>
                </a:solidFill>
                <a:latin typeface="Calibri"/>
              </a:rPr>
              <a:t>převedení veškerého majetku na peníze za účelem uspokojení věřitelů. Způsob: veřejná dražba, prodej věcí podle ustanovení o výkonu rozhodnutí, prodej mimo dražbu.</a:t>
            </a:r>
            <a:endParaRPr/>
          </a:p>
          <a:p>
            <a:pPr algn="just">
              <a:lnSpc>
                <a:spcPct val="100000"/>
              </a:lnSpc>
            </a:pPr>
            <a:r>
              <a:rPr lang="cs-CZ" sz="2000" strike="noStrike">
                <a:solidFill>
                  <a:srgbClr val="ff0000"/>
                </a:solidFill>
                <a:latin typeface="Calibri"/>
              </a:rPr>
              <a:t>Nakládání s výtěžkem zpeněžení: </a:t>
            </a:r>
            <a:r>
              <a:rPr lang="cs-CZ" sz="2000" strike="noStrike">
                <a:solidFill>
                  <a:srgbClr val="000000"/>
                </a:solidFill>
                <a:latin typeface="Calibri"/>
              </a:rPr>
              <a:t>uspokojení pohledávek zajištěných věřitelů</a:t>
            </a:r>
            <a:endParaRPr/>
          </a:p>
          <a:p>
            <a:pPr algn="just">
              <a:lnSpc>
                <a:spcPct val="100000"/>
              </a:lnSpc>
            </a:pPr>
            <a:r>
              <a:rPr lang="cs-CZ" sz="2000" strike="noStrike">
                <a:solidFill>
                  <a:srgbClr val="ff0000"/>
                </a:solidFill>
                <a:latin typeface="Calibri"/>
              </a:rPr>
              <a:t>Konečná zpráva </a:t>
            </a:r>
            <a:r>
              <a:rPr lang="cs-CZ" sz="2000" strike="noStrike">
                <a:solidFill>
                  <a:srgbClr val="000000"/>
                </a:solidFill>
                <a:latin typeface="Calibri"/>
              </a:rPr>
              <a:t>insolvenčního správce, vyúčtování odměny a výdajů.</a:t>
            </a:r>
            <a:endParaRPr/>
          </a:p>
          <a:p>
            <a:pPr algn="just">
              <a:lnSpc>
                <a:spcPct val="100000"/>
              </a:lnSpc>
            </a:pPr>
            <a:r>
              <a:rPr lang="cs-CZ" sz="2000" strike="noStrike">
                <a:solidFill>
                  <a:srgbClr val="ff0000"/>
                </a:solidFill>
                <a:latin typeface="Calibri"/>
              </a:rPr>
              <a:t>Rozvrhové usnesení </a:t>
            </a:r>
            <a:r>
              <a:rPr lang="cs-CZ" sz="2000" strike="noStrike">
                <a:solidFill>
                  <a:srgbClr val="000000"/>
                </a:solidFill>
                <a:latin typeface="Calibri"/>
              </a:rPr>
              <a:t>– určení částek, které mají být vyplaceny věřitelům.</a:t>
            </a:r>
            <a:endParaRPr/>
          </a:p>
          <a:p>
            <a:pPr algn="just">
              <a:lnSpc>
                <a:spcPct val="100000"/>
              </a:lnSpc>
            </a:pPr>
            <a:r>
              <a:rPr lang="cs-CZ" sz="2000" strike="noStrike">
                <a:solidFill>
                  <a:srgbClr val="ff0000"/>
                </a:solidFill>
                <a:latin typeface="Calibri"/>
              </a:rPr>
              <a:t>Zrušení konkursu </a:t>
            </a:r>
            <a:r>
              <a:rPr lang="cs-CZ" sz="2000" strike="noStrike">
                <a:solidFill>
                  <a:srgbClr val="000000"/>
                </a:solidFill>
                <a:latin typeface="Calibri"/>
              </a:rPr>
              <a:t>po obdržení zprávy insolvenčního správce o splnění rozvrhového usnesení.</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TextShape 1"/>
          <p:cNvSpPr txBox="1"/>
          <p:nvPr/>
        </p:nvSpPr>
        <p:spPr>
          <a:xfrm>
            <a:off x="395640" y="2493000"/>
            <a:ext cx="8229240" cy="1142640"/>
          </a:xfrm>
          <a:prstGeom prst="rect">
            <a:avLst/>
          </a:prstGeom>
          <a:noFill/>
          <a:ln>
            <a:noFill/>
          </a:ln>
        </p:spPr>
        <p:txBody>
          <a:bodyPr anchor="ctr"/>
          <a:p>
            <a:pPr algn="ctr">
              <a:lnSpc>
                <a:spcPct val="100000"/>
              </a:lnSpc>
            </a:pPr>
            <a:r>
              <a:rPr lang="cs-CZ" sz="4400" strike="noStrike">
                <a:solidFill>
                  <a:srgbClr val="000000"/>
                </a:solidFill>
                <a:latin typeface="Calibri"/>
              </a:rPr>
              <a:t>Souvislosti s korporačním právem</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7" name="CustomShape 1"/>
          <p:cNvSpPr/>
          <p:nvPr/>
        </p:nvSpPr>
        <p:spPr>
          <a:xfrm>
            <a:off x="457200" y="27720"/>
            <a:ext cx="8229240" cy="63360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3200" strike="noStrike">
                <a:solidFill>
                  <a:srgbClr val="000000"/>
                </a:solidFill>
                <a:latin typeface="Arial"/>
              </a:rPr>
              <a:t>Souvislost s likvidací</a:t>
            </a:r>
            <a:endParaRPr/>
          </a:p>
        </p:txBody>
      </p:sp>
      <p:sp>
        <p:nvSpPr>
          <p:cNvPr id="188" name="CustomShape 2"/>
          <p:cNvSpPr/>
          <p:nvPr/>
        </p:nvSpPr>
        <p:spPr>
          <a:xfrm>
            <a:off x="0" y="764640"/>
            <a:ext cx="8838720" cy="2728800"/>
          </a:xfrm>
          <a:prstGeom prst="rect">
            <a:avLst/>
          </a:prstGeom>
          <a:noFill/>
          <a:ln>
            <a:noFill/>
          </a:ln>
        </p:spPr>
        <p:style>
          <a:lnRef idx="0"/>
          <a:fillRef idx="0"/>
          <a:effectRef idx="0"/>
          <a:fontRef idx="minor"/>
        </p:style>
        <p:txBody>
          <a:bodyPr lIns="90000" rIns="90000" tIns="46800" bIns="46800"/>
          <a:p>
            <a:pPr>
              <a:lnSpc>
                <a:spcPct val="100000"/>
              </a:lnSpc>
            </a:pPr>
            <a:r>
              <a:rPr lang="cs-CZ" strike="noStrike">
                <a:solidFill>
                  <a:srgbClr val="a50021"/>
                </a:solidFill>
                <a:latin typeface="Arial"/>
              </a:rPr>
              <a:t>Likvidátor</a:t>
            </a:r>
            <a:endParaRPr/>
          </a:p>
          <a:p>
            <a:pPr>
              <a:lnSpc>
                <a:spcPct val="100000"/>
              </a:lnSpc>
            </a:pPr>
            <a:r>
              <a:rPr lang="cs-CZ" strike="noStrike">
                <a:solidFill>
                  <a:srgbClr val="a50021"/>
                </a:solidFill>
                <a:latin typeface="Arial"/>
              </a:rPr>
              <a:t>Oznámí </a:t>
            </a:r>
            <a:r>
              <a:rPr lang="cs-CZ" strike="noStrike">
                <a:solidFill>
                  <a:srgbClr val="000000"/>
                </a:solidFill>
                <a:latin typeface="Arial"/>
              </a:rPr>
              <a:t>vstup do likvidace všem známým věřitelům, oznámení zveřejní s výzvou pro věřitele, aby přihlásili svoje pohledávky ve lhůtě, kterou stanoví</a:t>
            </a:r>
            <a:endParaRPr/>
          </a:p>
          <a:p>
            <a:pPr>
              <a:lnSpc>
                <a:spcPct val="100000"/>
              </a:lnSpc>
            </a:pPr>
            <a:r>
              <a:rPr lang="cs-CZ" strike="noStrike">
                <a:solidFill>
                  <a:srgbClr val="a50021"/>
                </a:solidFill>
                <a:latin typeface="Arial"/>
              </a:rPr>
              <a:t>Sestaví</a:t>
            </a:r>
            <a:r>
              <a:rPr lang="cs-CZ" strike="noStrike">
                <a:solidFill>
                  <a:srgbClr val="000000"/>
                </a:solidFill>
                <a:latin typeface="Arial"/>
              </a:rPr>
              <a:t> zahajovací rozvahu a soupis jmění právnické osoby</a:t>
            </a:r>
            <a:endParaRPr/>
          </a:p>
          <a:p>
            <a:pPr>
              <a:lnSpc>
                <a:spcPct val="100000"/>
              </a:lnSpc>
            </a:pPr>
            <a:r>
              <a:rPr lang="cs-CZ" strike="noStrike">
                <a:solidFill>
                  <a:srgbClr val="a50021"/>
                </a:solidFill>
                <a:latin typeface="Arial"/>
              </a:rPr>
              <a:t>Vydá soupis</a:t>
            </a:r>
            <a:r>
              <a:rPr lang="cs-CZ" strike="noStrike">
                <a:solidFill>
                  <a:srgbClr val="000000"/>
                </a:solidFill>
                <a:latin typeface="Arial"/>
              </a:rPr>
              <a:t> proti úhradě nákladů každému věřiteli, který o to požádá</a:t>
            </a:r>
            <a:endParaRPr/>
          </a:p>
          <a:p>
            <a:pPr>
              <a:lnSpc>
                <a:spcPct val="100000"/>
              </a:lnSpc>
            </a:pPr>
            <a:r>
              <a:rPr lang="cs-CZ" strike="noStrike">
                <a:solidFill>
                  <a:srgbClr val="000000"/>
                </a:solidFill>
                <a:latin typeface="Arial"/>
              </a:rPr>
              <a:t>Z likvidační podstaty </a:t>
            </a:r>
            <a:r>
              <a:rPr lang="cs-CZ" strike="noStrike">
                <a:solidFill>
                  <a:srgbClr val="a50021"/>
                </a:solidFill>
                <a:latin typeface="Arial"/>
              </a:rPr>
              <a:t>uhradí</a:t>
            </a:r>
            <a:r>
              <a:rPr lang="cs-CZ" strike="noStrike">
                <a:solidFill>
                  <a:srgbClr val="000000"/>
                </a:solidFill>
                <a:latin typeface="Arial"/>
              </a:rPr>
              <a:t>: přednostně pohledávky zaměstnanců</a:t>
            </a:r>
            <a:endParaRPr/>
          </a:p>
          <a:p>
            <a:pPr>
              <a:lnSpc>
                <a:spcPct val="100000"/>
              </a:lnSpc>
            </a:pPr>
            <a:r>
              <a:rPr lang="cs-CZ" strike="noStrike">
                <a:solidFill>
                  <a:srgbClr val="000000"/>
                </a:solidFill>
                <a:latin typeface="Arial"/>
              </a:rPr>
              <a:t>Zjistí-li likvidátor v průběhu likvidace úpadek, </a:t>
            </a:r>
            <a:r>
              <a:rPr lang="cs-CZ" strike="noStrike">
                <a:solidFill>
                  <a:srgbClr val="a50021"/>
                </a:solidFill>
                <a:latin typeface="Arial"/>
              </a:rPr>
              <a:t>podá insolvenční návrh</a:t>
            </a:r>
            <a:r>
              <a:rPr lang="cs-CZ" strike="noStrike">
                <a:solidFill>
                  <a:srgbClr val="000000"/>
                </a:solidFill>
                <a:latin typeface="Arial"/>
              </a:rPr>
              <a:t>.</a:t>
            </a:r>
            <a:endParaRPr/>
          </a:p>
        </p:txBody>
      </p:sp>
      <p:sp>
        <p:nvSpPr>
          <p:cNvPr id="189" name="CustomShape 3"/>
          <p:cNvSpPr/>
          <p:nvPr/>
        </p:nvSpPr>
        <p:spPr>
          <a:xfrm>
            <a:off x="76320" y="4509000"/>
            <a:ext cx="8762760" cy="1066320"/>
          </a:xfrm>
          <a:prstGeom prst="rect">
            <a:avLst/>
          </a:prstGeom>
          <a:solidFill>
            <a:srgbClr val="a50021"/>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lang="cs-CZ" strike="noStrike">
                <a:solidFill>
                  <a:srgbClr val="ffffff"/>
                </a:solidFill>
                <a:latin typeface="Arial"/>
              </a:rPr>
              <a:t>Pokud byl osvědčen úpadek PO, zrušuje se bez likvidace zrušením konkursu </a:t>
            </a:r>
            <a:endParaRPr/>
          </a:p>
          <a:p>
            <a:pPr algn="ctr">
              <a:lnSpc>
                <a:spcPct val="100000"/>
              </a:lnSpc>
            </a:pPr>
            <a:r>
              <a:rPr lang="cs-CZ" strike="noStrike">
                <a:solidFill>
                  <a:srgbClr val="ffffff"/>
                </a:solidFill>
                <a:latin typeface="Arial"/>
              </a:rPr>
              <a:t>po splnění rozvrhového usnesení nebo zrušením konkursu proto, že</a:t>
            </a:r>
            <a:endParaRPr/>
          </a:p>
          <a:p>
            <a:pPr algn="ctr">
              <a:lnSpc>
                <a:spcPct val="100000"/>
              </a:lnSpc>
            </a:pPr>
            <a:r>
              <a:rPr lang="cs-CZ" strike="noStrike">
                <a:solidFill>
                  <a:srgbClr val="ffffff"/>
                </a:solidFill>
                <a:latin typeface="Arial"/>
              </a:rPr>
              <a:t>majetek je zcela nepostačující. PO vstoupí v těchto případech do likvidace,</a:t>
            </a:r>
            <a:endParaRPr/>
          </a:p>
          <a:p>
            <a:pPr algn="ctr">
              <a:lnSpc>
                <a:spcPct val="100000"/>
              </a:lnSpc>
            </a:pPr>
            <a:r>
              <a:rPr lang="cs-CZ" strike="noStrike">
                <a:solidFill>
                  <a:srgbClr val="ffffff"/>
                </a:solidFill>
                <a:latin typeface="Arial"/>
              </a:rPr>
              <a:t>pokud se po skončení insolvenčního řízení objeví nějaký majetek (§ 173/2 NOZ).</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