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58" r:id="rId5"/>
    <p:sldId id="269" r:id="rId6"/>
    <p:sldId id="268" r:id="rId7"/>
    <p:sldId id="260" r:id="rId8"/>
    <p:sldId id="261" r:id="rId9"/>
    <p:sldId id="267" r:id="rId10"/>
    <p:sldId id="263" r:id="rId11"/>
    <p:sldId id="270" r:id="rId12"/>
    <p:sldId id="271" r:id="rId13"/>
    <p:sldId id="262" r:id="rId14"/>
    <p:sldId id="265" r:id="rId15"/>
    <p:sldId id="272" r:id="rId16"/>
    <p:sldId id="273" r:id="rId17"/>
    <p:sldId id="26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59" d="100"/>
          <a:sy n="159" d="100"/>
        </p:scale>
        <p:origin x="15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oam.cnb.cz/sipresextdad/SIPRESWEB.WEB_PROSPECTUS.START_INPUT_OAM?p_lang=cz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schejbal.cz/blog" TargetMode="External"/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dohled_financni_trh/legislativni_zakladna/emise_evidence_cp_nabidky_prevzeti_vytesneni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miranda2/export/sites/www.cnb.cz/cs/faq/stanoviska_a_odpovedi/pdf/definice_verejne_nabidky_cennych_papiru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miranda2/export/sites/www.cnb.cz/cs/faq/stanoviska_a_odpovedi/pdf/propagacni_sdeleni_a_verejna_nabidka.pdf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2387600"/>
          </a:xfrm>
        </p:spPr>
        <p:txBody>
          <a:bodyPr/>
          <a:lstStyle/>
          <a:p>
            <a:r>
              <a:rPr lang="cs-CZ" dirty="0"/>
              <a:t>Prospekt cenného papíru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7"/>
            <a:ext cx="9144000" cy="1046964"/>
          </a:xfrm>
        </p:spPr>
        <p:txBody>
          <a:bodyPr/>
          <a:lstStyle/>
          <a:p>
            <a:r>
              <a:rPr lang="cs-CZ" dirty="0"/>
              <a:t>JUDr. Lumír Schejbal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Schvalování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schvaluje ČNB ve správním řízení</a:t>
            </a:r>
          </a:p>
          <a:p>
            <a:r>
              <a:rPr lang="cs-CZ" dirty="0"/>
              <a:t>na návrh toho kdo vyhotovil – správní poplatek 10.000 Kč</a:t>
            </a:r>
          </a:p>
          <a:p>
            <a:r>
              <a:rPr lang="cs-CZ" dirty="0"/>
              <a:t>20 pracovních dnů na rozhodnutí</a:t>
            </a:r>
          </a:p>
          <a:p>
            <a:r>
              <a:rPr lang="cs-CZ" dirty="0"/>
              <a:t>platnost 12 měsíců po schválení (uveřejnění (ZP))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183A2-3627-4CCD-B4F2-5F6B514D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správního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2B3B43-33FE-4D90-B6D4-E711BD3E4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Neoficiální </a:t>
            </a:r>
            <a:r>
              <a:rPr lang="cs-CZ" dirty="0" err="1"/>
              <a:t>předschválení</a:t>
            </a:r>
            <a:r>
              <a:rPr lang="cs-CZ" dirty="0"/>
              <a:t> mimo správní řízení a následné podání</a:t>
            </a:r>
          </a:p>
          <a:p>
            <a:r>
              <a:rPr lang="cs-CZ" dirty="0"/>
              <a:t>Podání rovnou do správního řízení</a:t>
            </a:r>
          </a:p>
          <a:p>
            <a:r>
              <a:rPr lang="cs-CZ" dirty="0"/>
              <a:t>Připomínky v revizích, návrhy na doplnění s komentáři</a:t>
            </a:r>
          </a:p>
          <a:p>
            <a:r>
              <a:rPr lang="cs-CZ" dirty="0"/>
              <a:t>Výměna návrhů s ČNB až do finalizace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760156-6BC0-4E83-A6F7-B74B63095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38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F831D-539F-472A-BAB6-12E36B1B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prospektů -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8E2C4-DB1C-4161-9141-7BB70A77C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prospekt </a:t>
            </a:r>
            <a:r>
              <a:rPr lang="cs-CZ" dirty="0"/>
              <a:t>(nabídkový program, více emisí) + </a:t>
            </a:r>
            <a:r>
              <a:rPr lang="cs-CZ" b="1" dirty="0"/>
              <a:t>doplněk</a:t>
            </a:r>
            <a:r>
              <a:rPr lang="cs-CZ" dirty="0"/>
              <a:t> k ZP s finálním zněním jednotlivých emisí (web emitenta + ČNB - registr prospektů)</a:t>
            </a:r>
          </a:p>
          <a:p>
            <a:r>
              <a:rPr lang="cs-CZ" b="1" dirty="0"/>
              <a:t>Prospekt</a:t>
            </a:r>
            <a:r>
              <a:rPr lang="cs-CZ" dirty="0"/>
              <a:t> </a:t>
            </a:r>
            <a:r>
              <a:rPr lang="cs-CZ" b="1" dirty="0"/>
              <a:t>cenného papíru </a:t>
            </a:r>
            <a:r>
              <a:rPr lang="cs-CZ" dirty="0"/>
              <a:t>– na 1 CP, kompletní informace</a:t>
            </a:r>
          </a:p>
          <a:p>
            <a:r>
              <a:rPr lang="cs-CZ" b="1" dirty="0"/>
              <a:t>Dodatek</a:t>
            </a:r>
            <a:r>
              <a:rPr lang="cs-CZ" dirty="0"/>
              <a:t> prospektu (aktualizace významných informací)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8EB149-5414-4A72-B8DC-5E2797CD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852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Prospekt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3 základní části</a:t>
            </a:r>
          </a:p>
          <a:p>
            <a:r>
              <a:rPr lang="cs-CZ" b="1" dirty="0"/>
              <a:t>Shrnutí</a:t>
            </a:r>
            <a:r>
              <a:rPr lang="cs-CZ" dirty="0"/>
              <a:t> – max. 10 stran – to by mělo stačit k rozhodnutí (čte někdo prospekty?)</a:t>
            </a:r>
          </a:p>
          <a:p>
            <a:pPr lvl="1"/>
            <a:r>
              <a:rPr lang="cs-CZ" dirty="0"/>
              <a:t>Základní </a:t>
            </a:r>
            <a:r>
              <a:rPr lang="cs-CZ" dirty="0" err="1"/>
              <a:t>info</a:t>
            </a:r>
            <a:r>
              <a:rPr lang="cs-CZ" dirty="0"/>
              <a:t> o emitentovi</a:t>
            </a:r>
          </a:p>
          <a:p>
            <a:pPr lvl="1"/>
            <a:r>
              <a:rPr lang="cs-CZ" dirty="0"/>
              <a:t>Rizika odvětví</a:t>
            </a:r>
          </a:p>
          <a:p>
            <a:pPr lvl="1"/>
            <a:r>
              <a:rPr lang="cs-CZ" dirty="0"/>
              <a:t>Rizika cenného papíru</a:t>
            </a:r>
          </a:p>
          <a:p>
            <a:pPr lvl="1"/>
            <a:r>
              <a:rPr lang="cs-CZ" dirty="0"/>
              <a:t>HV</a:t>
            </a:r>
          </a:p>
          <a:p>
            <a:r>
              <a:rPr lang="cs-CZ" dirty="0"/>
              <a:t>Údaje o Emitentovi – registrační dokument</a:t>
            </a:r>
          </a:p>
          <a:p>
            <a:r>
              <a:rPr lang="cs-CZ" dirty="0"/>
              <a:t>Údaje o CP – popis CP – emisní podmínky</a:t>
            </a:r>
          </a:p>
          <a:p>
            <a:r>
              <a:rPr lang="cs-CZ" dirty="0"/>
              <a:t>Odpovědnost za obsah ten kdo vyhotovil.</a:t>
            </a:r>
          </a:p>
          <a:p>
            <a:pPr lvl="1"/>
            <a:r>
              <a:rPr lang="cs-CZ" dirty="0"/>
              <a:t>Právní poradci</a:t>
            </a:r>
          </a:p>
          <a:p>
            <a:pPr lvl="1"/>
            <a:r>
              <a:rPr lang="cs-CZ" dirty="0"/>
              <a:t>Auditoři</a:t>
            </a:r>
          </a:p>
          <a:p>
            <a:pPr lvl="1"/>
            <a:r>
              <a:rPr lang="cs-CZ" dirty="0"/>
              <a:t>Účetní poradci</a:t>
            </a:r>
          </a:p>
          <a:p>
            <a:pPr lvl="1"/>
            <a:r>
              <a:rPr lang="cs-CZ" dirty="0"/>
              <a:t>Statutární orgán emitenta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Obcházení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396"/>
            <a:ext cx="10515600" cy="276562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Překračování počtu oslovených u neveřejných nabídek</a:t>
            </a:r>
          </a:p>
          <a:p>
            <a:r>
              <a:rPr lang="cs-CZ" dirty="0"/>
              <a:t>Překračování objemu 1 mil. EUR, více emisí souběžně, nebo během 12 měsíců</a:t>
            </a:r>
          </a:p>
          <a:p>
            <a:r>
              <a:rPr lang="cs-CZ" dirty="0"/>
              <a:t>Propagace služby půjčka, následně investiční nástroj dluhopis</a:t>
            </a:r>
          </a:p>
          <a:p>
            <a:r>
              <a:rPr lang="cs-CZ" dirty="0"/>
              <a:t>Tipaři, investiční zprostředkovatelé…</a:t>
            </a:r>
          </a:p>
          <a:p>
            <a:r>
              <a:rPr lang="cs-CZ" dirty="0"/>
              <a:t>Novela ZPKT, IZ jen dluhopisy s prospektem, zbytek zákaz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F90A5-64C0-4364-ACDD-54FE395E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 a dohled nad pravidly VN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8A6F95-F408-4071-A260-F7F5FB840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Registr prospektů - </a:t>
            </a:r>
            <a:r>
              <a:rPr lang="cs-CZ" dirty="0">
                <a:hlinkClick r:id="rId2"/>
              </a:rPr>
              <a:t>http://oam.cnb.cz/sipresextdad/SIPRESWEB.WEB_PROSPECTUS.START_INPUT_OAM?p_lang=cz</a:t>
            </a:r>
            <a:endParaRPr lang="cs-CZ" dirty="0"/>
          </a:p>
          <a:p>
            <a:r>
              <a:rPr lang="cs-CZ" dirty="0"/>
              <a:t>Monitoring internetu</a:t>
            </a:r>
          </a:p>
          <a:p>
            <a:r>
              <a:rPr lang="cs-CZ" dirty="0"/>
              <a:t>Informování konkurence emitentů</a:t>
            </a:r>
          </a:p>
          <a:p>
            <a:r>
              <a:rPr lang="cs-CZ" dirty="0"/>
              <a:t>Sankce za porušení pravidel VN v ZPKT– až 20 mil.</a:t>
            </a:r>
          </a:p>
          <a:p>
            <a:r>
              <a:rPr lang="cs-CZ" dirty="0"/>
              <a:t>Pokoutné fondy - § 98 ZISIF</a:t>
            </a:r>
          </a:p>
          <a:p>
            <a:r>
              <a:rPr lang="cs-CZ" dirty="0"/>
              <a:t>Soustavné vydávání a poskytování úvěrů - § 2 ZB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11FDA0-0CAD-48B4-B74A-D813F18FD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447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5E920-738D-46ED-881B-668097C0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vaše 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A9F61-FD36-4F22-9AF4-870FE15E2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Ptejte se je to zadarmo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92ABA6-0AF1-4C99-B0EE-D950E2476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66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5614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96126"/>
            <a:ext cx="9144000" cy="2161674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endParaRPr lang="cs-CZ" dirty="0">
              <a:hlinkClick r:id="rId3"/>
            </a:endParaRPr>
          </a:p>
          <a:p>
            <a:r>
              <a:rPr lang="cs-CZ" b="1" dirty="0">
                <a:hlinkClick r:id="rId3"/>
              </a:rPr>
              <a:t>www.akschejbal.cz/blog</a:t>
            </a:r>
            <a:endParaRPr lang="cs-CZ" b="1" dirty="0"/>
          </a:p>
          <a:p>
            <a:r>
              <a:rPr lang="cs-CZ" dirty="0"/>
              <a:t>Blog o právu a regulaci finančního trhu.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Směrnice Evropského parlamentu a Rady 2003/71/ES</a:t>
            </a:r>
          </a:p>
          <a:p>
            <a:r>
              <a:rPr lang="cs-CZ" dirty="0"/>
              <a:t>Zákon č. 256/2004 Sb., o podnikání na kapitálovém trhu – </a:t>
            </a:r>
          </a:p>
          <a:p>
            <a:r>
              <a:rPr lang="cs-CZ" dirty="0"/>
              <a:t>§34 -§36m</a:t>
            </a:r>
          </a:p>
          <a:p>
            <a:r>
              <a:rPr lang="de-DE" b="1" dirty="0"/>
              <a:t>NAŘÍZENÍ KOMISE (ES) č. 809/2004</a:t>
            </a:r>
            <a:r>
              <a:rPr lang="cs-CZ" b="1" dirty="0"/>
              <a:t> </a:t>
            </a:r>
            <a:r>
              <a:rPr lang="cs-CZ" dirty="0"/>
              <a:t>(probíhá novelizace)</a:t>
            </a:r>
          </a:p>
          <a:p>
            <a:r>
              <a:rPr lang="cs-CZ" b="1" dirty="0"/>
              <a:t>šablona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Info</a:t>
            </a:r>
            <a:r>
              <a:rPr lang="cs-CZ" dirty="0"/>
              <a:t> na stránkách ČNB: </a:t>
            </a:r>
            <a:r>
              <a:rPr lang="cs-CZ" dirty="0">
                <a:hlinkClick r:id="rId2"/>
              </a:rPr>
              <a:t>https://www.cnb.cz/cs/dohled_financni_trh/legislativni_zakladna/emise_evidence_cp_nabidky_prevzeti_vytesneni/</a:t>
            </a:r>
            <a:r>
              <a:rPr lang="cs-CZ" dirty="0"/>
              <a:t> </a:t>
            </a:r>
          </a:p>
          <a:p>
            <a:r>
              <a:rPr lang="cs-CZ" dirty="0"/>
              <a:t>Připravuje se nová směrnice o prospektu</a:t>
            </a:r>
          </a:p>
          <a:p>
            <a:r>
              <a:rPr lang="cs-CZ" dirty="0"/>
              <a:t>Zjednodušení pro malé a střední firmy, méně informací, jednodušší schvalování = méně nákladné = méně za právníky a poradce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nabídka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6562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Veřejnou nabídkou investičních cenných papírů </a:t>
            </a:r>
            <a:r>
              <a:rPr lang="cs-CZ" dirty="0"/>
              <a:t>(dále jen "veřejná nabídka") je:</a:t>
            </a:r>
          </a:p>
          <a:p>
            <a:r>
              <a:rPr lang="cs-CZ" dirty="0"/>
              <a:t> jakékoli sdělení </a:t>
            </a:r>
            <a:r>
              <a:rPr lang="cs-CZ" b="1" dirty="0"/>
              <a:t>širšímu okruhu osob </a:t>
            </a:r>
          </a:p>
          <a:p>
            <a:r>
              <a:rPr lang="cs-CZ" dirty="0"/>
              <a:t>obsahující </a:t>
            </a:r>
            <a:r>
              <a:rPr lang="cs-CZ" b="1" dirty="0"/>
              <a:t>informace o nabízených investičních cenných papírech </a:t>
            </a:r>
          </a:p>
          <a:p>
            <a:r>
              <a:rPr lang="cs-CZ" dirty="0"/>
              <a:t>a </a:t>
            </a:r>
            <a:r>
              <a:rPr lang="cs-CZ" b="1" dirty="0"/>
              <a:t>podmínkách</a:t>
            </a:r>
            <a:r>
              <a:rPr lang="cs-CZ" dirty="0"/>
              <a:t> pro jejich nabytí, </a:t>
            </a:r>
          </a:p>
          <a:p>
            <a:r>
              <a:rPr lang="cs-CZ" dirty="0"/>
              <a:t>které jsou </a:t>
            </a:r>
            <a:r>
              <a:rPr lang="cs-CZ" b="1" dirty="0"/>
              <a:t>dostatečné</a:t>
            </a:r>
            <a:r>
              <a:rPr lang="cs-CZ" dirty="0"/>
              <a:t> k tomu, aby investor učinil </a:t>
            </a:r>
            <a:r>
              <a:rPr lang="cs-CZ" b="1" dirty="0"/>
              <a:t>rozhodnutí</a:t>
            </a:r>
            <a:r>
              <a:rPr lang="cs-CZ" dirty="0"/>
              <a:t> koupit nebo upsat tyto investiční cenné papíry.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A8B69-B95A-4810-9B6F-E39C1C74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VN dle ČNB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3F6E14-07E4-4911-9E38-481433E9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>
                <a:hlinkClick r:id="rId2"/>
              </a:rPr>
              <a:t>https://www.cnb.cz/miranda2/export/sites/www.cnb.cz/cs/faq/stanoviska_a_odpovedi/pdf/definice_verejne_nabidky_cennych_papiru.pdf</a:t>
            </a:r>
            <a:endParaRPr lang="cs-CZ" dirty="0"/>
          </a:p>
          <a:p>
            <a:r>
              <a:rPr lang="cs-CZ" dirty="0"/>
              <a:t>Veřejnou nabídku tedy ČNB neposuzuje jen dle textu propagace, ale i dle na ni navazující kroky, tedy regulátor sčítá všechny jednání = propagaci + na ni navazující předané informace klientům + nakonec i finální nástroj.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07ED0C-FC3F-43BB-9607-23AC122F4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38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06295-203C-4029-8C55-7BB1828E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Propagace a veřejná nabídka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7AF6B9-DA2E-468F-BECB-B9E247158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Stanovisko ČNB</a:t>
            </a:r>
          </a:p>
          <a:p>
            <a:r>
              <a:rPr lang="cs-CZ" u="sng" dirty="0">
                <a:hlinkClick r:id="rId2"/>
              </a:rPr>
              <a:t>https://www.cnb.cz/miranda2/export/sites/www.cnb.cz/cs/faq/stanoviska_a_odpovedi/pdf/propagacni_sdeleni_a_verejna_nabidka.pdf</a:t>
            </a:r>
            <a:endParaRPr lang="cs-CZ" dirty="0"/>
          </a:p>
          <a:p>
            <a:r>
              <a:rPr lang="cs-CZ" dirty="0"/>
              <a:t>Budoucí, ještě neemitované nástroje</a:t>
            </a:r>
          </a:p>
          <a:p>
            <a:r>
              <a:rPr lang="cs-CZ" dirty="0"/>
              <a:t>Snahy o obcházení</a:t>
            </a:r>
          </a:p>
          <a:p>
            <a:r>
              <a:rPr lang="cs-CZ" dirty="0"/>
              <a:t>Vysoké náklady na prospekt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0E5BED-89DE-4845-8092-DF1F788EC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13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uveřejnit prospekt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nabídka investičních cenných papírů </a:t>
            </a:r>
          </a:p>
          <a:p>
            <a:r>
              <a:rPr lang="cs-CZ" dirty="0"/>
              <a:t>Výjimky (viz dále)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výjimky z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určenou výhradně kvalifikovaným investorům,</a:t>
            </a:r>
          </a:p>
          <a:p>
            <a:r>
              <a:rPr lang="cs-CZ" b="1" dirty="0"/>
              <a:t>b) určenou omezenému okruhu osob, který v členském státě Evropské unie, kde je tato nabídka činěna, nedosahuje počtu 150, nepočítaje v to kvalifikované investory,</a:t>
            </a:r>
          </a:p>
          <a:p>
            <a:r>
              <a:rPr lang="cs-CZ" dirty="0"/>
              <a:t>c) jestliže nejnižší možná investice pro jednoho investora je rovna nebo vyšší než částka odpovídající stanovenému limitu v eurech = 1 000 000 EUR , nebo</a:t>
            </a:r>
          </a:p>
          <a:p>
            <a:r>
              <a:rPr lang="cs-CZ" dirty="0"/>
              <a:t>d) jejichž jmenovitá hodnota nebo cena za 1 kus se rovná alespoň částce odpovídající stanovenému limitu v eurech =1 000 000 EUR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C7C89-30C5-40CC-B6AD-EA703A6D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režimy nabídky (investičních) CP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882442-177D-4ED6-8416-280F582FC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Neveřejná do 149 osob (nabídek, nikoliv upisovatelů)</a:t>
            </a:r>
          </a:p>
          <a:p>
            <a:r>
              <a:rPr lang="cs-CZ" dirty="0"/>
              <a:t>Veřejná </a:t>
            </a:r>
          </a:p>
          <a:p>
            <a:pPr lvl="1"/>
            <a:r>
              <a:rPr lang="cs-CZ" dirty="0"/>
              <a:t>podlimitní – 1 mil EUR</a:t>
            </a:r>
          </a:p>
          <a:p>
            <a:pPr lvl="1"/>
            <a:r>
              <a:rPr lang="cs-CZ" dirty="0"/>
              <a:t>Veřejná s prospektem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1F5603-75C7-4A79-9DE7-E5244B2B5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23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712</TotalTime>
  <Words>817</Words>
  <Application>Microsoft Office PowerPoint</Application>
  <PresentationFormat>Širokoúhlá obrazovka</PresentationFormat>
  <Paragraphs>106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Source Sans Pro</vt:lpstr>
      <vt:lpstr>Source Sans Pro Black</vt:lpstr>
      <vt:lpstr>Source Sans Pro Light</vt:lpstr>
      <vt:lpstr>Wingdings</vt:lpstr>
      <vt:lpstr>Motiv Office</vt:lpstr>
      <vt:lpstr>Prospekt cenného papíru</vt:lpstr>
      <vt:lpstr>Právní předpisy</vt:lpstr>
      <vt:lpstr>Právní předpisy</vt:lpstr>
      <vt:lpstr>Veřejná nabídka</vt:lpstr>
      <vt:lpstr>Definice VN dle ČNB</vt:lpstr>
      <vt:lpstr>Propagace a veřejná nabídka</vt:lpstr>
      <vt:lpstr>Povinnost uveřejnit prospekt</vt:lpstr>
      <vt:lpstr>Základní výjimky z prospektu</vt:lpstr>
      <vt:lpstr>3 režimy nabídky (investičních) CP</vt:lpstr>
      <vt:lpstr>Schvalování prospektu</vt:lpstr>
      <vt:lpstr>Průběh správního řízení</vt:lpstr>
      <vt:lpstr>Druhy prospektů - pojmy</vt:lpstr>
      <vt:lpstr>Prospekt</vt:lpstr>
      <vt:lpstr>Obcházení prospektu</vt:lpstr>
      <vt:lpstr>ČNB a dohled nad pravidly VN</vt:lpstr>
      <vt:lpstr>Prostor pro vaše dotazy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LS</cp:lastModifiedBy>
  <cp:revision>15</cp:revision>
  <dcterms:created xsi:type="dcterms:W3CDTF">2016-10-20T06:30:03Z</dcterms:created>
  <dcterms:modified xsi:type="dcterms:W3CDTF">2017-10-19T08:57:35Z</dcterms:modified>
</cp:coreProperties>
</file>