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88" r:id="rId4"/>
    <p:sldId id="284" r:id="rId5"/>
    <p:sldId id="278" r:id="rId6"/>
    <p:sldId id="279" r:id="rId7"/>
    <p:sldId id="280" r:id="rId8"/>
    <p:sldId id="281" r:id="rId9"/>
    <p:sldId id="286" r:id="rId10"/>
    <p:sldId id="285" r:id="rId11"/>
    <p:sldId id="257" r:id="rId12"/>
    <p:sldId id="258" r:id="rId13"/>
    <p:sldId id="265" r:id="rId14"/>
    <p:sldId id="268" r:id="rId15"/>
    <p:sldId id="270" r:id="rId16"/>
    <p:sldId id="273" r:id="rId17"/>
    <p:sldId id="274" r:id="rId18"/>
    <p:sldId id="291" r:id="rId19"/>
    <p:sldId id="292" r:id="rId20"/>
    <p:sldId id="293" r:id="rId21"/>
    <p:sldId id="294" r:id="rId22"/>
    <p:sldId id="289" r:id="rId23"/>
    <p:sldId id="290" r:id="rId24"/>
    <p:sldId id="26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394" y="14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pPr/>
              <a:t>16.11.2017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pPr/>
              <a:t>16.11.2017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s/dohled_financni_trh/legislativni_zakladna/ochrana_spotrebitele_spotrebitelsky_uver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schejbal.cz/blog" TargetMode="External"/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doklady_k_prokazani_puvodu_kapitalu.pdf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Spotřebitelské úvěrování   v kontextu finančního trhu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7"/>
            <a:ext cx="9144000" cy="104696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dirty="0"/>
              <a:t>specializovaná na právo finančních služeb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Zprostředkování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66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Samostatný zprostředkovatel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Smlouva s poskytovatelem SÚ x se spotřebitelem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Povinné pojištění odpovědnosti za škodu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Vázaný zástupce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Výhradně pro jednoho zastoupeného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Zprostředkovatel vázaného SÚ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Zahraniční zprostředkovatel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marL="0" lvl="1" indent="0" algn="just">
              <a:lnSpc>
                <a:spcPct val="100000"/>
              </a:lnSpc>
              <a:buNone/>
            </a:pPr>
            <a:r>
              <a:rPr lang="cs-CZ" sz="2200" dirty="0"/>
              <a:t>Oprávnění k činnosti trvá do konce kalendářního roku následujícího po kalendářním roce, ve kterém byl zapsán do registru; prodloužení vždy na dalších 12 měsíců.</a:t>
            </a:r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Pravidla poskytování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buNone/>
            </a:pPr>
            <a:r>
              <a:rPr lang="cs-CZ" dirty="0"/>
              <a:t>Poskytovatel nebo zprostředkovatele poskytuje radu na základě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Analýzy finanční situace spotřebitele, jeho požadavků, cílů a potřeb a analýzy rizik, kterým může být vystaven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Výběru dostatečného počtu vhodných produktů</a:t>
            </a:r>
          </a:p>
          <a:p>
            <a:pPr lvl="1" algn="just">
              <a:lnSpc>
                <a:spcPct val="100000"/>
              </a:lnSpc>
              <a:buNone/>
            </a:pPr>
            <a:endParaRPr lang="cs-CZ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/>
              <a:t>O poskytnuté radě spotřebitel obdrží záznam v listinné podobě nebo jiném trvalém nosiči dat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Posouzení úvěruschopnosti spotřebitele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6237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Poskytnutí úvěru v souvislosti s výsledkem posouzení úvěruschopnosti spotřebitele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Posuzování úvěruschopnosti</a:t>
            </a:r>
            <a:r>
              <a:rPr lang="cs-CZ" b="1" dirty="0"/>
              <a:t>: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Posouzení schopnosti splácet splátky SÚ porovnáním příjmů a výdajů spotřebitele a způsobu plnění dosavadních dluhů.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Pokud je relevantní, posouzení hodnoty majetku spotřebitele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Důsledky porušení povinnosti posoudit úvěruschopnost spotřebitele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Neplatnost smlouvy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Tříletá promlčecí lhůta ode dne uzavření smlouvy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Získávání informací z databází a registrů (bankovní a neb. registr)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Informační povinnosti vůči spotřebiteli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512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Listinná podoba / trvalý nosič dat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Povinné informace uváděné v reklamě (mikropísmo)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trvale přístupné spotřebiteli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Předsmluvní informace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Standardizované</a:t>
            </a:r>
            <a:r>
              <a:rPr lang="cs-CZ" dirty="0"/>
              <a:t> formuláře přílohou zákona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poskytované během trvání závazku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o změně zápůjční úrokové sazby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o spotřebitelském úvěru v cizí měně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spotřebitelském úvěru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217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Písemná forma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Obsahuje informace uvedené jasným, výstižným a zřetelným způsobem: 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Druh úvěru, kontaktní údaje, celkový výše a doba trvání úvěru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Určení zboží nebo služby a jejich cenu, jde-li o úvěr ve formě odložené platby nebo vázaný úvěr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Zápůjční úroková sazba, RPSN, výše, počet a četnost plateb, podmínky pro splácení úroků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Požadavek na případné zajištění a pojištění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Informace o právu na odstoupení od smlouvy, předčasné splacení, o způsobu ukončení, o možnosti mimosoudního řešení sporů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Označení orgánu dohledu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Informace o možnosti přečerpání a překročení úvěru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Smlouva v cizí měně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spotřebitelském úvěru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09543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Důsledky porušení požadavků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Chybí úroková sazba, RPSN nebo celková částka, kterou má spotřebitel zaplatit a nebyla dodržena listinná forma -&gt; úvěr úročen repo sazbou ČNB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Úroková sazba, RPSN a celková částka navzájem neodpovídá -&gt; použije se nižší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Doba na rozmyšlenou (úvěr na bydlení) – 14 dní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Zajištění spotřebitelského úvěru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zprostředkování spotřebitelského úvěru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841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Písemná forma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ve smlouvě: 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Kontaktní údaje stran, informace o výši odměny a její splatnosti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Druh SÚ, jeho doba trvání, celková výše, podmínky čerpání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Počet, četnost a nejvyšší výše splátek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Nejvyšší celkové náklady SÚ, které je spotřebitel ochoten nést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Informace o právu odstoupit od smlouvy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Důsledky vyplývající z prodlení spotřebitele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Odstoupení od smlouvy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Postup při prodlení spotřebitele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Roční procentní sazba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7272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Celkové náklady SÚ, tj. hodnota všech závazků budoucích nebo stávajících, dohodnutých mezi věřitelem a spotřebitelem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Zahrnuje také případné náklady na ocenění nemovitosti, náklady na doplňkové služby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Matematický vzorec přílohou č. 1 zákona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dirty="0"/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361E1-FBE1-4751-B557-9C3073F4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Zápůjčka a úvěr dle OZ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6EFF34-B7E9-4F4E-9CAA-3F414469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podnikateli</a:t>
            </a:r>
          </a:p>
          <a:p>
            <a:r>
              <a:rPr lang="cs-CZ" dirty="0"/>
              <a:t>mezi občany</a:t>
            </a:r>
          </a:p>
          <a:p>
            <a:r>
              <a:rPr lang="cs-CZ" dirty="0"/>
              <a:t>není regulováno ČNB</a:t>
            </a:r>
          </a:p>
          <a:p>
            <a:r>
              <a:rPr lang="cs-CZ" dirty="0"/>
              <a:t>obcházení spotřebitelských úvěrů přes živnostenské oprávnění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728A97-7DFF-41FF-8ED4-56D6970FF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63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8CF28-4E2B-4504-96CF-FD2AFDFD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Úvěr na investiční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64C8D7-C38E-4EA1-9B2A-22CE6FD2B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1300"/>
          </a:xfrm>
        </p:spPr>
        <p:txBody>
          <a:bodyPr>
            <a:normAutofit/>
          </a:bodyPr>
          <a:lstStyle/>
          <a:p>
            <a:r>
              <a:rPr lang="cs-CZ" dirty="0"/>
              <a:t>zákon č. 408/2010 Sb., o finančním zajištění (zajištění CP)</a:t>
            </a:r>
          </a:p>
          <a:p>
            <a:r>
              <a:rPr lang="cs-CZ" dirty="0"/>
              <a:t>postup při zajišťování pohledávek na základě smlouvy, kterou se sjednává finanční zajištění</a:t>
            </a:r>
          </a:p>
          <a:p>
            <a:r>
              <a:rPr lang="cs-CZ" dirty="0"/>
              <a:t>finanční zajištění slouží za podmínek stanovených tímto zákonem k zajištění pohledávky finančního charakteru pro případ, že dojde k prodlení s jejím plněním</a:t>
            </a:r>
          </a:p>
          <a:p>
            <a:r>
              <a:rPr lang="cs-CZ" dirty="0"/>
              <a:t>určitá omezení u spotřebitelů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418034-D937-4D9C-8567-CE6EB7150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06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09543"/>
          </a:xfrm>
        </p:spPr>
        <p:txBody>
          <a:bodyPr>
            <a:normAutofit/>
          </a:bodyPr>
          <a:lstStyle/>
          <a:p>
            <a:r>
              <a:rPr lang="cs-CZ" dirty="0"/>
              <a:t>Zákon č. 257/2016 Sb., o spotřebitelském úvěru (spotřebitel)</a:t>
            </a:r>
          </a:p>
          <a:p>
            <a:r>
              <a:rPr lang="cs-CZ" dirty="0"/>
              <a:t>Zákon č. 89/2012 Sb., občanský zákoník (zápůjčka a úvěr)</a:t>
            </a:r>
          </a:p>
          <a:p>
            <a:r>
              <a:rPr lang="cs-CZ" dirty="0"/>
              <a:t>Zákon č. 408/2010 Sb., o finančním zajištění (zajištění CP)</a:t>
            </a:r>
          </a:p>
          <a:p>
            <a:endParaRPr lang="cs-CZ" dirty="0"/>
          </a:p>
          <a:p>
            <a:r>
              <a:rPr lang="cs-CZ" dirty="0" err="1"/>
              <a:t>Info</a:t>
            </a:r>
            <a:r>
              <a:rPr lang="cs-CZ" dirty="0"/>
              <a:t> na stránkách ČNB: </a:t>
            </a:r>
            <a:r>
              <a:rPr lang="cs-CZ" dirty="0">
                <a:hlinkClick r:id="rId2"/>
              </a:rPr>
              <a:t>http://www.cnb.cz/cs/dohled_financni_trh/legislativni_zakladna/ochrana_spotrebitele_spotrebitelsky_uver/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50DA5-B85B-4EBA-A124-11C0EB02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kolaterál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E36E3-4533-47CE-9E35-7EEDC0C36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Předmětem finančního zajištění je finanční kolaterál, kterým může být pouze</a:t>
            </a:r>
          </a:p>
          <a:p>
            <a:r>
              <a:rPr lang="cs-CZ" b="1" dirty="0"/>
              <a:t>a)</a:t>
            </a:r>
            <a:r>
              <a:rPr lang="cs-CZ" dirty="0"/>
              <a:t> finanční nástroj,</a:t>
            </a:r>
          </a:p>
          <a:p>
            <a:r>
              <a:rPr lang="cs-CZ" b="1" dirty="0"/>
              <a:t>b)</a:t>
            </a:r>
            <a:r>
              <a:rPr lang="cs-CZ" dirty="0"/>
              <a:t> samostatně převoditelné právo jinak spojené s finančním nástrojem,</a:t>
            </a:r>
          </a:p>
          <a:p>
            <a:r>
              <a:rPr lang="cs-CZ" b="1" dirty="0"/>
              <a:t>c)</a:t>
            </a:r>
            <a:r>
              <a:rPr lang="cs-CZ" dirty="0"/>
              <a:t> právo vyplývající ze zápisu finančního nástroje v evidenci a umožňující oprávněnému přímo či nepřímo nakládat s finančním nástrojem alespoň obdobným způsobem jako oprávněný držitel,</a:t>
            </a:r>
          </a:p>
          <a:p>
            <a:r>
              <a:rPr lang="cs-CZ" b="1" dirty="0"/>
              <a:t>d)</a:t>
            </a:r>
            <a:r>
              <a:rPr lang="cs-CZ" dirty="0"/>
              <a:t> peněžní prostředky připsané na účet v české nebo cizí měně,</a:t>
            </a:r>
          </a:p>
          <a:p>
            <a:r>
              <a:rPr lang="cs-CZ" b="1" dirty="0"/>
              <a:t>e)</a:t>
            </a:r>
            <a:r>
              <a:rPr lang="cs-CZ" dirty="0"/>
              <a:t> pohledávka na výplatu peněz, nebo</a:t>
            </a:r>
          </a:p>
          <a:p>
            <a:r>
              <a:rPr lang="cs-CZ" b="1" dirty="0"/>
              <a:t>f)</a:t>
            </a:r>
            <a:r>
              <a:rPr lang="cs-CZ" dirty="0"/>
              <a:t> úvěrová pohledávka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5BDFF2-7C2F-4B91-8087-709C9EB70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85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DEDB0-35A8-4F6E-B554-BE9B3946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Zdroje financování úvěrové činnosti u poskytovatelů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925E30-07AB-463B-A21B-18AD20F32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zdroje, kapitál</a:t>
            </a:r>
          </a:p>
          <a:p>
            <a:r>
              <a:rPr lang="cs-CZ" dirty="0"/>
              <a:t>cizí zdroje</a:t>
            </a:r>
          </a:p>
          <a:p>
            <a:pPr lvl="1"/>
            <a:r>
              <a:rPr lang="cs-CZ" dirty="0"/>
              <a:t>Dluhopisy (omezení získávat zdroje od veřejnosti)</a:t>
            </a:r>
          </a:p>
          <a:p>
            <a:pPr lvl="1"/>
            <a:r>
              <a:rPr lang="cs-CZ" dirty="0"/>
              <a:t>Úvěry od třetích osob</a:t>
            </a:r>
          </a:p>
          <a:p>
            <a:pPr lvl="1"/>
            <a:r>
              <a:rPr lang="cs-CZ" dirty="0"/>
              <a:t>Retail (</a:t>
            </a:r>
            <a:r>
              <a:rPr lang="cs-CZ" dirty="0" err="1"/>
              <a:t>Zonky</a:t>
            </a:r>
            <a:r>
              <a:rPr lang="cs-CZ" dirty="0"/>
              <a:t>, </a:t>
            </a:r>
            <a:r>
              <a:rPr lang="cs-CZ" dirty="0" err="1"/>
              <a:t>Bankerat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0BE138-1772-4518-88D8-9BE7CC91B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44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67E4E-EF77-49F7-B744-DED0EC6A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Prostor pro vaše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DF653-710B-427A-A5A1-2A317BFE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Ptejte se je to zadarmo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C78060-510E-4585-8CA9-E6BBF3CD7E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514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67E4E-EF77-49F7-B744-DED0EC6A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DF653-710B-427A-A5A1-2A317BFE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pPr algn="ctr"/>
            <a:endParaRPr lang="cs-CZ" dirty="0">
              <a:hlinkClick r:id="rId3"/>
            </a:endParaRPr>
          </a:p>
          <a:p>
            <a:pPr marL="0" indent="0" algn="ctr">
              <a:buNone/>
            </a:pPr>
            <a:r>
              <a:rPr lang="cs-CZ" b="1" dirty="0">
                <a:hlinkClick r:id="rId3"/>
              </a:rPr>
              <a:t>www.akschejbal.cz/blog</a:t>
            </a:r>
            <a:endParaRPr lang="cs-CZ" b="1" dirty="0"/>
          </a:p>
          <a:p>
            <a:pPr marL="0" indent="0" algn="ctr">
              <a:buNone/>
            </a:pPr>
            <a:r>
              <a:rPr lang="cs-CZ" dirty="0"/>
              <a:t>Blog o právu a regulaci finančního trhu.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C78060-510E-4585-8CA9-E6BBF3CD7E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898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I. Spotřebitelský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0954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Spotřebitelským úvěrem je odložená platba, peněžitá zápůjčka, úvěr nebo obdobná finanční služba poskytovaná nebo zprostředkovaná spotřebiteli (včetně leasingu, splátkových kalendářů apod.)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Spotřebitelským úvěrem na bydlení je úvěr	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Zajištěný nemovitou věcí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Účelově určený k nabytí, výstavbě nemovité věci, úhradě za převod družstevního podílu nebo  k změně stavby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Vázaný spotřebitelský úvěr (financování koupě konkrétního zboží či služby)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844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Poskytování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90207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2900" b="1" dirty="0"/>
              <a:t>Poskytováním SÚ se rozumí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Nabízení možnosti sjednat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Předkládání návrhu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Provádění přípravných prací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Sjednávání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Výkon práv a plnění povinností ze smlouvy o SÚ</a:t>
            </a:r>
          </a:p>
          <a:p>
            <a:pPr lvl="1" algn="just">
              <a:lnSpc>
                <a:spcPct val="120000"/>
              </a:lnSpc>
              <a:buNone/>
            </a:pPr>
            <a:endParaRPr lang="cs-CZ" sz="2900" dirty="0"/>
          </a:p>
          <a:p>
            <a:pPr algn="just">
              <a:lnSpc>
                <a:spcPct val="120000"/>
              </a:lnSpc>
              <a:buNone/>
            </a:pPr>
            <a:r>
              <a:rPr lang="cs-CZ" sz="2900" b="1" dirty="0"/>
              <a:t>Osoby oprávněné poskytovat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Banka</a:t>
            </a:r>
            <a:r>
              <a:rPr lang="cs-CZ" sz="2900" dirty="0"/>
              <a:t>, spořitelní a úvěrní družstvo, </a:t>
            </a:r>
            <a:r>
              <a:rPr lang="cs-CZ" sz="2900" dirty="0">
                <a:solidFill>
                  <a:srgbClr val="FF0000"/>
                </a:solidFill>
              </a:rPr>
              <a:t>platební instituce </a:t>
            </a:r>
            <a:r>
              <a:rPr lang="cs-CZ" sz="2900" dirty="0"/>
              <a:t>a poskytovatel platebních služeb malého rozsahu, instituce elektronických peněz a vydavatel elektronických peněz malého rozsahu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Nebankovní poskytovatel SÚ</a:t>
            </a:r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Nebankovní poskytovatel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5848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dirty="0"/>
              <a:t>Podmínky udělení oprávnění k činnosti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a.s., s.r.o. nebo SE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Sídlo na území ČR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Důvěryhodnost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Odborná způsobilost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Zřízená dozorčí rada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Počáteční kapitál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Zavedení a udržování postupů a pravidel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Reálný obchodní plán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Splňuje pravidla jednání se zájemci o SÚ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Průhledný a nezávadný původ finančních zdrojů</a:t>
            </a:r>
          </a:p>
          <a:p>
            <a:pPr algn="just">
              <a:lnSpc>
                <a:spcPct val="110000"/>
              </a:lnSpc>
              <a:buNone/>
            </a:pPr>
            <a:r>
              <a:rPr lang="cs-CZ" dirty="0"/>
              <a:t>Rozhodnutí o udělení oprávnění k poskytování SÚ udělí ČNB do 4 měsíců, platnost 5 let. </a:t>
            </a:r>
          </a:p>
          <a:p>
            <a:pPr lvl="1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Výpis z obchodního rejstříku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Doklady k posouzení důvěryhodnosti žadatele a členů správní rady, statutárního a dozorčího orgánu nebo podobného orgánu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Výpis z evidence RT, prohlášení o svéprávnosti a prohlášení obsahující údaje o dosavadní činnosti FO nebo PO za období posledních 10 let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Doklady prokazující odbornou způsobilost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Všeobecné znalosti -&gt; maturitní vysvědčení 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Odborné znalosti a dovednosti -&gt; osvědčení o úspěšném vykonání odborné zkoušky od akreditované osoby. </a:t>
            </a:r>
            <a:r>
              <a:rPr lang="cs-CZ" sz="1600" b="1" dirty="0"/>
              <a:t>Po dobu 24 měsíců od účinnosti zákona postačí čestné prohlášení.</a:t>
            </a: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4"/>
            </a:pPr>
            <a:r>
              <a:rPr lang="cs-CZ" sz="2000" dirty="0"/>
              <a:t>Údaj o výši počátečního kapitálu</a:t>
            </a:r>
          </a:p>
          <a:p>
            <a:pPr marL="812800" lvl="1" indent="-3556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Splacený základní kapitál, splacené emisní ážio, povinné rezervní fondy,  ostatní fondy vytvořené z rozdělení zisku a rozdíl nerozděleného zisku z předchozího období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>
                <a:solidFill>
                  <a:srgbClr val="FF0000"/>
                </a:solidFill>
              </a:rPr>
              <a:t>Alespoň 20 000 000 Kč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5"/>
            </a:pPr>
            <a:r>
              <a:rPr lang="cs-CZ" sz="2000" dirty="0"/>
              <a:t>Finanční výkazy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(Konsolidované) výroční zprávy a účetní závěrky za poslední 3 účetní období; doklady o příjmech v případě FO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6"/>
            </a:pPr>
            <a:r>
              <a:rPr lang="cs-CZ" sz="2000" dirty="0">
                <a:solidFill>
                  <a:srgbClr val="FF0000"/>
                </a:solidFill>
              </a:rPr>
              <a:t>Doklady prokazující původ finančních zdrojů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Např. účetní závěrka, smlouva o prodeji nemovitosti, darovací smlouva, usnesení o dědictví apod.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Řídí se metodikou ČNB:</a:t>
            </a:r>
          </a:p>
          <a:p>
            <a:pPr marL="800100" lvl="1" indent="-342900" algn="just">
              <a:lnSpc>
                <a:spcPct val="100000"/>
              </a:lnSpc>
              <a:buNone/>
            </a:pPr>
            <a:r>
              <a:rPr lang="cs-CZ" sz="1600" dirty="0"/>
              <a:t>	</a:t>
            </a:r>
            <a:r>
              <a:rPr lang="cs-CZ" sz="1600" u="sng" dirty="0">
                <a:hlinkClick r:id="rId2"/>
              </a:rPr>
              <a:t>https://www.cnb.cz/miranda2/export/sites/www.cnb.cz/cs/faq/doklady_k_prokazani_puvodu_kapitalu.pdf</a:t>
            </a:r>
            <a:endParaRPr lang="cs-CZ" sz="1600" u="sng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Plán obchodní činnosti</a:t>
            </a:r>
          </a:p>
          <a:p>
            <a:pPr marL="914400" lvl="2" indent="-457200" algn="just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cs-CZ" sz="1600" dirty="0"/>
              <a:t>Zpracovaný na první 3 účetní období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Návrh pravidel jednání se zájemci o SÚ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Odborná péče, čestné a transparentní jednání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nejasných, nepravdivých, zavádějících nebo klamavých informací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Uchování dokumentů - po dobu nejméně 5 let  x 1 rok ode dne, kdy byla žádost o úvěr zamítnuta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pobídek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Použití pojmu nezávislý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vstupních plateb a odměn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Omezení plateb před poskytnutím SÚ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Návrh vnitřních předpisů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Identifikační údaje ovládající osoby a výpis z obchodního rejstříku nebo jiné obdobné evidence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Popis skutečnosti, na základě které je osoba ovládající osobou, případně doklad tuto skutečnost potvrzující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Doklady k posouzení důvěryhodnosti ovládající osoby.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Finanční výkazy a další doklady prokazující původ finančních zdrojů ovládající osoby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www.akschejbal.cz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-AK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</Template>
  <TotalTime>2252</TotalTime>
  <Words>1143</Words>
  <Application>Microsoft Office PowerPoint</Application>
  <PresentationFormat>Širokoúhlá obrazovka</PresentationFormat>
  <Paragraphs>205</Paragraphs>
  <Slides>24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Source Sans Pro</vt:lpstr>
      <vt:lpstr>Source Sans Pro Black</vt:lpstr>
      <vt:lpstr>Source Sans Pro Light</vt:lpstr>
      <vt:lpstr>Wingdings</vt:lpstr>
      <vt:lpstr>sablona-AK</vt:lpstr>
      <vt:lpstr>Spotřebitelské úvěrování   v kontextu finančního trhu</vt:lpstr>
      <vt:lpstr>Právní předpisy</vt:lpstr>
      <vt:lpstr>I. Spotřebitelský Úvěr</vt:lpstr>
      <vt:lpstr>Poskytování SÚ</vt:lpstr>
      <vt:lpstr>Nebankovní poskytovatel SÚ</vt:lpstr>
      <vt:lpstr>Přílohy žádosti o udělení oprávnění k činnosti nebankovního poskytovatele (1)</vt:lpstr>
      <vt:lpstr>Přílohy žádosti o udělení oprávnění k činnosti nebankovního poskytovatele (2)</vt:lpstr>
      <vt:lpstr>Přílohy žádosti o udělení oprávnění k činnosti nebankovního poskytovatele (3)</vt:lpstr>
      <vt:lpstr>Přílohy žádosti o udělení oprávnění k činnosti nebankovního poskytovatele (4)</vt:lpstr>
      <vt:lpstr>Zprostředkování SÚ</vt:lpstr>
      <vt:lpstr>Pravidla poskytování rady</vt:lpstr>
      <vt:lpstr>Posouzení úvěruschopnosti spotřebitele </vt:lpstr>
      <vt:lpstr>Informační povinnosti vůči spotřebiteli</vt:lpstr>
      <vt:lpstr>Smlouva o spotřebitelském úvěru (1)</vt:lpstr>
      <vt:lpstr>Smlouva o spotřebitelském úvěru (2)</vt:lpstr>
      <vt:lpstr>Smlouva o zprostředkování spotřebitelského úvěru</vt:lpstr>
      <vt:lpstr>Roční procentní sazba nákladů</vt:lpstr>
      <vt:lpstr>II. Zápůjčka a úvěr dle OZ</vt:lpstr>
      <vt:lpstr>III. Úvěr na investiční nástroje</vt:lpstr>
      <vt:lpstr>Finanční kolaterál</vt:lpstr>
      <vt:lpstr>IV. Zdroje financování úvěrové činnosti u poskytovatelů</vt:lpstr>
      <vt:lpstr>Prostor pro vaše dotazy</vt:lpstr>
      <vt:lpstr>Děkuji za pozornost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257/2016 Sb., o spotřebitelském úvěru</dc:title>
  <dc:creator>VERCA</dc:creator>
  <cp:lastModifiedBy>LS</cp:lastModifiedBy>
  <cp:revision>59</cp:revision>
  <dcterms:created xsi:type="dcterms:W3CDTF">2016-09-14T18:57:02Z</dcterms:created>
  <dcterms:modified xsi:type="dcterms:W3CDTF">2017-11-16T09:53:30Z</dcterms:modified>
</cp:coreProperties>
</file>