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3" r:id="rId3"/>
    <p:sldId id="262" r:id="rId4"/>
    <p:sldId id="274" r:id="rId5"/>
    <p:sldId id="275" r:id="rId6"/>
    <p:sldId id="276" r:id="rId7"/>
    <p:sldId id="277" r:id="rId8"/>
    <p:sldId id="286" r:id="rId9"/>
    <p:sldId id="284" r:id="rId10"/>
    <p:sldId id="287" r:id="rId11"/>
    <p:sldId id="288" r:id="rId12"/>
    <p:sldId id="265" r:id="rId13"/>
    <p:sldId id="261" r:id="rId14"/>
    <p:sldId id="264" r:id="rId15"/>
    <p:sldId id="281" r:id="rId16"/>
    <p:sldId id="266" r:id="rId17"/>
    <p:sldId id="283" r:id="rId18"/>
    <p:sldId id="282" r:id="rId19"/>
    <p:sldId id="269" r:id="rId20"/>
    <p:sldId id="270" r:id="rId21"/>
    <p:sldId id="289" r:id="rId22"/>
    <p:sldId id="271" r:id="rId23"/>
    <p:sldId id="272" r:id="rId24"/>
    <p:sldId id="273" r:id="rId25"/>
    <p:sldId id="278" r:id="rId26"/>
    <p:sldId id="279" r:id="rId27"/>
    <p:sldId id="267" r:id="rId28"/>
    <p:sldId id="268" r:id="rId29"/>
    <p:sldId id="28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3E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4674"/>
  </p:normalViewPr>
  <p:slideViewPr>
    <p:cSldViewPr>
      <p:cViewPr varScale="1">
        <p:scale>
          <a:sx n="82" d="100"/>
          <a:sy n="82" d="100"/>
        </p:scale>
        <p:origin x="135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018AEB-B3F1-45CB-A920-31CDB534DF94}" type="datetimeFigureOut">
              <a:rPr lang="en-US" smtClean="0"/>
              <a:t>11/10/2017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246233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20150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138103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018AEB-B3F1-45CB-A920-31CDB534DF94}" type="datetimeFigureOut">
              <a:rPr lang="en-US" smtClean="0"/>
              <a:t>11/10/2017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64756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18AEB-B3F1-45CB-A920-31CDB534DF94}" type="datetimeFigureOut">
              <a:rPr lang="en-US" smtClean="0"/>
              <a:t>11/10/2017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76744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018AEB-B3F1-45CB-A920-31CDB534DF94}" type="datetimeFigureOut">
              <a:rPr lang="en-US" smtClean="0"/>
              <a:t>11/10/2017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244352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018AEB-B3F1-45CB-A920-31CDB534DF94}" type="datetimeFigureOut">
              <a:rPr lang="en-US" smtClean="0"/>
              <a:t>11/10/2017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132636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018AEB-B3F1-45CB-A920-31CDB534DF94}" type="datetimeFigureOut">
              <a:rPr lang="en-US" smtClean="0"/>
              <a:t>11/10/2017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426066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18AEB-B3F1-45CB-A920-31CDB534DF94}" type="datetimeFigureOut">
              <a:rPr lang="en-US" smtClean="0"/>
              <a:t>11/10/2017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92426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18AEB-B3F1-45CB-A920-31CDB534DF94}" type="datetimeFigureOut">
              <a:rPr lang="en-US" smtClean="0"/>
              <a:t>11/10/2017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69066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18AEB-B3F1-45CB-A920-31CDB534DF94}" type="datetimeFigureOut">
              <a:rPr lang="en-US" smtClean="0"/>
              <a:t>11/10/2017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F9A399-C4B4-4AC7-BEB5-11833E09BD14}" type="slidenum">
              <a:rPr lang="en-US" smtClean="0"/>
              <a:t>‹#›</a:t>
            </a:fld>
            <a:endParaRPr lang="en-US"/>
          </a:p>
        </p:txBody>
      </p:sp>
    </p:spTree>
    <p:extLst>
      <p:ext uri="{BB962C8B-B14F-4D97-AF65-F5344CB8AC3E}">
        <p14:creationId xmlns:p14="http://schemas.microsoft.com/office/powerpoint/2010/main" val="3603757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18AEB-B3F1-45CB-A920-31CDB534DF94}" type="datetimeFigureOut">
              <a:rPr lang="en-US" smtClean="0"/>
              <a:t>11/10/2017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9A399-C4B4-4AC7-BEB5-11833E09BD14}" type="slidenum">
              <a:rPr lang="en-US" smtClean="0"/>
              <a:t>‹#›</a:t>
            </a:fld>
            <a:endParaRPr lang="en-US"/>
          </a:p>
        </p:txBody>
      </p:sp>
    </p:spTree>
    <p:extLst>
      <p:ext uri="{BB962C8B-B14F-4D97-AF65-F5344CB8AC3E}">
        <p14:creationId xmlns:p14="http://schemas.microsoft.com/office/powerpoint/2010/main" val="3373937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nb.cz/"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eck-online.cz/bo/document-view.seam?documentId=mv2tgxzsgaydsx3mgaytgo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beck-online.cz/bo/document-view.seam?documentId=onrf6mrqgezf6obz"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beck-online.cz/bo/document-view.seam?documentId=onrf6mrqgezf6obzfzygmmrygqz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finarbitr.cz/"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finarbitr.cz/"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149080"/>
            <a:ext cx="7772400" cy="1470025"/>
          </a:xfrm>
        </p:spPr>
        <p:txBody>
          <a:bodyPr>
            <a:normAutofit/>
          </a:bodyPr>
          <a:lstStyle/>
          <a:p>
            <a:r>
              <a:rPr lang="en-US" sz="3200" dirty="0">
                <a:latin typeface="DejaVu Sans" panose="020B0603030804020204" pitchFamily="34" charset="0"/>
                <a:ea typeface="DejaVu Sans" panose="020B0603030804020204" pitchFamily="34" charset="0"/>
                <a:cs typeface="DejaVu Sans" panose="020B0603030804020204" pitchFamily="34" charset="0"/>
              </a:rPr>
              <a:t>POJIŠTĚNÍ OSOB</a:t>
            </a:r>
            <a:r>
              <a:rPr lang="cs-CZ" sz="3200" dirty="0">
                <a:latin typeface="DejaVu Sans" panose="020B0603030804020204" pitchFamily="34" charset="0"/>
                <a:ea typeface="DejaVu Sans" panose="020B0603030804020204" pitchFamily="34" charset="0"/>
                <a:cs typeface="DejaVu Sans" panose="020B0603030804020204" pitchFamily="34" charset="0"/>
              </a:rPr>
              <a:t> A OCHRANA SPOTŘEBITELE</a:t>
            </a:r>
            <a:endParaRPr lang="en-US" sz="3200" dirty="0">
              <a:latin typeface="DejaVu Sans" panose="020B0603030804020204" pitchFamily="34" charset="0"/>
              <a:ea typeface="DejaVu Sans" panose="020B0603030804020204" pitchFamily="34" charset="0"/>
              <a:cs typeface="DejaVu Sans" panose="020B0603030804020204" pitchFamily="34" charset="0"/>
            </a:endParaRPr>
          </a:p>
        </p:txBody>
      </p:sp>
    </p:spTree>
    <p:extLst>
      <p:ext uri="{BB962C8B-B14F-4D97-AF65-F5344CB8AC3E}">
        <p14:creationId xmlns:p14="http://schemas.microsoft.com/office/powerpoint/2010/main" val="1052044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u="sng" dirty="0"/>
              <a:t>Pojištěním osob</a:t>
            </a:r>
            <a:r>
              <a:rPr lang="cs-CZ" sz="1600" dirty="0"/>
              <a:t> lze pojistit člověka pro </a:t>
            </a:r>
            <a:r>
              <a:rPr lang="cs-CZ" sz="1600" u="sng" dirty="0"/>
              <a:t>případ smrti, dožití se určitého věku nebo dne určeného ve smlouvě jako konec pojištění, pro případ nemoci, úrazu nebo jiné skutečnosti souvisící se zdravím nebo změnou osobního postavení </a:t>
            </a:r>
            <a:r>
              <a:rPr lang="cs-CZ" sz="1600" dirty="0"/>
              <a:t>pojištěné osoby.</a:t>
            </a:r>
          </a:p>
          <a:p>
            <a:r>
              <a:rPr lang="cs-CZ" sz="1600" dirty="0"/>
              <a:t>Pojištění osob zakládá osobě určené ve smlouvě právo na výplatu ujednané částky či důchodu nebo právo na pojistné plnění v určené výši, nastane-li pojistná událost.</a:t>
            </a:r>
          </a:p>
          <a:p>
            <a:r>
              <a:rPr lang="cs-CZ" sz="1600" dirty="0"/>
              <a:t>Bylo-li ujednáno </a:t>
            </a:r>
            <a:r>
              <a:rPr lang="cs-CZ" sz="1600" u="sng" dirty="0"/>
              <a:t>pojištění pro případ pracovní neschopnosti </a:t>
            </a:r>
            <a:r>
              <a:rPr lang="cs-CZ" sz="1600" dirty="0"/>
              <a:t>a neuvádí-li smlouva jasný údaj o povaze a rozsahu neschopnosti, na niž se pojištění vztahuje, považuje se za ujednané pojištění neschopnosti pojištěného vykonávat jeho obvyklé povolání.</a:t>
            </a:r>
          </a:p>
          <a:p>
            <a:r>
              <a:rPr lang="cs-CZ" sz="1600" dirty="0"/>
              <a:t>Z </a:t>
            </a:r>
            <a:r>
              <a:rPr lang="cs-CZ" sz="1600" u="sng" dirty="0"/>
              <a:t>úrazového pojištění </a:t>
            </a:r>
            <a:r>
              <a:rPr lang="cs-CZ" sz="1600" dirty="0"/>
              <a:t>poskytne pojistitel pojistné plnění ve výši ujednané ve smlouvě, došlo-li k úrazu pojištěného.</a:t>
            </a:r>
          </a:p>
          <a:p>
            <a:r>
              <a:rPr lang="cs-CZ" sz="1600" dirty="0"/>
              <a:t>V </a:t>
            </a:r>
            <a:r>
              <a:rPr lang="cs-CZ" sz="1600" u="sng" dirty="0"/>
              <a:t>pojištění pro případ nemoci </a:t>
            </a:r>
            <a:r>
              <a:rPr lang="cs-CZ" sz="1600" dirty="0"/>
              <a:t>hradí pojistitel za pojištěného oprávněné osobě v ujednaném rozsahu náklady nebo ujednanou částku na zdravotní péči vzniklé v důsledku nemoci nebo následku úrazu a úkonů souvisících se zdravotním stavem pojištěného, zejména s nemocí, úrazem, těhotenstvím a preventivní nebo dispenzární péčí nebo s jinými skutečnostmi souvisejícími se zdravotním stavem pojištěného.</a:t>
            </a:r>
          </a:p>
          <a:p>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7003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b="1" dirty="0"/>
              <a:t>Odkupné - § 2842 - 2843</a:t>
            </a:r>
          </a:p>
          <a:p>
            <a:endParaRPr lang="pl-PL" sz="1600" b="1" dirty="0"/>
          </a:p>
          <a:p>
            <a:pPr marL="0" indent="0">
              <a:buNone/>
            </a:pPr>
            <a:r>
              <a:rPr lang="pl-PL" sz="1600" dirty="0"/>
              <a:t>(1) </a:t>
            </a:r>
            <a:r>
              <a:rPr lang="pl-PL" sz="1600" dirty="0" err="1"/>
              <a:t>Bylo</a:t>
            </a:r>
            <a:r>
              <a:rPr lang="pl-PL" sz="1600" dirty="0"/>
              <a:t>-li v </a:t>
            </a:r>
            <a:r>
              <a:rPr lang="pl-PL" sz="1600" dirty="0" err="1"/>
              <a:t>životním</a:t>
            </a:r>
            <a:r>
              <a:rPr lang="pl-PL" sz="1600" dirty="0"/>
              <a:t> </a:t>
            </a:r>
            <a:r>
              <a:rPr lang="pl-PL" sz="1600" dirty="0" err="1"/>
              <a:t>pojištění</a:t>
            </a:r>
            <a:r>
              <a:rPr lang="pl-PL" sz="1600" dirty="0"/>
              <a:t> </a:t>
            </a:r>
            <a:r>
              <a:rPr lang="pl-PL" sz="1600" dirty="0" err="1"/>
              <a:t>ujednaném</a:t>
            </a:r>
            <a:r>
              <a:rPr lang="pl-PL" sz="1600" dirty="0"/>
              <a:t> s </a:t>
            </a:r>
            <a:r>
              <a:rPr lang="pl-PL" sz="1600" dirty="0" err="1"/>
              <a:t>běžným</a:t>
            </a:r>
            <a:r>
              <a:rPr lang="pl-PL" sz="1600" dirty="0"/>
              <a:t> </a:t>
            </a:r>
            <a:r>
              <a:rPr lang="pl-PL" sz="1600" dirty="0" err="1"/>
              <a:t>pojistným</a:t>
            </a:r>
            <a:r>
              <a:rPr lang="pl-PL" sz="1600" dirty="0"/>
              <a:t> </a:t>
            </a:r>
            <a:r>
              <a:rPr lang="pl-PL" sz="1600" dirty="0" err="1"/>
              <a:t>zaplaceno</a:t>
            </a:r>
            <a:r>
              <a:rPr lang="pl-PL" sz="1600" dirty="0"/>
              <a:t> </a:t>
            </a:r>
            <a:r>
              <a:rPr lang="pl-PL" sz="1600" dirty="0" err="1"/>
              <a:t>pojistné</a:t>
            </a:r>
            <a:r>
              <a:rPr lang="pl-PL" sz="1600" dirty="0"/>
              <a:t> </a:t>
            </a:r>
            <a:r>
              <a:rPr lang="pl-PL" sz="1600" dirty="0" err="1"/>
              <a:t>nejméně</a:t>
            </a:r>
            <a:r>
              <a:rPr lang="pl-PL" sz="1600" dirty="0"/>
              <a:t> za </a:t>
            </a:r>
            <a:r>
              <a:rPr lang="pl-PL" sz="1600" dirty="0" err="1"/>
              <a:t>dva</a:t>
            </a:r>
            <a:r>
              <a:rPr lang="pl-PL" sz="1600" dirty="0"/>
              <a:t> </a:t>
            </a:r>
            <a:r>
              <a:rPr lang="pl-PL" sz="1600" dirty="0" err="1"/>
              <a:t>roky</a:t>
            </a:r>
            <a:r>
              <a:rPr lang="pl-PL" sz="1600" dirty="0"/>
              <a:t>, </a:t>
            </a:r>
            <a:r>
              <a:rPr lang="pl-PL" sz="1600" dirty="0" err="1"/>
              <a:t>nebo</a:t>
            </a:r>
            <a:r>
              <a:rPr lang="pl-PL" sz="1600" dirty="0"/>
              <a:t> </a:t>
            </a:r>
            <a:r>
              <a:rPr lang="pl-PL" sz="1600" dirty="0" err="1"/>
              <a:t>jde</a:t>
            </a:r>
            <a:r>
              <a:rPr lang="pl-PL" sz="1600" dirty="0"/>
              <a:t>-li o </a:t>
            </a:r>
            <a:r>
              <a:rPr lang="pl-PL" sz="1600" dirty="0" err="1"/>
              <a:t>pojištění</a:t>
            </a:r>
            <a:r>
              <a:rPr lang="pl-PL" sz="1600" dirty="0"/>
              <a:t> za </a:t>
            </a:r>
            <a:r>
              <a:rPr lang="pl-PL" sz="1600" dirty="0" err="1"/>
              <a:t>jednorázové</a:t>
            </a:r>
            <a:r>
              <a:rPr lang="pl-PL" sz="1600" dirty="0"/>
              <a:t> </a:t>
            </a:r>
            <a:r>
              <a:rPr lang="pl-PL" sz="1600" dirty="0" err="1"/>
              <a:t>pojistné</a:t>
            </a:r>
            <a:r>
              <a:rPr lang="pl-PL" sz="1600" dirty="0"/>
              <a:t> </a:t>
            </a:r>
            <a:r>
              <a:rPr lang="pl-PL" sz="1600" dirty="0" err="1"/>
              <a:t>ujednané</a:t>
            </a:r>
            <a:r>
              <a:rPr lang="pl-PL" sz="1600" dirty="0"/>
              <a:t> na </a:t>
            </a:r>
            <a:r>
              <a:rPr lang="pl-PL" sz="1600" dirty="0" err="1"/>
              <a:t>dobu</a:t>
            </a:r>
            <a:r>
              <a:rPr lang="pl-PL" sz="1600" dirty="0"/>
              <a:t> </a:t>
            </a:r>
            <a:r>
              <a:rPr lang="pl-PL" sz="1600" dirty="0" err="1"/>
              <a:t>delší</a:t>
            </a:r>
            <a:r>
              <a:rPr lang="pl-PL" sz="1600" dirty="0"/>
              <a:t> </a:t>
            </a:r>
            <a:r>
              <a:rPr lang="pl-PL" sz="1600" dirty="0" err="1"/>
              <a:t>jednoho</a:t>
            </a:r>
            <a:r>
              <a:rPr lang="pl-PL" sz="1600" dirty="0"/>
              <a:t> roku, </a:t>
            </a:r>
            <a:r>
              <a:rPr lang="pl-PL" sz="1600" dirty="0" err="1"/>
              <a:t>nebo</a:t>
            </a:r>
            <a:r>
              <a:rPr lang="pl-PL" sz="1600" dirty="0"/>
              <a:t> </a:t>
            </a:r>
            <a:r>
              <a:rPr lang="pl-PL" sz="1600" dirty="0" err="1"/>
              <a:t>jde</a:t>
            </a:r>
            <a:r>
              <a:rPr lang="pl-PL" sz="1600" dirty="0"/>
              <a:t>-li o </a:t>
            </a:r>
            <a:r>
              <a:rPr lang="pl-PL" sz="1600" dirty="0" err="1"/>
              <a:t>pojištění</a:t>
            </a:r>
            <a:r>
              <a:rPr lang="pl-PL" sz="1600" dirty="0"/>
              <a:t> </a:t>
            </a:r>
            <a:r>
              <a:rPr lang="pl-PL" sz="1600" dirty="0" err="1"/>
              <a:t>se</a:t>
            </a:r>
            <a:r>
              <a:rPr lang="pl-PL" sz="1600" dirty="0"/>
              <a:t> </a:t>
            </a:r>
            <a:r>
              <a:rPr lang="pl-PL" sz="1600" dirty="0" err="1"/>
              <a:t>sníženou</a:t>
            </a:r>
            <a:r>
              <a:rPr lang="pl-PL" sz="1600" dirty="0"/>
              <a:t> </a:t>
            </a:r>
            <a:r>
              <a:rPr lang="pl-PL" sz="1600" dirty="0" err="1"/>
              <a:t>pojistnou</a:t>
            </a:r>
            <a:r>
              <a:rPr lang="pl-PL" sz="1600" dirty="0"/>
              <a:t> </a:t>
            </a:r>
            <a:r>
              <a:rPr lang="pl-PL" sz="1600" dirty="0" err="1"/>
              <a:t>částkou</a:t>
            </a:r>
            <a:r>
              <a:rPr lang="pl-PL" sz="1600" dirty="0"/>
              <a:t>, </a:t>
            </a:r>
            <a:r>
              <a:rPr lang="pl-PL" sz="1600" dirty="0" err="1"/>
              <a:t>má</a:t>
            </a:r>
            <a:r>
              <a:rPr lang="pl-PL" sz="1600" dirty="0"/>
              <a:t> </a:t>
            </a:r>
            <a:r>
              <a:rPr lang="pl-PL" sz="1600" dirty="0" err="1"/>
              <a:t>pojistník</a:t>
            </a:r>
            <a:r>
              <a:rPr lang="pl-PL" sz="1600" dirty="0"/>
              <a:t> </a:t>
            </a:r>
            <a:r>
              <a:rPr lang="pl-PL" sz="1600" dirty="0" err="1"/>
              <a:t>právo</a:t>
            </a:r>
            <a:r>
              <a:rPr lang="pl-PL" sz="1600" dirty="0"/>
              <a:t>, </a:t>
            </a:r>
            <a:r>
              <a:rPr lang="pl-PL" sz="1600" dirty="0" err="1"/>
              <a:t>nevylučuje</a:t>
            </a:r>
            <a:r>
              <a:rPr lang="pl-PL" sz="1600" dirty="0"/>
              <a:t>-li to </a:t>
            </a:r>
            <a:r>
              <a:rPr lang="pl-PL" sz="1600" dirty="0" err="1"/>
              <a:t>smlouva</a:t>
            </a:r>
            <a:r>
              <a:rPr lang="pl-PL" sz="1600" dirty="0"/>
              <a:t>, aby mu </a:t>
            </a:r>
            <a:r>
              <a:rPr lang="pl-PL" sz="1600" dirty="0" err="1"/>
              <a:t>pojistitel</a:t>
            </a:r>
            <a:r>
              <a:rPr lang="pl-PL" sz="1600" dirty="0"/>
              <a:t> na </a:t>
            </a:r>
            <a:r>
              <a:rPr lang="pl-PL" sz="1600" dirty="0" err="1"/>
              <a:t>jeho</a:t>
            </a:r>
            <a:r>
              <a:rPr lang="pl-PL" sz="1600" dirty="0"/>
              <a:t> </a:t>
            </a:r>
            <a:r>
              <a:rPr lang="pl-PL" sz="1600" dirty="0" err="1"/>
              <a:t>žádost</a:t>
            </a:r>
            <a:r>
              <a:rPr lang="pl-PL" sz="1600" dirty="0"/>
              <a:t> </a:t>
            </a:r>
            <a:r>
              <a:rPr lang="pl-PL" sz="1600" dirty="0" err="1"/>
              <a:t>vyplatil</a:t>
            </a:r>
            <a:r>
              <a:rPr lang="pl-PL" sz="1600" dirty="0"/>
              <a:t> </a:t>
            </a:r>
            <a:r>
              <a:rPr lang="pl-PL" sz="1600" dirty="0" err="1"/>
              <a:t>odkupné</a:t>
            </a:r>
            <a:r>
              <a:rPr lang="pl-PL" sz="1600" dirty="0"/>
              <a:t>. </a:t>
            </a:r>
            <a:r>
              <a:rPr lang="pl-PL" sz="1600" dirty="0" err="1"/>
              <a:t>Odkupné</a:t>
            </a:r>
            <a:r>
              <a:rPr lang="pl-PL" sz="1600" dirty="0"/>
              <a:t> je </a:t>
            </a:r>
            <a:r>
              <a:rPr lang="pl-PL" sz="1600" dirty="0" err="1"/>
              <a:t>splatné</a:t>
            </a:r>
            <a:r>
              <a:rPr lang="pl-PL" sz="1600" dirty="0"/>
              <a:t> do </a:t>
            </a:r>
            <a:r>
              <a:rPr lang="pl-PL" sz="1600" dirty="0" err="1"/>
              <a:t>tří</a:t>
            </a:r>
            <a:r>
              <a:rPr lang="pl-PL" sz="1600" dirty="0"/>
              <a:t> </a:t>
            </a:r>
            <a:r>
              <a:rPr lang="pl-PL" sz="1600" dirty="0" err="1"/>
              <a:t>měsíců</a:t>
            </a:r>
            <a:r>
              <a:rPr lang="pl-PL" sz="1600" dirty="0"/>
              <a:t> ode </a:t>
            </a:r>
            <a:r>
              <a:rPr lang="pl-PL" sz="1600" dirty="0" err="1"/>
              <a:t>dne</a:t>
            </a:r>
            <a:r>
              <a:rPr lang="pl-PL" sz="1600" dirty="0"/>
              <a:t> </a:t>
            </a:r>
            <a:r>
              <a:rPr lang="pl-PL" sz="1600" dirty="0" err="1"/>
              <a:t>doručení</a:t>
            </a:r>
            <a:r>
              <a:rPr lang="pl-PL" sz="1600" dirty="0"/>
              <a:t> </a:t>
            </a:r>
            <a:r>
              <a:rPr lang="pl-PL" sz="1600" dirty="0" err="1"/>
              <a:t>žádosti</a:t>
            </a:r>
            <a:r>
              <a:rPr lang="pl-PL" sz="1600" dirty="0"/>
              <a:t> o </a:t>
            </a:r>
            <a:r>
              <a:rPr lang="pl-PL" sz="1600" dirty="0" err="1"/>
              <a:t>jeho</a:t>
            </a:r>
            <a:r>
              <a:rPr lang="pl-PL" sz="1600" dirty="0"/>
              <a:t> </a:t>
            </a:r>
            <a:r>
              <a:rPr lang="pl-PL" sz="1600" dirty="0" err="1"/>
              <a:t>výplatu</a:t>
            </a:r>
            <a:r>
              <a:rPr lang="pl-PL" sz="1600" dirty="0"/>
              <a:t> </a:t>
            </a:r>
            <a:r>
              <a:rPr lang="pl-PL" sz="1600" dirty="0" err="1"/>
              <a:t>pojistiteli</a:t>
            </a:r>
            <a:r>
              <a:rPr lang="pl-PL" sz="1600" dirty="0"/>
              <a:t>; </a:t>
            </a:r>
            <a:r>
              <a:rPr lang="pl-PL" sz="1600" dirty="0" err="1"/>
              <a:t>výplatou</a:t>
            </a:r>
            <a:r>
              <a:rPr lang="pl-PL" sz="1600" dirty="0"/>
              <a:t> </a:t>
            </a:r>
            <a:r>
              <a:rPr lang="pl-PL" sz="1600" dirty="0" err="1"/>
              <a:t>odkupného</a:t>
            </a:r>
            <a:r>
              <a:rPr lang="pl-PL" sz="1600" dirty="0"/>
              <a:t> </a:t>
            </a:r>
            <a:r>
              <a:rPr lang="pl-PL" sz="1600" dirty="0" err="1"/>
              <a:t>pojištění</a:t>
            </a:r>
            <a:r>
              <a:rPr lang="pl-PL" sz="1600" dirty="0"/>
              <a:t> </a:t>
            </a:r>
            <a:r>
              <a:rPr lang="pl-PL" sz="1600" dirty="0" err="1"/>
              <a:t>zaniká</a:t>
            </a:r>
            <a:r>
              <a:rPr lang="pl-PL" sz="1600" dirty="0"/>
              <a:t>.</a:t>
            </a:r>
          </a:p>
          <a:p>
            <a:pPr marL="0" indent="0">
              <a:buNone/>
            </a:pPr>
            <a:r>
              <a:rPr lang="pl-PL" sz="1600" dirty="0"/>
              <a:t>(2) </a:t>
            </a:r>
            <a:r>
              <a:rPr lang="pl-PL" sz="1600" dirty="0" err="1"/>
              <a:t>Požádá</a:t>
            </a:r>
            <a:r>
              <a:rPr lang="pl-PL" sz="1600" dirty="0"/>
              <a:t>-li </a:t>
            </a:r>
            <a:r>
              <a:rPr lang="pl-PL" sz="1600" dirty="0" err="1"/>
              <a:t>pojistník</a:t>
            </a:r>
            <a:r>
              <a:rPr lang="pl-PL" sz="1600" dirty="0"/>
              <a:t> </a:t>
            </a:r>
            <a:r>
              <a:rPr lang="pl-PL" sz="1600" dirty="0" err="1"/>
              <a:t>kdykoli</a:t>
            </a:r>
            <a:r>
              <a:rPr lang="pl-PL" sz="1600" dirty="0"/>
              <a:t> za </a:t>
            </a:r>
            <a:r>
              <a:rPr lang="pl-PL" sz="1600" dirty="0" err="1"/>
              <a:t>trvání</a:t>
            </a:r>
            <a:r>
              <a:rPr lang="pl-PL" sz="1600" dirty="0"/>
              <a:t> </a:t>
            </a:r>
            <a:r>
              <a:rPr lang="pl-PL" sz="1600" dirty="0" err="1"/>
              <a:t>pojištění</a:t>
            </a:r>
            <a:r>
              <a:rPr lang="pl-PL" sz="1600" dirty="0"/>
              <a:t> </a:t>
            </a:r>
            <a:r>
              <a:rPr lang="pl-PL" sz="1600" dirty="0" err="1"/>
              <a:t>pojistitele</a:t>
            </a:r>
            <a:r>
              <a:rPr lang="pl-PL" sz="1600" dirty="0"/>
              <a:t> o </a:t>
            </a:r>
            <a:r>
              <a:rPr lang="pl-PL" sz="1600" dirty="0" err="1"/>
              <a:t>sdělení</a:t>
            </a:r>
            <a:r>
              <a:rPr lang="pl-PL" sz="1600" dirty="0"/>
              <a:t>, </a:t>
            </a:r>
            <a:r>
              <a:rPr lang="pl-PL" sz="1600" dirty="0" err="1"/>
              <a:t>kolik</a:t>
            </a:r>
            <a:r>
              <a:rPr lang="pl-PL" sz="1600" dirty="0"/>
              <a:t> by </a:t>
            </a:r>
            <a:r>
              <a:rPr lang="pl-PL" sz="1600" dirty="0" err="1"/>
              <a:t>činila</a:t>
            </a:r>
            <a:r>
              <a:rPr lang="pl-PL" sz="1600" dirty="0"/>
              <a:t> </a:t>
            </a:r>
            <a:r>
              <a:rPr lang="pl-PL" sz="1600" dirty="0" err="1"/>
              <a:t>výše</a:t>
            </a:r>
            <a:r>
              <a:rPr lang="pl-PL" sz="1600" dirty="0"/>
              <a:t> </a:t>
            </a:r>
            <a:r>
              <a:rPr lang="pl-PL" sz="1600" dirty="0" err="1"/>
              <a:t>odkupného</a:t>
            </a:r>
            <a:r>
              <a:rPr lang="pl-PL" sz="1600" dirty="0"/>
              <a:t>, </a:t>
            </a:r>
            <a:r>
              <a:rPr lang="pl-PL" sz="1600" dirty="0" err="1"/>
              <a:t>sdělí</a:t>
            </a:r>
            <a:r>
              <a:rPr lang="pl-PL" sz="1600" dirty="0"/>
              <a:t> mu </a:t>
            </a:r>
            <a:r>
              <a:rPr lang="pl-PL" sz="1600" dirty="0" err="1"/>
              <a:t>ji</a:t>
            </a:r>
            <a:r>
              <a:rPr lang="pl-PL" sz="1600" dirty="0"/>
              <a:t> </a:t>
            </a:r>
            <a:r>
              <a:rPr lang="pl-PL" sz="1600" dirty="0" err="1"/>
              <a:t>pojistitel</a:t>
            </a:r>
            <a:r>
              <a:rPr lang="pl-PL" sz="1600" dirty="0"/>
              <a:t> do </a:t>
            </a:r>
            <a:r>
              <a:rPr lang="pl-PL" sz="1600" dirty="0" err="1"/>
              <a:t>jednoho</a:t>
            </a:r>
            <a:r>
              <a:rPr lang="pl-PL" sz="1600" dirty="0"/>
              <a:t> </a:t>
            </a:r>
            <a:r>
              <a:rPr lang="pl-PL" sz="1600" dirty="0" err="1"/>
              <a:t>měsíce</a:t>
            </a:r>
            <a:r>
              <a:rPr lang="pl-PL" sz="1600" dirty="0"/>
              <a:t> ode </a:t>
            </a:r>
            <a:r>
              <a:rPr lang="pl-PL" sz="1600" dirty="0" err="1"/>
              <a:t>dne</a:t>
            </a:r>
            <a:r>
              <a:rPr lang="pl-PL" sz="1600" dirty="0"/>
              <a:t> </a:t>
            </a:r>
            <a:r>
              <a:rPr lang="pl-PL" sz="1600" dirty="0" err="1"/>
              <a:t>obdržení</a:t>
            </a:r>
            <a:r>
              <a:rPr lang="pl-PL" sz="1600" dirty="0"/>
              <a:t> </a:t>
            </a:r>
            <a:r>
              <a:rPr lang="pl-PL" sz="1600" dirty="0" err="1"/>
              <a:t>žádosti</a:t>
            </a:r>
            <a:r>
              <a:rPr lang="pl-PL" sz="1600" dirty="0"/>
              <a:t> </a:t>
            </a:r>
            <a:r>
              <a:rPr lang="pl-PL" sz="1600" dirty="0" err="1"/>
              <a:t>včetně</a:t>
            </a:r>
            <a:r>
              <a:rPr lang="pl-PL" sz="1600" dirty="0"/>
              <a:t> </a:t>
            </a:r>
            <a:r>
              <a:rPr lang="pl-PL" sz="1600" dirty="0" err="1"/>
              <a:t>výpočtu</a:t>
            </a:r>
            <a:r>
              <a:rPr lang="pl-PL" sz="1600" dirty="0"/>
              <a:t> </a:t>
            </a:r>
            <a:r>
              <a:rPr lang="pl-PL" sz="1600" dirty="0" err="1"/>
              <a:t>odkupného</a:t>
            </a:r>
            <a:r>
              <a:rPr lang="pl-PL" sz="1600" dirty="0"/>
              <a:t>.</a:t>
            </a:r>
          </a:p>
          <a:p>
            <a:pPr marL="0" indent="0">
              <a:buNone/>
            </a:pPr>
            <a:endParaRPr lang="pl-PL" sz="1600" dirty="0"/>
          </a:p>
          <a:p>
            <a:pPr marL="0" indent="0">
              <a:buNone/>
            </a:pPr>
            <a:r>
              <a:rPr lang="pl-PL" sz="1600" dirty="0"/>
              <a:t>U </a:t>
            </a:r>
            <a:r>
              <a:rPr lang="pl-PL" sz="1600" dirty="0" err="1"/>
              <a:t>pojištění</a:t>
            </a:r>
            <a:r>
              <a:rPr lang="pl-PL" sz="1600" dirty="0"/>
              <a:t> pro </a:t>
            </a:r>
            <a:r>
              <a:rPr lang="pl-PL" sz="1600" dirty="0" err="1"/>
              <a:t>případ</a:t>
            </a:r>
            <a:r>
              <a:rPr lang="pl-PL" sz="1600" dirty="0"/>
              <a:t> </a:t>
            </a:r>
            <a:r>
              <a:rPr lang="pl-PL" sz="1600" dirty="0" err="1"/>
              <a:t>smrti</a:t>
            </a:r>
            <a:r>
              <a:rPr lang="pl-PL" sz="1600" dirty="0"/>
              <a:t> </a:t>
            </a:r>
            <a:r>
              <a:rPr lang="pl-PL" sz="1600" dirty="0" err="1"/>
              <a:t>ujednaného</a:t>
            </a:r>
            <a:r>
              <a:rPr lang="pl-PL" sz="1600" dirty="0"/>
              <a:t> na </a:t>
            </a:r>
            <a:r>
              <a:rPr lang="pl-PL" sz="1600" dirty="0" err="1"/>
              <a:t>přesně</a:t>
            </a:r>
            <a:r>
              <a:rPr lang="pl-PL" sz="1600" dirty="0"/>
              <a:t> </a:t>
            </a:r>
            <a:r>
              <a:rPr lang="pl-PL" sz="1600" dirty="0" err="1"/>
              <a:t>určenou</a:t>
            </a:r>
            <a:r>
              <a:rPr lang="pl-PL" sz="1600" dirty="0"/>
              <a:t> </a:t>
            </a:r>
            <a:r>
              <a:rPr lang="pl-PL" sz="1600" dirty="0" err="1"/>
              <a:t>dobu</a:t>
            </a:r>
            <a:r>
              <a:rPr lang="pl-PL" sz="1600" dirty="0"/>
              <a:t>, </a:t>
            </a:r>
            <a:r>
              <a:rPr lang="pl-PL" sz="1600" dirty="0" err="1"/>
              <a:t>vzniká</a:t>
            </a:r>
            <a:r>
              <a:rPr lang="pl-PL" sz="1600" dirty="0"/>
              <a:t> </a:t>
            </a:r>
            <a:r>
              <a:rPr lang="pl-PL" sz="1600" dirty="0" err="1"/>
              <a:t>právo</a:t>
            </a:r>
            <a:r>
              <a:rPr lang="pl-PL" sz="1600" dirty="0"/>
              <a:t> na </a:t>
            </a:r>
            <a:r>
              <a:rPr lang="pl-PL" sz="1600" dirty="0" err="1"/>
              <a:t>odkupné</a:t>
            </a:r>
            <a:r>
              <a:rPr lang="pl-PL" sz="1600" dirty="0"/>
              <a:t>, jen </a:t>
            </a:r>
            <a:r>
              <a:rPr lang="pl-PL" sz="1600" dirty="0" err="1"/>
              <a:t>bylo</a:t>
            </a:r>
            <a:r>
              <a:rPr lang="pl-PL" sz="1600" dirty="0"/>
              <a:t>-li </a:t>
            </a:r>
            <a:r>
              <a:rPr lang="pl-PL" sz="1600" dirty="0" err="1"/>
              <a:t>výslovně</a:t>
            </a:r>
            <a:r>
              <a:rPr lang="pl-PL" sz="1600" dirty="0"/>
              <a:t> </a:t>
            </a:r>
            <a:r>
              <a:rPr lang="pl-PL" sz="1600" dirty="0" err="1"/>
              <a:t>ujednáno</a:t>
            </a:r>
            <a:r>
              <a:rPr lang="pl-PL" sz="1600" dirty="0"/>
              <a:t>. </a:t>
            </a:r>
            <a:r>
              <a:rPr lang="pl-PL" sz="1600" dirty="0" err="1"/>
              <a:t>Totéž</a:t>
            </a:r>
            <a:r>
              <a:rPr lang="pl-PL" sz="1600" dirty="0"/>
              <a:t> </a:t>
            </a:r>
            <a:r>
              <a:rPr lang="pl-PL" sz="1600" dirty="0" err="1"/>
              <a:t>platí</a:t>
            </a:r>
            <a:r>
              <a:rPr lang="pl-PL" sz="1600" dirty="0"/>
              <a:t> u </a:t>
            </a:r>
            <a:r>
              <a:rPr lang="pl-PL" sz="1600" dirty="0" err="1"/>
              <a:t>pojištění</a:t>
            </a:r>
            <a:r>
              <a:rPr lang="pl-PL" sz="1600" dirty="0"/>
              <a:t>, z </a:t>
            </a:r>
            <a:r>
              <a:rPr lang="pl-PL" sz="1600" dirty="0" err="1"/>
              <a:t>něhož</a:t>
            </a:r>
            <a:r>
              <a:rPr lang="pl-PL" sz="1600" dirty="0"/>
              <a:t> </a:t>
            </a:r>
            <a:r>
              <a:rPr lang="pl-PL" sz="1600" dirty="0" err="1"/>
              <a:t>se</a:t>
            </a:r>
            <a:r>
              <a:rPr lang="pl-PL" sz="1600" dirty="0"/>
              <a:t> </a:t>
            </a:r>
            <a:r>
              <a:rPr lang="pl-PL" sz="1600" dirty="0" err="1"/>
              <a:t>vyplácí</a:t>
            </a:r>
            <a:r>
              <a:rPr lang="pl-PL" sz="1600" dirty="0"/>
              <a:t> </a:t>
            </a:r>
            <a:r>
              <a:rPr lang="pl-PL" sz="1600" dirty="0" err="1"/>
              <a:t>důchod</a:t>
            </a:r>
            <a:r>
              <a:rPr lang="pl-PL" sz="1600" dirty="0"/>
              <a:t>, </a:t>
            </a:r>
            <a:r>
              <a:rPr lang="pl-PL" sz="1600" dirty="0" err="1"/>
              <a:t>došlo</a:t>
            </a:r>
            <a:r>
              <a:rPr lang="pl-PL" sz="1600" dirty="0"/>
              <a:t>-li </a:t>
            </a:r>
            <a:r>
              <a:rPr lang="pl-PL" sz="1600" dirty="0" err="1"/>
              <a:t>již</a:t>
            </a:r>
            <a:r>
              <a:rPr lang="pl-PL" sz="1600" dirty="0"/>
              <a:t> k </a:t>
            </a:r>
            <a:r>
              <a:rPr lang="pl-PL" sz="1600" dirty="0" err="1"/>
              <a:t>výplatě</a:t>
            </a:r>
            <a:r>
              <a:rPr lang="pl-PL" sz="1600" dirty="0"/>
              <a:t> </a:t>
            </a:r>
            <a:r>
              <a:rPr lang="pl-PL" sz="1600" dirty="0" err="1"/>
              <a:t>důchodu</a:t>
            </a:r>
            <a:r>
              <a:rPr lang="pl-PL" sz="1600" dirty="0"/>
              <a:t>.</a:t>
            </a:r>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5295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právní rámec pro pojišťovny</a:t>
            </a:r>
            <a:endParaRPr lang="en-US" dirty="0"/>
          </a:p>
        </p:txBody>
      </p:sp>
      <p:sp>
        <p:nvSpPr>
          <p:cNvPr id="3" name="Content Placeholder 2"/>
          <p:cNvSpPr>
            <a:spLocks noGrp="1"/>
          </p:cNvSpPr>
          <p:nvPr>
            <p:ph idx="1"/>
          </p:nvPr>
        </p:nvSpPr>
        <p:spPr/>
        <p:txBody>
          <a:bodyPr>
            <a:normAutofit fontScale="77500" lnSpcReduction="20000"/>
          </a:bodyPr>
          <a:lstStyle/>
          <a:p>
            <a:pPr marR="91440">
              <a:lnSpc>
                <a:spcPct val="110000"/>
              </a:lnSpc>
              <a:spcBef>
                <a:spcPts val="600"/>
              </a:spcBef>
              <a:spcAft>
                <a:spcPts val="600"/>
              </a:spcAft>
              <a:buFont typeface="Symbol"/>
              <a:buChar char=""/>
              <a:tabLst>
                <a:tab pos="1620520" algn="l"/>
                <a:tab pos="1980565" algn="l"/>
              </a:tabLst>
            </a:pPr>
            <a:r>
              <a:rPr lang="cs-CZ" sz="2300" dirty="0" err="1"/>
              <a:t>Solvency</a:t>
            </a:r>
            <a:r>
              <a:rPr lang="cs-CZ" sz="2300" dirty="0"/>
              <a:t> II, Nařízení Evropského parlamentu a Rady (EU) 2015/35 </a:t>
            </a:r>
          </a:p>
          <a:p>
            <a:pPr marR="91440">
              <a:lnSpc>
                <a:spcPct val="110000"/>
              </a:lnSpc>
              <a:spcBef>
                <a:spcPts val="600"/>
              </a:spcBef>
              <a:spcAft>
                <a:spcPts val="600"/>
              </a:spcAft>
              <a:buFont typeface="Symbol"/>
              <a:buChar char=""/>
              <a:tabLst>
                <a:tab pos="1620520" algn="l"/>
                <a:tab pos="1980565" algn="l"/>
              </a:tabLst>
            </a:pPr>
            <a:r>
              <a:rPr lang="cs-CZ" sz="2300" dirty="0" err="1"/>
              <a:t>Nařízení</a:t>
            </a:r>
            <a:r>
              <a:rPr lang="cs-CZ" sz="2300" dirty="0"/>
              <a:t> </a:t>
            </a:r>
            <a:r>
              <a:rPr lang="cs-CZ" sz="2300" dirty="0" err="1"/>
              <a:t>PRIIPs</a:t>
            </a:r>
            <a:r>
              <a:rPr lang="cs-CZ" sz="2300" dirty="0"/>
              <a:t>  o </a:t>
            </a:r>
            <a:r>
              <a:rPr lang="cs-CZ" sz="2300" dirty="0" err="1"/>
              <a:t>sděleni</a:t>
            </a:r>
            <a:r>
              <a:rPr lang="cs-CZ" sz="2300" dirty="0"/>
              <a:t>́ </a:t>
            </a:r>
            <a:r>
              <a:rPr lang="cs-CZ" sz="2300" dirty="0" err="1"/>
              <a:t>klíčových</a:t>
            </a:r>
            <a:r>
              <a:rPr lang="cs-CZ" sz="2300" dirty="0"/>
              <a:t> informací </a:t>
            </a:r>
            <a:r>
              <a:rPr lang="cs-CZ" sz="2300" dirty="0" err="1"/>
              <a:t>týkajících</a:t>
            </a:r>
            <a:r>
              <a:rPr lang="cs-CZ" sz="2300" dirty="0"/>
              <a:t> se </a:t>
            </a:r>
            <a:r>
              <a:rPr lang="cs-CZ" sz="2300" dirty="0" err="1"/>
              <a:t>strukturovaných</a:t>
            </a:r>
            <a:r>
              <a:rPr lang="cs-CZ" sz="2300" dirty="0"/>
              <a:t> </a:t>
            </a:r>
            <a:r>
              <a:rPr lang="cs-CZ" sz="2300" dirty="0" err="1"/>
              <a:t>retailových</a:t>
            </a:r>
            <a:r>
              <a:rPr lang="cs-CZ" sz="2300" dirty="0"/>
              <a:t> </a:t>
            </a:r>
            <a:r>
              <a:rPr lang="cs-CZ" sz="2300" dirty="0" err="1"/>
              <a:t>investičních</a:t>
            </a:r>
            <a:r>
              <a:rPr lang="cs-CZ" sz="2300" dirty="0"/>
              <a:t> produktů a </a:t>
            </a:r>
            <a:r>
              <a:rPr lang="cs-CZ" sz="2300" dirty="0" err="1"/>
              <a:t>pojistných</a:t>
            </a:r>
            <a:r>
              <a:rPr lang="cs-CZ" sz="2300" dirty="0"/>
              <a:t> produktů s </a:t>
            </a:r>
            <a:r>
              <a:rPr lang="cs-CZ" sz="2300" dirty="0" err="1"/>
              <a:t>investični</a:t>
            </a:r>
            <a:r>
              <a:rPr lang="cs-CZ" sz="2300" dirty="0"/>
              <a:t>́ </a:t>
            </a:r>
            <a:r>
              <a:rPr lang="cs-CZ" sz="2300" dirty="0" err="1"/>
              <a:t>složkou</a:t>
            </a:r>
            <a:r>
              <a:rPr lang="cs-CZ" sz="2300" dirty="0"/>
              <a:t>  (</a:t>
            </a:r>
            <a:r>
              <a:rPr lang="cs-CZ" sz="2300" dirty="0" err="1"/>
              <a:t>The</a:t>
            </a:r>
            <a:r>
              <a:rPr lang="cs-CZ" sz="2300" dirty="0"/>
              <a:t> </a:t>
            </a:r>
            <a:r>
              <a:rPr lang="cs-CZ" sz="2300" dirty="0" err="1"/>
              <a:t>Packaged</a:t>
            </a:r>
            <a:r>
              <a:rPr lang="cs-CZ" sz="2300" dirty="0"/>
              <a:t> Retail and </a:t>
            </a:r>
            <a:r>
              <a:rPr lang="cs-CZ" sz="2300" dirty="0" err="1"/>
              <a:t>Insurance-based</a:t>
            </a:r>
            <a:r>
              <a:rPr lang="cs-CZ" sz="2300" dirty="0"/>
              <a:t> </a:t>
            </a:r>
            <a:r>
              <a:rPr lang="cs-CZ" sz="2300" dirty="0" err="1"/>
              <a:t>Investment</a:t>
            </a:r>
            <a:r>
              <a:rPr lang="cs-CZ" sz="2300" dirty="0"/>
              <a:t> </a:t>
            </a:r>
            <a:r>
              <a:rPr lang="cs-CZ" sz="2300" dirty="0" err="1"/>
              <a:t>Products</a:t>
            </a:r>
            <a:r>
              <a:rPr lang="cs-CZ" sz="2300" dirty="0"/>
              <a:t>) </a:t>
            </a:r>
          </a:p>
          <a:p>
            <a:pPr marR="91440">
              <a:lnSpc>
                <a:spcPct val="110000"/>
              </a:lnSpc>
              <a:spcBef>
                <a:spcPts val="600"/>
              </a:spcBef>
              <a:spcAft>
                <a:spcPts val="600"/>
              </a:spcAft>
              <a:buFont typeface="Symbol"/>
              <a:buChar char=""/>
              <a:tabLst>
                <a:tab pos="1620520" algn="l"/>
                <a:tab pos="1980565" algn="l"/>
              </a:tabLst>
            </a:pPr>
            <a:r>
              <a:rPr lang="cs-CZ" sz="2300" dirty="0" err="1"/>
              <a:t>Prováděcí</a:t>
            </a:r>
            <a:r>
              <a:rPr lang="cs-CZ" sz="2300" dirty="0"/>
              <a:t> </a:t>
            </a:r>
            <a:r>
              <a:rPr lang="cs-CZ" sz="2300" dirty="0" err="1"/>
              <a:t>opatření</a:t>
            </a:r>
            <a:r>
              <a:rPr lang="cs-CZ" sz="2300" dirty="0"/>
              <a:t>   - </a:t>
            </a:r>
            <a:r>
              <a:rPr lang="cs-CZ" sz="2300" dirty="0">
                <a:hlinkClick r:id="rId2"/>
              </a:rPr>
              <a:t>www.cnb.cz</a:t>
            </a:r>
            <a:endParaRPr lang="cs-CZ" sz="2300" dirty="0"/>
          </a:p>
          <a:p>
            <a:pPr marR="91440">
              <a:lnSpc>
                <a:spcPct val="110000"/>
              </a:lnSpc>
              <a:spcBef>
                <a:spcPts val="600"/>
              </a:spcBef>
              <a:spcAft>
                <a:spcPts val="600"/>
              </a:spcAft>
              <a:buFont typeface="Symbol"/>
              <a:buChar char=""/>
              <a:tabLst>
                <a:tab pos="1620520" algn="l"/>
                <a:tab pos="1980565" algn="l"/>
              </a:tabLst>
            </a:pPr>
            <a:r>
              <a:rPr lang="cs-CZ" sz="2300" dirty="0" err="1"/>
              <a:t>Obecne</a:t>
            </a:r>
            <a:r>
              <a:rPr lang="cs-CZ" sz="2300" dirty="0"/>
              <a:t>́ pokyny EIOPA   - https://</a:t>
            </a:r>
            <a:r>
              <a:rPr lang="cs-CZ" sz="2300" dirty="0" err="1"/>
              <a:t>eiopa.europa.eu</a:t>
            </a:r>
            <a:r>
              <a:rPr lang="cs-CZ" sz="2300" dirty="0"/>
              <a:t>/</a:t>
            </a:r>
            <a:r>
              <a:rPr lang="cs-CZ" sz="2300" dirty="0" err="1"/>
              <a:t>publications</a:t>
            </a:r>
            <a:r>
              <a:rPr lang="cs-CZ" sz="2300" dirty="0"/>
              <a:t>/</a:t>
            </a:r>
            <a:r>
              <a:rPr lang="cs-CZ" sz="2300" dirty="0" err="1"/>
              <a:t>eiopa-guidelines</a:t>
            </a:r>
            <a:r>
              <a:rPr lang="cs-CZ" sz="2300" dirty="0"/>
              <a:t> </a:t>
            </a:r>
          </a:p>
          <a:p>
            <a:endParaRPr lang="cs-CZ" sz="2300" dirty="0"/>
          </a:p>
          <a:p>
            <a:pPr marR="91440">
              <a:lnSpc>
                <a:spcPct val="110000"/>
              </a:lnSpc>
              <a:spcBef>
                <a:spcPts val="600"/>
              </a:spcBef>
              <a:spcAft>
                <a:spcPts val="600"/>
              </a:spcAft>
              <a:buFont typeface="Symbol"/>
              <a:buChar char=""/>
              <a:tabLst>
                <a:tab pos="1620520" algn="l"/>
                <a:tab pos="1980565" algn="l"/>
              </a:tabLst>
            </a:pPr>
            <a:r>
              <a:rPr lang="cs-CZ" sz="2300" dirty="0">
                <a:cs typeface="Arial" panose="020B0604020202020204" pitchFamily="34" charset="0"/>
              </a:rPr>
              <a:t>Zákon č. 277/2009 Sb., o pojišťovnictví </a:t>
            </a:r>
          </a:p>
          <a:p>
            <a:pPr marL="0" marR="91440" indent="0">
              <a:lnSpc>
                <a:spcPct val="110000"/>
              </a:lnSpc>
              <a:spcBef>
                <a:spcPts val="600"/>
              </a:spcBef>
              <a:spcAft>
                <a:spcPts val="600"/>
              </a:spcAft>
              <a:buNone/>
              <a:tabLst>
                <a:tab pos="1620520" algn="l"/>
                <a:tab pos="1980565" algn="l"/>
              </a:tabLst>
            </a:pPr>
            <a:r>
              <a:rPr lang="cs-CZ" sz="2300" dirty="0">
                <a:cs typeface="Arial" panose="020B0604020202020204" pitchFamily="34" charset="0"/>
              </a:rPr>
              <a:t>§ 3 odst. 2 písm. a) – </a:t>
            </a:r>
            <a:r>
              <a:rPr lang="cs-CZ" sz="2300" dirty="0"/>
              <a:t>životním pojištěním se rozumí pojistná odvětví uvedená v části A přílohy č. 1 k tomuto zákonu</a:t>
            </a:r>
            <a:endParaRPr lang="cs-CZ" sz="2300" dirty="0">
              <a:cs typeface="Arial" panose="020B0604020202020204" pitchFamily="34" charset="0"/>
            </a:endParaRPr>
          </a:p>
          <a:p>
            <a:pPr marL="0" indent="0">
              <a:buNone/>
            </a:pPr>
            <a:r>
              <a:rPr lang="cs-CZ" sz="2300" dirty="0">
                <a:cs typeface="Arial" panose="020B0604020202020204" pitchFamily="34" charset="0"/>
              </a:rPr>
              <a:t>§ 6 odst. 1 - odborná péče pojišťovny </a:t>
            </a:r>
          </a:p>
          <a:p>
            <a:pPr marL="0" indent="0">
              <a:buNone/>
            </a:pPr>
            <a:endParaRPr lang="cs-CZ" sz="2300" dirty="0">
              <a:cs typeface="Arial" panose="020B0604020202020204" pitchFamily="34" charset="0"/>
            </a:endParaRPr>
          </a:p>
          <a:p>
            <a:r>
              <a:rPr lang="cs-CZ" sz="2300" dirty="0" err="1"/>
              <a:t>Vyhlášky</a:t>
            </a:r>
            <a:r>
              <a:rPr lang="cs-CZ" sz="2300" dirty="0"/>
              <a:t> </a:t>
            </a:r>
            <a:r>
              <a:rPr lang="cs-CZ" sz="2300" dirty="0">
                <a:hlinkClick r:id="rId2"/>
              </a:rPr>
              <a:t>www.cnb.cz</a:t>
            </a:r>
            <a:endParaRPr lang="cs-CZ" sz="2300" dirty="0"/>
          </a:p>
          <a:p>
            <a:r>
              <a:rPr lang="cs-CZ" sz="2300" dirty="0"/>
              <a:t>Interpretace ČNB (US) - </a:t>
            </a:r>
            <a:r>
              <a:rPr lang="cs-CZ" sz="2300" dirty="0">
                <a:hlinkClick r:id="rId2"/>
              </a:rPr>
              <a:t>www.cnb.cz</a:t>
            </a:r>
            <a:endParaRPr lang="cs-CZ" sz="2300" dirty="0"/>
          </a:p>
          <a:p>
            <a:endParaRPr lang="cs-CZ" sz="2300" dirty="0"/>
          </a:p>
          <a:p>
            <a:pPr marR="91440">
              <a:lnSpc>
                <a:spcPct val="110000"/>
              </a:lnSpc>
              <a:spcBef>
                <a:spcPts val="600"/>
              </a:spcBef>
              <a:spcAft>
                <a:spcPts val="600"/>
              </a:spcAft>
              <a:buFont typeface="Symbol"/>
              <a:buChar char=""/>
              <a:tabLst>
                <a:tab pos="1620520" algn="l"/>
                <a:tab pos="1980565" algn="l"/>
              </a:tabLst>
            </a:pPr>
            <a:endParaRPr lang="cs-CZ" sz="5400" dirty="0">
              <a:latin typeface="DejaVu Sans"/>
              <a:cs typeface="Arial" panose="020B0604020202020204" pitchFamily="34" charset="0"/>
            </a:endParaRPr>
          </a:p>
          <a:p>
            <a:pPr marL="0" marR="91440" indent="0">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8864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cs-CZ" dirty="0">
                <a:latin typeface="DejaVu Sans"/>
                <a:cs typeface="Arial" panose="020B0604020202020204" pitchFamily="34" charset="0"/>
              </a:rPr>
              <a:t>Zákon o pojišťovnictví</a:t>
            </a:r>
            <a:endParaRPr lang="en-US" dirty="0"/>
          </a:p>
        </p:txBody>
      </p:sp>
      <p:sp>
        <p:nvSpPr>
          <p:cNvPr id="3" name="Content Placeholder 2"/>
          <p:cNvSpPr>
            <a:spLocks noGrp="1"/>
          </p:cNvSpPr>
          <p:nvPr>
            <p:ph idx="1"/>
          </p:nvPr>
        </p:nvSpPr>
        <p:spPr/>
        <p:txBody>
          <a:bodyPr>
            <a:noAutofit/>
          </a:bodyPr>
          <a:lstStyle/>
          <a:p>
            <a:pPr marL="0" indent="0">
              <a:buNone/>
            </a:pPr>
            <a:r>
              <a:rPr lang="cs-CZ" sz="1400" b="1" dirty="0"/>
              <a:t>Část A</a:t>
            </a:r>
          </a:p>
          <a:p>
            <a:pPr marL="0" indent="0">
              <a:buNone/>
            </a:pPr>
            <a:r>
              <a:rPr lang="cs-CZ" sz="1400" b="1" dirty="0"/>
              <a:t>Odvětví životních pojištění</a:t>
            </a:r>
            <a:endParaRPr lang="sk-SK" sz="1400" dirty="0"/>
          </a:p>
          <a:p>
            <a:pPr marL="0" indent="0">
              <a:buNone/>
            </a:pPr>
            <a:r>
              <a:rPr lang="sk-SK" sz="1400" dirty="0" err="1"/>
              <a:t>I.Pojištění</a:t>
            </a:r>
            <a:endParaRPr lang="sk-SK" sz="1400" dirty="0"/>
          </a:p>
          <a:p>
            <a:pPr marL="0" indent="0">
              <a:buNone/>
            </a:pPr>
            <a:r>
              <a:rPr lang="sk-SK" sz="1400" dirty="0"/>
              <a:t>a)pro </a:t>
            </a:r>
            <a:r>
              <a:rPr lang="sk-SK" sz="1400" dirty="0" err="1"/>
              <a:t>případ</a:t>
            </a:r>
            <a:r>
              <a:rPr lang="sk-SK" sz="1400" dirty="0"/>
              <a:t> smrti, pro </a:t>
            </a:r>
            <a:r>
              <a:rPr lang="sk-SK" sz="1400" dirty="0" err="1"/>
              <a:t>případ</a:t>
            </a:r>
            <a:r>
              <a:rPr lang="sk-SK" sz="1400" dirty="0"/>
              <a:t> dožití, pro </a:t>
            </a:r>
            <a:r>
              <a:rPr lang="sk-SK" sz="1400" dirty="0" err="1"/>
              <a:t>případ</a:t>
            </a:r>
            <a:r>
              <a:rPr lang="sk-SK" sz="1400" dirty="0"/>
              <a:t> dožití </a:t>
            </a:r>
            <a:r>
              <a:rPr lang="sk-SK" sz="1400" dirty="0" err="1"/>
              <a:t>se</a:t>
            </a:r>
            <a:r>
              <a:rPr lang="sk-SK" sz="1400" dirty="0"/>
              <a:t> stanoveného </a:t>
            </a:r>
            <a:r>
              <a:rPr lang="sk-SK" sz="1400" dirty="0" err="1"/>
              <a:t>věku</a:t>
            </a:r>
            <a:r>
              <a:rPr lang="sk-SK" sz="1400" dirty="0"/>
              <a:t> nebo </a:t>
            </a:r>
            <a:r>
              <a:rPr lang="sk-SK" sz="1400" dirty="0" err="1"/>
              <a:t>dřívější</a:t>
            </a:r>
            <a:r>
              <a:rPr lang="sk-SK" sz="1400" dirty="0"/>
              <a:t> smrti, spojených </a:t>
            </a:r>
            <a:r>
              <a:rPr lang="sk-SK" sz="1400" dirty="0" err="1"/>
              <a:t>životů</a:t>
            </a:r>
            <a:r>
              <a:rPr lang="sk-SK" sz="1400" dirty="0"/>
              <a:t>, s výplatou </a:t>
            </a:r>
            <a:r>
              <a:rPr lang="sk-SK" sz="1400" dirty="0" err="1"/>
              <a:t>zaplaceného</a:t>
            </a:r>
            <a:r>
              <a:rPr lang="sk-SK" sz="1400" dirty="0"/>
              <a:t> </a:t>
            </a:r>
            <a:r>
              <a:rPr lang="sk-SK" sz="1400" dirty="0" err="1"/>
              <a:t>pojistného,b</a:t>
            </a:r>
            <a:r>
              <a:rPr lang="sk-SK" sz="1400" dirty="0"/>
              <a:t>)</a:t>
            </a:r>
            <a:r>
              <a:rPr lang="sk-SK" sz="1400" dirty="0" err="1"/>
              <a:t>důchodu,c</a:t>
            </a:r>
            <a:r>
              <a:rPr lang="sk-SK" sz="1400" dirty="0"/>
              <a:t>)</a:t>
            </a:r>
            <a:r>
              <a:rPr lang="sk-SK" sz="1400" dirty="0" err="1"/>
              <a:t>pojištění</a:t>
            </a:r>
            <a:r>
              <a:rPr lang="sk-SK" sz="1400" dirty="0"/>
              <a:t> úrazu nebo nemoci </a:t>
            </a:r>
            <a:r>
              <a:rPr lang="sk-SK" sz="1400" dirty="0" err="1"/>
              <a:t>jako</a:t>
            </a:r>
            <a:r>
              <a:rPr lang="sk-SK" sz="1400" dirty="0"/>
              <a:t> </a:t>
            </a:r>
            <a:r>
              <a:rPr lang="sk-SK" sz="1400" dirty="0" err="1"/>
              <a:t>doplňkové</a:t>
            </a:r>
            <a:r>
              <a:rPr lang="sk-SK" sz="1400" dirty="0"/>
              <a:t> </a:t>
            </a:r>
            <a:r>
              <a:rPr lang="sk-SK" sz="1400" dirty="0" err="1"/>
              <a:t>pojištění</a:t>
            </a:r>
            <a:r>
              <a:rPr lang="sk-SK" sz="1400" dirty="0"/>
              <a:t> k </a:t>
            </a:r>
            <a:r>
              <a:rPr lang="sk-SK" sz="1400" dirty="0" err="1"/>
              <a:t>pojištění</a:t>
            </a:r>
            <a:r>
              <a:rPr lang="sk-SK" sz="1400" dirty="0"/>
              <a:t> </a:t>
            </a:r>
            <a:r>
              <a:rPr lang="sk-SK" sz="1400" dirty="0" err="1"/>
              <a:t>podle</a:t>
            </a:r>
            <a:r>
              <a:rPr lang="sk-SK" sz="1400" dirty="0"/>
              <a:t> </a:t>
            </a:r>
            <a:r>
              <a:rPr lang="sk-SK" sz="1400" dirty="0" err="1"/>
              <a:t>této</a:t>
            </a:r>
            <a:r>
              <a:rPr lang="sk-SK" sz="1400" dirty="0"/>
              <a:t> </a:t>
            </a:r>
            <a:r>
              <a:rPr lang="sk-SK" sz="1400" dirty="0" err="1"/>
              <a:t>části</a:t>
            </a:r>
            <a:r>
              <a:rPr lang="sk-SK" sz="1400" dirty="0"/>
              <a:t>.	</a:t>
            </a:r>
          </a:p>
          <a:p>
            <a:pPr marL="0" indent="0">
              <a:buNone/>
            </a:pPr>
            <a:r>
              <a:rPr lang="sk-SK" sz="1400" dirty="0" err="1"/>
              <a:t>II.Svatební</a:t>
            </a:r>
            <a:r>
              <a:rPr lang="sk-SK" sz="1400" dirty="0"/>
              <a:t> </a:t>
            </a:r>
            <a:r>
              <a:rPr lang="sk-SK" sz="1400" dirty="0" err="1"/>
              <a:t>pojištění</a:t>
            </a:r>
            <a:r>
              <a:rPr lang="sk-SK" sz="1400" dirty="0"/>
              <a:t> nebo </a:t>
            </a:r>
            <a:r>
              <a:rPr lang="sk-SK" sz="1400" dirty="0" err="1"/>
              <a:t>pojištění</a:t>
            </a:r>
            <a:r>
              <a:rPr lang="sk-SK" sz="1400" dirty="0"/>
              <a:t> </a:t>
            </a:r>
            <a:r>
              <a:rPr lang="sk-SK" sz="1400" dirty="0" err="1"/>
              <a:t>prostředků</a:t>
            </a:r>
            <a:r>
              <a:rPr lang="sk-SK" sz="1400" dirty="0"/>
              <a:t> na výživu </a:t>
            </a:r>
            <a:r>
              <a:rPr lang="sk-SK" sz="1400" dirty="0" err="1"/>
              <a:t>dětí</a:t>
            </a:r>
            <a:r>
              <a:rPr lang="sk-SK" sz="1400" dirty="0"/>
              <a:t>.	</a:t>
            </a:r>
          </a:p>
          <a:p>
            <a:pPr marL="0" indent="0">
              <a:buNone/>
            </a:pPr>
            <a:r>
              <a:rPr lang="sk-SK" sz="1400" dirty="0" err="1"/>
              <a:t>III.Pojištění</a:t>
            </a:r>
            <a:r>
              <a:rPr lang="sk-SK" sz="1400" dirty="0"/>
              <a:t> uvedená v </a:t>
            </a:r>
            <a:r>
              <a:rPr lang="sk-SK" sz="1400" dirty="0" err="1"/>
              <a:t>bodě</a:t>
            </a:r>
            <a:r>
              <a:rPr lang="sk-SK" sz="1400" dirty="0"/>
              <a:t> I písm. a) a b) a </a:t>
            </a:r>
            <a:r>
              <a:rPr lang="sk-SK" sz="1400" dirty="0" err="1"/>
              <a:t>bodě</a:t>
            </a:r>
            <a:r>
              <a:rPr lang="sk-SK" sz="1400" dirty="0"/>
              <a:t> II, </a:t>
            </a:r>
            <a:r>
              <a:rPr lang="sk-SK" sz="1400" dirty="0" err="1"/>
              <a:t>která</a:t>
            </a:r>
            <a:r>
              <a:rPr lang="sk-SK" sz="1400" dirty="0"/>
              <a:t> </a:t>
            </a:r>
            <a:r>
              <a:rPr lang="sk-SK" sz="1400" dirty="0" err="1"/>
              <a:t>jsou</a:t>
            </a:r>
            <a:r>
              <a:rPr lang="sk-SK" sz="1400" dirty="0"/>
              <a:t> </a:t>
            </a:r>
            <a:r>
              <a:rPr lang="sk-SK" sz="1400" dirty="0" err="1"/>
              <a:t>spojena</a:t>
            </a:r>
            <a:r>
              <a:rPr lang="sk-SK" sz="1400" dirty="0"/>
              <a:t> s </a:t>
            </a:r>
            <a:r>
              <a:rPr lang="sk-SK" sz="1400" dirty="0" err="1"/>
              <a:t>investičním</a:t>
            </a:r>
            <a:r>
              <a:rPr lang="sk-SK" sz="1400" dirty="0"/>
              <a:t> </a:t>
            </a:r>
            <a:r>
              <a:rPr lang="sk-SK" sz="1400" dirty="0" err="1"/>
              <a:t>fondem</a:t>
            </a:r>
            <a:endParaRPr lang="sk-SK" sz="1400" dirty="0"/>
          </a:p>
          <a:p>
            <a:pPr marL="0" indent="0">
              <a:buNone/>
            </a:pPr>
            <a:r>
              <a:rPr lang="sk-SK" sz="1400" dirty="0" err="1"/>
              <a:t>IV.Trvalé</a:t>
            </a:r>
            <a:r>
              <a:rPr lang="sk-SK" sz="1400" dirty="0"/>
              <a:t> zdravotní </a:t>
            </a:r>
            <a:r>
              <a:rPr lang="sk-SK" sz="1400" dirty="0" err="1"/>
              <a:t>pojištění</a:t>
            </a:r>
            <a:r>
              <a:rPr lang="sk-SK" sz="1400" dirty="0"/>
              <a:t> </a:t>
            </a:r>
            <a:r>
              <a:rPr lang="sk-SK" sz="1400" dirty="0" err="1"/>
              <a:t>podle</a:t>
            </a:r>
            <a:r>
              <a:rPr lang="sk-SK" sz="1400" dirty="0"/>
              <a:t> čl. 2 </a:t>
            </a:r>
            <a:r>
              <a:rPr lang="sk-SK" sz="1400" dirty="0" err="1"/>
              <a:t>odst</a:t>
            </a:r>
            <a:r>
              <a:rPr lang="sk-SK" sz="1400" dirty="0"/>
              <a:t>. 3 písm. a) bodu iv) </a:t>
            </a:r>
            <a:r>
              <a:rPr lang="sk-SK" sz="1400" dirty="0" err="1"/>
              <a:t>směrnice</a:t>
            </a:r>
            <a:r>
              <a:rPr lang="sk-SK" sz="1400" dirty="0"/>
              <a:t> </a:t>
            </a:r>
            <a:r>
              <a:rPr lang="sk-SK" sz="1400" dirty="0" err="1"/>
              <a:t>Evropského</a:t>
            </a:r>
            <a:r>
              <a:rPr lang="sk-SK" sz="1400" dirty="0"/>
              <a:t> parlamentu a Rady </a:t>
            </a:r>
            <a:r>
              <a:rPr lang="sk-SK" sz="1400" dirty="0">
                <a:hlinkClick r:id="rId2"/>
              </a:rPr>
              <a:t>2009/138/ES1</a:t>
            </a:r>
            <a:endParaRPr lang="sk-SK" sz="1400" dirty="0"/>
          </a:p>
          <a:p>
            <a:pPr marL="0" indent="0">
              <a:buNone/>
            </a:pPr>
            <a:r>
              <a:rPr lang="sk-SK" sz="1400" dirty="0" err="1"/>
              <a:t>V.Kapitalizace</a:t>
            </a:r>
            <a:r>
              <a:rPr lang="sk-SK" sz="1400" dirty="0"/>
              <a:t> </a:t>
            </a:r>
            <a:r>
              <a:rPr lang="sk-SK" sz="1400" dirty="0" err="1"/>
              <a:t>příspěvků</a:t>
            </a:r>
            <a:r>
              <a:rPr lang="sk-SK" sz="1400" dirty="0"/>
              <a:t> </a:t>
            </a:r>
            <a:r>
              <a:rPr lang="sk-SK" sz="1400" dirty="0" err="1"/>
              <a:t>hrazených</a:t>
            </a:r>
            <a:r>
              <a:rPr lang="sk-SK" sz="1400" dirty="0"/>
              <a:t> skupinou </a:t>
            </a:r>
            <a:r>
              <a:rPr lang="sk-SK" sz="1400" dirty="0" err="1"/>
              <a:t>přispěvatelů</a:t>
            </a:r>
            <a:r>
              <a:rPr lang="sk-SK" sz="1400" dirty="0"/>
              <a:t> a následné </a:t>
            </a:r>
            <a:r>
              <a:rPr lang="sk-SK" sz="1400" dirty="0" err="1"/>
              <a:t>rozdělování</a:t>
            </a:r>
            <a:r>
              <a:rPr lang="sk-SK" sz="1400" dirty="0"/>
              <a:t> akumulovaných </a:t>
            </a:r>
            <a:r>
              <a:rPr lang="sk-SK" sz="1400" dirty="0" err="1"/>
              <a:t>aktiv</a:t>
            </a:r>
            <a:r>
              <a:rPr lang="sk-SK" sz="1400" dirty="0"/>
              <a:t> </a:t>
            </a:r>
            <a:r>
              <a:rPr lang="sk-SK" sz="1400" dirty="0" err="1"/>
              <a:t>mezi</a:t>
            </a:r>
            <a:r>
              <a:rPr lang="sk-SK" sz="1400" dirty="0"/>
              <a:t> </a:t>
            </a:r>
            <a:r>
              <a:rPr lang="sk-SK" sz="1400" dirty="0" err="1"/>
              <a:t>přeživší</a:t>
            </a:r>
            <a:r>
              <a:rPr lang="sk-SK" sz="1400" dirty="0"/>
              <a:t> </a:t>
            </a:r>
            <a:r>
              <a:rPr lang="sk-SK" sz="1400" dirty="0" err="1"/>
              <a:t>přispěvatele</a:t>
            </a:r>
            <a:r>
              <a:rPr lang="sk-SK" sz="1400" dirty="0"/>
              <a:t> nebo </a:t>
            </a:r>
            <a:r>
              <a:rPr lang="sk-SK" sz="1400" dirty="0" err="1"/>
              <a:t>mezi</a:t>
            </a:r>
            <a:r>
              <a:rPr lang="sk-SK" sz="1400" dirty="0"/>
              <a:t> osoby </a:t>
            </a:r>
            <a:r>
              <a:rPr lang="sk-SK" sz="1400" dirty="0" err="1"/>
              <a:t>oprávněné</a:t>
            </a:r>
            <a:r>
              <a:rPr lang="sk-SK" sz="1400" dirty="0"/>
              <a:t> po </a:t>
            </a:r>
            <a:r>
              <a:rPr lang="sk-SK" sz="1400" dirty="0" err="1"/>
              <a:t>zemřelých</a:t>
            </a:r>
            <a:r>
              <a:rPr lang="sk-SK" sz="1400" dirty="0"/>
              <a:t> </a:t>
            </a:r>
            <a:r>
              <a:rPr lang="sk-SK" sz="1400" dirty="0" err="1"/>
              <a:t>přispěvatelích</a:t>
            </a:r>
            <a:r>
              <a:rPr lang="sk-SK" sz="1400" dirty="0"/>
              <a:t>.	</a:t>
            </a:r>
          </a:p>
          <a:p>
            <a:pPr marL="0" indent="0">
              <a:buNone/>
            </a:pPr>
            <a:r>
              <a:rPr lang="sk-SK" sz="1400" dirty="0" err="1"/>
              <a:t>VI.Umořování</a:t>
            </a:r>
            <a:r>
              <a:rPr lang="sk-SK" sz="1400" dirty="0"/>
              <a:t> kapitálu založené na </a:t>
            </a:r>
            <a:r>
              <a:rPr lang="sk-SK" sz="1400" dirty="0" err="1"/>
              <a:t>pojistněmatematickém</a:t>
            </a:r>
            <a:r>
              <a:rPr lang="sk-SK" sz="1400" dirty="0"/>
              <a:t> výpočtu, </a:t>
            </a:r>
            <a:r>
              <a:rPr lang="sk-SK" sz="1400" dirty="0" err="1"/>
              <a:t>kdy</a:t>
            </a:r>
            <a:r>
              <a:rPr lang="sk-SK" sz="1400" dirty="0"/>
              <a:t> </a:t>
            </a:r>
            <a:r>
              <a:rPr lang="sk-SK" sz="1400" dirty="0" err="1"/>
              <a:t>jsou</a:t>
            </a:r>
            <a:r>
              <a:rPr lang="sk-SK" sz="1400" dirty="0"/>
              <a:t> proti </a:t>
            </a:r>
            <a:r>
              <a:rPr lang="sk-SK" sz="1400" dirty="0" err="1"/>
              <a:t>jednorázovým</a:t>
            </a:r>
            <a:r>
              <a:rPr lang="sk-SK" sz="1400" dirty="0"/>
              <a:t> nebo periodickým platbám dohodnutým </a:t>
            </a:r>
            <a:r>
              <a:rPr lang="sk-SK" sz="1400" dirty="0" err="1"/>
              <a:t>předem</a:t>
            </a:r>
            <a:r>
              <a:rPr lang="sk-SK" sz="1400" dirty="0"/>
              <a:t> </a:t>
            </a:r>
            <a:r>
              <a:rPr lang="sk-SK" sz="1400" dirty="0" err="1"/>
              <a:t>přijaty</a:t>
            </a:r>
            <a:r>
              <a:rPr lang="sk-SK" sz="1400" dirty="0"/>
              <a:t> </a:t>
            </a:r>
            <a:r>
              <a:rPr lang="sk-SK" sz="1400" dirty="0" err="1"/>
              <a:t>závazky</a:t>
            </a:r>
            <a:r>
              <a:rPr lang="sk-SK" sz="1400" dirty="0"/>
              <a:t> </a:t>
            </a:r>
            <a:r>
              <a:rPr lang="sk-SK" sz="1400" dirty="0" err="1"/>
              <a:t>se</a:t>
            </a:r>
            <a:r>
              <a:rPr lang="sk-SK" sz="1400" dirty="0"/>
              <a:t> stanovenou dobou </a:t>
            </a:r>
            <a:r>
              <a:rPr lang="sk-SK" sz="1400" dirty="0" err="1"/>
              <a:t>trvání</a:t>
            </a:r>
            <a:r>
              <a:rPr lang="sk-SK" sz="1400" dirty="0"/>
              <a:t> a </a:t>
            </a:r>
            <a:r>
              <a:rPr lang="sk-SK" sz="1400" dirty="0" err="1"/>
              <a:t>ve</a:t>
            </a:r>
            <a:r>
              <a:rPr lang="sk-SK" sz="1400" dirty="0"/>
              <a:t> stanovené výši.</a:t>
            </a:r>
          </a:p>
          <a:p>
            <a:pPr marL="0" indent="0">
              <a:buNone/>
            </a:pPr>
            <a:r>
              <a:rPr lang="sk-SK" sz="1400" dirty="0" err="1"/>
              <a:t>VII.Správa</a:t>
            </a:r>
            <a:r>
              <a:rPr lang="sk-SK" sz="1400" dirty="0"/>
              <a:t> skupinových </a:t>
            </a:r>
            <a:r>
              <a:rPr lang="sk-SK" sz="1400" dirty="0" err="1"/>
              <a:t>penzijních</a:t>
            </a:r>
            <a:r>
              <a:rPr lang="sk-SK" sz="1400" dirty="0"/>
              <a:t> </a:t>
            </a:r>
            <a:r>
              <a:rPr lang="sk-SK" sz="1400" dirty="0" err="1"/>
              <a:t>fondů</a:t>
            </a:r>
            <a:r>
              <a:rPr lang="sk-SK" sz="1400" dirty="0"/>
              <a:t>, </a:t>
            </a:r>
            <a:r>
              <a:rPr lang="sk-SK" sz="1400" dirty="0" err="1"/>
              <a:t>případně</a:t>
            </a:r>
            <a:r>
              <a:rPr lang="sk-SK" sz="1400" dirty="0"/>
              <a:t> </a:t>
            </a:r>
            <a:r>
              <a:rPr lang="sk-SK" sz="1400" dirty="0" err="1"/>
              <a:t>včetně</a:t>
            </a:r>
            <a:r>
              <a:rPr lang="sk-SK" sz="1400" dirty="0"/>
              <a:t> </a:t>
            </a:r>
            <a:r>
              <a:rPr lang="sk-SK" sz="1400" dirty="0" err="1"/>
              <a:t>pojištění</a:t>
            </a:r>
            <a:r>
              <a:rPr lang="sk-SK" sz="1400" dirty="0"/>
              <a:t> </a:t>
            </a:r>
            <a:r>
              <a:rPr lang="sk-SK" sz="1400" dirty="0" err="1"/>
              <a:t>zabezpečujícího</a:t>
            </a:r>
            <a:r>
              <a:rPr lang="sk-SK" sz="1400" dirty="0"/>
              <a:t> </a:t>
            </a:r>
            <a:r>
              <a:rPr lang="sk-SK" sz="1400" dirty="0" err="1"/>
              <a:t>zachování</a:t>
            </a:r>
            <a:r>
              <a:rPr lang="sk-SK" sz="1400" dirty="0"/>
              <a:t> kapitálu nebo platbu </a:t>
            </a:r>
            <a:r>
              <a:rPr lang="sk-SK" sz="1400" dirty="0" err="1"/>
              <a:t>minimálního</a:t>
            </a:r>
            <a:r>
              <a:rPr lang="sk-SK" sz="1400" dirty="0"/>
              <a:t> úrokového výnosu.	</a:t>
            </a:r>
          </a:p>
          <a:p>
            <a:pPr marL="0" indent="0">
              <a:buNone/>
            </a:pPr>
            <a:r>
              <a:rPr lang="sk-SK" sz="1400" dirty="0" err="1"/>
              <a:t>VIII.Činnosti</a:t>
            </a:r>
            <a:r>
              <a:rPr lang="sk-SK" sz="1400" dirty="0"/>
              <a:t> </a:t>
            </a:r>
            <a:r>
              <a:rPr lang="sk-SK" sz="1400" dirty="0" err="1"/>
              <a:t>podle</a:t>
            </a:r>
            <a:r>
              <a:rPr lang="sk-SK" sz="1400" dirty="0"/>
              <a:t> čl. 2 </a:t>
            </a:r>
            <a:r>
              <a:rPr lang="sk-SK" sz="1400" dirty="0" err="1"/>
              <a:t>odst</a:t>
            </a:r>
            <a:r>
              <a:rPr lang="sk-SK" sz="1400" dirty="0"/>
              <a:t>. 3 písm. b) bodu iii) </a:t>
            </a:r>
            <a:r>
              <a:rPr lang="sk-SK" sz="1400" dirty="0" err="1"/>
              <a:t>směrnice</a:t>
            </a:r>
            <a:r>
              <a:rPr lang="sk-SK" sz="1400" dirty="0"/>
              <a:t> </a:t>
            </a:r>
            <a:r>
              <a:rPr lang="sk-SK" sz="1400" dirty="0" err="1"/>
              <a:t>Evropského</a:t>
            </a:r>
            <a:r>
              <a:rPr lang="sk-SK" sz="1400" dirty="0"/>
              <a:t> parlamentu a Rady </a:t>
            </a:r>
            <a:r>
              <a:rPr lang="sk-SK" sz="1400" dirty="0">
                <a:hlinkClick r:id="rId2"/>
              </a:rPr>
              <a:t>2009/138/ES1.</a:t>
            </a:r>
          </a:p>
          <a:p>
            <a:pPr marL="0" indent="0">
              <a:buNone/>
            </a:pPr>
            <a:r>
              <a:rPr lang="sk-SK" sz="1400" dirty="0" err="1"/>
              <a:t>IX.Pojištění</a:t>
            </a:r>
            <a:r>
              <a:rPr lang="sk-SK" sz="1400" dirty="0"/>
              <a:t> </a:t>
            </a:r>
            <a:r>
              <a:rPr lang="sk-SK" sz="1400" dirty="0" err="1"/>
              <a:t>týkající</a:t>
            </a:r>
            <a:r>
              <a:rPr lang="sk-SK" sz="1400" dirty="0"/>
              <a:t> </a:t>
            </a:r>
            <a:r>
              <a:rPr lang="sk-SK" sz="1400" dirty="0" err="1"/>
              <a:t>se</a:t>
            </a:r>
            <a:r>
              <a:rPr lang="sk-SK" sz="1400" dirty="0"/>
              <a:t> </a:t>
            </a:r>
            <a:r>
              <a:rPr lang="sk-SK" sz="1400" dirty="0" err="1"/>
              <a:t>délky</a:t>
            </a:r>
            <a:r>
              <a:rPr lang="sk-SK" sz="1400" dirty="0"/>
              <a:t> </a:t>
            </a:r>
            <a:r>
              <a:rPr lang="sk-SK" sz="1400" dirty="0" err="1"/>
              <a:t>lidského</a:t>
            </a:r>
            <a:r>
              <a:rPr lang="sk-SK" sz="1400" dirty="0"/>
              <a:t> života, </a:t>
            </a:r>
            <a:r>
              <a:rPr lang="sk-SK" sz="1400" dirty="0" err="1"/>
              <a:t>které</a:t>
            </a:r>
            <a:r>
              <a:rPr lang="sk-SK" sz="1400" dirty="0"/>
              <a:t> je upraveno </a:t>
            </a:r>
            <a:r>
              <a:rPr lang="sk-SK" sz="1400" dirty="0" err="1"/>
              <a:t>právními</a:t>
            </a:r>
            <a:r>
              <a:rPr lang="sk-SK" sz="1400" dirty="0"/>
              <a:t> </a:t>
            </a:r>
            <a:r>
              <a:rPr lang="sk-SK" sz="1400" dirty="0" err="1"/>
              <a:t>předpisy</a:t>
            </a:r>
            <a:r>
              <a:rPr lang="sk-SK" sz="1400" dirty="0"/>
              <a:t> z oblasti </a:t>
            </a:r>
            <a:r>
              <a:rPr lang="sk-SK" sz="1400" dirty="0" err="1"/>
              <a:t>sociálního</a:t>
            </a:r>
            <a:r>
              <a:rPr lang="sk-SK" sz="1400" dirty="0"/>
              <a:t> </a:t>
            </a:r>
            <a:r>
              <a:rPr lang="sk-SK" sz="1400" dirty="0" err="1"/>
              <a:t>pojištění</a:t>
            </a:r>
            <a:r>
              <a:rPr lang="sk-SK" sz="1400" dirty="0"/>
              <a:t>, </a:t>
            </a:r>
            <a:r>
              <a:rPr lang="sk-SK" sz="1400" dirty="0" err="1"/>
              <a:t>pokud</a:t>
            </a:r>
            <a:r>
              <a:rPr lang="sk-SK" sz="1400" dirty="0"/>
              <a:t> zákon umožňuje jeho </a:t>
            </a:r>
            <a:r>
              <a:rPr lang="sk-SK" sz="1400" dirty="0" err="1"/>
              <a:t>provádění</a:t>
            </a:r>
            <a:r>
              <a:rPr lang="sk-SK" sz="1400" dirty="0"/>
              <a:t> </a:t>
            </a:r>
            <a:r>
              <a:rPr lang="sk-SK" sz="1400" dirty="0" err="1"/>
              <a:t>pojišťovnou</a:t>
            </a:r>
            <a:r>
              <a:rPr lang="sk-SK" sz="1400" dirty="0"/>
              <a:t> na </a:t>
            </a:r>
            <a:r>
              <a:rPr lang="sk-SK" sz="1400" dirty="0" err="1"/>
              <a:t>její</a:t>
            </a:r>
            <a:r>
              <a:rPr lang="sk-SK" sz="1400" dirty="0"/>
              <a:t> vlastní účet.	</a:t>
            </a: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208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a:bodyPr>
          <a:lstStyle/>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2760 Občanského zákoníku </a:t>
            </a:r>
          </a:p>
          <a:p>
            <a:pPr marL="0" marR="91440" indent="0">
              <a:lnSpc>
                <a:spcPct val="110000"/>
              </a:lnSpc>
              <a:spcBef>
                <a:spcPts val="600"/>
              </a:spcBef>
              <a:spcAft>
                <a:spcPts val="600"/>
              </a:spcAft>
              <a:buNone/>
              <a:tabLst>
                <a:tab pos="1620520" algn="l"/>
                <a:tab pos="1980565" algn="l"/>
              </a:tabLst>
            </a:pPr>
            <a:r>
              <a:rPr lang="cs-CZ" sz="1900" dirty="0">
                <a:cs typeface="Arial" panose="020B0604020202020204" pitchFamily="34" charset="0"/>
              </a:rPr>
              <a:t>Pojistitel sdělí před uzavřením smlouvy zájemci o pojištění údaje, jejichž rozsah a způsob předání stanoví zákon upravující pojišťovnictví. To platí i o skutečnostech, k nimž dojde za trvání pojištění.</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Zákon č. 38/2004 Sb., o pojišťovacích zprostředkovatelích – upravuje i povinnost pojišťoven</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21a - 21d– Informace poskytované klientovi a pojistníkovi  </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21e – pravidla pro rozložení odměny</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21f – pravidla pro výpočet odkupného </a:t>
            </a:r>
          </a:p>
          <a:p>
            <a:pPr marR="91440">
              <a:lnSpc>
                <a:spcPct val="110000"/>
              </a:lnSpc>
              <a:spcBef>
                <a:spcPts val="600"/>
              </a:spcBef>
              <a:spcAft>
                <a:spcPts val="600"/>
              </a:spcAft>
              <a:buFont typeface="Symbol"/>
              <a:buChar char=""/>
              <a:tabLst>
                <a:tab pos="1620520" algn="l"/>
                <a:tab pos="1980565" algn="l"/>
              </a:tabLst>
            </a:pPr>
            <a:r>
              <a:rPr lang="cs-CZ" sz="1900" dirty="0">
                <a:cs typeface="Arial" panose="020B0604020202020204" pitchFamily="34" charset="0"/>
              </a:rPr>
              <a:t>+ </a:t>
            </a:r>
            <a:r>
              <a:rPr lang="cs-CZ" sz="2000" dirty="0" err="1"/>
              <a:t>klíčové</a:t>
            </a:r>
            <a:r>
              <a:rPr lang="cs-CZ" sz="2000" dirty="0"/>
              <a:t> informace </a:t>
            </a:r>
            <a:r>
              <a:rPr lang="cs-CZ" sz="2000" dirty="0" err="1"/>
              <a:t>PRIIPs</a:t>
            </a:r>
            <a:endParaRPr lang="cs-CZ" sz="1900" dirty="0">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3317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55000" lnSpcReduction="20000"/>
          </a:bodyPr>
          <a:lstStyle/>
          <a:p>
            <a:pPr marL="0" indent="0">
              <a:buNone/>
            </a:pPr>
            <a:r>
              <a:rPr lang="pl-PL" sz="2900" b="1" dirty="0"/>
              <a:t>§ 21a</a:t>
            </a:r>
          </a:p>
          <a:p>
            <a:pPr marL="0" indent="0">
              <a:buNone/>
            </a:pPr>
            <a:endParaRPr lang="pl-PL" sz="2900" b="1" dirty="0"/>
          </a:p>
          <a:p>
            <a:pPr marL="0" indent="0">
              <a:buNone/>
            </a:pPr>
            <a:r>
              <a:rPr lang="pl-PL" sz="2900" dirty="0"/>
              <a:t>(1) </a:t>
            </a:r>
            <a:r>
              <a:rPr lang="pl-PL" sz="2900" dirty="0" err="1"/>
              <a:t>Pojistitel</a:t>
            </a:r>
            <a:r>
              <a:rPr lang="pl-PL" sz="2900" dirty="0"/>
              <a:t> je </a:t>
            </a:r>
            <a:r>
              <a:rPr lang="pl-PL" sz="2900" dirty="0" err="1"/>
              <a:t>povinen</a:t>
            </a:r>
            <a:r>
              <a:rPr lang="pl-PL" sz="2900" dirty="0"/>
              <a:t> </a:t>
            </a:r>
            <a:r>
              <a:rPr lang="pl-PL" sz="2900" dirty="0" err="1"/>
              <a:t>klientovi</a:t>
            </a:r>
            <a:r>
              <a:rPr lang="pl-PL" sz="2900" dirty="0"/>
              <a:t> </a:t>
            </a:r>
            <a:r>
              <a:rPr lang="pl-PL" sz="2900" dirty="0" err="1"/>
              <a:t>před</a:t>
            </a:r>
            <a:r>
              <a:rPr lang="pl-PL" sz="2900" dirty="0"/>
              <a:t> </a:t>
            </a:r>
            <a:r>
              <a:rPr lang="pl-PL" sz="2900" dirty="0" err="1"/>
              <a:t>uzavřením</a:t>
            </a:r>
            <a:r>
              <a:rPr lang="pl-PL" sz="2900" dirty="0"/>
              <a:t> </a:t>
            </a:r>
            <a:r>
              <a:rPr lang="pl-PL" sz="2900" dirty="0" err="1"/>
              <a:t>pojistné</a:t>
            </a:r>
            <a:r>
              <a:rPr lang="pl-PL" sz="2900" dirty="0"/>
              <a:t> </a:t>
            </a:r>
            <a:r>
              <a:rPr lang="pl-PL" sz="2900" dirty="0" err="1"/>
              <a:t>smlouvy</a:t>
            </a:r>
            <a:r>
              <a:rPr lang="pl-PL" sz="2900" dirty="0"/>
              <a:t> </a:t>
            </a:r>
            <a:r>
              <a:rPr lang="pl-PL" sz="2900" dirty="0" err="1"/>
              <a:t>poskytnout</a:t>
            </a:r>
            <a:r>
              <a:rPr lang="pl-PL" sz="2900" dirty="0"/>
              <a:t> </a:t>
            </a:r>
            <a:r>
              <a:rPr lang="pl-PL" sz="2900" dirty="0" err="1"/>
              <a:t>informace</a:t>
            </a:r>
            <a:r>
              <a:rPr lang="pl-PL" sz="2900" dirty="0"/>
              <a:t> o</a:t>
            </a:r>
          </a:p>
          <a:p>
            <a:pPr marL="0" indent="0">
              <a:buNone/>
            </a:pPr>
            <a:r>
              <a:rPr lang="pl-PL" sz="2900" dirty="0"/>
              <a:t>a)  </a:t>
            </a:r>
            <a:r>
              <a:rPr lang="pl-PL" sz="2900" dirty="0" err="1"/>
              <a:t>sobě</a:t>
            </a:r>
            <a:r>
              <a:rPr lang="pl-PL" sz="2900" dirty="0"/>
              <a:t>, </a:t>
            </a:r>
            <a:r>
              <a:rPr lang="pl-PL" sz="2900" dirty="0" err="1"/>
              <a:t>kterými</a:t>
            </a:r>
            <a:r>
              <a:rPr lang="pl-PL" sz="2900" dirty="0"/>
              <a:t> </a:t>
            </a:r>
            <a:r>
              <a:rPr lang="pl-PL" sz="2900" dirty="0" err="1"/>
              <a:t>jsou</a:t>
            </a:r>
            <a:endParaRPr lang="pl-PL" sz="2900" dirty="0"/>
          </a:p>
          <a:p>
            <a:pPr marL="0" indent="0">
              <a:buNone/>
            </a:pPr>
            <a:r>
              <a:rPr lang="pl-PL" sz="2900" dirty="0"/>
              <a:t>1.název </a:t>
            </a:r>
            <a:r>
              <a:rPr lang="pl-PL" sz="2900" dirty="0" err="1"/>
              <a:t>pojistitele</a:t>
            </a:r>
            <a:r>
              <a:rPr lang="pl-PL" sz="2900" dirty="0"/>
              <a:t>,</a:t>
            </a:r>
          </a:p>
          <a:p>
            <a:pPr marL="0" indent="0">
              <a:buNone/>
            </a:pPr>
            <a:r>
              <a:rPr lang="pl-PL" sz="2900" dirty="0"/>
              <a:t>2.název </a:t>
            </a:r>
            <a:r>
              <a:rPr lang="pl-PL" sz="2900" dirty="0" err="1"/>
              <a:t>členského</a:t>
            </a:r>
            <a:r>
              <a:rPr lang="pl-PL" sz="2900" dirty="0"/>
              <a:t> </a:t>
            </a:r>
            <a:r>
              <a:rPr lang="pl-PL" sz="2900" dirty="0" err="1"/>
              <a:t>státu</a:t>
            </a:r>
            <a:r>
              <a:rPr lang="pl-PL" sz="2900" dirty="0"/>
              <a:t>, </a:t>
            </a:r>
            <a:r>
              <a:rPr lang="pl-PL" sz="2900" dirty="0" err="1"/>
              <a:t>kde</a:t>
            </a:r>
            <a:r>
              <a:rPr lang="pl-PL" sz="2900" dirty="0"/>
              <a:t> </a:t>
            </a:r>
            <a:r>
              <a:rPr lang="pl-PL" sz="2900" dirty="0" err="1"/>
              <a:t>má</a:t>
            </a:r>
            <a:r>
              <a:rPr lang="pl-PL" sz="2900" dirty="0"/>
              <a:t> </a:t>
            </a:r>
            <a:r>
              <a:rPr lang="pl-PL" sz="2900" dirty="0" err="1"/>
              <a:t>pojistitel</a:t>
            </a:r>
            <a:r>
              <a:rPr lang="pl-PL" sz="2900" dirty="0"/>
              <a:t> </a:t>
            </a:r>
            <a:r>
              <a:rPr lang="pl-PL" sz="2900" dirty="0" err="1"/>
              <a:t>svoje</a:t>
            </a:r>
            <a:r>
              <a:rPr lang="pl-PL" sz="2900" dirty="0"/>
              <a:t> </a:t>
            </a:r>
            <a:r>
              <a:rPr lang="pl-PL" sz="2900" dirty="0" err="1"/>
              <a:t>sídlo</a:t>
            </a:r>
            <a:r>
              <a:rPr lang="pl-PL" sz="2900" dirty="0"/>
              <a:t>, a tam, </a:t>
            </a:r>
            <a:r>
              <a:rPr lang="pl-PL" sz="2900" dirty="0" err="1"/>
              <a:t>kde</a:t>
            </a:r>
            <a:r>
              <a:rPr lang="pl-PL" sz="2900" dirty="0"/>
              <a:t> to </a:t>
            </a:r>
            <a:r>
              <a:rPr lang="pl-PL" sz="2900" dirty="0" err="1"/>
              <a:t>přichází</a:t>
            </a:r>
            <a:r>
              <a:rPr lang="pl-PL" sz="2900" dirty="0"/>
              <a:t> v </a:t>
            </a:r>
            <a:r>
              <a:rPr lang="pl-PL" sz="2900" dirty="0" err="1"/>
              <a:t>úvahu</a:t>
            </a:r>
            <a:r>
              <a:rPr lang="pl-PL" sz="2900" dirty="0"/>
              <a:t>, </a:t>
            </a:r>
            <a:r>
              <a:rPr lang="pl-PL" sz="2900" dirty="0" err="1"/>
              <a:t>adresa</a:t>
            </a:r>
            <a:r>
              <a:rPr lang="pl-PL" sz="2900" dirty="0"/>
              <a:t> agentury </a:t>
            </a:r>
            <a:r>
              <a:rPr lang="pl-PL" sz="2900" dirty="0" err="1"/>
              <a:t>nebo</a:t>
            </a:r>
            <a:r>
              <a:rPr lang="pl-PL" sz="2900" dirty="0"/>
              <a:t> </a:t>
            </a:r>
            <a:r>
              <a:rPr lang="pl-PL" sz="2900" dirty="0" err="1"/>
              <a:t>pobočky</a:t>
            </a:r>
            <a:r>
              <a:rPr lang="pl-PL" sz="2900" dirty="0"/>
              <a:t> </a:t>
            </a:r>
            <a:r>
              <a:rPr lang="pl-PL" sz="2900" dirty="0" err="1"/>
              <a:t>pojistitele</a:t>
            </a:r>
            <a:r>
              <a:rPr lang="pl-PL" sz="2900" dirty="0"/>
              <a:t>, </a:t>
            </a:r>
            <a:r>
              <a:rPr lang="pl-PL" sz="2900" dirty="0" err="1"/>
              <a:t>která</a:t>
            </a:r>
            <a:r>
              <a:rPr lang="pl-PL" sz="2900" dirty="0"/>
              <a:t> </a:t>
            </a:r>
            <a:r>
              <a:rPr lang="pl-PL" sz="2900" dirty="0" err="1"/>
              <a:t>uzavírá</a:t>
            </a:r>
            <a:r>
              <a:rPr lang="pl-PL" sz="2900" dirty="0"/>
              <a:t> </a:t>
            </a:r>
            <a:r>
              <a:rPr lang="pl-PL" sz="2900" dirty="0" err="1"/>
              <a:t>pojistnou</a:t>
            </a:r>
            <a:r>
              <a:rPr lang="pl-PL" sz="2900" dirty="0"/>
              <a:t> </a:t>
            </a:r>
            <a:r>
              <a:rPr lang="pl-PL" sz="2900" dirty="0" err="1"/>
              <a:t>smlouvu</a:t>
            </a:r>
            <a:r>
              <a:rPr lang="pl-PL" sz="2900" dirty="0"/>
              <a:t>,</a:t>
            </a:r>
          </a:p>
          <a:p>
            <a:pPr marL="0" indent="0">
              <a:buNone/>
            </a:pPr>
            <a:r>
              <a:rPr lang="pl-PL" sz="2900" dirty="0"/>
              <a:t>3.adresa </a:t>
            </a:r>
            <a:r>
              <a:rPr lang="pl-PL" sz="2900" dirty="0" err="1"/>
              <a:t>sídla</a:t>
            </a:r>
            <a:r>
              <a:rPr lang="pl-PL" sz="2900" dirty="0"/>
              <a:t> </a:t>
            </a:r>
            <a:r>
              <a:rPr lang="pl-PL" sz="2900" dirty="0" err="1"/>
              <a:t>pojistitele</a:t>
            </a:r>
            <a:r>
              <a:rPr lang="pl-PL" sz="2900" dirty="0"/>
              <a:t>, </a:t>
            </a:r>
            <a:r>
              <a:rPr lang="pl-PL" sz="2900" dirty="0" err="1"/>
              <a:t>popřípadě</a:t>
            </a:r>
            <a:r>
              <a:rPr lang="pl-PL" sz="2900" dirty="0"/>
              <a:t> agentury </a:t>
            </a:r>
            <a:r>
              <a:rPr lang="pl-PL" sz="2900" dirty="0" err="1"/>
              <a:t>nebo</a:t>
            </a:r>
            <a:r>
              <a:rPr lang="pl-PL" sz="2900" dirty="0"/>
              <a:t> </a:t>
            </a:r>
            <a:r>
              <a:rPr lang="pl-PL" sz="2900" dirty="0" err="1"/>
              <a:t>pobočky</a:t>
            </a:r>
            <a:r>
              <a:rPr lang="pl-PL" sz="2900" dirty="0"/>
              <a:t>, </a:t>
            </a:r>
            <a:r>
              <a:rPr lang="pl-PL" sz="2900" dirty="0" err="1"/>
              <a:t>která</a:t>
            </a:r>
            <a:r>
              <a:rPr lang="pl-PL" sz="2900" dirty="0"/>
              <a:t> </a:t>
            </a:r>
            <a:r>
              <a:rPr lang="pl-PL" sz="2900" dirty="0" err="1"/>
              <a:t>uzavírá</a:t>
            </a:r>
            <a:r>
              <a:rPr lang="pl-PL" sz="2900" dirty="0"/>
              <a:t> </a:t>
            </a:r>
            <a:r>
              <a:rPr lang="pl-PL" sz="2900" dirty="0" err="1"/>
              <a:t>pojistnou</a:t>
            </a:r>
            <a:r>
              <a:rPr lang="pl-PL" sz="2900" dirty="0"/>
              <a:t> </a:t>
            </a:r>
            <a:r>
              <a:rPr lang="pl-PL" sz="2900" dirty="0" err="1"/>
              <a:t>smlouvu</a:t>
            </a:r>
            <a:r>
              <a:rPr lang="pl-PL" sz="2900" dirty="0"/>
              <a:t>, a 4.místo </a:t>
            </a:r>
            <a:r>
              <a:rPr lang="pl-PL" sz="2900" dirty="0" err="1"/>
              <a:t>zápisu</a:t>
            </a:r>
            <a:r>
              <a:rPr lang="pl-PL" sz="2900" dirty="0"/>
              <a:t> </a:t>
            </a:r>
            <a:r>
              <a:rPr lang="pl-PL" sz="2900" dirty="0" err="1"/>
              <a:t>pojistitele</a:t>
            </a:r>
            <a:r>
              <a:rPr lang="pl-PL" sz="2900" dirty="0"/>
              <a:t> v </a:t>
            </a:r>
            <a:r>
              <a:rPr lang="pl-PL" sz="2900" dirty="0" err="1"/>
              <a:t>obchodním</a:t>
            </a:r>
            <a:r>
              <a:rPr lang="pl-PL" sz="2900" dirty="0"/>
              <a:t> </a:t>
            </a:r>
            <a:r>
              <a:rPr lang="pl-PL" sz="2900" dirty="0" err="1"/>
              <a:t>nebo</a:t>
            </a:r>
            <a:r>
              <a:rPr lang="pl-PL" sz="2900" dirty="0"/>
              <a:t> </a:t>
            </a:r>
            <a:r>
              <a:rPr lang="pl-PL" sz="2900" dirty="0" err="1"/>
              <a:t>obdobném</a:t>
            </a:r>
            <a:r>
              <a:rPr lang="pl-PL" sz="2900" dirty="0"/>
              <a:t> </a:t>
            </a:r>
            <a:r>
              <a:rPr lang="pl-PL" sz="2900" dirty="0" err="1"/>
              <a:t>veřejném</a:t>
            </a:r>
            <a:r>
              <a:rPr lang="pl-PL" sz="2900" dirty="0"/>
              <a:t> </a:t>
            </a:r>
            <a:r>
              <a:rPr lang="pl-PL" sz="2900" dirty="0" err="1"/>
              <a:t>rejstříku</a:t>
            </a:r>
            <a:r>
              <a:rPr lang="pl-PL" sz="2900" dirty="0"/>
              <a:t>, </a:t>
            </a:r>
            <a:r>
              <a:rPr lang="pl-PL" sz="2900" dirty="0" err="1"/>
              <a:t>jeho</a:t>
            </a:r>
            <a:r>
              <a:rPr lang="pl-PL" sz="2900" dirty="0"/>
              <a:t> </a:t>
            </a:r>
            <a:r>
              <a:rPr lang="pl-PL" sz="2900" dirty="0" err="1"/>
              <a:t>identifikační</a:t>
            </a:r>
            <a:r>
              <a:rPr lang="pl-PL" sz="2900" dirty="0"/>
              <a:t> </a:t>
            </a:r>
            <a:r>
              <a:rPr lang="pl-PL" sz="2900" dirty="0" err="1"/>
              <a:t>číslo</a:t>
            </a:r>
            <a:r>
              <a:rPr lang="pl-PL" sz="2900" dirty="0"/>
              <a:t> </a:t>
            </a:r>
            <a:r>
              <a:rPr lang="pl-PL" sz="2900" dirty="0" err="1"/>
              <a:t>nebo</a:t>
            </a:r>
            <a:r>
              <a:rPr lang="pl-PL" sz="2900" dirty="0"/>
              <a:t> </a:t>
            </a:r>
            <a:r>
              <a:rPr lang="pl-PL" sz="2900" dirty="0" err="1"/>
              <a:t>odpovídající</a:t>
            </a:r>
            <a:r>
              <a:rPr lang="pl-PL" sz="2900" dirty="0"/>
              <a:t> </a:t>
            </a:r>
            <a:r>
              <a:rPr lang="pl-PL" sz="2900" dirty="0" err="1"/>
              <a:t>prostředek</a:t>
            </a:r>
            <a:r>
              <a:rPr lang="pl-PL" sz="2900" dirty="0"/>
              <a:t> </a:t>
            </a:r>
            <a:r>
              <a:rPr lang="pl-PL" sz="2900" dirty="0" err="1"/>
              <a:t>identifikace</a:t>
            </a:r>
            <a:r>
              <a:rPr lang="pl-PL" sz="2900" dirty="0"/>
              <a:t> v </a:t>
            </a:r>
            <a:r>
              <a:rPr lang="pl-PL" sz="2900" dirty="0" err="1"/>
              <a:t>takovém</a:t>
            </a:r>
            <a:r>
              <a:rPr lang="pl-PL" sz="2900" dirty="0"/>
              <a:t> </a:t>
            </a:r>
            <a:r>
              <a:rPr lang="pl-PL" sz="2900" dirty="0" err="1"/>
              <a:t>rejstříku</a:t>
            </a:r>
            <a:r>
              <a:rPr lang="pl-PL" sz="2900" dirty="0"/>
              <a:t> a </a:t>
            </a:r>
            <a:r>
              <a:rPr lang="pl-PL" sz="2900" dirty="0" err="1"/>
              <a:t>informace</a:t>
            </a:r>
            <a:r>
              <a:rPr lang="pl-PL" sz="2900" dirty="0"/>
              <a:t> o </a:t>
            </a:r>
            <a:r>
              <a:rPr lang="pl-PL" sz="2900" dirty="0" err="1"/>
              <a:t>názvu</a:t>
            </a:r>
            <a:r>
              <a:rPr lang="pl-PL" sz="2900" dirty="0"/>
              <a:t> a </a:t>
            </a:r>
            <a:r>
              <a:rPr lang="pl-PL" sz="2900" dirty="0" err="1"/>
              <a:t>sídle</a:t>
            </a:r>
            <a:r>
              <a:rPr lang="pl-PL" sz="2900" dirty="0"/>
              <a:t> </a:t>
            </a:r>
            <a:r>
              <a:rPr lang="pl-PL" sz="2900" dirty="0" err="1"/>
              <a:t>orgánu</a:t>
            </a:r>
            <a:r>
              <a:rPr lang="pl-PL" sz="2900" dirty="0"/>
              <a:t> </a:t>
            </a:r>
            <a:r>
              <a:rPr lang="pl-PL" sz="2900" dirty="0" err="1"/>
              <a:t>odpovědného</a:t>
            </a:r>
            <a:r>
              <a:rPr lang="pl-PL" sz="2900" dirty="0"/>
              <a:t> za </a:t>
            </a:r>
            <a:r>
              <a:rPr lang="pl-PL" sz="2900" dirty="0" err="1"/>
              <a:t>výkon</a:t>
            </a:r>
            <a:r>
              <a:rPr lang="pl-PL" sz="2900" dirty="0"/>
              <a:t> </a:t>
            </a:r>
            <a:r>
              <a:rPr lang="pl-PL" sz="2900" dirty="0" err="1"/>
              <a:t>dohledu</a:t>
            </a:r>
            <a:r>
              <a:rPr lang="pl-PL" sz="2900" dirty="0"/>
              <a:t> nad </a:t>
            </a:r>
            <a:r>
              <a:rPr lang="pl-PL" sz="2900" dirty="0" err="1"/>
              <a:t>jeho</a:t>
            </a:r>
            <a:r>
              <a:rPr lang="pl-PL" sz="2900" dirty="0"/>
              <a:t> </a:t>
            </a:r>
            <a:r>
              <a:rPr lang="pl-PL" sz="2900" dirty="0" err="1"/>
              <a:t>činností</a:t>
            </a:r>
            <a:r>
              <a:rPr lang="pl-PL" sz="2900" dirty="0"/>
              <a:t>, </a:t>
            </a:r>
            <a:r>
              <a:rPr lang="pl-PL" sz="2900" dirty="0" err="1"/>
              <a:t>jedná</a:t>
            </a:r>
            <a:r>
              <a:rPr lang="pl-PL" sz="2900" dirty="0"/>
              <a:t>-li </a:t>
            </a:r>
            <a:r>
              <a:rPr lang="pl-PL" sz="2900" dirty="0" err="1"/>
              <a:t>se</a:t>
            </a:r>
            <a:r>
              <a:rPr lang="pl-PL" sz="2900" dirty="0"/>
              <a:t> o </a:t>
            </a:r>
            <a:r>
              <a:rPr lang="pl-PL" sz="2900" dirty="0" err="1"/>
              <a:t>pojistnou</a:t>
            </a:r>
            <a:r>
              <a:rPr lang="pl-PL" sz="2900" dirty="0"/>
              <a:t> </a:t>
            </a:r>
            <a:r>
              <a:rPr lang="pl-PL" sz="2900" dirty="0" err="1"/>
              <a:t>smlouvu</a:t>
            </a:r>
            <a:r>
              <a:rPr lang="pl-PL" sz="2900" dirty="0"/>
              <a:t> </a:t>
            </a:r>
            <a:r>
              <a:rPr lang="pl-PL" sz="2900" dirty="0" err="1"/>
              <a:t>uzavíranou</a:t>
            </a:r>
            <a:r>
              <a:rPr lang="pl-PL" sz="2900" dirty="0"/>
              <a:t> na </a:t>
            </a:r>
            <a:r>
              <a:rPr lang="pl-PL" sz="2900" dirty="0" err="1"/>
              <a:t>dálku</a:t>
            </a:r>
            <a:r>
              <a:rPr lang="pl-PL" sz="2900" dirty="0"/>
              <a:t>,	</a:t>
            </a:r>
          </a:p>
          <a:p>
            <a:pPr marL="0" indent="0">
              <a:buNone/>
            </a:pPr>
            <a:r>
              <a:rPr lang="pl-PL" sz="2900" dirty="0"/>
              <a:t>b) </a:t>
            </a:r>
            <a:r>
              <a:rPr lang="pl-PL" sz="2900" dirty="0" err="1"/>
              <a:t>způsobu</a:t>
            </a:r>
            <a:r>
              <a:rPr lang="pl-PL" sz="2900" dirty="0"/>
              <a:t> </a:t>
            </a:r>
            <a:r>
              <a:rPr lang="pl-PL" sz="2900" dirty="0" err="1"/>
              <a:t>vyřizování</a:t>
            </a:r>
            <a:r>
              <a:rPr lang="pl-PL" sz="2900" dirty="0"/>
              <a:t> </a:t>
            </a:r>
            <a:r>
              <a:rPr lang="pl-PL" sz="2900" dirty="0" err="1"/>
              <a:t>stížností</a:t>
            </a:r>
            <a:r>
              <a:rPr lang="pl-PL" sz="2900" dirty="0"/>
              <a:t> </a:t>
            </a:r>
            <a:r>
              <a:rPr lang="pl-PL" sz="2900" dirty="0" err="1"/>
              <a:t>pojistníků</a:t>
            </a:r>
            <a:r>
              <a:rPr lang="pl-PL" sz="2900" dirty="0"/>
              <a:t>, </a:t>
            </a:r>
            <a:r>
              <a:rPr lang="pl-PL" sz="2900" dirty="0" err="1"/>
              <a:t>pojištěných</a:t>
            </a:r>
            <a:r>
              <a:rPr lang="pl-PL" sz="2900" dirty="0"/>
              <a:t>, </a:t>
            </a:r>
            <a:r>
              <a:rPr lang="pl-PL" sz="2900" dirty="0" err="1"/>
              <a:t>obmyšlených</a:t>
            </a:r>
            <a:r>
              <a:rPr lang="pl-PL" sz="2900" dirty="0"/>
              <a:t> </a:t>
            </a:r>
            <a:r>
              <a:rPr lang="pl-PL" sz="2900" dirty="0" err="1"/>
              <a:t>nebo</a:t>
            </a:r>
            <a:r>
              <a:rPr lang="pl-PL" sz="2900" dirty="0"/>
              <a:t> </a:t>
            </a:r>
            <a:r>
              <a:rPr lang="pl-PL" sz="2900" dirty="0" err="1"/>
              <a:t>oprávněných</a:t>
            </a:r>
            <a:r>
              <a:rPr lang="pl-PL" sz="2900" dirty="0"/>
              <a:t> </a:t>
            </a:r>
            <a:r>
              <a:rPr lang="pl-PL" sz="2900" dirty="0" err="1"/>
              <a:t>osob</a:t>
            </a:r>
            <a:r>
              <a:rPr lang="pl-PL" sz="2900" dirty="0"/>
              <a:t>, </a:t>
            </a:r>
            <a:r>
              <a:rPr lang="pl-PL" sz="2900" dirty="0" err="1"/>
              <a:t>včetně</a:t>
            </a:r>
            <a:r>
              <a:rPr lang="pl-PL" sz="2900" dirty="0"/>
              <a:t> </a:t>
            </a:r>
            <a:r>
              <a:rPr lang="pl-PL" sz="2900" dirty="0" err="1"/>
              <a:t>možnosti</a:t>
            </a:r>
            <a:r>
              <a:rPr lang="pl-PL" sz="2900" dirty="0"/>
              <a:t> </a:t>
            </a:r>
            <a:r>
              <a:rPr lang="pl-PL" sz="2900" dirty="0" err="1"/>
              <a:t>obrátit</a:t>
            </a:r>
            <a:r>
              <a:rPr lang="pl-PL" sz="2900" dirty="0"/>
              <a:t> </a:t>
            </a:r>
            <a:r>
              <a:rPr lang="pl-PL" sz="2900" dirty="0" err="1"/>
              <a:t>se</a:t>
            </a:r>
            <a:r>
              <a:rPr lang="pl-PL" sz="2900" dirty="0"/>
              <a:t> </a:t>
            </a:r>
            <a:r>
              <a:rPr lang="pl-PL" sz="2900" dirty="0" err="1"/>
              <a:t>se</a:t>
            </a:r>
            <a:r>
              <a:rPr lang="pl-PL" sz="2900" dirty="0"/>
              <a:t> </a:t>
            </a:r>
            <a:r>
              <a:rPr lang="pl-PL" sz="2900" dirty="0" err="1"/>
              <a:t>stížností</a:t>
            </a:r>
            <a:r>
              <a:rPr lang="pl-PL" sz="2900" dirty="0"/>
              <a:t> na </a:t>
            </a:r>
            <a:r>
              <a:rPr lang="pl-PL" sz="2900" dirty="0" err="1"/>
              <a:t>Českou</a:t>
            </a:r>
            <a:r>
              <a:rPr lang="pl-PL" sz="2900" dirty="0"/>
              <a:t> </a:t>
            </a:r>
            <a:r>
              <a:rPr lang="pl-PL" sz="2900" dirty="0" err="1"/>
              <a:t>národní</a:t>
            </a:r>
            <a:r>
              <a:rPr lang="pl-PL" sz="2900" dirty="0"/>
              <a:t> banku </a:t>
            </a:r>
            <a:r>
              <a:rPr lang="pl-PL" sz="2900" dirty="0" err="1"/>
              <a:t>nebo</a:t>
            </a:r>
            <a:r>
              <a:rPr lang="pl-PL" sz="2900" dirty="0"/>
              <a:t> s </a:t>
            </a:r>
            <a:r>
              <a:rPr lang="pl-PL" sz="2900" dirty="0" err="1"/>
              <a:t>návrhem</a:t>
            </a:r>
            <a:r>
              <a:rPr lang="pl-PL" sz="2900" dirty="0"/>
              <a:t> na </a:t>
            </a:r>
            <a:r>
              <a:rPr lang="pl-PL" sz="2900" dirty="0" err="1"/>
              <a:t>finančního</a:t>
            </a:r>
            <a:r>
              <a:rPr lang="pl-PL" sz="2900" dirty="0"/>
              <a:t> arbitra, a	</a:t>
            </a:r>
          </a:p>
          <a:p>
            <a:pPr marL="0" indent="0">
              <a:buNone/>
            </a:pPr>
            <a:r>
              <a:rPr lang="pl-PL" sz="2900" dirty="0"/>
              <a:t>c) </a:t>
            </a:r>
            <a:r>
              <a:rPr lang="pl-PL" sz="2900" dirty="0" err="1"/>
              <a:t>právu</a:t>
            </a:r>
            <a:r>
              <a:rPr lang="pl-PL" sz="2900" dirty="0"/>
              <a:t> </a:t>
            </a:r>
            <a:r>
              <a:rPr lang="pl-PL" sz="2900" dirty="0" err="1"/>
              <a:t>rozhodném</a:t>
            </a:r>
            <a:r>
              <a:rPr lang="pl-PL" sz="2900" dirty="0"/>
              <a:t> pro </a:t>
            </a:r>
            <a:r>
              <a:rPr lang="pl-PL" sz="2900" dirty="0" err="1"/>
              <a:t>pojistnou</a:t>
            </a:r>
            <a:r>
              <a:rPr lang="pl-PL" sz="2900" dirty="0"/>
              <a:t> </a:t>
            </a:r>
            <a:r>
              <a:rPr lang="pl-PL" sz="2900" dirty="0" err="1"/>
              <a:t>smlouvu</a:t>
            </a:r>
            <a:r>
              <a:rPr lang="pl-PL" sz="2900" dirty="0"/>
              <a:t> tam, </a:t>
            </a:r>
            <a:r>
              <a:rPr lang="pl-PL" sz="2900" dirty="0" err="1"/>
              <a:t>kde</a:t>
            </a:r>
            <a:r>
              <a:rPr lang="pl-PL" sz="2900" dirty="0"/>
              <a:t> </a:t>
            </a:r>
            <a:r>
              <a:rPr lang="pl-PL" sz="2900" dirty="0" err="1"/>
              <a:t>strany</a:t>
            </a:r>
            <a:r>
              <a:rPr lang="pl-PL" sz="2900" dirty="0"/>
              <a:t> </a:t>
            </a:r>
            <a:r>
              <a:rPr lang="pl-PL" sz="2900" dirty="0" err="1"/>
              <a:t>nemají</a:t>
            </a:r>
            <a:r>
              <a:rPr lang="pl-PL" sz="2900" dirty="0"/>
              <a:t> </a:t>
            </a:r>
            <a:r>
              <a:rPr lang="pl-PL" sz="2900" dirty="0" err="1"/>
              <a:t>možnost</a:t>
            </a:r>
            <a:r>
              <a:rPr lang="pl-PL" sz="2900" dirty="0"/>
              <a:t> </a:t>
            </a:r>
            <a:r>
              <a:rPr lang="pl-PL" sz="2900" dirty="0" err="1"/>
              <a:t>volby</a:t>
            </a:r>
            <a:r>
              <a:rPr lang="pl-PL" sz="2900" dirty="0"/>
              <a:t> </a:t>
            </a:r>
            <a:r>
              <a:rPr lang="pl-PL" sz="2900" dirty="0" err="1"/>
              <a:t>práva</a:t>
            </a:r>
            <a:r>
              <a:rPr lang="pl-PL" sz="2900" dirty="0"/>
              <a:t> </a:t>
            </a:r>
            <a:r>
              <a:rPr lang="pl-PL" sz="2900" dirty="0" err="1"/>
              <a:t>rozhodného</a:t>
            </a:r>
            <a:r>
              <a:rPr lang="pl-PL" sz="2900" dirty="0"/>
              <a:t> pro </a:t>
            </a:r>
            <a:r>
              <a:rPr lang="pl-PL" sz="2900" dirty="0" err="1"/>
              <a:t>pojistnou</a:t>
            </a:r>
            <a:r>
              <a:rPr lang="pl-PL" sz="2900" dirty="0"/>
              <a:t> </a:t>
            </a:r>
            <a:r>
              <a:rPr lang="pl-PL" sz="2900" dirty="0" err="1"/>
              <a:t>smlouvu</a:t>
            </a:r>
            <a:r>
              <a:rPr lang="pl-PL" sz="2900" dirty="0"/>
              <a:t>, </a:t>
            </a:r>
            <a:r>
              <a:rPr lang="pl-PL" sz="2900" dirty="0" err="1"/>
              <a:t>nebo</a:t>
            </a:r>
            <a:r>
              <a:rPr lang="pl-PL" sz="2900" dirty="0"/>
              <a:t> </a:t>
            </a:r>
            <a:r>
              <a:rPr lang="pl-PL" sz="2900" dirty="0" err="1"/>
              <a:t>právu</a:t>
            </a:r>
            <a:r>
              <a:rPr lang="pl-PL" sz="2900" dirty="0"/>
              <a:t>, </a:t>
            </a:r>
            <a:r>
              <a:rPr lang="pl-PL" sz="2900" dirty="0" err="1"/>
              <a:t>které</a:t>
            </a:r>
            <a:r>
              <a:rPr lang="pl-PL" sz="2900" dirty="0"/>
              <a:t> </a:t>
            </a:r>
            <a:r>
              <a:rPr lang="pl-PL" sz="2900" dirty="0" err="1"/>
              <a:t>navrhuje</a:t>
            </a:r>
            <a:r>
              <a:rPr lang="pl-PL" sz="2900" dirty="0"/>
              <a:t> </a:t>
            </a:r>
            <a:r>
              <a:rPr lang="pl-PL" sz="2900" dirty="0" err="1"/>
              <a:t>pojistitel</a:t>
            </a:r>
            <a:r>
              <a:rPr lang="pl-PL" sz="2900" dirty="0"/>
              <a:t> v </a:t>
            </a:r>
            <a:r>
              <a:rPr lang="pl-PL" sz="2900" dirty="0" err="1"/>
              <a:t>případech</a:t>
            </a:r>
            <a:r>
              <a:rPr lang="pl-PL" sz="2900" dirty="0"/>
              <a:t>, </a:t>
            </a:r>
            <a:r>
              <a:rPr lang="pl-PL" sz="2900" dirty="0" err="1"/>
              <a:t>kdy</a:t>
            </a:r>
            <a:r>
              <a:rPr lang="pl-PL" sz="2900" dirty="0"/>
              <a:t> </a:t>
            </a:r>
            <a:r>
              <a:rPr lang="pl-PL" sz="2900" dirty="0" err="1"/>
              <a:t>strany</a:t>
            </a:r>
            <a:r>
              <a:rPr lang="pl-PL" sz="2900" dirty="0"/>
              <a:t> </a:t>
            </a:r>
            <a:r>
              <a:rPr lang="pl-PL" sz="2900" dirty="0" err="1"/>
              <a:t>mají</a:t>
            </a:r>
            <a:r>
              <a:rPr lang="pl-PL" sz="2900" dirty="0"/>
              <a:t> </a:t>
            </a:r>
            <a:r>
              <a:rPr lang="pl-PL" sz="2900" dirty="0" err="1"/>
              <a:t>možnost</a:t>
            </a:r>
            <a:r>
              <a:rPr lang="pl-PL" sz="2900" dirty="0"/>
              <a:t> </a:t>
            </a:r>
            <a:r>
              <a:rPr lang="pl-PL" sz="2900" dirty="0" err="1"/>
              <a:t>volby</a:t>
            </a:r>
            <a:r>
              <a:rPr lang="pl-PL" sz="2900" dirty="0"/>
              <a:t> </a:t>
            </a:r>
            <a:r>
              <a:rPr lang="pl-PL" sz="2900" dirty="0" err="1"/>
              <a:t>rozhodného</a:t>
            </a:r>
            <a:r>
              <a:rPr lang="pl-PL" sz="2900" dirty="0"/>
              <a:t> </a:t>
            </a:r>
            <a:r>
              <a:rPr lang="pl-PL" sz="2900" dirty="0" err="1"/>
              <a:t>práva</a:t>
            </a:r>
            <a:r>
              <a:rPr lang="pl-PL" sz="2900" dirty="0"/>
              <a:t>.	</a:t>
            </a:r>
          </a:p>
          <a:p>
            <a:pPr marL="0" marR="91440" indent="0">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656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Autofit/>
          </a:bodyPr>
          <a:lstStyle/>
          <a:p>
            <a:pPr marL="0" indent="0">
              <a:buNone/>
            </a:pPr>
            <a:r>
              <a:rPr lang="pl-PL" sz="1600" b="1" dirty="0"/>
              <a:t>§ 21a</a:t>
            </a:r>
            <a:endParaRPr lang="pl-PL" sz="1600" dirty="0"/>
          </a:p>
          <a:p>
            <a:pPr marL="0" indent="0">
              <a:buNone/>
            </a:pPr>
            <a:r>
              <a:rPr lang="pl-PL" sz="1600" dirty="0"/>
              <a:t>(</a:t>
            </a:r>
            <a:r>
              <a:rPr lang="pl-PL" sz="1400" dirty="0"/>
              <a:t>2) </a:t>
            </a:r>
            <a:r>
              <a:rPr lang="pl-PL" sz="1400" dirty="0" err="1"/>
              <a:t>Pojistitel</a:t>
            </a:r>
            <a:r>
              <a:rPr lang="pl-PL" sz="1400" dirty="0"/>
              <a:t> je </a:t>
            </a:r>
            <a:r>
              <a:rPr lang="pl-PL" sz="1400" dirty="0" err="1"/>
              <a:t>dále</a:t>
            </a:r>
            <a:r>
              <a:rPr lang="pl-PL" sz="1400" dirty="0"/>
              <a:t> </a:t>
            </a:r>
            <a:r>
              <a:rPr lang="pl-PL" sz="1400" dirty="0" err="1"/>
              <a:t>povinen</a:t>
            </a:r>
            <a:r>
              <a:rPr lang="pl-PL" sz="1400" dirty="0"/>
              <a:t> </a:t>
            </a:r>
            <a:r>
              <a:rPr lang="pl-PL" sz="1400" dirty="0" err="1"/>
              <a:t>klientovi</a:t>
            </a:r>
            <a:r>
              <a:rPr lang="pl-PL" sz="1400" dirty="0"/>
              <a:t> </a:t>
            </a:r>
            <a:r>
              <a:rPr lang="pl-PL" sz="1400" dirty="0" err="1"/>
              <a:t>před</a:t>
            </a:r>
            <a:r>
              <a:rPr lang="pl-PL" sz="1400" dirty="0"/>
              <a:t> </a:t>
            </a:r>
            <a:r>
              <a:rPr lang="pl-PL" sz="1400" dirty="0" err="1"/>
              <a:t>uzavřením</a:t>
            </a:r>
            <a:r>
              <a:rPr lang="pl-PL" sz="1400" dirty="0"/>
              <a:t> </a:t>
            </a:r>
            <a:r>
              <a:rPr lang="pl-PL" sz="1400" dirty="0" err="1"/>
              <a:t>pojistné</a:t>
            </a:r>
            <a:r>
              <a:rPr lang="pl-PL" sz="1400" dirty="0"/>
              <a:t> </a:t>
            </a:r>
            <a:r>
              <a:rPr lang="pl-PL" sz="1400" dirty="0" err="1"/>
              <a:t>smlouvy</a:t>
            </a:r>
            <a:r>
              <a:rPr lang="pl-PL" sz="1400" dirty="0"/>
              <a:t> </a:t>
            </a:r>
            <a:r>
              <a:rPr lang="pl-PL" sz="1400" dirty="0" err="1"/>
              <a:t>týkající</a:t>
            </a:r>
            <a:r>
              <a:rPr lang="pl-PL" sz="1400" dirty="0"/>
              <a:t> </a:t>
            </a:r>
            <a:r>
              <a:rPr lang="pl-PL" sz="1400" u="sng" dirty="0" err="1"/>
              <a:t>se</a:t>
            </a:r>
            <a:r>
              <a:rPr lang="pl-PL" sz="1400" u="sng" dirty="0"/>
              <a:t> </a:t>
            </a:r>
            <a:r>
              <a:rPr lang="pl-PL" sz="1400" u="sng" dirty="0" err="1"/>
              <a:t>pojištění</a:t>
            </a:r>
            <a:r>
              <a:rPr lang="pl-PL" sz="1400" u="sng" dirty="0"/>
              <a:t> </a:t>
            </a:r>
            <a:r>
              <a:rPr lang="pl-PL" sz="1400" u="sng" dirty="0" err="1"/>
              <a:t>osob</a:t>
            </a:r>
            <a:r>
              <a:rPr lang="pl-PL" sz="1400" u="sng" dirty="0"/>
              <a:t> </a:t>
            </a:r>
            <a:r>
              <a:rPr lang="pl-PL" sz="1400" dirty="0" err="1"/>
              <a:t>poskytnout</a:t>
            </a:r>
            <a:r>
              <a:rPr lang="pl-PL" sz="1400" dirty="0"/>
              <a:t> </a:t>
            </a:r>
            <a:r>
              <a:rPr lang="pl-PL" sz="1400" dirty="0" err="1"/>
              <a:t>informace</a:t>
            </a:r>
            <a:r>
              <a:rPr lang="pl-PL" sz="1400" dirty="0"/>
              <a:t> o </a:t>
            </a:r>
            <a:r>
              <a:rPr lang="pl-PL" sz="1400" dirty="0" err="1"/>
              <a:t>závazku</a:t>
            </a:r>
            <a:r>
              <a:rPr lang="pl-PL" sz="1400" dirty="0"/>
              <a:t>, </a:t>
            </a:r>
            <a:r>
              <a:rPr lang="pl-PL" sz="1400" dirty="0" err="1"/>
              <a:t>kterými</a:t>
            </a:r>
            <a:r>
              <a:rPr lang="pl-PL" sz="1400" dirty="0"/>
              <a:t> </a:t>
            </a:r>
            <a:r>
              <a:rPr lang="pl-PL" sz="1400" dirty="0" err="1"/>
              <a:t>jsou</a:t>
            </a:r>
            <a:endParaRPr lang="pl-PL" sz="1400" dirty="0"/>
          </a:p>
          <a:p>
            <a:pPr marL="0" indent="0">
              <a:buNone/>
            </a:pPr>
            <a:r>
              <a:rPr lang="pl-PL" sz="1400" dirty="0"/>
              <a:t>a)</a:t>
            </a:r>
            <a:r>
              <a:rPr lang="pl-PL" sz="1400" dirty="0" err="1"/>
              <a:t>charakteristika</a:t>
            </a:r>
            <a:r>
              <a:rPr lang="pl-PL" sz="1400" dirty="0"/>
              <a:t> </a:t>
            </a:r>
            <a:r>
              <a:rPr lang="pl-PL" sz="1400" dirty="0" err="1"/>
              <a:t>všech</a:t>
            </a:r>
            <a:r>
              <a:rPr lang="pl-PL" sz="1400" dirty="0"/>
              <a:t> </a:t>
            </a:r>
            <a:r>
              <a:rPr lang="pl-PL" sz="1400" dirty="0" err="1"/>
              <a:t>pojištění</a:t>
            </a:r>
            <a:r>
              <a:rPr lang="pl-PL" sz="1400" dirty="0"/>
              <a:t> a </a:t>
            </a:r>
            <a:r>
              <a:rPr lang="pl-PL" sz="1400" dirty="0" err="1"/>
              <a:t>všech</a:t>
            </a:r>
            <a:r>
              <a:rPr lang="pl-PL" sz="1400" dirty="0"/>
              <a:t> </a:t>
            </a:r>
            <a:r>
              <a:rPr lang="pl-PL" sz="1400" dirty="0" err="1"/>
              <a:t>opcí</a:t>
            </a:r>
            <a:r>
              <a:rPr lang="pl-PL" sz="1400" dirty="0"/>
              <a:t>,	</a:t>
            </a:r>
          </a:p>
          <a:p>
            <a:pPr marL="0" indent="0">
              <a:buNone/>
            </a:pPr>
            <a:r>
              <a:rPr lang="pl-PL" sz="1400" dirty="0"/>
              <a:t>b)</a:t>
            </a:r>
            <a:r>
              <a:rPr lang="pl-PL" sz="1400" dirty="0" err="1"/>
              <a:t>pojistná</a:t>
            </a:r>
            <a:r>
              <a:rPr lang="pl-PL" sz="1400" dirty="0"/>
              <a:t> doba,	</a:t>
            </a:r>
          </a:p>
          <a:p>
            <a:pPr marL="0" indent="0">
              <a:buNone/>
            </a:pPr>
            <a:r>
              <a:rPr lang="pl-PL" sz="1400" dirty="0"/>
              <a:t>c)</a:t>
            </a:r>
            <a:r>
              <a:rPr lang="pl-PL" sz="1400" dirty="0" err="1"/>
              <a:t>způsoby</a:t>
            </a:r>
            <a:r>
              <a:rPr lang="pl-PL" sz="1400" dirty="0"/>
              <a:t> </a:t>
            </a:r>
            <a:r>
              <a:rPr lang="pl-PL" sz="1400" dirty="0" err="1"/>
              <a:t>zániku</a:t>
            </a:r>
            <a:r>
              <a:rPr lang="pl-PL" sz="1400" dirty="0"/>
              <a:t> </a:t>
            </a:r>
            <a:r>
              <a:rPr lang="pl-PL" sz="1400" dirty="0" err="1"/>
              <a:t>pojištění</a:t>
            </a:r>
            <a:r>
              <a:rPr lang="pl-PL" sz="1400" dirty="0"/>
              <a:t>,	</a:t>
            </a:r>
          </a:p>
          <a:p>
            <a:pPr marL="0" indent="0">
              <a:buNone/>
            </a:pPr>
            <a:r>
              <a:rPr lang="pl-PL" sz="1400" dirty="0"/>
              <a:t>d)</a:t>
            </a:r>
            <a:r>
              <a:rPr lang="pl-PL" sz="1400" dirty="0" err="1"/>
              <a:t>způsoby</a:t>
            </a:r>
            <a:r>
              <a:rPr lang="pl-PL" sz="1400" dirty="0"/>
              <a:t> a doba </a:t>
            </a:r>
            <a:r>
              <a:rPr lang="pl-PL" sz="1400" dirty="0" err="1"/>
              <a:t>placení</a:t>
            </a:r>
            <a:r>
              <a:rPr lang="pl-PL" sz="1400" dirty="0"/>
              <a:t> </a:t>
            </a:r>
            <a:r>
              <a:rPr lang="pl-PL" sz="1400" dirty="0" err="1"/>
              <a:t>pojistného</a:t>
            </a:r>
            <a:r>
              <a:rPr lang="pl-PL" sz="1400" dirty="0"/>
              <a:t>,	</a:t>
            </a:r>
          </a:p>
          <a:p>
            <a:pPr marL="0" indent="0">
              <a:buNone/>
            </a:pPr>
            <a:r>
              <a:rPr lang="pl-PL" sz="1400" dirty="0"/>
              <a:t>e)</a:t>
            </a:r>
            <a:r>
              <a:rPr lang="pl-PL" sz="1400" dirty="0" err="1"/>
              <a:t>způsoby</a:t>
            </a:r>
            <a:r>
              <a:rPr lang="pl-PL" sz="1400" dirty="0"/>
              <a:t> </a:t>
            </a:r>
            <a:r>
              <a:rPr lang="pl-PL" sz="1400" dirty="0" err="1"/>
              <a:t>výpočtu</a:t>
            </a:r>
            <a:r>
              <a:rPr lang="pl-PL" sz="1400" dirty="0"/>
              <a:t> a </a:t>
            </a:r>
            <a:r>
              <a:rPr lang="pl-PL" sz="1400" dirty="0" err="1"/>
              <a:t>rozdělení</a:t>
            </a:r>
            <a:r>
              <a:rPr lang="pl-PL" sz="1400" dirty="0"/>
              <a:t> </a:t>
            </a:r>
            <a:r>
              <a:rPr lang="pl-PL" sz="1400" dirty="0" err="1"/>
              <a:t>bonusů</a:t>
            </a:r>
            <a:r>
              <a:rPr lang="pl-PL" sz="1400" dirty="0"/>
              <a:t>, </a:t>
            </a:r>
            <a:r>
              <a:rPr lang="pl-PL" sz="1400" dirty="0" err="1"/>
              <a:t>pokud</a:t>
            </a:r>
            <a:r>
              <a:rPr lang="pl-PL" sz="1400" dirty="0"/>
              <a:t> </a:t>
            </a:r>
            <a:r>
              <a:rPr lang="pl-PL" sz="1400" dirty="0" err="1"/>
              <a:t>jsou</a:t>
            </a:r>
            <a:r>
              <a:rPr lang="pl-PL" sz="1400" dirty="0"/>
              <a:t> </a:t>
            </a:r>
            <a:r>
              <a:rPr lang="pl-PL" sz="1400" dirty="0" err="1"/>
              <a:t>obsahem</a:t>
            </a:r>
            <a:r>
              <a:rPr lang="pl-PL" sz="1400" dirty="0"/>
              <a:t> </a:t>
            </a:r>
            <a:r>
              <a:rPr lang="pl-PL" sz="1400" dirty="0" err="1"/>
              <a:t>pojištění</a:t>
            </a:r>
            <a:r>
              <a:rPr lang="pl-PL" sz="1400" dirty="0"/>
              <a:t>,	</a:t>
            </a:r>
          </a:p>
          <a:p>
            <a:pPr marL="0" indent="0">
              <a:buNone/>
            </a:pPr>
            <a:r>
              <a:rPr lang="pl-PL" sz="1400" dirty="0"/>
              <a:t>f)</a:t>
            </a:r>
            <a:r>
              <a:rPr lang="pl-PL" sz="1400" dirty="0" err="1"/>
              <a:t>způsob</a:t>
            </a:r>
            <a:r>
              <a:rPr lang="pl-PL" sz="1400" dirty="0"/>
              <a:t> </a:t>
            </a:r>
            <a:r>
              <a:rPr lang="pl-PL" sz="1400" dirty="0" err="1"/>
              <a:t>určení</a:t>
            </a:r>
            <a:r>
              <a:rPr lang="pl-PL" sz="1400" dirty="0"/>
              <a:t> </a:t>
            </a:r>
            <a:r>
              <a:rPr lang="pl-PL" sz="1400" dirty="0" err="1"/>
              <a:t>výše</a:t>
            </a:r>
            <a:r>
              <a:rPr lang="pl-PL" sz="1400" dirty="0"/>
              <a:t> </a:t>
            </a:r>
            <a:r>
              <a:rPr lang="pl-PL" sz="1400" dirty="0" err="1"/>
              <a:t>odkupného</a:t>
            </a:r>
            <a:r>
              <a:rPr lang="pl-PL" sz="1400" dirty="0"/>
              <a:t>,	</a:t>
            </a:r>
          </a:p>
          <a:p>
            <a:pPr marL="0" indent="0">
              <a:buNone/>
            </a:pPr>
            <a:r>
              <a:rPr lang="pl-PL" sz="1400" dirty="0"/>
              <a:t>g)</a:t>
            </a:r>
            <a:r>
              <a:rPr lang="pl-PL" sz="1400" dirty="0" err="1"/>
              <a:t>informace</a:t>
            </a:r>
            <a:r>
              <a:rPr lang="pl-PL" sz="1400" dirty="0"/>
              <a:t> o </a:t>
            </a:r>
            <a:r>
              <a:rPr lang="pl-PL" sz="1400" dirty="0" err="1"/>
              <a:t>výši</a:t>
            </a:r>
            <a:r>
              <a:rPr lang="pl-PL" sz="1400" dirty="0"/>
              <a:t> </a:t>
            </a:r>
            <a:r>
              <a:rPr lang="pl-PL" sz="1400" dirty="0" err="1"/>
              <a:t>pojistného</a:t>
            </a:r>
            <a:r>
              <a:rPr lang="pl-PL" sz="1400" dirty="0"/>
              <a:t> za </a:t>
            </a:r>
            <a:r>
              <a:rPr lang="pl-PL" sz="1400" dirty="0" err="1"/>
              <a:t>každé</a:t>
            </a:r>
            <a:r>
              <a:rPr lang="pl-PL" sz="1400" dirty="0"/>
              <a:t> </a:t>
            </a:r>
            <a:r>
              <a:rPr lang="pl-PL" sz="1400" dirty="0" err="1"/>
              <a:t>sjednané</a:t>
            </a:r>
            <a:r>
              <a:rPr lang="pl-PL" sz="1400" dirty="0"/>
              <a:t> </a:t>
            </a:r>
            <a:r>
              <a:rPr lang="pl-PL" sz="1400" dirty="0" err="1"/>
              <a:t>pojištění</a:t>
            </a:r>
            <a:r>
              <a:rPr lang="pl-PL" sz="1400" dirty="0"/>
              <a:t> </a:t>
            </a:r>
            <a:r>
              <a:rPr lang="pl-PL" sz="1400" dirty="0" err="1"/>
              <a:t>včetně</a:t>
            </a:r>
            <a:r>
              <a:rPr lang="pl-PL" sz="1400" dirty="0"/>
              <a:t> </a:t>
            </a:r>
            <a:r>
              <a:rPr lang="pl-PL" sz="1400" dirty="0" err="1"/>
              <a:t>doplňkového</a:t>
            </a:r>
            <a:r>
              <a:rPr lang="pl-PL" sz="1400" dirty="0"/>
              <a:t> </a:t>
            </a:r>
            <a:r>
              <a:rPr lang="pl-PL" sz="1400" dirty="0" err="1"/>
              <a:t>pojištění</a:t>
            </a:r>
            <a:r>
              <a:rPr lang="pl-PL" sz="1400" dirty="0"/>
              <a:t>, </a:t>
            </a:r>
            <a:r>
              <a:rPr lang="pl-PL" sz="1400" dirty="0" err="1"/>
              <a:t>pokud</a:t>
            </a:r>
            <a:r>
              <a:rPr lang="pl-PL" sz="1400" dirty="0"/>
              <a:t> </a:t>
            </a:r>
            <a:r>
              <a:rPr lang="pl-PL" sz="1400" dirty="0" err="1"/>
              <a:t>bylo</a:t>
            </a:r>
            <a:r>
              <a:rPr lang="pl-PL" sz="1400" dirty="0"/>
              <a:t> </a:t>
            </a:r>
            <a:r>
              <a:rPr lang="pl-PL" sz="1400" dirty="0" err="1"/>
              <a:t>požadováno</a:t>
            </a:r>
            <a:r>
              <a:rPr lang="pl-PL" sz="1400" dirty="0"/>
              <a:t>,	</a:t>
            </a:r>
          </a:p>
          <a:p>
            <a:pPr marL="0" indent="0">
              <a:buNone/>
            </a:pPr>
            <a:r>
              <a:rPr lang="pl-PL" sz="1400" dirty="0"/>
              <a:t>h)v </a:t>
            </a:r>
            <a:r>
              <a:rPr lang="pl-PL" sz="1400" dirty="0" err="1"/>
              <a:t>případě</a:t>
            </a:r>
            <a:r>
              <a:rPr lang="pl-PL" sz="1400" dirty="0"/>
              <a:t> </a:t>
            </a:r>
            <a:r>
              <a:rPr lang="pl-PL" sz="1400" dirty="0" err="1"/>
              <a:t>pojištění</a:t>
            </a:r>
            <a:r>
              <a:rPr lang="pl-PL" sz="1400" dirty="0"/>
              <a:t> </a:t>
            </a:r>
            <a:r>
              <a:rPr lang="pl-PL" sz="1400" dirty="0" err="1"/>
              <a:t>vázaného</a:t>
            </a:r>
            <a:r>
              <a:rPr lang="pl-PL" sz="1400" dirty="0"/>
              <a:t> na </a:t>
            </a:r>
            <a:r>
              <a:rPr lang="pl-PL" sz="1400" dirty="0" err="1"/>
              <a:t>investiční</a:t>
            </a:r>
            <a:r>
              <a:rPr lang="pl-PL" sz="1400" dirty="0"/>
              <a:t> </a:t>
            </a:r>
            <a:r>
              <a:rPr lang="pl-PL" sz="1400" dirty="0" err="1"/>
              <a:t>podíly</a:t>
            </a:r>
            <a:r>
              <a:rPr lang="pl-PL" sz="1400" dirty="0"/>
              <a:t> </a:t>
            </a:r>
            <a:r>
              <a:rPr lang="pl-PL" sz="1400" dirty="0" err="1"/>
              <a:t>definice</a:t>
            </a:r>
            <a:r>
              <a:rPr lang="pl-PL" sz="1400" dirty="0"/>
              <a:t> </a:t>
            </a:r>
            <a:r>
              <a:rPr lang="pl-PL" sz="1400" dirty="0" err="1"/>
              <a:t>podílů</a:t>
            </a:r>
            <a:r>
              <a:rPr lang="pl-PL" sz="1400" dirty="0"/>
              <a:t>, na </a:t>
            </a:r>
            <a:r>
              <a:rPr lang="pl-PL" sz="1400" dirty="0" err="1"/>
              <a:t>které</a:t>
            </a:r>
            <a:r>
              <a:rPr lang="pl-PL" sz="1400" dirty="0"/>
              <a:t> je </a:t>
            </a:r>
            <a:r>
              <a:rPr lang="pl-PL" sz="1400" dirty="0" err="1"/>
              <a:t>vázáno</a:t>
            </a:r>
            <a:r>
              <a:rPr lang="pl-PL" sz="1400" dirty="0"/>
              <a:t> </a:t>
            </a:r>
            <a:r>
              <a:rPr lang="pl-PL" sz="1400" dirty="0" err="1"/>
              <a:t>pojistné</a:t>
            </a:r>
            <a:r>
              <a:rPr lang="pl-PL" sz="1400" dirty="0"/>
              <a:t> </a:t>
            </a:r>
            <a:r>
              <a:rPr lang="pl-PL" sz="1400" dirty="0" err="1"/>
              <a:t>plnění</a:t>
            </a:r>
            <a:r>
              <a:rPr lang="pl-PL" sz="1400" dirty="0"/>
              <a:t>,	</a:t>
            </a:r>
          </a:p>
          <a:p>
            <a:pPr marL="0" indent="0">
              <a:buNone/>
            </a:pPr>
            <a:r>
              <a:rPr lang="pl-PL" sz="1400" dirty="0"/>
              <a:t>i)</a:t>
            </a:r>
            <a:r>
              <a:rPr lang="pl-PL" sz="1400" dirty="0" err="1"/>
              <a:t>povaha</a:t>
            </a:r>
            <a:r>
              <a:rPr lang="pl-PL" sz="1400" dirty="0"/>
              <a:t> </a:t>
            </a:r>
            <a:r>
              <a:rPr lang="pl-PL" sz="1400" dirty="0" err="1"/>
              <a:t>podkladových</a:t>
            </a:r>
            <a:r>
              <a:rPr lang="pl-PL" sz="1400" dirty="0"/>
              <a:t> </a:t>
            </a:r>
            <a:r>
              <a:rPr lang="pl-PL" sz="1400" dirty="0" err="1"/>
              <a:t>aktiv</a:t>
            </a:r>
            <a:r>
              <a:rPr lang="pl-PL" sz="1400" dirty="0"/>
              <a:t> pro </a:t>
            </a:r>
            <a:r>
              <a:rPr lang="pl-PL" sz="1400" dirty="0" err="1"/>
              <a:t>pojištění</a:t>
            </a:r>
            <a:r>
              <a:rPr lang="pl-PL" sz="1400" dirty="0"/>
              <a:t> </a:t>
            </a:r>
            <a:r>
              <a:rPr lang="pl-PL" sz="1400" dirty="0" err="1"/>
              <a:t>vázané</a:t>
            </a:r>
            <a:r>
              <a:rPr lang="pl-PL" sz="1400" dirty="0"/>
              <a:t> na </a:t>
            </a:r>
            <a:r>
              <a:rPr lang="pl-PL" sz="1400" dirty="0" err="1"/>
              <a:t>investiční</a:t>
            </a:r>
            <a:r>
              <a:rPr lang="pl-PL" sz="1400" dirty="0"/>
              <a:t> </a:t>
            </a:r>
            <a:r>
              <a:rPr lang="pl-PL" sz="1400" dirty="0" err="1"/>
              <a:t>podíly</a:t>
            </a:r>
            <a:r>
              <a:rPr lang="pl-PL" sz="1400" dirty="0"/>
              <a:t>,	</a:t>
            </a:r>
          </a:p>
          <a:p>
            <a:pPr marL="0" indent="0">
              <a:buNone/>
            </a:pPr>
            <a:r>
              <a:rPr lang="pl-PL" sz="1400" dirty="0"/>
              <a:t>j)</a:t>
            </a:r>
            <a:r>
              <a:rPr lang="pl-PL" sz="1400" dirty="0" err="1"/>
              <a:t>podmínky</a:t>
            </a:r>
            <a:r>
              <a:rPr lang="pl-PL" sz="1400" dirty="0"/>
              <a:t> a </a:t>
            </a:r>
            <a:r>
              <a:rPr lang="pl-PL" sz="1400" dirty="0" err="1"/>
              <a:t>lhůty</a:t>
            </a:r>
            <a:r>
              <a:rPr lang="pl-PL" sz="1400" dirty="0"/>
              <a:t> </a:t>
            </a:r>
            <a:r>
              <a:rPr lang="pl-PL" sz="1400" dirty="0" err="1"/>
              <a:t>týkající</a:t>
            </a:r>
            <a:r>
              <a:rPr lang="pl-PL" sz="1400" dirty="0"/>
              <a:t> </a:t>
            </a:r>
            <a:r>
              <a:rPr lang="pl-PL" sz="1400" dirty="0" err="1"/>
              <a:t>se</a:t>
            </a:r>
            <a:r>
              <a:rPr lang="pl-PL" sz="1400" dirty="0"/>
              <a:t> </a:t>
            </a:r>
            <a:r>
              <a:rPr lang="pl-PL" sz="1400" dirty="0" err="1"/>
              <a:t>možnosti</a:t>
            </a:r>
            <a:r>
              <a:rPr lang="pl-PL" sz="1400" dirty="0"/>
              <a:t> </a:t>
            </a:r>
            <a:r>
              <a:rPr lang="pl-PL" sz="1400" dirty="0" err="1"/>
              <a:t>odstoupení</a:t>
            </a:r>
            <a:r>
              <a:rPr lang="pl-PL" sz="1400" dirty="0"/>
              <a:t> od </a:t>
            </a:r>
            <a:r>
              <a:rPr lang="pl-PL" sz="1400" dirty="0" err="1"/>
              <a:t>pojistné</a:t>
            </a:r>
            <a:r>
              <a:rPr lang="pl-PL" sz="1400" dirty="0"/>
              <a:t> </a:t>
            </a:r>
            <a:r>
              <a:rPr lang="pl-PL" sz="1400" dirty="0" err="1"/>
              <a:t>smlouvy</a:t>
            </a:r>
            <a:r>
              <a:rPr lang="pl-PL" sz="1400" dirty="0"/>
              <a:t>, </a:t>
            </a:r>
            <a:r>
              <a:rPr lang="pl-PL" sz="1400" dirty="0" err="1"/>
              <a:t>způsob</a:t>
            </a:r>
            <a:r>
              <a:rPr lang="pl-PL" sz="1400" dirty="0"/>
              <a:t> </a:t>
            </a:r>
            <a:r>
              <a:rPr lang="pl-PL" sz="1400" dirty="0" err="1"/>
              <a:t>určení</a:t>
            </a:r>
            <a:r>
              <a:rPr lang="pl-PL" sz="1400" dirty="0"/>
              <a:t> </a:t>
            </a:r>
            <a:r>
              <a:rPr lang="pl-PL" sz="1400" dirty="0" err="1"/>
              <a:t>možných</a:t>
            </a:r>
            <a:r>
              <a:rPr lang="pl-PL" sz="1400" dirty="0"/>
              <a:t> </a:t>
            </a:r>
            <a:r>
              <a:rPr lang="pl-PL" sz="1400" dirty="0" err="1"/>
              <a:t>odečítaných</a:t>
            </a:r>
            <a:r>
              <a:rPr lang="pl-PL" sz="1400" dirty="0"/>
              <a:t> </a:t>
            </a:r>
            <a:r>
              <a:rPr lang="pl-PL" sz="1400" dirty="0" err="1"/>
              <a:t>částek</a:t>
            </a:r>
            <a:r>
              <a:rPr lang="pl-PL" sz="1400" dirty="0"/>
              <a:t> a </a:t>
            </a:r>
            <a:r>
              <a:rPr lang="pl-PL" sz="1400" dirty="0" err="1"/>
              <a:t>informace</a:t>
            </a:r>
            <a:r>
              <a:rPr lang="pl-PL" sz="1400" dirty="0"/>
              <a:t> o </a:t>
            </a:r>
            <a:r>
              <a:rPr lang="pl-PL" sz="1400" dirty="0" err="1"/>
              <a:t>adrese</a:t>
            </a:r>
            <a:r>
              <a:rPr lang="pl-PL" sz="1400" dirty="0"/>
              <a:t>, na </a:t>
            </a:r>
            <a:r>
              <a:rPr lang="pl-PL" sz="1400" dirty="0" err="1"/>
              <a:t>kterou</a:t>
            </a:r>
            <a:r>
              <a:rPr lang="pl-PL" sz="1400" dirty="0"/>
              <a:t> je </a:t>
            </a:r>
            <a:r>
              <a:rPr lang="pl-PL" sz="1400" dirty="0" err="1"/>
              <a:t>možno</a:t>
            </a:r>
            <a:r>
              <a:rPr lang="pl-PL" sz="1400" dirty="0"/>
              <a:t> </a:t>
            </a:r>
            <a:r>
              <a:rPr lang="pl-PL" sz="1400" dirty="0" err="1"/>
              <a:t>odstoupení</a:t>
            </a:r>
            <a:r>
              <a:rPr lang="pl-PL" sz="1400" dirty="0"/>
              <a:t> od </a:t>
            </a:r>
            <a:r>
              <a:rPr lang="pl-PL" sz="1400" dirty="0" err="1"/>
              <a:t>pojistné</a:t>
            </a:r>
            <a:r>
              <a:rPr lang="pl-PL" sz="1400" dirty="0"/>
              <a:t> </a:t>
            </a:r>
            <a:r>
              <a:rPr lang="pl-PL" sz="1400" dirty="0" err="1"/>
              <a:t>smlouvy</a:t>
            </a:r>
            <a:r>
              <a:rPr lang="pl-PL" sz="1400" dirty="0"/>
              <a:t> </a:t>
            </a:r>
            <a:r>
              <a:rPr lang="pl-PL" sz="1400" dirty="0" err="1"/>
              <a:t>zaslat</a:t>
            </a:r>
            <a:r>
              <a:rPr lang="pl-PL" sz="1400" dirty="0"/>
              <a:t>, a	</a:t>
            </a:r>
          </a:p>
          <a:p>
            <a:pPr marL="0" indent="0">
              <a:buNone/>
            </a:pPr>
            <a:r>
              <a:rPr lang="pl-PL" sz="1400" dirty="0"/>
              <a:t>k)</a:t>
            </a:r>
            <a:r>
              <a:rPr lang="pl-PL" sz="1400" dirty="0" err="1"/>
              <a:t>obecné</a:t>
            </a:r>
            <a:r>
              <a:rPr lang="pl-PL" sz="1400" dirty="0"/>
              <a:t> </a:t>
            </a:r>
            <a:r>
              <a:rPr lang="pl-PL" sz="1400" dirty="0" err="1"/>
              <a:t>informace</a:t>
            </a:r>
            <a:r>
              <a:rPr lang="pl-PL" sz="1400" dirty="0"/>
              <a:t> o </a:t>
            </a:r>
            <a:r>
              <a:rPr lang="pl-PL" sz="1400" dirty="0" err="1"/>
              <a:t>daňových</a:t>
            </a:r>
            <a:r>
              <a:rPr lang="pl-PL" sz="1400" dirty="0"/>
              <a:t> </a:t>
            </a:r>
            <a:r>
              <a:rPr lang="pl-PL" sz="1400" dirty="0" err="1"/>
              <a:t>právních</a:t>
            </a:r>
            <a:r>
              <a:rPr lang="pl-PL" sz="1400" dirty="0"/>
              <a:t> </a:t>
            </a:r>
            <a:r>
              <a:rPr lang="pl-PL" sz="1400" dirty="0" err="1"/>
              <a:t>předpisech</a:t>
            </a:r>
            <a:r>
              <a:rPr lang="pl-PL" sz="1400" dirty="0"/>
              <a:t>, </a:t>
            </a:r>
            <a:r>
              <a:rPr lang="pl-PL" sz="1400" dirty="0" err="1"/>
              <a:t>které</a:t>
            </a:r>
            <a:r>
              <a:rPr lang="pl-PL" sz="1400" dirty="0"/>
              <a:t> </a:t>
            </a:r>
            <a:r>
              <a:rPr lang="pl-PL" sz="1400" dirty="0" err="1"/>
              <a:t>se</a:t>
            </a:r>
            <a:r>
              <a:rPr lang="pl-PL" sz="1400" dirty="0"/>
              <a:t> </a:t>
            </a:r>
            <a:r>
              <a:rPr lang="pl-PL" sz="1400" dirty="0" err="1"/>
              <a:t>vztahují</a:t>
            </a:r>
            <a:r>
              <a:rPr lang="pl-PL" sz="1400" dirty="0"/>
              <a:t> k </a:t>
            </a:r>
            <a:r>
              <a:rPr lang="pl-PL" sz="1400" dirty="0" err="1"/>
              <a:t>danému</a:t>
            </a:r>
            <a:r>
              <a:rPr lang="pl-PL" sz="1400" dirty="0"/>
              <a:t> </a:t>
            </a:r>
            <a:r>
              <a:rPr lang="pl-PL" sz="1400" dirty="0" err="1"/>
              <a:t>pojištění</a:t>
            </a:r>
            <a:r>
              <a:rPr lang="pl-PL" sz="1400" dirty="0"/>
              <a:t>.	</a:t>
            </a:r>
          </a:p>
          <a:p>
            <a:pPr marL="0" marR="91440" indent="0">
              <a:lnSpc>
                <a:spcPct val="110000"/>
              </a:lnSpc>
              <a:spcBef>
                <a:spcPts val="600"/>
              </a:spcBef>
              <a:spcAft>
                <a:spcPts val="600"/>
              </a:spcAft>
              <a:buNone/>
              <a:tabLst>
                <a:tab pos="1620520" algn="l"/>
                <a:tab pos="1980565" algn="l"/>
              </a:tabLst>
            </a:pPr>
            <a:endParaRPr lang="cs-CZ" sz="1600" dirty="0">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3718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92500" lnSpcReduction="20000"/>
          </a:bodyPr>
          <a:lstStyle/>
          <a:p>
            <a:pPr marL="0" indent="0">
              <a:buNone/>
            </a:pPr>
            <a:r>
              <a:rPr lang="pl-PL" sz="1900" b="1" dirty="0"/>
              <a:t>§ 21a</a:t>
            </a:r>
          </a:p>
          <a:p>
            <a:pPr marL="0" indent="0">
              <a:buNone/>
            </a:pPr>
            <a:endParaRPr lang="pl-PL" sz="1900" b="1" dirty="0"/>
          </a:p>
          <a:p>
            <a:pPr marL="0" indent="0">
              <a:buNone/>
            </a:pPr>
            <a:r>
              <a:rPr lang="pl-PL" sz="1900" dirty="0"/>
              <a:t>(3) </a:t>
            </a:r>
            <a:r>
              <a:rPr lang="pl-PL" sz="1900" dirty="0" err="1"/>
              <a:t>Před</a:t>
            </a:r>
            <a:r>
              <a:rPr lang="pl-PL" sz="1900" dirty="0"/>
              <a:t> </a:t>
            </a:r>
            <a:r>
              <a:rPr lang="pl-PL" sz="1900" dirty="0" err="1"/>
              <a:t>uzavřením</a:t>
            </a:r>
            <a:r>
              <a:rPr lang="pl-PL" sz="1900" dirty="0"/>
              <a:t> </a:t>
            </a:r>
            <a:r>
              <a:rPr lang="pl-PL" sz="1900" dirty="0" err="1"/>
              <a:t>pojistné</a:t>
            </a:r>
            <a:r>
              <a:rPr lang="pl-PL" sz="1900" dirty="0"/>
              <a:t> </a:t>
            </a:r>
            <a:r>
              <a:rPr lang="pl-PL" sz="1900" dirty="0" err="1"/>
              <a:t>smlouvy</a:t>
            </a:r>
            <a:r>
              <a:rPr lang="pl-PL" sz="1900" dirty="0"/>
              <a:t> </a:t>
            </a:r>
            <a:r>
              <a:rPr lang="pl-PL" sz="1900" dirty="0" err="1"/>
              <a:t>týkající</a:t>
            </a:r>
            <a:r>
              <a:rPr lang="pl-PL" sz="1900" dirty="0"/>
              <a:t> </a:t>
            </a:r>
            <a:r>
              <a:rPr lang="pl-PL" sz="1900" dirty="0" err="1"/>
              <a:t>se</a:t>
            </a:r>
            <a:r>
              <a:rPr lang="pl-PL" sz="1900" dirty="0"/>
              <a:t> </a:t>
            </a:r>
            <a:r>
              <a:rPr lang="pl-PL" sz="1900" u="sng" dirty="0" err="1"/>
              <a:t>pojištění</a:t>
            </a:r>
            <a:r>
              <a:rPr lang="pl-PL" sz="1900" u="sng" dirty="0"/>
              <a:t> </a:t>
            </a:r>
            <a:r>
              <a:rPr lang="pl-PL" sz="1900" u="sng" dirty="0" err="1"/>
              <a:t>osob</a:t>
            </a:r>
            <a:r>
              <a:rPr lang="pl-PL" sz="1900" u="sng" dirty="0"/>
              <a:t> </a:t>
            </a:r>
            <a:r>
              <a:rPr lang="pl-PL" sz="1900" u="sng" dirty="0" err="1"/>
              <a:t>uzavírané</a:t>
            </a:r>
            <a:r>
              <a:rPr lang="pl-PL" sz="1900" u="sng" dirty="0"/>
              <a:t> na </a:t>
            </a:r>
            <a:r>
              <a:rPr lang="pl-PL" sz="1900" u="sng" dirty="0" err="1"/>
              <a:t>dálku</a:t>
            </a:r>
            <a:r>
              <a:rPr lang="pl-PL" sz="1900" u="sng" dirty="0"/>
              <a:t> je </a:t>
            </a:r>
            <a:r>
              <a:rPr lang="pl-PL" sz="1900" dirty="0" err="1"/>
              <a:t>pojistitel</a:t>
            </a:r>
            <a:r>
              <a:rPr lang="pl-PL" sz="1900" dirty="0"/>
              <a:t> </a:t>
            </a:r>
            <a:r>
              <a:rPr lang="pl-PL" sz="1900" dirty="0" err="1"/>
              <a:t>povinen</a:t>
            </a:r>
            <a:r>
              <a:rPr lang="pl-PL" sz="1900" dirty="0"/>
              <a:t> </a:t>
            </a:r>
            <a:r>
              <a:rPr lang="pl-PL" sz="1900" dirty="0" err="1"/>
              <a:t>poskytnout</a:t>
            </a:r>
            <a:r>
              <a:rPr lang="pl-PL" sz="1900" dirty="0"/>
              <a:t> </a:t>
            </a:r>
            <a:r>
              <a:rPr lang="pl-PL" sz="1900" dirty="0" err="1"/>
              <a:t>klientovi</a:t>
            </a:r>
            <a:r>
              <a:rPr lang="pl-PL" sz="1900" dirty="0"/>
              <a:t> </a:t>
            </a:r>
            <a:r>
              <a:rPr lang="pl-PL" sz="1900" dirty="0" err="1"/>
              <a:t>také</a:t>
            </a:r>
            <a:r>
              <a:rPr lang="pl-PL" sz="1900" dirty="0"/>
              <a:t> </a:t>
            </a:r>
            <a:r>
              <a:rPr lang="pl-PL" sz="1900" dirty="0" err="1"/>
              <a:t>informace</a:t>
            </a:r>
            <a:r>
              <a:rPr lang="pl-PL" sz="1900" dirty="0"/>
              <a:t> o</a:t>
            </a:r>
          </a:p>
          <a:p>
            <a:pPr marL="0" indent="0">
              <a:buNone/>
            </a:pPr>
            <a:r>
              <a:rPr lang="pl-PL" sz="1900" dirty="0"/>
              <a:t>a)</a:t>
            </a:r>
            <a:r>
              <a:rPr lang="pl-PL" sz="1900" dirty="0" err="1"/>
              <a:t>existenci</a:t>
            </a:r>
            <a:r>
              <a:rPr lang="pl-PL" sz="1900" dirty="0"/>
              <a:t> </a:t>
            </a:r>
            <a:r>
              <a:rPr lang="pl-PL" sz="1900" dirty="0" err="1"/>
              <a:t>daní</a:t>
            </a:r>
            <a:r>
              <a:rPr lang="pl-PL" sz="1900" dirty="0"/>
              <a:t>, </a:t>
            </a:r>
            <a:r>
              <a:rPr lang="pl-PL" sz="1900" dirty="0" err="1"/>
              <a:t>poplatků</a:t>
            </a:r>
            <a:r>
              <a:rPr lang="pl-PL" sz="1900" dirty="0"/>
              <a:t> a </a:t>
            </a:r>
            <a:r>
              <a:rPr lang="pl-PL" sz="1900" dirty="0" err="1"/>
              <a:t>jiných</a:t>
            </a:r>
            <a:r>
              <a:rPr lang="pl-PL" sz="1900" dirty="0"/>
              <a:t> </a:t>
            </a:r>
            <a:r>
              <a:rPr lang="pl-PL" sz="1900" dirty="0" err="1"/>
              <a:t>peněžitých</a:t>
            </a:r>
            <a:r>
              <a:rPr lang="pl-PL" sz="1900" dirty="0"/>
              <a:t> </a:t>
            </a:r>
            <a:r>
              <a:rPr lang="pl-PL" sz="1900" dirty="0" err="1"/>
              <a:t>plněních</a:t>
            </a:r>
            <a:r>
              <a:rPr lang="pl-PL" sz="1900" dirty="0"/>
              <a:t>, </a:t>
            </a:r>
            <a:r>
              <a:rPr lang="pl-PL" sz="1900" dirty="0" err="1"/>
              <a:t>které</a:t>
            </a:r>
            <a:r>
              <a:rPr lang="pl-PL" sz="1900" dirty="0"/>
              <a:t> </a:t>
            </a:r>
            <a:r>
              <a:rPr lang="pl-PL" sz="1900" dirty="0" err="1"/>
              <a:t>nejsou</a:t>
            </a:r>
            <a:r>
              <a:rPr lang="pl-PL" sz="1900" dirty="0"/>
              <a:t> </a:t>
            </a:r>
            <a:r>
              <a:rPr lang="pl-PL" sz="1900" dirty="0" err="1"/>
              <a:t>hrazeny</a:t>
            </a:r>
            <a:r>
              <a:rPr lang="pl-PL" sz="1900" dirty="0"/>
              <a:t> </a:t>
            </a:r>
            <a:r>
              <a:rPr lang="pl-PL" sz="1900" dirty="0" err="1"/>
              <a:t>pojistitelem</a:t>
            </a:r>
            <a:r>
              <a:rPr lang="pl-PL" sz="1900" dirty="0"/>
              <a:t> </a:t>
            </a:r>
            <a:r>
              <a:rPr lang="pl-PL" sz="1900" dirty="0" err="1"/>
              <a:t>nebo</a:t>
            </a:r>
            <a:r>
              <a:rPr lang="pl-PL" sz="1900" dirty="0"/>
              <a:t> </a:t>
            </a:r>
            <a:r>
              <a:rPr lang="pl-PL" sz="1900" dirty="0" err="1"/>
              <a:t>jím</a:t>
            </a:r>
            <a:r>
              <a:rPr lang="pl-PL" sz="1900" dirty="0"/>
              <a:t> </a:t>
            </a:r>
            <a:r>
              <a:rPr lang="pl-PL" sz="1900" dirty="0" err="1"/>
              <a:t>nejsou</a:t>
            </a:r>
            <a:r>
              <a:rPr lang="pl-PL" sz="1900" dirty="0"/>
              <a:t> </a:t>
            </a:r>
            <a:r>
              <a:rPr lang="pl-PL" sz="1900" dirty="0" err="1"/>
              <a:t>ukládány</a:t>
            </a:r>
            <a:r>
              <a:rPr lang="pl-PL" sz="1900" dirty="0"/>
              <a:t>,	</a:t>
            </a:r>
          </a:p>
          <a:p>
            <a:pPr marL="0" indent="0">
              <a:buNone/>
            </a:pPr>
            <a:r>
              <a:rPr lang="pl-PL" sz="1900" dirty="0"/>
              <a:t>b)</a:t>
            </a:r>
            <a:r>
              <a:rPr lang="pl-PL" sz="1900" dirty="0" err="1"/>
              <a:t>zvláštních</a:t>
            </a:r>
            <a:r>
              <a:rPr lang="pl-PL" sz="1900" dirty="0"/>
              <a:t> </a:t>
            </a:r>
            <a:r>
              <a:rPr lang="pl-PL" sz="1900" dirty="0" err="1"/>
              <a:t>platbách</a:t>
            </a:r>
            <a:r>
              <a:rPr lang="pl-PL" sz="1900" dirty="0"/>
              <a:t> za </a:t>
            </a:r>
            <a:r>
              <a:rPr lang="pl-PL" sz="1900" dirty="0" err="1"/>
              <a:t>použití</a:t>
            </a:r>
            <a:r>
              <a:rPr lang="pl-PL" sz="1900" dirty="0"/>
              <a:t> </a:t>
            </a:r>
            <a:r>
              <a:rPr lang="pl-PL" sz="1900" dirty="0" err="1"/>
              <a:t>prostředku</a:t>
            </a:r>
            <a:r>
              <a:rPr lang="pl-PL" sz="1900" dirty="0"/>
              <a:t> </a:t>
            </a:r>
            <a:r>
              <a:rPr lang="pl-PL" sz="1900" dirty="0" err="1"/>
              <a:t>komunikace</a:t>
            </a:r>
            <a:r>
              <a:rPr lang="pl-PL" sz="1900" dirty="0"/>
              <a:t> na </a:t>
            </a:r>
            <a:r>
              <a:rPr lang="pl-PL" sz="1900" dirty="0" err="1"/>
              <a:t>dálku</a:t>
            </a:r>
            <a:r>
              <a:rPr lang="pl-PL" sz="1900" dirty="0"/>
              <a:t>,	</a:t>
            </a:r>
          </a:p>
          <a:p>
            <a:pPr marL="0" indent="0">
              <a:buNone/>
            </a:pPr>
            <a:r>
              <a:rPr lang="pl-PL" sz="1900" dirty="0"/>
              <a:t>c)</a:t>
            </a:r>
            <a:r>
              <a:rPr lang="pl-PL" sz="1900" dirty="0" err="1"/>
              <a:t>minimální</a:t>
            </a:r>
            <a:r>
              <a:rPr lang="pl-PL" sz="1900" dirty="0"/>
              <a:t> </a:t>
            </a:r>
            <a:r>
              <a:rPr lang="pl-PL" sz="1900" dirty="0" err="1"/>
              <a:t>délce</a:t>
            </a:r>
            <a:r>
              <a:rPr lang="pl-PL" sz="1900" dirty="0"/>
              <a:t> </a:t>
            </a:r>
            <a:r>
              <a:rPr lang="pl-PL" sz="1900" dirty="0" err="1"/>
              <a:t>trvání</a:t>
            </a:r>
            <a:r>
              <a:rPr lang="pl-PL" sz="1900" dirty="0"/>
              <a:t> </a:t>
            </a:r>
            <a:r>
              <a:rPr lang="pl-PL" sz="1900" dirty="0" err="1"/>
              <a:t>pojištění</a:t>
            </a:r>
            <a:r>
              <a:rPr lang="pl-PL" sz="1900" dirty="0"/>
              <a:t> a	</a:t>
            </a:r>
          </a:p>
          <a:p>
            <a:pPr marL="0" indent="0">
              <a:buNone/>
            </a:pPr>
            <a:r>
              <a:rPr lang="pl-PL" sz="1900" dirty="0"/>
              <a:t>d)</a:t>
            </a:r>
            <a:r>
              <a:rPr lang="pl-PL" sz="1900" dirty="0" err="1"/>
              <a:t>jazyku</a:t>
            </a:r>
            <a:r>
              <a:rPr lang="pl-PL" sz="1900" dirty="0"/>
              <a:t>, </a:t>
            </a:r>
            <a:r>
              <a:rPr lang="pl-PL" sz="1900" dirty="0" err="1"/>
              <a:t>popřípadě</a:t>
            </a:r>
            <a:r>
              <a:rPr lang="pl-PL" sz="1900" dirty="0"/>
              <a:t> </a:t>
            </a:r>
            <a:r>
              <a:rPr lang="pl-PL" sz="1900" dirty="0" err="1"/>
              <a:t>jazycích</a:t>
            </a:r>
            <a:r>
              <a:rPr lang="pl-PL" sz="1900" dirty="0"/>
              <a:t>, </a:t>
            </a:r>
            <a:r>
              <a:rPr lang="pl-PL" sz="1900" dirty="0" err="1"/>
              <a:t>ve</a:t>
            </a:r>
            <a:r>
              <a:rPr lang="pl-PL" sz="1900" dirty="0"/>
              <a:t> </a:t>
            </a:r>
            <a:r>
              <a:rPr lang="pl-PL" sz="1900" dirty="0" err="1"/>
              <a:t>kterých</a:t>
            </a:r>
            <a:r>
              <a:rPr lang="pl-PL" sz="1900" dirty="0"/>
              <a:t> </a:t>
            </a:r>
            <a:r>
              <a:rPr lang="pl-PL" sz="1900" dirty="0" err="1"/>
              <a:t>se</a:t>
            </a:r>
            <a:r>
              <a:rPr lang="pl-PL" sz="1900" dirty="0"/>
              <a:t> </a:t>
            </a:r>
            <a:r>
              <a:rPr lang="pl-PL" sz="1900" dirty="0" err="1"/>
              <a:t>souhlasem</a:t>
            </a:r>
            <a:r>
              <a:rPr lang="pl-PL" sz="1900" dirty="0"/>
              <a:t> klienta </a:t>
            </a:r>
            <a:r>
              <a:rPr lang="pl-PL" sz="1900" dirty="0" err="1"/>
              <a:t>bude</a:t>
            </a:r>
            <a:r>
              <a:rPr lang="pl-PL" sz="1900" dirty="0"/>
              <a:t> </a:t>
            </a:r>
            <a:r>
              <a:rPr lang="pl-PL" sz="1900" dirty="0" err="1"/>
              <a:t>pojistitel</a:t>
            </a:r>
            <a:r>
              <a:rPr lang="pl-PL" sz="1900" dirty="0"/>
              <a:t> </a:t>
            </a:r>
            <a:r>
              <a:rPr lang="pl-PL" sz="1900" dirty="0" err="1"/>
              <a:t>komunikovat</a:t>
            </a:r>
            <a:r>
              <a:rPr lang="pl-PL" sz="1900" dirty="0"/>
              <a:t> s </a:t>
            </a:r>
            <a:r>
              <a:rPr lang="pl-PL" sz="1900" dirty="0" err="1"/>
              <a:t>pojistníkem</a:t>
            </a:r>
            <a:r>
              <a:rPr lang="pl-PL" sz="1900" dirty="0"/>
              <a:t> </a:t>
            </a:r>
            <a:r>
              <a:rPr lang="pl-PL" sz="1900" dirty="0" err="1"/>
              <a:t>během</a:t>
            </a:r>
            <a:r>
              <a:rPr lang="pl-PL" sz="1900" dirty="0"/>
              <a:t> </a:t>
            </a:r>
            <a:r>
              <a:rPr lang="pl-PL" sz="1900" dirty="0" err="1"/>
              <a:t>trvání</a:t>
            </a:r>
            <a:r>
              <a:rPr lang="pl-PL" sz="1900" dirty="0"/>
              <a:t> </a:t>
            </a:r>
            <a:r>
              <a:rPr lang="pl-PL" sz="1900" dirty="0" err="1"/>
              <a:t>pojištění</a:t>
            </a:r>
            <a:r>
              <a:rPr lang="pl-PL" sz="1900" dirty="0"/>
              <a:t> a </a:t>
            </a:r>
            <a:r>
              <a:rPr lang="pl-PL" sz="1900" dirty="0" err="1"/>
              <a:t>ve</a:t>
            </a:r>
            <a:r>
              <a:rPr lang="pl-PL" sz="1900" dirty="0"/>
              <a:t> </a:t>
            </a:r>
            <a:r>
              <a:rPr lang="pl-PL" sz="1900" dirty="0" err="1"/>
              <a:t>kterých</a:t>
            </a:r>
            <a:r>
              <a:rPr lang="pl-PL" sz="1900" dirty="0"/>
              <a:t> </a:t>
            </a:r>
            <a:r>
              <a:rPr lang="pl-PL" sz="1900" dirty="0" err="1"/>
              <a:t>jsou</a:t>
            </a:r>
            <a:r>
              <a:rPr lang="pl-PL" sz="1900" dirty="0"/>
              <a:t> </a:t>
            </a:r>
            <a:r>
              <a:rPr lang="pl-PL" sz="1900" dirty="0" err="1"/>
              <a:t>poskytovány</a:t>
            </a:r>
            <a:r>
              <a:rPr lang="pl-PL" sz="1900" dirty="0"/>
              <a:t> </a:t>
            </a:r>
            <a:r>
              <a:rPr lang="pl-PL" sz="1900" dirty="0" err="1"/>
              <a:t>pojistné</a:t>
            </a:r>
            <a:r>
              <a:rPr lang="pl-PL" sz="1900" dirty="0"/>
              <a:t> </a:t>
            </a:r>
            <a:r>
              <a:rPr lang="pl-PL" sz="1900" dirty="0" err="1"/>
              <a:t>podmínky</a:t>
            </a:r>
            <a:r>
              <a:rPr lang="pl-PL" sz="1900" dirty="0"/>
              <a:t> a </a:t>
            </a:r>
            <a:r>
              <a:rPr lang="pl-PL" sz="1900" dirty="0" err="1"/>
              <a:t>další</a:t>
            </a:r>
            <a:r>
              <a:rPr lang="pl-PL" sz="1900" dirty="0"/>
              <a:t> </a:t>
            </a:r>
            <a:r>
              <a:rPr lang="pl-PL" sz="1900" dirty="0" err="1"/>
              <a:t>informace</a:t>
            </a:r>
            <a:r>
              <a:rPr lang="pl-PL" sz="1900" dirty="0"/>
              <a:t> podle </a:t>
            </a:r>
            <a:r>
              <a:rPr lang="pl-PL" sz="1900" dirty="0" err="1"/>
              <a:t>tohoto</a:t>
            </a:r>
            <a:r>
              <a:rPr lang="pl-PL" sz="1900" dirty="0"/>
              <a:t> </a:t>
            </a:r>
            <a:r>
              <a:rPr lang="pl-PL" sz="1900" dirty="0" err="1"/>
              <a:t>ustanovení</a:t>
            </a:r>
            <a:r>
              <a:rPr lang="pl-PL" sz="1900" dirty="0"/>
              <a:t>.	</a:t>
            </a:r>
          </a:p>
          <a:p>
            <a:pPr marL="0" indent="0">
              <a:buNone/>
            </a:pPr>
            <a:endParaRPr lang="pl-PL" sz="1900" dirty="0"/>
          </a:p>
          <a:p>
            <a:pPr marL="0" indent="0">
              <a:buNone/>
            </a:pPr>
            <a:r>
              <a:rPr lang="pl-PL" sz="1900" dirty="0"/>
              <a:t>(4) V </a:t>
            </a:r>
            <a:r>
              <a:rPr lang="pl-PL" sz="1900" dirty="0" err="1"/>
              <a:t>případě</a:t>
            </a:r>
            <a:r>
              <a:rPr lang="pl-PL" sz="1900" dirty="0"/>
              <a:t> </a:t>
            </a:r>
            <a:r>
              <a:rPr lang="pl-PL" sz="1900" dirty="0" err="1"/>
              <a:t>pojistné</a:t>
            </a:r>
            <a:r>
              <a:rPr lang="pl-PL" sz="1900" dirty="0"/>
              <a:t> </a:t>
            </a:r>
            <a:r>
              <a:rPr lang="pl-PL" sz="1900" dirty="0" err="1"/>
              <a:t>smlouvy</a:t>
            </a:r>
            <a:r>
              <a:rPr lang="pl-PL" sz="1900" dirty="0"/>
              <a:t> </a:t>
            </a:r>
            <a:r>
              <a:rPr lang="pl-PL" sz="1900" dirty="0" err="1"/>
              <a:t>týkající</a:t>
            </a:r>
            <a:r>
              <a:rPr lang="pl-PL" sz="1900" dirty="0"/>
              <a:t> </a:t>
            </a:r>
            <a:r>
              <a:rPr lang="pl-PL" sz="1900" dirty="0" err="1"/>
              <a:t>se</a:t>
            </a:r>
            <a:r>
              <a:rPr lang="pl-PL" sz="1900" dirty="0"/>
              <a:t> </a:t>
            </a:r>
            <a:r>
              <a:rPr lang="pl-PL" sz="1900" u="sng" dirty="0" err="1"/>
              <a:t>pojištění</a:t>
            </a:r>
            <a:r>
              <a:rPr lang="pl-PL" sz="1900" u="sng" dirty="0"/>
              <a:t> </a:t>
            </a:r>
            <a:r>
              <a:rPr lang="pl-PL" sz="1900" u="sng" dirty="0" err="1"/>
              <a:t>osob</a:t>
            </a:r>
            <a:r>
              <a:rPr lang="pl-PL" sz="1900" u="sng" dirty="0"/>
              <a:t> a </a:t>
            </a:r>
            <a:r>
              <a:rPr lang="pl-PL" sz="1900" u="sng" dirty="0" err="1"/>
              <a:t>uzavírané</a:t>
            </a:r>
            <a:r>
              <a:rPr lang="pl-PL" sz="1900" u="sng" dirty="0"/>
              <a:t> na </a:t>
            </a:r>
            <a:r>
              <a:rPr lang="pl-PL" sz="1900" u="sng" dirty="0" err="1"/>
              <a:t>dálku</a:t>
            </a:r>
            <a:r>
              <a:rPr lang="pl-PL" sz="1900" u="sng" dirty="0"/>
              <a:t> </a:t>
            </a:r>
            <a:r>
              <a:rPr lang="pl-PL" sz="1900" dirty="0"/>
              <a:t>je </a:t>
            </a:r>
            <a:r>
              <a:rPr lang="pl-PL" sz="1900" dirty="0" err="1"/>
              <a:t>pojistitel</a:t>
            </a:r>
            <a:r>
              <a:rPr lang="pl-PL" sz="1900" dirty="0"/>
              <a:t> </a:t>
            </a:r>
            <a:r>
              <a:rPr lang="pl-PL" sz="1900" dirty="0" err="1"/>
              <a:t>povinen</a:t>
            </a:r>
            <a:r>
              <a:rPr lang="pl-PL" sz="1900" dirty="0"/>
              <a:t> </a:t>
            </a:r>
            <a:r>
              <a:rPr lang="pl-PL" sz="1900" dirty="0" err="1"/>
              <a:t>informovat</a:t>
            </a:r>
            <a:r>
              <a:rPr lang="pl-PL" sz="1900" dirty="0"/>
              <a:t> klienta, </a:t>
            </a:r>
            <a:r>
              <a:rPr lang="pl-PL" sz="1900" dirty="0" err="1"/>
              <a:t>že</a:t>
            </a:r>
            <a:r>
              <a:rPr lang="pl-PL" sz="1900" dirty="0"/>
              <a:t> na </a:t>
            </a:r>
            <a:r>
              <a:rPr lang="pl-PL" sz="1900" dirty="0" err="1"/>
              <a:t>vyžádání</a:t>
            </a:r>
            <a:r>
              <a:rPr lang="pl-PL" sz="1900" dirty="0"/>
              <a:t> </a:t>
            </a:r>
            <a:r>
              <a:rPr lang="pl-PL" sz="1900" dirty="0" err="1"/>
              <a:t>může</a:t>
            </a:r>
            <a:r>
              <a:rPr lang="pl-PL" sz="1900" dirty="0"/>
              <a:t> </a:t>
            </a:r>
            <a:r>
              <a:rPr lang="pl-PL" sz="1900" dirty="0" err="1"/>
              <a:t>obdržet</a:t>
            </a:r>
            <a:r>
              <a:rPr lang="pl-PL" sz="1900" dirty="0"/>
              <a:t> </a:t>
            </a:r>
            <a:r>
              <a:rPr lang="pl-PL" sz="1900" dirty="0" err="1"/>
              <a:t>další</a:t>
            </a:r>
            <a:r>
              <a:rPr lang="pl-PL" sz="1900" dirty="0"/>
              <a:t> </a:t>
            </a:r>
            <a:r>
              <a:rPr lang="pl-PL" sz="1900" dirty="0" err="1"/>
              <a:t>informace</a:t>
            </a:r>
            <a:r>
              <a:rPr lang="pl-PL" sz="1900" dirty="0"/>
              <a:t>, a o </a:t>
            </a:r>
            <a:r>
              <a:rPr lang="pl-PL" sz="1900" dirty="0" err="1"/>
              <a:t>povaze</a:t>
            </a:r>
            <a:r>
              <a:rPr lang="pl-PL" sz="1900" dirty="0"/>
              <a:t> </a:t>
            </a:r>
            <a:r>
              <a:rPr lang="pl-PL" sz="1900" dirty="0" err="1"/>
              <a:t>těchto</a:t>
            </a:r>
            <a:r>
              <a:rPr lang="pl-PL" sz="1900" dirty="0"/>
              <a:t> </a:t>
            </a:r>
            <a:r>
              <a:rPr lang="pl-PL" sz="1900" dirty="0" err="1"/>
              <a:t>informací</a:t>
            </a:r>
            <a:r>
              <a:rPr lang="pl-PL" sz="1900" dirty="0"/>
              <a:t>.</a:t>
            </a:r>
          </a:p>
          <a:p>
            <a:pPr marL="0" indent="0">
              <a:buNone/>
            </a:pPr>
            <a:r>
              <a:rPr lang="pl-PL" sz="2100" dirty="0"/>
              <a:t>	</a:t>
            </a:r>
          </a:p>
          <a:p>
            <a:pPr marL="0" marR="91440" indent="0">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0155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sz="4000" dirty="0">
                <a:latin typeface="DejaVu Sans"/>
                <a:cs typeface="Arial" panose="020B0604020202020204" pitchFamily="34" charset="0"/>
              </a:rPr>
              <a:t>Pojištění osob – zákon o pojišťovacích zprostředk</a:t>
            </a:r>
            <a:r>
              <a:rPr lang="cs-CZ" dirty="0">
                <a:latin typeface="DejaVu Sans"/>
                <a:cs typeface="Arial" panose="020B0604020202020204" pitchFamily="34" charset="0"/>
              </a:rPr>
              <a:t>ovatelích</a:t>
            </a:r>
            <a:endParaRPr lang="en-US" dirty="0"/>
          </a:p>
        </p:txBody>
      </p:sp>
      <p:sp>
        <p:nvSpPr>
          <p:cNvPr id="3" name="Content Placeholder 2"/>
          <p:cNvSpPr>
            <a:spLocks noGrp="1"/>
          </p:cNvSpPr>
          <p:nvPr>
            <p:ph idx="1"/>
          </p:nvPr>
        </p:nvSpPr>
        <p:spPr/>
        <p:txBody>
          <a:bodyPr>
            <a:normAutofit/>
          </a:bodyPr>
          <a:lstStyle/>
          <a:p>
            <a:pPr marL="0" indent="0">
              <a:buNone/>
            </a:pPr>
            <a:r>
              <a:rPr lang="pl-PL" sz="1800" b="1" dirty="0"/>
              <a:t>§ 21a</a:t>
            </a:r>
          </a:p>
          <a:p>
            <a:pPr marL="0" indent="0">
              <a:buNone/>
            </a:pPr>
            <a:endParaRPr lang="pl-PL" sz="1800" b="1" dirty="0"/>
          </a:p>
          <a:p>
            <a:pPr marL="0" indent="0">
              <a:buNone/>
            </a:pPr>
            <a:r>
              <a:rPr lang="pl-PL" sz="1800" dirty="0"/>
              <a:t>(5) V </a:t>
            </a:r>
            <a:r>
              <a:rPr lang="pl-PL" sz="1800" dirty="0" err="1"/>
              <a:t>případech</a:t>
            </a:r>
            <a:r>
              <a:rPr lang="pl-PL" sz="1800" dirty="0"/>
              <a:t> </a:t>
            </a:r>
            <a:r>
              <a:rPr lang="pl-PL" sz="1800" dirty="0" err="1"/>
              <a:t>týkajících</a:t>
            </a:r>
            <a:r>
              <a:rPr lang="pl-PL" sz="1800" dirty="0"/>
              <a:t> </a:t>
            </a:r>
            <a:r>
              <a:rPr lang="pl-PL" sz="1800" dirty="0" err="1"/>
              <a:t>se</a:t>
            </a:r>
            <a:r>
              <a:rPr lang="pl-PL" sz="1800" dirty="0"/>
              <a:t> </a:t>
            </a:r>
            <a:r>
              <a:rPr lang="pl-PL" sz="1800" u="sng" dirty="0" err="1"/>
              <a:t>životního</a:t>
            </a:r>
            <a:r>
              <a:rPr lang="pl-PL" sz="1800" u="sng" dirty="0"/>
              <a:t> </a:t>
            </a:r>
            <a:r>
              <a:rPr lang="pl-PL" sz="1800" u="sng" dirty="0" err="1"/>
              <a:t>pojištění</a:t>
            </a:r>
            <a:r>
              <a:rPr lang="pl-PL" sz="1800" u="sng" dirty="0"/>
              <a:t>, </a:t>
            </a:r>
            <a:r>
              <a:rPr lang="pl-PL" sz="1800" u="sng" dirty="0" err="1"/>
              <a:t>ve</a:t>
            </a:r>
            <a:r>
              <a:rPr lang="pl-PL" sz="1800" u="sng" dirty="0"/>
              <a:t> </a:t>
            </a:r>
            <a:r>
              <a:rPr lang="pl-PL" sz="1800" u="sng" dirty="0" err="1"/>
              <a:t>kterém</a:t>
            </a:r>
            <a:r>
              <a:rPr lang="pl-PL" sz="1800" u="sng" dirty="0"/>
              <a:t> </a:t>
            </a:r>
            <a:r>
              <a:rPr lang="pl-PL" sz="1800" u="sng" dirty="0" err="1"/>
              <a:t>má</a:t>
            </a:r>
            <a:r>
              <a:rPr lang="pl-PL" sz="1800" u="sng" dirty="0"/>
              <a:t> </a:t>
            </a:r>
            <a:r>
              <a:rPr lang="pl-PL" sz="1800" u="sng" dirty="0" err="1"/>
              <a:t>být</a:t>
            </a:r>
            <a:r>
              <a:rPr lang="pl-PL" sz="1800" u="sng" dirty="0"/>
              <a:t> klient </a:t>
            </a:r>
            <a:r>
              <a:rPr lang="pl-PL" sz="1800" u="sng" dirty="0" err="1"/>
              <a:t>nositelem</a:t>
            </a:r>
            <a:r>
              <a:rPr lang="pl-PL" sz="1800" u="sng" dirty="0"/>
              <a:t> </a:t>
            </a:r>
            <a:r>
              <a:rPr lang="pl-PL" sz="1800" u="sng" dirty="0" err="1"/>
              <a:t>investičního</a:t>
            </a:r>
            <a:r>
              <a:rPr lang="pl-PL" sz="1800" u="sng" dirty="0"/>
              <a:t> </a:t>
            </a:r>
            <a:r>
              <a:rPr lang="pl-PL" sz="1800" u="sng" dirty="0" err="1"/>
              <a:t>rizika</a:t>
            </a:r>
            <a:r>
              <a:rPr lang="pl-PL" sz="1800" u="sng" dirty="0"/>
              <a:t> </a:t>
            </a:r>
            <a:r>
              <a:rPr lang="pl-PL" sz="1800" dirty="0"/>
              <a:t>a </a:t>
            </a:r>
            <a:r>
              <a:rPr lang="pl-PL" sz="1800" dirty="0" err="1"/>
              <a:t>kdy</a:t>
            </a:r>
            <a:r>
              <a:rPr lang="pl-PL" sz="1800" dirty="0"/>
              <a:t> je toto </a:t>
            </a:r>
            <a:r>
              <a:rPr lang="pl-PL" sz="1800" dirty="0" err="1"/>
              <a:t>pojištění</a:t>
            </a:r>
            <a:r>
              <a:rPr lang="pl-PL" sz="1800" dirty="0"/>
              <a:t> </a:t>
            </a:r>
            <a:r>
              <a:rPr lang="pl-PL" sz="1800" dirty="0" err="1"/>
              <a:t>spojené</a:t>
            </a:r>
            <a:r>
              <a:rPr lang="pl-PL" sz="1800" dirty="0"/>
              <a:t> </a:t>
            </a:r>
            <a:r>
              <a:rPr lang="pl-PL" sz="1800" dirty="0" err="1"/>
              <a:t>se</a:t>
            </a:r>
            <a:r>
              <a:rPr lang="pl-PL" sz="1800" dirty="0"/>
              <a:t> </a:t>
            </a:r>
            <a:r>
              <a:rPr lang="pl-PL" sz="1800" dirty="0" err="1"/>
              <a:t>standardním</a:t>
            </a:r>
            <a:r>
              <a:rPr lang="pl-PL" sz="1800" dirty="0"/>
              <a:t> </a:t>
            </a:r>
            <a:r>
              <a:rPr lang="pl-PL" sz="1800" dirty="0" err="1"/>
              <a:t>fondem</a:t>
            </a:r>
            <a:r>
              <a:rPr lang="pl-PL" sz="1800" dirty="0"/>
              <a:t> </a:t>
            </a:r>
            <a:r>
              <a:rPr lang="pl-PL" sz="1800" dirty="0" err="1"/>
              <a:t>kolektivního</a:t>
            </a:r>
            <a:r>
              <a:rPr lang="pl-PL" sz="1800" dirty="0"/>
              <a:t> </a:t>
            </a:r>
            <a:r>
              <a:rPr lang="pl-PL" sz="1800" dirty="0" err="1"/>
              <a:t>investování</a:t>
            </a:r>
            <a:r>
              <a:rPr lang="pl-PL" sz="1800" dirty="0"/>
              <a:t>, </a:t>
            </a:r>
            <a:r>
              <a:rPr lang="pl-PL" sz="1800" dirty="0" err="1"/>
              <a:t>vnitřním</a:t>
            </a:r>
            <a:r>
              <a:rPr lang="pl-PL" sz="1800" dirty="0"/>
              <a:t> </a:t>
            </a:r>
            <a:r>
              <a:rPr lang="pl-PL" sz="1800" dirty="0" err="1"/>
              <a:t>fondem</a:t>
            </a:r>
            <a:r>
              <a:rPr lang="pl-PL" sz="1800" dirty="0"/>
              <a:t> </a:t>
            </a:r>
            <a:r>
              <a:rPr lang="pl-PL" sz="1800" dirty="0" err="1"/>
              <a:t>pojišťovny</a:t>
            </a:r>
            <a:r>
              <a:rPr lang="pl-PL" sz="1800" dirty="0"/>
              <a:t>, indexem </a:t>
            </a:r>
            <a:r>
              <a:rPr lang="pl-PL" sz="1800" dirty="0" err="1"/>
              <a:t>akcií</a:t>
            </a:r>
            <a:r>
              <a:rPr lang="pl-PL" sz="1800" dirty="0"/>
              <a:t> </a:t>
            </a:r>
            <a:r>
              <a:rPr lang="pl-PL" sz="1800" dirty="0" err="1"/>
              <a:t>nebo</a:t>
            </a:r>
            <a:r>
              <a:rPr lang="pl-PL" sz="1800" dirty="0"/>
              <a:t> s </a:t>
            </a:r>
            <a:r>
              <a:rPr lang="pl-PL" sz="1800" dirty="0" err="1"/>
              <a:t>jinou</a:t>
            </a:r>
            <a:r>
              <a:rPr lang="pl-PL" sz="1800" dirty="0"/>
              <a:t> </a:t>
            </a:r>
            <a:r>
              <a:rPr lang="pl-PL" sz="1800" dirty="0" err="1"/>
              <a:t>odvozenou</a:t>
            </a:r>
            <a:r>
              <a:rPr lang="pl-PL" sz="1800" dirty="0"/>
              <a:t> </a:t>
            </a:r>
            <a:r>
              <a:rPr lang="pl-PL" sz="1800" dirty="0" err="1"/>
              <a:t>hodnotou</a:t>
            </a:r>
            <a:r>
              <a:rPr lang="pl-PL" sz="1800" dirty="0"/>
              <a:t>, je </a:t>
            </a:r>
            <a:r>
              <a:rPr lang="pl-PL" sz="1800" dirty="0" err="1"/>
              <a:t>pojistitel</a:t>
            </a:r>
            <a:r>
              <a:rPr lang="pl-PL" sz="1800" dirty="0"/>
              <a:t> </a:t>
            </a:r>
            <a:r>
              <a:rPr lang="pl-PL" sz="1800" dirty="0" err="1"/>
              <a:t>povinen</a:t>
            </a:r>
            <a:r>
              <a:rPr lang="pl-PL" sz="1800" dirty="0"/>
              <a:t> </a:t>
            </a:r>
            <a:r>
              <a:rPr lang="pl-PL" sz="1800" dirty="0" err="1"/>
              <a:t>informovat</a:t>
            </a:r>
            <a:r>
              <a:rPr lang="pl-PL" sz="1800" dirty="0"/>
              <a:t> klienta o</a:t>
            </a:r>
          </a:p>
          <a:p>
            <a:pPr marL="0" indent="0">
              <a:buNone/>
            </a:pPr>
            <a:r>
              <a:rPr lang="pl-PL" sz="1800" dirty="0"/>
              <a:t>a)</a:t>
            </a:r>
            <a:r>
              <a:rPr lang="pl-PL" sz="1800" dirty="0" err="1"/>
              <a:t>riziku</a:t>
            </a:r>
            <a:r>
              <a:rPr lang="pl-PL" sz="1800" dirty="0"/>
              <a:t> </a:t>
            </a:r>
            <a:r>
              <a:rPr lang="pl-PL" sz="1800" dirty="0" err="1"/>
              <a:t>investice</a:t>
            </a:r>
            <a:r>
              <a:rPr lang="pl-PL" sz="1800" dirty="0"/>
              <a:t> s </a:t>
            </a:r>
            <a:r>
              <a:rPr lang="pl-PL" sz="1800" dirty="0" err="1"/>
              <a:t>uvedením</a:t>
            </a:r>
            <a:r>
              <a:rPr lang="pl-PL" sz="1800" dirty="0"/>
              <a:t> charakteru </a:t>
            </a:r>
            <a:r>
              <a:rPr lang="pl-PL" sz="1800" dirty="0" err="1"/>
              <a:t>rizika</a:t>
            </a:r>
            <a:r>
              <a:rPr lang="pl-PL" sz="1800" dirty="0"/>
              <a:t> </a:t>
            </a:r>
            <a:r>
              <a:rPr lang="pl-PL" sz="1800" dirty="0" err="1"/>
              <a:t>nebo</a:t>
            </a:r>
            <a:r>
              <a:rPr lang="pl-PL" sz="1800" dirty="0"/>
              <a:t> o tom, </a:t>
            </a:r>
            <a:r>
              <a:rPr lang="pl-PL" sz="1800" dirty="0" err="1"/>
              <a:t>kde</a:t>
            </a:r>
            <a:r>
              <a:rPr lang="pl-PL" sz="1800" dirty="0"/>
              <a:t> je </a:t>
            </a:r>
            <a:r>
              <a:rPr lang="pl-PL" sz="1800" dirty="0" err="1"/>
              <a:t>možno</a:t>
            </a:r>
            <a:r>
              <a:rPr lang="pl-PL" sz="1800" dirty="0"/>
              <a:t> tuto </a:t>
            </a:r>
            <a:r>
              <a:rPr lang="pl-PL" sz="1800" dirty="0" err="1"/>
              <a:t>informaci</a:t>
            </a:r>
            <a:r>
              <a:rPr lang="pl-PL" sz="1800" dirty="0"/>
              <a:t> </a:t>
            </a:r>
            <a:r>
              <a:rPr lang="pl-PL" sz="1800" dirty="0" err="1"/>
              <a:t>získat</a:t>
            </a:r>
            <a:r>
              <a:rPr lang="pl-PL" sz="1800" dirty="0"/>
              <a:t>,	</a:t>
            </a:r>
          </a:p>
          <a:p>
            <a:pPr marL="0" indent="0">
              <a:buNone/>
            </a:pPr>
            <a:r>
              <a:rPr lang="pl-PL" sz="1800" dirty="0"/>
              <a:t>b)</a:t>
            </a:r>
            <a:r>
              <a:rPr lang="pl-PL" sz="1800" dirty="0" err="1"/>
              <a:t>neexistenci</a:t>
            </a:r>
            <a:r>
              <a:rPr lang="pl-PL" sz="1800" dirty="0"/>
              <a:t> </a:t>
            </a:r>
            <a:r>
              <a:rPr lang="pl-PL" sz="1800" dirty="0" err="1"/>
              <a:t>záruky</a:t>
            </a:r>
            <a:r>
              <a:rPr lang="pl-PL" sz="1800" dirty="0"/>
              <a:t> </a:t>
            </a:r>
            <a:r>
              <a:rPr lang="pl-PL" sz="1800" dirty="0" err="1"/>
              <a:t>návratnosti</a:t>
            </a:r>
            <a:r>
              <a:rPr lang="pl-PL" sz="1800" dirty="0"/>
              <a:t> </a:t>
            </a:r>
            <a:r>
              <a:rPr lang="pl-PL" sz="1800" dirty="0" err="1"/>
              <a:t>investice</a:t>
            </a:r>
            <a:r>
              <a:rPr lang="pl-PL" sz="1800" dirty="0"/>
              <a:t>,	</a:t>
            </a:r>
          </a:p>
          <a:p>
            <a:pPr marL="0" indent="0">
              <a:buNone/>
            </a:pPr>
            <a:r>
              <a:rPr lang="pl-PL" sz="1800" dirty="0"/>
              <a:t>c)</a:t>
            </a:r>
            <a:r>
              <a:rPr lang="pl-PL" sz="1800" dirty="0" err="1"/>
              <a:t>způsobu</a:t>
            </a:r>
            <a:r>
              <a:rPr lang="pl-PL" sz="1800" dirty="0"/>
              <a:t> a </a:t>
            </a:r>
            <a:r>
              <a:rPr lang="pl-PL" sz="1800" dirty="0" err="1"/>
              <a:t>rozsahu</a:t>
            </a:r>
            <a:r>
              <a:rPr lang="pl-PL" sz="1800" dirty="0"/>
              <a:t> </a:t>
            </a:r>
            <a:r>
              <a:rPr lang="pl-PL" sz="1800" dirty="0" err="1"/>
              <a:t>záruky</a:t>
            </a:r>
            <a:r>
              <a:rPr lang="pl-PL" sz="1800" dirty="0"/>
              <a:t>, je-li </a:t>
            </a:r>
            <a:r>
              <a:rPr lang="pl-PL" sz="1800" dirty="0" err="1"/>
              <a:t>dána</a:t>
            </a:r>
            <a:r>
              <a:rPr lang="pl-PL" sz="1800" dirty="0"/>
              <a:t>, a	</a:t>
            </a:r>
          </a:p>
          <a:p>
            <a:pPr marL="0" indent="0">
              <a:buNone/>
            </a:pPr>
            <a:r>
              <a:rPr lang="pl-PL" sz="1800" dirty="0"/>
              <a:t>d)</a:t>
            </a:r>
            <a:r>
              <a:rPr lang="pl-PL" sz="1800" dirty="0" err="1"/>
              <a:t>předpokládaných</a:t>
            </a:r>
            <a:r>
              <a:rPr lang="pl-PL" sz="1800" dirty="0"/>
              <a:t> </a:t>
            </a:r>
            <a:r>
              <a:rPr lang="pl-PL" sz="1800" dirty="0" err="1"/>
              <a:t>nebo</a:t>
            </a:r>
            <a:r>
              <a:rPr lang="pl-PL" sz="1800" dirty="0"/>
              <a:t> </a:t>
            </a:r>
            <a:r>
              <a:rPr lang="pl-PL" sz="1800" dirty="0" err="1"/>
              <a:t>možných</a:t>
            </a:r>
            <a:r>
              <a:rPr lang="pl-PL" sz="1800" dirty="0"/>
              <a:t> </a:t>
            </a:r>
            <a:r>
              <a:rPr lang="pl-PL" sz="1800" dirty="0" err="1"/>
              <a:t>výnosech</a:t>
            </a:r>
            <a:r>
              <a:rPr lang="pl-PL" sz="1800" dirty="0"/>
              <a:t> </a:t>
            </a:r>
            <a:r>
              <a:rPr lang="pl-PL" sz="1800" dirty="0" err="1"/>
              <a:t>nebo</a:t>
            </a:r>
            <a:r>
              <a:rPr lang="pl-PL" sz="1800" dirty="0"/>
              <a:t> </a:t>
            </a:r>
            <a:r>
              <a:rPr lang="pl-PL" sz="1800" dirty="0" err="1"/>
              <a:t>vlastnostech</a:t>
            </a:r>
            <a:r>
              <a:rPr lang="pl-PL" sz="1800" dirty="0"/>
              <a:t> </a:t>
            </a:r>
            <a:r>
              <a:rPr lang="pl-PL" sz="1800" dirty="0" err="1"/>
              <a:t>investice</a:t>
            </a:r>
            <a:r>
              <a:rPr lang="pl-PL" sz="1800" dirty="0"/>
              <a:t>, </a:t>
            </a:r>
            <a:r>
              <a:rPr lang="pl-PL" sz="1800" dirty="0" err="1"/>
              <a:t>přičemž</a:t>
            </a:r>
            <a:r>
              <a:rPr lang="pl-PL" sz="1800" dirty="0"/>
              <a:t> </a:t>
            </a:r>
            <a:r>
              <a:rPr lang="pl-PL" sz="1800" dirty="0" err="1"/>
              <a:t>nesmějí</a:t>
            </a:r>
            <a:r>
              <a:rPr lang="pl-PL" sz="1800" dirty="0"/>
              <a:t> </a:t>
            </a:r>
            <a:r>
              <a:rPr lang="pl-PL" sz="1800" dirty="0" err="1"/>
              <a:t>být</a:t>
            </a:r>
            <a:r>
              <a:rPr lang="pl-PL" sz="1800" dirty="0"/>
              <a:t> </a:t>
            </a:r>
            <a:r>
              <a:rPr lang="pl-PL" sz="1800" dirty="0" err="1"/>
              <a:t>uváděny</a:t>
            </a:r>
            <a:r>
              <a:rPr lang="pl-PL" sz="1800" dirty="0"/>
              <a:t> </a:t>
            </a:r>
            <a:r>
              <a:rPr lang="pl-PL" sz="1800" dirty="0" err="1"/>
              <a:t>údaje</a:t>
            </a:r>
            <a:r>
              <a:rPr lang="pl-PL" sz="1800" dirty="0"/>
              <a:t> </a:t>
            </a:r>
            <a:r>
              <a:rPr lang="pl-PL" sz="1800" dirty="0" err="1"/>
              <a:t>pouze</a:t>
            </a:r>
            <a:r>
              <a:rPr lang="pl-PL" sz="1800" dirty="0"/>
              <a:t> za </a:t>
            </a:r>
            <a:r>
              <a:rPr lang="pl-PL" sz="1800" dirty="0" err="1"/>
              <a:t>vybrané</a:t>
            </a:r>
            <a:r>
              <a:rPr lang="pl-PL" sz="1800" dirty="0"/>
              <a:t> </a:t>
            </a:r>
            <a:r>
              <a:rPr lang="pl-PL" sz="1800" dirty="0" err="1"/>
              <a:t>nebo</a:t>
            </a:r>
            <a:r>
              <a:rPr lang="pl-PL" sz="1800" dirty="0"/>
              <a:t> </a:t>
            </a:r>
            <a:r>
              <a:rPr lang="pl-PL" sz="1800" dirty="0" err="1"/>
              <a:t>vybraná</a:t>
            </a:r>
            <a:r>
              <a:rPr lang="pl-PL" sz="1800" dirty="0"/>
              <a:t> </a:t>
            </a:r>
            <a:r>
              <a:rPr lang="pl-PL" sz="1800" dirty="0" err="1"/>
              <a:t>časová</a:t>
            </a:r>
            <a:r>
              <a:rPr lang="pl-PL" sz="1800" dirty="0"/>
              <a:t> </a:t>
            </a:r>
            <a:r>
              <a:rPr lang="pl-PL" sz="1800" dirty="0" err="1"/>
              <a:t>období</a:t>
            </a:r>
            <a:r>
              <a:rPr lang="pl-PL" sz="1800" dirty="0"/>
              <a:t>, </a:t>
            </a:r>
            <a:r>
              <a:rPr lang="pl-PL" sz="1800" dirty="0" err="1"/>
              <a:t>ve</a:t>
            </a:r>
            <a:r>
              <a:rPr lang="pl-PL" sz="1800" dirty="0"/>
              <a:t> </a:t>
            </a:r>
            <a:r>
              <a:rPr lang="pl-PL" sz="1800" dirty="0" err="1"/>
              <a:t>kterých</a:t>
            </a:r>
            <a:r>
              <a:rPr lang="pl-PL" sz="1800" dirty="0"/>
              <a:t> </a:t>
            </a:r>
            <a:r>
              <a:rPr lang="pl-PL" sz="1800" dirty="0" err="1"/>
              <a:t>bylo</a:t>
            </a:r>
            <a:r>
              <a:rPr lang="pl-PL" sz="1800" dirty="0"/>
              <a:t> </a:t>
            </a:r>
            <a:r>
              <a:rPr lang="pl-PL" sz="1800" dirty="0" err="1"/>
              <a:t>dosaženo</a:t>
            </a:r>
            <a:r>
              <a:rPr lang="pl-PL" sz="1800" dirty="0"/>
              <a:t> </a:t>
            </a:r>
            <a:r>
              <a:rPr lang="pl-PL" sz="1800" dirty="0" err="1"/>
              <a:t>mimořádné</a:t>
            </a:r>
            <a:r>
              <a:rPr lang="pl-PL" sz="1800" dirty="0"/>
              <a:t> </a:t>
            </a:r>
            <a:r>
              <a:rPr lang="pl-PL" sz="1800" dirty="0" err="1"/>
              <a:t>výnosnosti</a:t>
            </a:r>
            <a:r>
              <a:rPr lang="pl-PL" sz="1800" dirty="0"/>
              <a:t>, a o tom, </a:t>
            </a:r>
            <a:r>
              <a:rPr lang="pl-PL" sz="1800" dirty="0" err="1"/>
              <a:t>že</a:t>
            </a:r>
            <a:r>
              <a:rPr lang="pl-PL" sz="1800" dirty="0"/>
              <a:t> </a:t>
            </a:r>
            <a:r>
              <a:rPr lang="pl-PL" sz="1800" dirty="0" err="1"/>
              <a:t>minulé</a:t>
            </a:r>
            <a:r>
              <a:rPr lang="pl-PL" sz="1800" dirty="0"/>
              <a:t> </a:t>
            </a:r>
            <a:r>
              <a:rPr lang="pl-PL" sz="1800" dirty="0" err="1"/>
              <a:t>výnosy</a:t>
            </a:r>
            <a:r>
              <a:rPr lang="pl-PL" sz="1800" dirty="0"/>
              <a:t> </a:t>
            </a:r>
            <a:r>
              <a:rPr lang="pl-PL" sz="1800" dirty="0" err="1"/>
              <a:t>nejsou</a:t>
            </a:r>
            <a:r>
              <a:rPr lang="pl-PL" sz="1800" dirty="0"/>
              <a:t> </a:t>
            </a:r>
            <a:r>
              <a:rPr lang="pl-PL" sz="1800" dirty="0" err="1"/>
              <a:t>zárukou</a:t>
            </a:r>
            <a:r>
              <a:rPr lang="pl-PL" sz="1800" dirty="0"/>
              <a:t> </a:t>
            </a:r>
            <a:r>
              <a:rPr lang="pl-PL" sz="1800" dirty="0" err="1"/>
              <a:t>budoucích</a:t>
            </a:r>
            <a:r>
              <a:rPr lang="pl-PL" sz="1800" dirty="0"/>
              <a:t> </a:t>
            </a:r>
            <a:r>
              <a:rPr lang="pl-PL" sz="1800" dirty="0" err="1"/>
              <a:t>výnosů</a:t>
            </a:r>
            <a:r>
              <a:rPr lang="pl-PL" sz="1800" dirty="0"/>
              <a:t>.</a:t>
            </a:r>
            <a:r>
              <a:rPr lang="pl-PL" sz="1700" dirty="0"/>
              <a:t>	</a:t>
            </a:r>
          </a:p>
          <a:p>
            <a:pPr marL="0" marR="91440" indent="0">
              <a:lnSpc>
                <a:spcPct val="110000"/>
              </a:lnSpc>
              <a:spcBef>
                <a:spcPts val="600"/>
              </a:spcBef>
              <a:spcAft>
                <a:spcPts val="600"/>
              </a:spcAft>
              <a:buNone/>
              <a:tabLst>
                <a:tab pos="1620520" algn="l"/>
                <a:tab pos="1980565" algn="l"/>
              </a:tabLst>
            </a:pPr>
            <a:endParaRPr lang="cs-CZ" sz="17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072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a:bodyPr>
          <a:lstStyle/>
          <a:p>
            <a:pPr marL="0" indent="0">
              <a:buNone/>
            </a:pPr>
            <a:r>
              <a:rPr lang="pl-PL" sz="1800" b="1" dirty="0"/>
              <a:t>§ 21b</a:t>
            </a:r>
          </a:p>
          <a:p>
            <a:pPr marL="0" indent="0">
              <a:buNone/>
            </a:pPr>
            <a:endParaRPr lang="pl-PL" sz="1800" b="1" dirty="0"/>
          </a:p>
          <a:p>
            <a:pPr marL="0" indent="0">
              <a:buNone/>
            </a:pPr>
            <a:r>
              <a:rPr lang="cs-CZ" sz="1800" dirty="0"/>
              <a:t>Pojistitel je povinen během trvání pojištění poskytnout pojistníkovi informace</a:t>
            </a:r>
          </a:p>
          <a:p>
            <a:pPr marL="0" indent="0">
              <a:buNone/>
            </a:pPr>
            <a:r>
              <a:rPr lang="cs-CZ" sz="1800" dirty="0"/>
              <a:t>a) o jakékoliv změně názvu pojistitele nebo adresy jeho sídla a tam, kde to přichází v úvahu, i o změně adresy agentury nebo pobočky, která uzavřela pojistnou smlouvu,	</a:t>
            </a:r>
          </a:p>
          <a:p>
            <a:pPr marL="0" indent="0">
              <a:buNone/>
            </a:pPr>
            <a:r>
              <a:rPr lang="cs-CZ" sz="1800" dirty="0"/>
              <a:t>b) uvedené v § 21a odst. 2 písm. a) až i) při jakékoliv změně pojistných podmínek nebo při změně právního předpisu, kterým se řídí vztahy vzniklé z pojistné smlouvy,	</a:t>
            </a:r>
          </a:p>
          <a:p>
            <a:pPr marL="0" indent="0">
              <a:buNone/>
            </a:pPr>
            <a:r>
              <a:rPr lang="cs-CZ" sz="1800" dirty="0"/>
              <a:t>c) o každoročním stavu bonusů,	</a:t>
            </a:r>
          </a:p>
          <a:p>
            <a:pPr marL="0" indent="0">
              <a:buNone/>
            </a:pPr>
            <a:r>
              <a:rPr lang="cs-CZ" sz="1800" dirty="0"/>
              <a:t>d) o aktuální hodnotě podílů, na které je vázáno pojistné plnění, a to nejméně jednou za čtvrtletí, a	</a:t>
            </a:r>
          </a:p>
          <a:p>
            <a:pPr marL="0" indent="0">
              <a:buNone/>
            </a:pPr>
            <a:r>
              <a:rPr lang="cs-CZ" sz="1800" dirty="0"/>
              <a:t>e) o struktuře podkladových aktiv pro pojištění vázané na investiční podíly, a to nejméně jednou za rok.	</a:t>
            </a:r>
          </a:p>
          <a:p>
            <a:endParaRPr lang="pl-PL" sz="1600" b="1"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425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ZÁKLADY  </a:t>
            </a:r>
            <a:r>
              <a:rPr lang="cs-CZ" cap="all" dirty="0" err="1"/>
              <a:t>pojišťovnictVÍ</a:t>
            </a:r>
            <a:endParaRPr lang="en-US" dirty="0"/>
          </a:p>
        </p:txBody>
      </p:sp>
      <p:sp>
        <p:nvSpPr>
          <p:cNvPr id="3" name="Content Placeholder 2"/>
          <p:cNvSpPr>
            <a:spLocks noGrp="1"/>
          </p:cNvSpPr>
          <p:nvPr>
            <p:ph idx="1"/>
          </p:nvPr>
        </p:nvSpPr>
        <p:spPr/>
        <p:txBody>
          <a:bodyPr/>
          <a:lstStyle/>
          <a:p>
            <a:pPr marR="91440">
              <a:lnSpc>
                <a:spcPct val="110000"/>
              </a:lnSpc>
              <a:spcBef>
                <a:spcPts val="600"/>
              </a:spcBef>
              <a:spcAft>
                <a:spcPts val="600"/>
              </a:spcAft>
              <a:buFont typeface="Symbol"/>
              <a:buChar char=""/>
              <a:tabLst>
                <a:tab pos="1620520" algn="l"/>
                <a:tab pos="1980565" algn="l"/>
              </a:tabLst>
            </a:pPr>
            <a:r>
              <a:rPr lang="cs-CZ" sz="2000" dirty="0">
                <a:cs typeface="Arial" panose="020B0604020202020204" pitchFamily="34" charset="0"/>
              </a:rPr>
              <a:t>Pojištění osob </a:t>
            </a:r>
          </a:p>
          <a:p>
            <a:pPr marR="91440">
              <a:lnSpc>
                <a:spcPct val="110000"/>
              </a:lnSpc>
              <a:spcBef>
                <a:spcPts val="600"/>
              </a:spcBef>
              <a:spcAft>
                <a:spcPts val="600"/>
              </a:spcAft>
              <a:buFont typeface="Symbol"/>
              <a:buChar char=""/>
              <a:tabLst>
                <a:tab pos="1620520" algn="l"/>
                <a:tab pos="1980565" algn="l"/>
              </a:tabLst>
            </a:pPr>
            <a:r>
              <a:rPr lang="cs-CZ" sz="2000" dirty="0">
                <a:cs typeface="Arial" panose="020B0604020202020204" pitchFamily="34" charset="0"/>
              </a:rPr>
              <a:t>Ochrana spotřebitele</a:t>
            </a:r>
          </a:p>
          <a:p>
            <a:pPr marR="91440">
              <a:lnSpc>
                <a:spcPct val="110000"/>
              </a:lnSpc>
              <a:spcBef>
                <a:spcPts val="600"/>
              </a:spcBef>
              <a:spcAft>
                <a:spcPts val="600"/>
              </a:spcAft>
              <a:buFont typeface="Symbol"/>
              <a:buChar char=""/>
              <a:tabLst>
                <a:tab pos="1620520" algn="l"/>
                <a:tab pos="1980565" algn="l"/>
              </a:tabLst>
            </a:pPr>
            <a:r>
              <a:rPr lang="cs-CZ" sz="2000" dirty="0">
                <a:cs typeface="Arial" panose="020B0604020202020204" pitchFamily="34" charset="0"/>
              </a:rPr>
              <a:t>Ochrana osobních údajů </a:t>
            </a: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0223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56977"/>
          </a:xfrm>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a:xfrm>
            <a:off x="467544" y="1844824"/>
            <a:ext cx="8229600" cy="4525963"/>
          </a:xfrm>
        </p:spPr>
        <p:txBody>
          <a:bodyPr>
            <a:noAutofit/>
          </a:bodyPr>
          <a:lstStyle/>
          <a:p>
            <a:pPr marL="0" indent="0">
              <a:buNone/>
            </a:pPr>
            <a:r>
              <a:rPr lang="pl-PL" sz="1800" b="1" dirty="0"/>
              <a:t>§ 21c</a:t>
            </a:r>
          </a:p>
          <a:p>
            <a:pPr marL="0" indent="0">
              <a:buNone/>
            </a:pPr>
            <a:endParaRPr lang="pl-PL" sz="1800" b="1" dirty="0"/>
          </a:p>
          <a:p>
            <a:pPr marL="0" indent="0">
              <a:buNone/>
            </a:pPr>
            <a:r>
              <a:rPr lang="pl-PL" sz="1800" dirty="0"/>
              <a:t>(1) </a:t>
            </a:r>
            <a:r>
              <a:rPr lang="pl-PL" sz="1800" dirty="0" err="1"/>
              <a:t>Pojistitel</a:t>
            </a:r>
            <a:r>
              <a:rPr lang="pl-PL" sz="1800" dirty="0"/>
              <a:t> je </a:t>
            </a:r>
            <a:r>
              <a:rPr lang="pl-PL" sz="1800" dirty="0" err="1"/>
              <a:t>povinen</a:t>
            </a:r>
            <a:r>
              <a:rPr lang="pl-PL" sz="1800" dirty="0"/>
              <a:t> </a:t>
            </a:r>
            <a:r>
              <a:rPr lang="pl-PL" sz="1800" dirty="0" err="1"/>
              <a:t>poskytnout</a:t>
            </a:r>
            <a:r>
              <a:rPr lang="pl-PL" sz="1800" dirty="0"/>
              <a:t> </a:t>
            </a:r>
            <a:r>
              <a:rPr lang="pl-PL" sz="1800" dirty="0" err="1"/>
              <a:t>informace</a:t>
            </a:r>
            <a:r>
              <a:rPr lang="pl-PL" sz="1800" dirty="0"/>
              <a:t> </a:t>
            </a:r>
            <a:r>
              <a:rPr lang="pl-PL" sz="1800" dirty="0" err="1"/>
              <a:t>uvedené</a:t>
            </a:r>
            <a:r>
              <a:rPr lang="pl-PL" sz="1800" dirty="0"/>
              <a:t> v § 21a a § 21b </a:t>
            </a:r>
            <a:r>
              <a:rPr lang="pl-PL" sz="1800" dirty="0" err="1"/>
              <a:t>jasným</a:t>
            </a:r>
            <a:r>
              <a:rPr lang="pl-PL" sz="1800" dirty="0"/>
              <a:t> a </a:t>
            </a:r>
            <a:r>
              <a:rPr lang="pl-PL" sz="1800" dirty="0" err="1"/>
              <a:t>přesným</a:t>
            </a:r>
            <a:r>
              <a:rPr lang="pl-PL" sz="1800" dirty="0"/>
              <a:t> </a:t>
            </a:r>
            <a:r>
              <a:rPr lang="pl-PL" sz="1800" dirty="0" err="1"/>
              <a:t>způsobem</a:t>
            </a:r>
            <a:r>
              <a:rPr lang="pl-PL" sz="1800" dirty="0"/>
              <a:t>, </a:t>
            </a:r>
            <a:r>
              <a:rPr lang="pl-PL" sz="1800" dirty="0" err="1"/>
              <a:t>písemně</a:t>
            </a:r>
            <a:r>
              <a:rPr lang="pl-PL" sz="1800" dirty="0"/>
              <a:t> a v </a:t>
            </a:r>
            <a:r>
              <a:rPr lang="pl-PL" sz="1800" dirty="0" err="1"/>
              <a:t>českém</a:t>
            </a:r>
            <a:r>
              <a:rPr lang="pl-PL" sz="1800" dirty="0"/>
              <a:t> </a:t>
            </a:r>
            <a:r>
              <a:rPr lang="pl-PL" sz="1800" dirty="0" err="1"/>
              <a:t>jazyce</a:t>
            </a:r>
            <a:r>
              <a:rPr lang="pl-PL" sz="1800" dirty="0"/>
              <a:t>. Tyto </a:t>
            </a:r>
            <a:r>
              <a:rPr lang="pl-PL" sz="1800" dirty="0" err="1"/>
              <a:t>informace</a:t>
            </a:r>
            <a:r>
              <a:rPr lang="pl-PL" sz="1800" dirty="0"/>
              <a:t> </a:t>
            </a:r>
            <a:r>
              <a:rPr lang="pl-PL" sz="1800" dirty="0" err="1"/>
              <a:t>mohou</a:t>
            </a:r>
            <a:r>
              <a:rPr lang="pl-PL" sz="1800" dirty="0"/>
              <a:t> </a:t>
            </a:r>
            <a:r>
              <a:rPr lang="pl-PL" sz="1800" dirty="0" err="1"/>
              <a:t>být</a:t>
            </a:r>
            <a:r>
              <a:rPr lang="pl-PL" sz="1800" dirty="0"/>
              <a:t> </a:t>
            </a:r>
            <a:r>
              <a:rPr lang="pl-PL" sz="1800" dirty="0" err="1"/>
              <a:t>poskytnuty</a:t>
            </a:r>
            <a:r>
              <a:rPr lang="pl-PL" sz="1800" dirty="0"/>
              <a:t> i v </a:t>
            </a:r>
            <a:r>
              <a:rPr lang="pl-PL" sz="1800" dirty="0" err="1"/>
              <a:t>jiném</a:t>
            </a:r>
            <a:r>
              <a:rPr lang="pl-PL" sz="1800" dirty="0"/>
              <a:t> </a:t>
            </a:r>
            <a:r>
              <a:rPr lang="pl-PL" sz="1800" dirty="0" err="1"/>
              <a:t>než</a:t>
            </a:r>
            <a:r>
              <a:rPr lang="pl-PL" sz="1800" dirty="0"/>
              <a:t> v </a:t>
            </a:r>
            <a:r>
              <a:rPr lang="pl-PL" sz="1800" dirty="0" err="1"/>
              <a:t>českém</a:t>
            </a:r>
            <a:r>
              <a:rPr lang="pl-PL" sz="1800" dirty="0"/>
              <a:t> </a:t>
            </a:r>
            <a:r>
              <a:rPr lang="pl-PL" sz="1800" dirty="0" err="1"/>
              <a:t>jazyce</a:t>
            </a:r>
            <a:r>
              <a:rPr lang="pl-PL" sz="1800" dirty="0"/>
              <a:t>, </a:t>
            </a:r>
            <a:r>
              <a:rPr lang="pl-PL" sz="1800" dirty="0" err="1"/>
              <a:t>pokud</a:t>
            </a:r>
            <a:r>
              <a:rPr lang="pl-PL" sz="1800" dirty="0"/>
              <a:t> to </a:t>
            </a:r>
            <a:r>
              <a:rPr lang="pl-PL" sz="1800" dirty="0" err="1"/>
              <a:t>výslovně</a:t>
            </a:r>
            <a:r>
              <a:rPr lang="pl-PL" sz="1800" dirty="0"/>
              <a:t> klient </a:t>
            </a:r>
            <a:r>
              <a:rPr lang="pl-PL" sz="1800" dirty="0" err="1"/>
              <a:t>nebo</a:t>
            </a:r>
            <a:r>
              <a:rPr lang="pl-PL" sz="1800" dirty="0"/>
              <a:t> </a:t>
            </a:r>
            <a:r>
              <a:rPr lang="pl-PL" sz="1800" dirty="0" err="1"/>
              <a:t>pojistník</a:t>
            </a:r>
            <a:r>
              <a:rPr lang="pl-PL" sz="1800" dirty="0"/>
              <a:t> </a:t>
            </a:r>
            <a:r>
              <a:rPr lang="pl-PL" sz="1800" dirty="0" err="1"/>
              <a:t>požaduje</a:t>
            </a:r>
            <a:r>
              <a:rPr lang="pl-PL" sz="1800" dirty="0"/>
              <a:t> </a:t>
            </a:r>
            <a:r>
              <a:rPr lang="pl-PL" sz="1800" dirty="0" err="1"/>
              <a:t>nebo</a:t>
            </a:r>
            <a:r>
              <a:rPr lang="pl-PL" sz="1800" dirty="0"/>
              <a:t> </a:t>
            </a:r>
            <a:r>
              <a:rPr lang="pl-PL" sz="1800" dirty="0" err="1"/>
              <a:t>pokud</a:t>
            </a:r>
            <a:r>
              <a:rPr lang="pl-PL" sz="1800" dirty="0"/>
              <a:t> </a:t>
            </a:r>
            <a:r>
              <a:rPr lang="pl-PL" sz="1800" dirty="0" err="1"/>
              <a:t>má</a:t>
            </a:r>
            <a:r>
              <a:rPr lang="pl-PL" sz="1800" dirty="0"/>
              <a:t> </a:t>
            </a:r>
            <a:r>
              <a:rPr lang="pl-PL" sz="1800" dirty="0" err="1"/>
              <a:t>možnost</a:t>
            </a:r>
            <a:r>
              <a:rPr lang="pl-PL" sz="1800" dirty="0"/>
              <a:t> </a:t>
            </a:r>
            <a:r>
              <a:rPr lang="pl-PL" sz="1800" dirty="0" err="1"/>
              <a:t>volby</a:t>
            </a:r>
            <a:r>
              <a:rPr lang="pl-PL" sz="1800" dirty="0"/>
              <a:t> </a:t>
            </a:r>
            <a:r>
              <a:rPr lang="pl-PL" sz="1800" dirty="0" err="1"/>
              <a:t>práva</a:t>
            </a:r>
            <a:r>
              <a:rPr lang="pl-PL" sz="1800" dirty="0"/>
              <a:t>, </a:t>
            </a:r>
            <a:r>
              <a:rPr lang="pl-PL" sz="1800" dirty="0" err="1"/>
              <a:t>které</a:t>
            </a:r>
            <a:r>
              <a:rPr lang="pl-PL" sz="1800" dirty="0"/>
              <a:t> </a:t>
            </a:r>
            <a:r>
              <a:rPr lang="pl-PL" sz="1800" dirty="0" err="1"/>
              <a:t>bude</a:t>
            </a:r>
            <a:r>
              <a:rPr lang="pl-PL" sz="1800" dirty="0"/>
              <a:t> pro </a:t>
            </a:r>
            <a:r>
              <a:rPr lang="pl-PL" sz="1800" dirty="0" err="1"/>
              <a:t>pojistnou</a:t>
            </a:r>
            <a:r>
              <a:rPr lang="pl-PL" sz="1800" dirty="0"/>
              <a:t> </a:t>
            </a:r>
            <a:r>
              <a:rPr lang="pl-PL" sz="1800" dirty="0" err="1"/>
              <a:t>smlouvu</a:t>
            </a:r>
            <a:r>
              <a:rPr lang="pl-PL" sz="1800" dirty="0"/>
              <a:t> </a:t>
            </a:r>
            <a:r>
              <a:rPr lang="pl-PL" sz="1800" dirty="0" err="1"/>
              <a:t>použito</a:t>
            </a:r>
            <a:r>
              <a:rPr lang="pl-PL" sz="1800" dirty="0"/>
              <a:t>.</a:t>
            </a:r>
          </a:p>
          <a:p>
            <a:pPr marL="0" indent="0">
              <a:buNone/>
            </a:pPr>
            <a:r>
              <a:rPr lang="pl-PL" sz="1800" dirty="0"/>
              <a:t>(2) </a:t>
            </a:r>
            <a:r>
              <a:rPr lang="pl-PL" sz="1800" dirty="0" err="1"/>
              <a:t>Informace</a:t>
            </a:r>
            <a:r>
              <a:rPr lang="pl-PL" sz="1800" dirty="0"/>
              <a:t> podle § 21a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v </a:t>
            </a:r>
            <a:r>
              <a:rPr lang="pl-PL" sz="1800" dirty="0" err="1"/>
              <a:t>dostatečné</a:t>
            </a:r>
            <a:r>
              <a:rPr lang="pl-PL" sz="1800" dirty="0"/>
              <a:t> </a:t>
            </a:r>
            <a:r>
              <a:rPr lang="pl-PL" sz="1800" dirty="0" err="1"/>
              <a:t>době</a:t>
            </a:r>
            <a:r>
              <a:rPr lang="pl-PL" sz="1800" dirty="0"/>
              <a:t> </a:t>
            </a:r>
            <a:r>
              <a:rPr lang="pl-PL" sz="1800" dirty="0" err="1"/>
              <a:t>před</a:t>
            </a:r>
            <a:r>
              <a:rPr lang="pl-PL" sz="1800" dirty="0"/>
              <a:t> </a:t>
            </a:r>
            <a:r>
              <a:rPr lang="pl-PL" sz="1800" dirty="0" err="1"/>
              <a:t>tím</a:t>
            </a:r>
            <a:r>
              <a:rPr lang="pl-PL" sz="1800" dirty="0"/>
              <a:t>, </a:t>
            </a:r>
            <a:r>
              <a:rPr lang="pl-PL" sz="1800" dirty="0" err="1"/>
              <a:t>než</a:t>
            </a:r>
            <a:r>
              <a:rPr lang="pl-PL" sz="1800" dirty="0"/>
              <a:t> je klient </a:t>
            </a:r>
            <a:r>
              <a:rPr lang="pl-PL" sz="1800" dirty="0" err="1"/>
              <a:t>pojistnou</a:t>
            </a:r>
            <a:r>
              <a:rPr lang="pl-PL" sz="1800" dirty="0"/>
              <a:t> </a:t>
            </a:r>
            <a:r>
              <a:rPr lang="pl-PL" sz="1800" dirty="0" err="1"/>
              <a:t>smlouvou</a:t>
            </a:r>
            <a:r>
              <a:rPr lang="pl-PL" sz="1800" dirty="0"/>
              <a:t> </a:t>
            </a:r>
            <a:r>
              <a:rPr lang="pl-PL" sz="1800" dirty="0" err="1"/>
              <a:t>vázán</a:t>
            </a:r>
            <a:r>
              <a:rPr lang="pl-PL" sz="1800" dirty="0"/>
              <a:t>.</a:t>
            </a:r>
          </a:p>
          <a:p>
            <a:pPr marL="0" indent="0">
              <a:buNone/>
            </a:pPr>
            <a:r>
              <a:rPr lang="pl-PL" sz="1800" dirty="0"/>
              <a:t>(3) </a:t>
            </a:r>
            <a:r>
              <a:rPr lang="pl-PL" sz="1800" dirty="0" err="1"/>
              <a:t>Informace</a:t>
            </a:r>
            <a:r>
              <a:rPr lang="pl-PL" sz="1800" dirty="0"/>
              <a:t> podle § 21a </a:t>
            </a:r>
            <a:r>
              <a:rPr lang="pl-PL" sz="1800" dirty="0" err="1"/>
              <a:t>odst</a:t>
            </a:r>
            <a:r>
              <a:rPr lang="pl-PL" sz="1800" dirty="0"/>
              <a:t>. 3 a 4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na </a:t>
            </a:r>
            <a:r>
              <a:rPr lang="pl-PL" sz="1800" dirty="0" err="1"/>
              <a:t>trvalém</a:t>
            </a:r>
            <a:r>
              <a:rPr lang="pl-PL" sz="1800" dirty="0"/>
              <a:t> </a:t>
            </a:r>
            <a:r>
              <a:rPr lang="pl-PL" sz="1800" dirty="0" err="1"/>
              <a:t>nosiči</a:t>
            </a:r>
            <a:r>
              <a:rPr lang="pl-PL" sz="1800" dirty="0"/>
              <a:t> dat.</a:t>
            </a:r>
          </a:p>
          <a:p>
            <a:pPr marL="0" indent="0">
              <a:buNone/>
            </a:pPr>
            <a:r>
              <a:rPr lang="pl-PL" sz="1800" dirty="0"/>
              <a:t>(4) </a:t>
            </a:r>
            <a:r>
              <a:rPr lang="pl-PL" sz="1800" dirty="0" err="1"/>
              <a:t>Pojistník</a:t>
            </a:r>
            <a:r>
              <a:rPr lang="pl-PL" sz="1800" dirty="0"/>
              <a:t> </a:t>
            </a:r>
            <a:r>
              <a:rPr lang="pl-PL" sz="1800" dirty="0" err="1"/>
              <a:t>má</a:t>
            </a:r>
            <a:r>
              <a:rPr lang="pl-PL" sz="1800" dirty="0"/>
              <a:t> </a:t>
            </a:r>
            <a:r>
              <a:rPr lang="pl-PL" sz="1800" dirty="0" err="1"/>
              <a:t>právo</a:t>
            </a:r>
            <a:r>
              <a:rPr lang="pl-PL" sz="1800" dirty="0"/>
              <a:t> </a:t>
            </a:r>
            <a:r>
              <a:rPr lang="pl-PL" sz="1800" dirty="0" err="1"/>
              <a:t>obdržet</a:t>
            </a:r>
            <a:r>
              <a:rPr lang="pl-PL" sz="1800" dirty="0"/>
              <a:t> </a:t>
            </a:r>
            <a:r>
              <a:rPr lang="pl-PL" sz="1800" dirty="0" err="1"/>
              <a:t>kdykoli</a:t>
            </a:r>
            <a:r>
              <a:rPr lang="pl-PL" sz="1800" dirty="0"/>
              <a:t> </a:t>
            </a:r>
            <a:r>
              <a:rPr lang="pl-PL" sz="1800" dirty="0" err="1"/>
              <a:t>během</a:t>
            </a:r>
            <a:r>
              <a:rPr lang="pl-PL" sz="1800" dirty="0"/>
              <a:t> </a:t>
            </a:r>
            <a:r>
              <a:rPr lang="pl-PL" sz="1800" dirty="0" err="1"/>
              <a:t>trvání</a:t>
            </a:r>
            <a:r>
              <a:rPr lang="pl-PL" sz="1800" dirty="0"/>
              <a:t> </a:t>
            </a:r>
            <a:r>
              <a:rPr lang="pl-PL" sz="1800" dirty="0" err="1"/>
              <a:t>pojištění</a:t>
            </a:r>
            <a:r>
              <a:rPr lang="pl-PL" sz="1800" dirty="0"/>
              <a:t> </a:t>
            </a:r>
            <a:r>
              <a:rPr lang="pl-PL" sz="1800" dirty="0" err="1"/>
              <a:t>uzavřeného</a:t>
            </a:r>
            <a:r>
              <a:rPr lang="pl-PL" sz="1800" dirty="0"/>
              <a:t> na </a:t>
            </a:r>
            <a:r>
              <a:rPr lang="pl-PL" sz="1800" dirty="0" err="1"/>
              <a:t>dálku</a:t>
            </a:r>
            <a:r>
              <a:rPr lang="pl-PL" sz="1800" dirty="0"/>
              <a:t> </a:t>
            </a:r>
            <a:r>
              <a:rPr lang="pl-PL" sz="1800" dirty="0" err="1"/>
              <a:t>pojistné</a:t>
            </a:r>
            <a:r>
              <a:rPr lang="pl-PL" sz="1800" dirty="0"/>
              <a:t> </a:t>
            </a:r>
            <a:r>
              <a:rPr lang="pl-PL" sz="1800" dirty="0" err="1"/>
              <a:t>podmínky</a:t>
            </a:r>
            <a:r>
              <a:rPr lang="pl-PL" sz="1800" dirty="0"/>
              <a:t> v </a:t>
            </a:r>
            <a:r>
              <a:rPr lang="pl-PL" sz="1800" dirty="0" err="1"/>
              <a:t>tištěné</a:t>
            </a:r>
            <a:r>
              <a:rPr lang="pl-PL" sz="1800" dirty="0"/>
              <a:t> </a:t>
            </a:r>
            <a:r>
              <a:rPr lang="pl-PL" sz="1800" dirty="0" err="1"/>
              <a:t>podobě</a:t>
            </a:r>
            <a:r>
              <a:rPr lang="pl-PL" sz="1800" dirty="0"/>
              <a:t> a </a:t>
            </a:r>
            <a:r>
              <a:rPr lang="pl-PL" sz="1800" dirty="0" err="1"/>
              <a:t>změnit</a:t>
            </a:r>
            <a:r>
              <a:rPr lang="pl-PL" sz="1800" dirty="0"/>
              <a:t> </a:t>
            </a:r>
            <a:r>
              <a:rPr lang="pl-PL" sz="1800" dirty="0" err="1"/>
              <a:t>způsob</a:t>
            </a:r>
            <a:r>
              <a:rPr lang="pl-PL" sz="1800" dirty="0"/>
              <a:t> </a:t>
            </a:r>
            <a:r>
              <a:rPr lang="pl-PL" sz="1800" dirty="0" err="1"/>
              <a:t>komunikace</a:t>
            </a:r>
            <a:r>
              <a:rPr lang="pl-PL" sz="1800" dirty="0"/>
              <a:t> na </a:t>
            </a:r>
            <a:r>
              <a:rPr lang="pl-PL" sz="1800" dirty="0" err="1"/>
              <a:t>dálku</a:t>
            </a:r>
            <a:r>
              <a:rPr lang="pl-PL" sz="1800" dirty="0"/>
              <a:t>.</a:t>
            </a:r>
          </a:p>
          <a:p>
            <a:pPr marL="0" indent="0">
              <a:buNone/>
            </a:pPr>
            <a:r>
              <a:rPr lang="pl-PL" sz="1800" dirty="0"/>
              <a:t>(5) </a:t>
            </a:r>
            <a:r>
              <a:rPr lang="pl-PL" sz="1800" dirty="0" err="1"/>
              <a:t>Informace</a:t>
            </a:r>
            <a:r>
              <a:rPr lang="pl-PL" sz="1800" dirty="0"/>
              <a:t> podle § 21b </a:t>
            </a:r>
            <a:r>
              <a:rPr lang="pl-PL" sz="1800" dirty="0" err="1"/>
              <a:t>písm</a:t>
            </a:r>
            <a:r>
              <a:rPr lang="pl-PL" sz="1800" dirty="0"/>
              <a:t>. d) a e)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a:t>
            </a:r>
            <a:r>
              <a:rPr lang="pl-PL" sz="1800" dirty="0" err="1"/>
              <a:t>způsobem</a:t>
            </a:r>
            <a:r>
              <a:rPr lang="pl-PL" sz="1800" dirty="0"/>
              <a:t> </a:t>
            </a:r>
            <a:r>
              <a:rPr lang="pl-PL" sz="1800" dirty="0" err="1"/>
              <a:t>umožňujícím</a:t>
            </a:r>
            <a:r>
              <a:rPr lang="pl-PL" sz="1800" dirty="0"/>
              <a:t> </a:t>
            </a:r>
            <a:r>
              <a:rPr lang="pl-PL" sz="1800" dirty="0" err="1"/>
              <a:t>dálkový</a:t>
            </a:r>
            <a:r>
              <a:rPr lang="pl-PL" sz="1800" dirty="0"/>
              <a:t> </a:t>
            </a:r>
            <a:r>
              <a:rPr lang="pl-PL" sz="1800" dirty="0" err="1"/>
              <a:t>přístup</a:t>
            </a:r>
            <a:r>
              <a:rPr lang="pl-PL" sz="1800" dirty="0"/>
              <a:t>.</a:t>
            </a:r>
            <a:endParaRPr lang="cs-CZ" sz="18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041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56977"/>
          </a:xfrm>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a:xfrm>
            <a:off x="467544" y="1844824"/>
            <a:ext cx="8229600" cy="4525963"/>
          </a:xfrm>
        </p:spPr>
        <p:txBody>
          <a:bodyPr>
            <a:noAutofit/>
          </a:bodyPr>
          <a:lstStyle/>
          <a:p>
            <a:pPr marL="0" indent="0">
              <a:buNone/>
            </a:pPr>
            <a:r>
              <a:rPr lang="pl-PL" sz="1800" b="1" dirty="0"/>
              <a:t>§ 21c</a:t>
            </a:r>
          </a:p>
          <a:p>
            <a:pPr marL="0" indent="0">
              <a:buNone/>
            </a:pPr>
            <a:endParaRPr lang="pl-PL" sz="1800" b="1" dirty="0"/>
          </a:p>
          <a:p>
            <a:pPr marL="0" indent="0">
              <a:buNone/>
            </a:pPr>
            <a:r>
              <a:rPr lang="pl-PL" sz="1800" dirty="0"/>
              <a:t>(1) </a:t>
            </a:r>
            <a:r>
              <a:rPr lang="pl-PL" sz="1800" dirty="0" err="1"/>
              <a:t>Pojistitel</a:t>
            </a:r>
            <a:r>
              <a:rPr lang="pl-PL" sz="1800" dirty="0"/>
              <a:t> je </a:t>
            </a:r>
            <a:r>
              <a:rPr lang="pl-PL" sz="1800" dirty="0" err="1"/>
              <a:t>povinen</a:t>
            </a:r>
            <a:r>
              <a:rPr lang="pl-PL" sz="1800" dirty="0"/>
              <a:t> </a:t>
            </a:r>
            <a:r>
              <a:rPr lang="pl-PL" sz="1800" dirty="0" err="1"/>
              <a:t>poskytnout</a:t>
            </a:r>
            <a:r>
              <a:rPr lang="pl-PL" sz="1800" dirty="0"/>
              <a:t> </a:t>
            </a:r>
            <a:r>
              <a:rPr lang="pl-PL" sz="1800" dirty="0" err="1"/>
              <a:t>informace</a:t>
            </a:r>
            <a:r>
              <a:rPr lang="pl-PL" sz="1800" dirty="0"/>
              <a:t> </a:t>
            </a:r>
            <a:r>
              <a:rPr lang="pl-PL" sz="1800" dirty="0" err="1"/>
              <a:t>uvedené</a:t>
            </a:r>
            <a:r>
              <a:rPr lang="pl-PL" sz="1800" dirty="0"/>
              <a:t> v § 21a a § 21b </a:t>
            </a:r>
            <a:r>
              <a:rPr lang="pl-PL" sz="1800" dirty="0" err="1"/>
              <a:t>jasným</a:t>
            </a:r>
            <a:r>
              <a:rPr lang="pl-PL" sz="1800" dirty="0"/>
              <a:t> a </a:t>
            </a:r>
            <a:r>
              <a:rPr lang="pl-PL" sz="1800" dirty="0" err="1"/>
              <a:t>přesným</a:t>
            </a:r>
            <a:r>
              <a:rPr lang="pl-PL" sz="1800" dirty="0"/>
              <a:t> </a:t>
            </a:r>
            <a:r>
              <a:rPr lang="pl-PL" sz="1800" dirty="0" err="1"/>
              <a:t>způsobem</a:t>
            </a:r>
            <a:r>
              <a:rPr lang="pl-PL" sz="1800" dirty="0"/>
              <a:t>, </a:t>
            </a:r>
            <a:r>
              <a:rPr lang="pl-PL" sz="1800" dirty="0" err="1"/>
              <a:t>písemně</a:t>
            </a:r>
            <a:r>
              <a:rPr lang="pl-PL" sz="1800" dirty="0"/>
              <a:t> a v </a:t>
            </a:r>
            <a:r>
              <a:rPr lang="pl-PL" sz="1800" dirty="0" err="1"/>
              <a:t>českém</a:t>
            </a:r>
            <a:r>
              <a:rPr lang="pl-PL" sz="1800" dirty="0"/>
              <a:t> </a:t>
            </a:r>
            <a:r>
              <a:rPr lang="pl-PL" sz="1800" dirty="0" err="1"/>
              <a:t>jazyce</a:t>
            </a:r>
            <a:r>
              <a:rPr lang="pl-PL" sz="1800" dirty="0"/>
              <a:t>. Tyto </a:t>
            </a:r>
            <a:r>
              <a:rPr lang="pl-PL" sz="1800" dirty="0" err="1"/>
              <a:t>informace</a:t>
            </a:r>
            <a:r>
              <a:rPr lang="pl-PL" sz="1800" dirty="0"/>
              <a:t> </a:t>
            </a:r>
            <a:r>
              <a:rPr lang="pl-PL" sz="1800" dirty="0" err="1"/>
              <a:t>mohou</a:t>
            </a:r>
            <a:r>
              <a:rPr lang="pl-PL" sz="1800" dirty="0"/>
              <a:t> </a:t>
            </a:r>
            <a:r>
              <a:rPr lang="pl-PL" sz="1800" dirty="0" err="1"/>
              <a:t>být</a:t>
            </a:r>
            <a:r>
              <a:rPr lang="pl-PL" sz="1800" dirty="0"/>
              <a:t> </a:t>
            </a:r>
            <a:r>
              <a:rPr lang="pl-PL" sz="1800" dirty="0" err="1"/>
              <a:t>poskytnuty</a:t>
            </a:r>
            <a:r>
              <a:rPr lang="pl-PL" sz="1800" dirty="0"/>
              <a:t> i v </a:t>
            </a:r>
            <a:r>
              <a:rPr lang="pl-PL" sz="1800" dirty="0" err="1"/>
              <a:t>jiném</a:t>
            </a:r>
            <a:r>
              <a:rPr lang="pl-PL" sz="1800" dirty="0"/>
              <a:t> </a:t>
            </a:r>
            <a:r>
              <a:rPr lang="pl-PL" sz="1800" dirty="0" err="1"/>
              <a:t>než</a:t>
            </a:r>
            <a:r>
              <a:rPr lang="pl-PL" sz="1800" dirty="0"/>
              <a:t> v </a:t>
            </a:r>
            <a:r>
              <a:rPr lang="pl-PL" sz="1800" dirty="0" err="1"/>
              <a:t>českém</a:t>
            </a:r>
            <a:r>
              <a:rPr lang="pl-PL" sz="1800" dirty="0"/>
              <a:t> </a:t>
            </a:r>
            <a:r>
              <a:rPr lang="pl-PL" sz="1800" dirty="0" err="1"/>
              <a:t>jazyce</a:t>
            </a:r>
            <a:r>
              <a:rPr lang="pl-PL" sz="1800" dirty="0"/>
              <a:t>, </a:t>
            </a:r>
            <a:r>
              <a:rPr lang="pl-PL" sz="1800" dirty="0" err="1"/>
              <a:t>pokud</a:t>
            </a:r>
            <a:r>
              <a:rPr lang="pl-PL" sz="1800" dirty="0"/>
              <a:t> to </a:t>
            </a:r>
            <a:r>
              <a:rPr lang="pl-PL" sz="1800" dirty="0" err="1"/>
              <a:t>výslovně</a:t>
            </a:r>
            <a:r>
              <a:rPr lang="pl-PL" sz="1800" dirty="0"/>
              <a:t> klient </a:t>
            </a:r>
            <a:r>
              <a:rPr lang="pl-PL" sz="1800" dirty="0" err="1"/>
              <a:t>nebo</a:t>
            </a:r>
            <a:r>
              <a:rPr lang="pl-PL" sz="1800" dirty="0"/>
              <a:t> </a:t>
            </a:r>
            <a:r>
              <a:rPr lang="pl-PL" sz="1800" dirty="0" err="1"/>
              <a:t>pojistník</a:t>
            </a:r>
            <a:r>
              <a:rPr lang="pl-PL" sz="1800" dirty="0"/>
              <a:t> </a:t>
            </a:r>
            <a:r>
              <a:rPr lang="pl-PL" sz="1800" dirty="0" err="1"/>
              <a:t>požaduje</a:t>
            </a:r>
            <a:r>
              <a:rPr lang="pl-PL" sz="1800" dirty="0"/>
              <a:t> </a:t>
            </a:r>
            <a:r>
              <a:rPr lang="pl-PL" sz="1800" dirty="0" err="1"/>
              <a:t>nebo</a:t>
            </a:r>
            <a:r>
              <a:rPr lang="pl-PL" sz="1800" dirty="0"/>
              <a:t> </a:t>
            </a:r>
            <a:r>
              <a:rPr lang="pl-PL" sz="1800" dirty="0" err="1"/>
              <a:t>pokud</a:t>
            </a:r>
            <a:r>
              <a:rPr lang="pl-PL" sz="1800" dirty="0"/>
              <a:t> </a:t>
            </a:r>
            <a:r>
              <a:rPr lang="pl-PL" sz="1800" dirty="0" err="1"/>
              <a:t>má</a:t>
            </a:r>
            <a:r>
              <a:rPr lang="pl-PL" sz="1800" dirty="0"/>
              <a:t> </a:t>
            </a:r>
            <a:r>
              <a:rPr lang="pl-PL" sz="1800" dirty="0" err="1"/>
              <a:t>možnost</a:t>
            </a:r>
            <a:r>
              <a:rPr lang="pl-PL" sz="1800" dirty="0"/>
              <a:t> </a:t>
            </a:r>
            <a:r>
              <a:rPr lang="pl-PL" sz="1800" dirty="0" err="1"/>
              <a:t>volby</a:t>
            </a:r>
            <a:r>
              <a:rPr lang="pl-PL" sz="1800" dirty="0"/>
              <a:t> </a:t>
            </a:r>
            <a:r>
              <a:rPr lang="pl-PL" sz="1800" dirty="0" err="1"/>
              <a:t>práva</a:t>
            </a:r>
            <a:r>
              <a:rPr lang="pl-PL" sz="1800" dirty="0"/>
              <a:t>, </a:t>
            </a:r>
            <a:r>
              <a:rPr lang="pl-PL" sz="1800" dirty="0" err="1"/>
              <a:t>které</a:t>
            </a:r>
            <a:r>
              <a:rPr lang="pl-PL" sz="1800" dirty="0"/>
              <a:t> </a:t>
            </a:r>
            <a:r>
              <a:rPr lang="pl-PL" sz="1800" dirty="0" err="1"/>
              <a:t>bude</a:t>
            </a:r>
            <a:r>
              <a:rPr lang="pl-PL" sz="1800" dirty="0"/>
              <a:t> pro </a:t>
            </a:r>
            <a:r>
              <a:rPr lang="pl-PL" sz="1800" dirty="0" err="1"/>
              <a:t>pojistnou</a:t>
            </a:r>
            <a:r>
              <a:rPr lang="pl-PL" sz="1800" dirty="0"/>
              <a:t> </a:t>
            </a:r>
            <a:r>
              <a:rPr lang="pl-PL" sz="1800" dirty="0" err="1"/>
              <a:t>smlouvu</a:t>
            </a:r>
            <a:r>
              <a:rPr lang="pl-PL" sz="1800" dirty="0"/>
              <a:t> </a:t>
            </a:r>
            <a:r>
              <a:rPr lang="pl-PL" sz="1800" dirty="0" err="1"/>
              <a:t>použito</a:t>
            </a:r>
            <a:r>
              <a:rPr lang="pl-PL" sz="1800" dirty="0"/>
              <a:t>.</a:t>
            </a:r>
          </a:p>
          <a:p>
            <a:pPr marL="0" indent="0">
              <a:buNone/>
            </a:pPr>
            <a:r>
              <a:rPr lang="pl-PL" sz="1800" dirty="0"/>
              <a:t>(2) </a:t>
            </a:r>
            <a:r>
              <a:rPr lang="pl-PL" sz="1800" dirty="0" err="1"/>
              <a:t>Informace</a:t>
            </a:r>
            <a:r>
              <a:rPr lang="pl-PL" sz="1800" dirty="0"/>
              <a:t> podle § 21a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v </a:t>
            </a:r>
            <a:r>
              <a:rPr lang="pl-PL" sz="1800" dirty="0" err="1"/>
              <a:t>dostatečné</a:t>
            </a:r>
            <a:r>
              <a:rPr lang="pl-PL" sz="1800" dirty="0"/>
              <a:t> </a:t>
            </a:r>
            <a:r>
              <a:rPr lang="pl-PL" sz="1800" dirty="0" err="1"/>
              <a:t>době</a:t>
            </a:r>
            <a:r>
              <a:rPr lang="pl-PL" sz="1800" dirty="0"/>
              <a:t> </a:t>
            </a:r>
            <a:r>
              <a:rPr lang="pl-PL" sz="1800" dirty="0" err="1"/>
              <a:t>před</a:t>
            </a:r>
            <a:r>
              <a:rPr lang="pl-PL" sz="1800" dirty="0"/>
              <a:t> </a:t>
            </a:r>
            <a:r>
              <a:rPr lang="pl-PL" sz="1800" dirty="0" err="1"/>
              <a:t>tím</a:t>
            </a:r>
            <a:r>
              <a:rPr lang="pl-PL" sz="1800" dirty="0"/>
              <a:t>, </a:t>
            </a:r>
            <a:r>
              <a:rPr lang="pl-PL" sz="1800" dirty="0" err="1"/>
              <a:t>než</a:t>
            </a:r>
            <a:r>
              <a:rPr lang="pl-PL" sz="1800" dirty="0"/>
              <a:t> je klient </a:t>
            </a:r>
            <a:r>
              <a:rPr lang="pl-PL" sz="1800" dirty="0" err="1"/>
              <a:t>pojistnou</a:t>
            </a:r>
            <a:r>
              <a:rPr lang="pl-PL" sz="1800" dirty="0"/>
              <a:t> </a:t>
            </a:r>
            <a:r>
              <a:rPr lang="pl-PL" sz="1800" dirty="0" err="1"/>
              <a:t>smlouvou</a:t>
            </a:r>
            <a:r>
              <a:rPr lang="pl-PL" sz="1800" dirty="0"/>
              <a:t> </a:t>
            </a:r>
            <a:r>
              <a:rPr lang="pl-PL" sz="1800" dirty="0" err="1"/>
              <a:t>vázán</a:t>
            </a:r>
            <a:r>
              <a:rPr lang="pl-PL" sz="1800" dirty="0"/>
              <a:t>.</a:t>
            </a:r>
          </a:p>
          <a:p>
            <a:pPr marL="0" indent="0">
              <a:buNone/>
            </a:pPr>
            <a:r>
              <a:rPr lang="pl-PL" sz="1800" dirty="0"/>
              <a:t>(3) </a:t>
            </a:r>
            <a:r>
              <a:rPr lang="pl-PL" sz="1800" dirty="0" err="1"/>
              <a:t>Informace</a:t>
            </a:r>
            <a:r>
              <a:rPr lang="pl-PL" sz="1800" dirty="0"/>
              <a:t> podle § 21a </a:t>
            </a:r>
            <a:r>
              <a:rPr lang="pl-PL" sz="1800" dirty="0" err="1"/>
              <a:t>odst</a:t>
            </a:r>
            <a:r>
              <a:rPr lang="pl-PL" sz="1800" dirty="0"/>
              <a:t>. 3 a 4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na </a:t>
            </a:r>
            <a:r>
              <a:rPr lang="pl-PL" sz="1800" dirty="0" err="1"/>
              <a:t>trvalém</a:t>
            </a:r>
            <a:r>
              <a:rPr lang="pl-PL" sz="1800" dirty="0"/>
              <a:t> </a:t>
            </a:r>
            <a:r>
              <a:rPr lang="pl-PL" sz="1800" dirty="0" err="1"/>
              <a:t>nosiči</a:t>
            </a:r>
            <a:r>
              <a:rPr lang="pl-PL" sz="1800" dirty="0"/>
              <a:t> dat.</a:t>
            </a:r>
          </a:p>
          <a:p>
            <a:pPr marL="0" indent="0">
              <a:buNone/>
            </a:pPr>
            <a:r>
              <a:rPr lang="pl-PL" sz="1800" dirty="0"/>
              <a:t>(4) </a:t>
            </a:r>
            <a:r>
              <a:rPr lang="pl-PL" sz="1800" dirty="0" err="1"/>
              <a:t>Pojistník</a:t>
            </a:r>
            <a:r>
              <a:rPr lang="pl-PL" sz="1800" dirty="0"/>
              <a:t> </a:t>
            </a:r>
            <a:r>
              <a:rPr lang="pl-PL" sz="1800" dirty="0" err="1"/>
              <a:t>má</a:t>
            </a:r>
            <a:r>
              <a:rPr lang="pl-PL" sz="1800" dirty="0"/>
              <a:t> </a:t>
            </a:r>
            <a:r>
              <a:rPr lang="pl-PL" sz="1800" dirty="0" err="1"/>
              <a:t>právo</a:t>
            </a:r>
            <a:r>
              <a:rPr lang="pl-PL" sz="1800" dirty="0"/>
              <a:t> </a:t>
            </a:r>
            <a:r>
              <a:rPr lang="pl-PL" sz="1800" dirty="0" err="1"/>
              <a:t>obdržet</a:t>
            </a:r>
            <a:r>
              <a:rPr lang="pl-PL" sz="1800" dirty="0"/>
              <a:t> </a:t>
            </a:r>
            <a:r>
              <a:rPr lang="pl-PL" sz="1800" dirty="0" err="1"/>
              <a:t>kdykoli</a:t>
            </a:r>
            <a:r>
              <a:rPr lang="pl-PL" sz="1800" dirty="0"/>
              <a:t> </a:t>
            </a:r>
            <a:r>
              <a:rPr lang="pl-PL" sz="1800" dirty="0" err="1"/>
              <a:t>během</a:t>
            </a:r>
            <a:r>
              <a:rPr lang="pl-PL" sz="1800" dirty="0"/>
              <a:t> </a:t>
            </a:r>
            <a:r>
              <a:rPr lang="pl-PL" sz="1800" dirty="0" err="1"/>
              <a:t>trvání</a:t>
            </a:r>
            <a:r>
              <a:rPr lang="pl-PL" sz="1800" dirty="0"/>
              <a:t> </a:t>
            </a:r>
            <a:r>
              <a:rPr lang="pl-PL" sz="1800" dirty="0" err="1"/>
              <a:t>pojištění</a:t>
            </a:r>
            <a:r>
              <a:rPr lang="pl-PL" sz="1800" dirty="0"/>
              <a:t> </a:t>
            </a:r>
            <a:r>
              <a:rPr lang="pl-PL" sz="1800" dirty="0" err="1"/>
              <a:t>uzavřeného</a:t>
            </a:r>
            <a:r>
              <a:rPr lang="pl-PL" sz="1800" dirty="0"/>
              <a:t> na </a:t>
            </a:r>
            <a:r>
              <a:rPr lang="pl-PL" sz="1800" dirty="0" err="1"/>
              <a:t>dálku</a:t>
            </a:r>
            <a:r>
              <a:rPr lang="pl-PL" sz="1800" dirty="0"/>
              <a:t> </a:t>
            </a:r>
            <a:r>
              <a:rPr lang="pl-PL" sz="1800" dirty="0" err="1"/>
              <a:t>pojistné</a:t>
            </a:r>
            <a:r>
              <a:rPr lang="pl-PL" sz="1800" dirty="0"/>
              <a:t> </a:t>
            </a:r>
            <a:r>
              <a:rPr lang="pl-PL" sz="1800" dirty="0" err="1"/>
              <a:t>podmínky</a:t>
            </a:r>
            <a:r>
              <a:rPr lang="pl-PL" sz="1800" dirty="0"/>
              <a:t> v </a:t>
            </a:r>
            <a:r>
              <a:rPr lang="pl-PL" sz="1800" dirty="0" err="1"/>
              <a:t>tištěné</a:t>
            </a:r>
            <a:r>
              <a:rPr lang="pl-PL" sz="1800" dirty="0"/>
              <a:t> </a:t>
            </a:r>
            <a:r>
              <a:rPr lang="pl-PL" sz="1800" dirty="0" err="1"/>
              <a:t>podobě</a:t>
            </a:r>
            <a:r>
              <a:rPr lang="pl-PL" sz="1800" dirty="0"/>
              <a:t> a </a:t>
            </a:r>
            <a:r>
              <a:rPr lang="pl-PL" sz="1800" dirty="0" err="1"/>
              <a:t>změnit</a:t>
            </a:r>
            <a:r>
              <a:rPr lang="pl-PL" sz="1800" dirty="0"/>
              <a:t> </a:t>
            </a:r>
            <a:r>
              <a:rPr lang="pl-PL" sz="1800" dirty="0" err="1"/>
              <a:t>způsob</a:t>
            </a:r>
            <a:r>
              <a:rPr lang="pl-PL" sz="1800" dirty="0"/>
              <a:t> </a:t>
            </a:r>
            <a:r>
              <a:rPr lang="pl-PL" sz="1800" dirty="0" err="1"/>
              <a:t>komunikace</a:t>
            </a:r>
            <a:r>
              <a:rPr lang="pl-PL" sz="1800" dirty="0"/>
              <a:t> na </a:t>
            </a:r>
            <a:r>
              <a:rPr lang="pl-PL" sz="1800" dirty="0" err="1"/>
              <a:t>dálku</a:t>
            </a:r>
            <a:r>
              <a:rPr lang="pl-PL" sz="1800" dirty="0"/>
              <a:t>.</a:t>
            </a:r>
          </a:p>
          <a:p>
            <a:pPr marL="0" indent="0">
              <a:buNone/>
            </a:pPr>
            <a:r>
              <a:rPr lang="pl-PL" sz="1800" dirty="0"/>
              <a:t>(5) </a:t>
            </a:r>
            <a:r>
              <a:rPr lang="pl-PL" sz="1800" dirty="0" err="1"/>
              <a:t>Informace</a:t>
            </a:r>
            <a:r>
              <a:rPr lang="pl-PL" sz="1800" dirty="0"/>
              <a:t> podle § 21b </a:t>
            </a:r>
            <a:r>
              <a:rPr lang="pl-PL" sz="1800" dirty="0" err="1"/>
              <a:t>písm</a:t>
            </a:r>
            <a:r>
              <a:rPr lang="pl-PL" sz="1800" dirty="0"/>
              <a:t>. d) a e) je </a:t>
            </a:r>
            <a:r>
              <a:rPr lang="pl-PL" sz="1800" dirty="0" err="1"/>
              <a:t>pojistitel</a:t>
            </a:r>
            <a:r>
              <a:rPr lang="pl-PL" sz="1800" dirty="0"/>
              <a:t> </a:t>
            </a:r>
            <a:r>
              <a:rPr lang="pl-PL" sz="1800" dirty="0" err="1"/>
              <a:t>povinen</a:t>
            </a:r>
            <a:r>
              <a:rPr lang="pl-PL" sz="1800" dirty="0"/>
              <a:t> </a:t>
            </a:r>
            <a:r>
              <a:rPr lang="pl-PL" sz="1800" dirty="0" err="1"/>
              <a:t>poskytnout</a:t>
            </a:r>
            <a:r>
              <a:rPr lang="pl-PL" sz="1800" dirty="0"/>
              <a:t> </a:t>
            </a:r>
            <a:r>
              <a:rPr lang="pl-PL" sz="1800" dirty="0" err="1"/>
              <a:t>způsobem</a:t>
            </a:r>
            <a:r>
              <a:rPr lang="pl-PL" sz="1800" dirty="0"/>
              <a:t> </a:t>
            </a:r>
            <a:r>
              <a:rPr lang="pl-PL" sz="1800" dirty="0" err="1"/>
              <a:t>umožňujícím</a:t>
            </a:r>
            <a:r>
              <a:rPr lang="pl-PL" sz="1800" dirty="0"/>
              <a:t> </a:t>
            </a:r>
            <a:r>
              <a:rPr lang="pl-PL" sz="1800" dirty="0" err="1"/>
              <a:t>dálkový</a:t>
            </a:r>
            <a:r>
              <a:rPr lang="pl-PL" sz="1800" dirty="0"/>
              <a:t> </a:t>
            </a:r>
            <a:r>
              <a:rPr lang="pl-PL" sz="1800" dirty="0" err="1"/>
              <a:t>přístup</a:t>
            </a:r>
            <a:r>
              <a:rPr lang="pl-PL" sz="1800" dirty="0"/>
              <a:t>.</a:t>
            </a:r>
            <a:endParaRPr lang="cs-CZ" sz="18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9158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a:bodyPr>
          <a:lstStyle/>
          <a:p>
            <a:pPr marL="0" indent="0">
              <a:buNone/>
            </a:pPr>
            <a:r>
              <a:rPr lang="pl-PL" sz="1800" b="1" dirty="0"/>
              <a:t>§ 21d</a:t>
            </a:r>
          </a:p>
          <a:p>
            <a:pPr marL="0" indent="0">
              <a:buNone/>
            </a:pPr>
            <a:r>
              <a:rPr lang="pl-PL" sz="1800" dirty="0"/>
              <a:t>Ustanoveními § 21a až 21c nejsou dotčena ustanovení občanského zákoníku upravující smlouvy o finančních službách uzavíraných se spotřebitelem. </a:t>
            </a:r>
            <a:endParaRPr lang="cs-CZ" sz="1800"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6439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47500" lnSpcReduction="20000"/>
          </a:bodyPr>
          <a:lstStyle/>
          <a:p>
            <a:pPr marL="0" indent="0">
              <a:buNone/>
            </a:pPr>
            <a:r>
              <a:rPr lang="fr-FR" b="1" dirty="0"/>
              <a:t>§ 21e</a:t>
            </a:r>
          </a:p>
          <a:p>
            <a:pPr marL="0" indent="0">
              <a:buNone/>
            </a:pPr>
            <a:r>
              <a:rPr lang="fr-FR" b="1" dirty="0" err="1"/>
              <a:t>Pravidla</a:t>
            </a:r>
            <a:r>
              <a:rPr lang="fr-FR" b="1" dirty="0"/>
              <a:t> pro </a:t>
            </a:r>
            <a:r>
              <a:rPr lang="fr-FR" b="1" dirty="0" err="1"/>
              <a:t>rozložení</a:t>
            </a:r>
            <a:r>
              <a:rPr lang="fr-FR" b="1" dirty="0"/>
              <a:t> </a:t>
            </a:r>
            <a:r>
              <a:rPr lang="fr-FR" b="1" dirty="0" err="1"/>
              <a:t>odměny</a:t>
            </a:r>
            <a:endParaRPr lang="fr-FR" b="1" dirty="0"/>
          </a:p>
          <a:p>
            <a:pPr marL="0" indent="0">
              <a:buNone/>
            </a:pPr>
            <a:endParaRPr lang="fr-FR" b="1" dirty="0"/>
          </a:p>
          <a:p>
            <a:pPr marL="0" indent="0">
              <a:buNone/>
            </a:pPr>
            <a:r>
              <a:rPr lang="fr-FR" dirty="0"/>
              <a:t>(1) </a:t>
            </a:r>
            <a:r>
              <a:rPr lang="fr-FR" dirty="0" err="1"/>
              <a:t>Zanikne</a:t>
            </a:r>
            <a:r>
              <a:rPr lang="fr-FR" dirty="0"/>
              <a:t>-li </a:t>
            </a:r>
            <a:r>
              <a:rPr lang="fr-FR" dirty="0" err="1"/>
              <a:t>pojištění</a:t>
            </a:r>
            <a:r>
              <a:rPr lang="fr-FR" dirty="0"/>
              <a:t> </a:t>
            </a:r>
            <a:r>
              <a:rPr lang="fr-FR" dirty="0" err="1"/>
              <a:t>sjednané</a:t>
            </a:r>
            <a:r>
              <a:rPr lang="fr-FR" dirty="0"/>
              <a:t> </a:t>
            </a:r>
            <a:r>
              <a:rPr lang="fr-FR" dirty="0" err="1"/>
              <a:t>podle</a:t>
            </a:r>
            <a:r>
              <a:rPr lang="fr-FR" dirty="0"/>
              <a:t> </a:t>
            </a:r>
            <a:r>
              <a:rPr lang="fr-FR" dirty="0">
                <a:hlinkClick r:id="rId2"/>
              </a:rPr>
              <a:t>občanského zákoníku, které spadá do odvětví životního pojištění podle § 3 odst. 2 písm. a) zákona o pojišťovnictví, do 5 let ode dne svého vzniku z jiného důvodu než v důsledku pojistné události, má pojišťovací zprostředkovatel právo nejvýše na poměrnou část sjednané odměny za dobu prvních 5 let trvání tohoto pojištění.</a:t>
            </a:r>
          </a:p>
          <a:p>
            <a:pPr marL="0" indent="0">
              <a:buNone/>
            </a:pPr>
            <a:r>
              <a:rPr lang="fr-FR" dirty="0"/>
              <a:t>(2) </a:t>
            </a:r>
            <a:r>
              <a:rPr lang="fr-FR" dirty="0" err="1"/>
              <a:t>Odměnou</a:t>
            </a:r>
            <a:r>
              <a:rPr lang="fr-FR" dirty="0"/>
              <a:t> se pro </a:t>
            </a:r>
            <a:r>
              <a:rPr lang="fr-FR" dirty="0" err="1"/>
              <a:t>účely</a:t>
            </a:r>
            <a:r>
              <a:rPr lang="fr-FR" dirty="0"/>
              <a:t> </a:t>
            </a:r>
            <a:r>
              <a:rPr lang="fr-FR" dirty="0" err="1"/>
              <a:t>tohoto</a:t>
            </a:r>
            <a:r>
              <a:rPr lang="fr-FR" dirty="0"/>
              <a:t> </a:t>
            </a:r>
            <a:r>
              <a:rPr lang="fr-FR" dirty="0" err="1"/>
              <a:t>zákona</a:t>
            </a:r>
            <a:r>
              <a:rPr lang="fr-FR" dirty="0"/>
              <a:t> </a:t>
            </a:r>
            <a:r>
              <a:rPr lang="fr-FR" dirty="0" err="1"/>
              <a:t>rozumí</a:t>
            </a:r>
            <a:r>
              <a:rPr lang="fr-FR" dirty="0"/>
              <a:t> </a:t>
            </a:r>
            <a:r>
              <a:rPr lang="fr-FR" dirty="0" err="1"/>
              <a:t>provize</a:t>
            </a:r>
            <a:r>
              <a:rPr lang="fr-FR" dirty="0"/>
              <a:t> </a:t>
            </a:r>
            <a:r>
              <a:rPr lang="fr-FR" dirty="0" err="1"/>
              <a:t>nebo</a:t>
            </a:r>
            <a:r>
              <a:rPr lang="fr-FR" dirty="0"/>
              <a:t> </a:t>
            </a:r>
            <a:r>
              <a:rPr lang="fr-FR" dirty="0" err="1"/>
              <a:t>úhrada</a:t>
            </a:r>
            <a:r>
              <a:rPr lang="fr-FR" dirty="0"/>
              <a:t>, </a:t>
            </a:r>
            <a:r>
              <a:rPr lang="fr-FR" dirty="0" err="1"/>
              <a:t>jiná</a:t>
            </a:r>
            <a:r>
              <a:rPr lang="fr-FR" dirty="0"/>
              <a:t> </a:t>
            </a:r>
            <a:r>
              <a:rPr lang="fr-FR" dirty="0" err="1"/>
              <a:t>platba</a:t>
            </a:r>
            <a:r>
              <a:rPr lang="fr-FR" dirty="0"/>
              <a:t>, </a:t>
            </a:r>
            <a:r>
              <a:rPr lang="fr-FR" dirty="0" err="1"/>
              <a:t>včetně</a:t>
            </a:r>
            <a:r>
              <a:rPr lang="fr-FR" dirty="0"/>
              <a:t> </a:t>
            </a:r>
            <a:r>
              <a:rPr lang="fr-FR" dirty="0" err="1"/>
              <a:t>finanční</a:t>
            </a:r>
            <a:r>
              <a:rPr lang="fr-FR" dirty="0"/>
              <a:t> </a:t>
            </a:r>
            <a:r>
              <a:rPr lang="fr-FR" dirty="0" err="1"/>
              <a:t>nebo</a:t>
            </a:r>
            <a:r>
              <a:rPr lang="fr-FR" dirty="0"/>
              <a:t> </a:t>
            </a:r>
            <a:r>
              <a:rPr lang="fr-FR" dirty="0" err="1"/>
              <a:t>nefinanční</a:t>
            </a:r>
            <a:r>
              <a:rPr lang="fr-FR" dirty="0"/>
              <a:t> </a:t>
            </a:r>
            <a:r>
              <a:rPr lang="fr-FR" dirty="0" err="1"/>
              <a:t>výhody</a:t>
            </a:r>
            <a:r>
              <a:rPr lang="fr-FR" dirty="0"/>
              <a:t>, </a:t>
            </a:r>
            <a:r>
              <a:rPr lang="fr-FR" dirty="0" err="1"/>
              <a:t>anebo</a:t>
            </a:r>
            <a:r>
              <a:rPr lang="fr-FR" dirty="0"/>
              <a:t> </a:t>
            </a:r>
            <a:r>
              <a:rPr lang="fr-FR" dirty="0" err="1"/>
              <a:t>jiná</a:t>
            </a:r>
            <a:r>
              <a:rPr lang="fr-FR" dirty="0"/>
              <a:t> </a:t>
            </a:r>
            <a:r>
              <a:rPr lang="fr-FR" dirty="0" err="1"/>
              <a:t>pobídka</a:t>
            </a:r>
            <a:r>
              <a:rPr lang="fr-FR" dirty="0"/>
              <a:t>, </a:t>
            </a:r>
            <a:r>
              <a:rPr lang="fr-FR" dirty="0" err="1"/>
              <a:t>které</a:t>
            </a:r>
            <a:r>
              <a:rPr lang="fr-FR" dirty="0"/>
              <a:t> </a:t>
            </a:r>
            <a:r>
              <a:rPr lang="fr-FR" dirty="0" err="1"/>
              <a:t>jsou</a:t>
            </a:r>
            <a:r>
              <a:rPr lang="fr-FR" dirty="0"/>
              <a:t> </a:t>
            </a:r>
            <a:r>
              <a:rPr lang="fr-FR" dirty="0" err="1"/>
              <a:t>nabízeny</a:t>
            </a:r>
            <a:r>
              <a:rPr lang="fr-FR" dirty="0"/>
              <a:t> </a:t>
            </a:r>
            <a:r>
              <a:rPr lang="fr-FR" dirty="0" err="1"/>
              <a:t>nebo</a:t>
            </a:r>
            <a:r>
              <a:rPr lang="fr-FR" dirty="0"/>
              <a:t> </a:t>
            </a:r>
            <a:r>
              <a:rPr lang="fr-FR" dirty="0" err="1"/>
              <a:t>poskytovány</a:t>
            </a:r>
            <a:r>
              <a:rPr lang="fr-FR" dirty="0"/>
              <a:t> </a:t>
            </a:r>
            <a:r>
              <a:rPr lang="fr-FR" dirty="0" err="1"/>
              <a:t>ve</a:t>
            </a:r>
            <a:r>
              <a:rPr lang="fr-FR" dirty="0"/>
              <a:t> </a:t>
            </a:r>
            <a:r>
              <a:rPr lang="fr-FR" dirty="0" err="1"/>
              <a:t>vztahu</a:t>
            </a:r>
            <a:r>
              <a:rPr lang="fr-FR" dirty="0"/>
              <a:t> k </a:t>
            </a:r>
            <a:r>
              <a:rPr lang="fr-FR" dirty="0" err="1"/>
              <a:t>zprostředkovanému</a:t>
            </a:r>
            <a:r>
              <a:rPr lang="fr-FR" dirty="0"/>
              <a:t> </a:t>
            </a:r>
            <a:r>
              <a:rPr lang="fr-FR" dirty="0" err="1"/>
              <a:t>pojištění</a:t>
            </a:r>
            <a:r>
              <a:rPr lang="fr-FR" dirty="0"/>
              <a:t>, a to </a:t>
            </a:r>
            <a:r>
              <a:rPr lang="fr-FR" dirty="0" err="1"/>
              <a:t>za</a:t>
            </a:r>
            <a:r>
              <a:rPr lang="fr-FR" dirty="0"/>
              <a:t> </a:t>
            </a:r>
            <a:r>
              <a:rPr lang="fr-FR" dirty="0" err="1"/>
              <a:t>celou</a:t>
            </a:r>
            <a:r>
              <a:rPr lang="fr-FR" dirty="0"/>
              <a:t> </a:t>
            </a:r>
            <a:r>
              <a:rPr lang="fr-FR" dirty="0" err="1"/>
              <a:t>dobu</a:t>
            </a:r>
            <a:r>
              <a:rPr lang="fr-FR" dirty="0"/>
              <a:t> </a:t>
            </a:r>
            <a:r>
              <a:rPr lang="fr-FR" dirty="0" err="1"/>
              <a:t>trvání</a:t>
            </a:r>
            <a:r>
              <a:rPr lang="fr-FR" dirty="0"/>
              <a:t> </a:t>
            </a:r>
            <a:r>
              <a:rPr lang="fr-FR" dirty="0" err="1"/>
              <a:t>pojištění</a:t>
            </a:r>
            <a:r>
              <a:rPr lang="fr-FR" dirty="0"/>
              <a:t>.</a:t>
            </a:r>
          </a:p>
          <a:p>
            <a:pPr marL="0" indent="0">
              <a:buNone/>
            </a:pPr>
            <a:r>
              <a:rPr lang="fr-FR" dirty="0"/>
              <a:t>(3) </a:t>
            </a:r>
            <a:r>
              <a:rPr lang="fr-FR" dirty="0" err="1"/>
              <a:t>Poměrná</a:t>
            </a:r>
            <a:r>
              <a:rPr lang="fr-FR" dirty="0"/>
              <a:t> </a:t>
            </a:r>
            <a:r>
              <a:rPr lang="fr-FR" dirty="0" err="1"/>
              <a:t>část</a:t>
            </a:r>
            <a:r>
              <a:rPr lang="fr-FR" dirty="0"/>
              <a:t> </a:t>
            </a:r>
            <a:r>
              <a:rPr lang="fr-FR" dirty="0" err="1"/>
              <a:t>podle</a:t>
            </a:r>
            <a:r>
              <a:rPr lang="fr-FR" dirty="0"/>
              <a:t> </a:t>
            </a:r>
            <a:r>
              <a:rPr lang="fr-FR" dirty="0" err="1"/>
              <a:t>odstavce</a:t>
            </a:r>
            <a:r>
              <a:rPr lang="fr-FR" dirty="0"/>
              <a:t> 1 se </a:t>
            </a:r>
            <a:r>
              <a:rPr lang="fr-FR" dirty="0" err="1"/>
              <a:t>určí</a:t>
            </a:r>
            <a:r>
              <a:rPr lang="fr-FR" dirty="0"/>
              <a:t> </a:t>
            </a:r>
            <a:r>
              <a:rPr lang="fr-FR" dirty="0" err="1"/>
              <a:t>jako</a:t>
            </a:r>
            <a:r>
              <a:rPr lang="fr-FR" dirty="0"/>
              <a:t> </a:t>
            </a:r>
            <a:r>
              <a:rPr lang="fr-FR" dirty="0" err="1"/>
              <a:t>podíl</a:t>
            </a:r>
            <a:r>
              <a:rPr lang="fr-FR" dirty="0"/>
              <a:t> </a:t>
            </a:r>
            <a:r>
              <a:rPr lang="fr-FR" dirty="0" err="1"/>
              <a:t>skutečné</a:t>
            </a:r>
            <a:r>
              <a:rPr lang="fr-FR" dirty="0"/>
              <a:t> </a:t>
            </a:r>
            <a:r>
              <a:rPr lang="fr-FR" dirty="0" err="1"/>
              <a:t>doby</a:t>
            </a:r>
            <a:r>
              <a:rPr lang="fr-FR" dirty="0"/>
              <a:t> </a:t>
            </a:r>
            <a:r>
              <a:rPr lang="fr-FR" dirty="0" err="1"/>
              <a:t>trvání</a:t>
            </a:r>
            <a:r>
              <a:rPr lang="fr-FR" dirty="0"/>
              <a:t> </a:t>
            </a:r>
            <a:r>
              <a:rPr lang="fr-FR" dirty="0" err="1"/>
              <a:t>pojištění</a:t>
            </a:r>
            <a:r>
              <a:rPr lang="fr-FR" dirty="0"/>
              <a:t> </a:t>
            </a:r>
            <a:r>
              <a:rPr lang="fr-FR" dirty="0" err="1"/>
              <a:t>vyjádřené</a:t>
            </a:r>
            <a:r>
              <a:rPr lang="fr-FR" dirty="0"/>
              <a:t> v </a:t>
            </a:r>
            <a:r>
              <a:rPr lang="fr-FR" dirty="0" err="1"/>
              <a:t>započatých</a:t>
            </a:r>
            <a:r>
              <a:rPr lang="fr-FR" dirty="0"/>
              <a:t> </a:t>
            </a:r>
            <a:r>
              <a:rPr lang="fr-FR" dirty="0" err="1"/>
              <a:t>měsících</a:t>
            </a:r>
            <a:r>
              <a:rPr lang="fr-FR" dirty="0"/>
              <a:t> a </a:t>
            </a:r>
            <a:r>
              <a:rPr lang="fr-FR" dirty="0" err="1"/>
              <a:t>doby</a:t>
            </a:r>
            <a:r>
              <a:rPr lang="fr-FR" dirty="0"/>
              <a:t> 60 </a:t>
            </a:r>
            <a:r>
              <a:rPr lang="fr-FR" dirty="0" err="1"/>
              <a:t>měsíců</a:t>
            </a:r>
            <a:r>
              <a:rPr lang="fr-FR" dirty="0"/>
              <a:t>. </a:t>
            </a:r>
            <a:r>
              <a:rPr lang="fr-FR" dirty="0" err="1"/>
              <a:t>Byla</a:t>
            </a:r>
            <a:r>
              <a:rPr lang="fr-FR" dirty="0"/>
              <a:t>-li </a:t>
            </a:r>
            <a:r>
              <a:rPr lang="fr-FR" dirty="0" err="1"/>
              <a:t>sjednána</a:t>
            </a:r>
            <a:r>
              <a:rPr lang="fr-FR" dirty="0"/>
              <a:t> </a:t>
            </a:r>
            <a:r>
              <a:rPr lang="fr-FR" dirty="0" err="1"/>
              <a:t>pojistná</a:t>
            </a:r>
            <a:r>
              <a:rPr lang="fr-FR" dirty="0"/>
              <a:t> </a:t>
            </a:r>
            <a:r>
              <a:rPr lang="fr-FR" dirty="0" err="1"/>
              <a:t>doba</a:t>
            </a:r>
            <a:r>
              <a:rPr lang="fr-FR" dirty="0"/>
              <a:t> </a:t>
            </a:r>
            <a:r>
              <a:rPr lang="fr-FR" dirty="0" err="1"/>
              <a:t>kratší</a:t>
            </a:r>
            <a:r>
              <a:rPr lang="fr-FR" dirty="0"/>
              <a:t> </a:t>
            </a:r>
            <a:r>
              <a:rPr lang="fr-FR" dirty="0" err="1"/>
              <a:t>než</a:t>
            </a:r>
            <a:r>
              <a:rPr lang="fr-FR" dirty="0"/>
              <a:t> 5 let, </a:t>
            </a:r>
            <a:r>
              <a:rPr lang="fr-FR" dirty="0" err="1"/>
              <a:t>určí</a:t>
            </a:r>
            <a:r>
              <a:rPr lang="fr-FR" dirty="0"/>
              <a:t> se </a:t>
            </a:r>
            <a:r>
              <a:rPr lang="fr-FR" dirty="0" err="1"/>
              <a:t>poměrná</a:t>
            </a:r>
            <a:r>
              <a:rPr lang="fr-FR" dirty="0"/>
              <a:t> </a:t>
            </a:r>
            <a:r>
              <a:rPr lang="fr-FR" dirty="0" err="1"/>
              <a:t>část</a:t>
            </a:r>
            <a:r>
              <a:rPr lang="fr-FR" dirty="0"/>
              <a:t> </a:t>
            </a:r>
            <a:r>
              <a:rPr lang="fr-FR" dirty="0" err="1"/>
              <a:t>podle</a:t>
            </a:r>
            <a:r>
              <a:rPr lang="fr-FR" dirty="0"/>
              <a:t> </a:t>
            </a:r>
            <a:r>
              <a:rPr lang="fr-FR" dirty="0" err="1"/>
              <a:t>odstavce</a:t>
            </a:r>
            <a:r>
              <a:rPr lang="fr-FR" dirty="0"/>
              <a:t> 1 </a:t>
            </a:r>
            <a:r>
              <a:rPr lang="fr-FR" dirty="0" err="1"/>
              <a:t>jako</a:t>
            </a:r>
            <a:r>
              <a:rPr lang="fr-FR" dirty="0"/>
              <a:t> </a:t>
            </a:r>
            <a:r>
              <a:rPr lang="fr-FR" dirty="0" err="1"/>
              <a:t>podíl</a:t>
            </a:r>
            <a:r>
              <a:rPr lang="fr-FR" dirty="0"/>
              <a:t> </a:t>
            </a:r>
            <a:r>
              <a:rPr lang="fr-FR" dirty="0" err="1"/>
              <a:t>skutečné</a:t>
            </a:r>
            <a:r>
              <a:rPr lang="fr-FR" dirty="0"/>
              <a:t> </a:t>
            </a:r>
            <a:r>
              <a:rPr lang="fr-FR" dirty="0" err="1"/>
              <a:t>doby</a:t>
            </a:r>
            <a:r>
              <a:rPr lang="fr-FR" dirty="0"/>
              <a:t> </a:t>
            </a:r>
            <a:r>
              <a:rPr lang="fr-FR" dirty="0" err="1"/>
              <a:t>trvání</a:t>
            </a:r>
            <a:r>
              <a:rPr lang="fr-FR" dirty="0"/>
              <a:t> </a:t>
            </a:r>
            <a:r>
              <a:rPr lang="fr-FR" dirty="0" err="1"/>
              <a:t>pojištění</a:t>
            </a:r>
            <a:r>
              <a:rPr lang="fr-FR" dirty="0"/>
              <a:t> </a:t>
            </a:r>
            <a:r>
              <a:rPr lang="fr-FR" dirty="0" err="1"/>
              <a:t>vyjádřené</a:t>
            </a:r>
            <a:r>
              <a:rPr lang="fr-FR" dirty="0"/>
              <a:t> v </a:t>
            </a:r>
            <a:r>
              <a:rPr lang="fr-FR" dirty="0" err="1"/>
              <a:t>započatých</a:t>
            </a:r>
            <a:r>
              <a:rPr lang="fr-FR" dirty="0"/>
              <a:t> </a:t>
            </a:r>
            <a:r>
              <a:rPr lang="fr-FR" dirty="0" err="1"/>
              <a:t>měsících</a:t>
            </a:r>
            <a:r>
              <a:rPr lang="fr-FR" dirty="0"/>
              <a:t> a </a:t>
            </a:r>
            <a:r>
              <a:rPr lang="fr-FR" dirty="0" err="1"/>
              <a:t>sjednané</a:t>
            </a:r>
            <a:r>
              <a:rPr lang="fr-FR" dirty="0"/>
              <a:t> </a:t>
            </a:r>
            <a:r>
              <a:rPr lang="fr-FR" dirty="0" err="1"/>
              <a:t>pojistné</a:t>
            </a:r>
            <a:r>
              <a:rPr lang="fr-FR" dirty="0"/>
              <a:t> </a:t>
            </a:r>
            <a:r>
              <a:rPr lang="fr-FR" dirty="0" err="1"/>
              <a:t>doby</a:t>
            </a:r>
            <a:r>
              <a:rPr lang="fr-FR" dirty="0"/>
              <a:t> </a:t>
            </a:r>
            <a:r>
              <a:rPr lang="fr-FR" dirty="0" err="1"/>
              <a:t>vyjádřené</a:t>
            </a:r>
            <a:r>
              <a:rPr lang="fr-FR" dirty="0"/>
              <a:t> v </a:t>
            </a:r>
            <a:r>
              <a:rPr lang="fr-FR" dirty="0" err="1"/>
              <a:t>měsících</a:t>
            </a:r>
            <a:r>
              <a:rPr lang="fr-FR" dirty="0"/>
              <a:t>.</a:t>
            </a:r>
          </a:p>
          <a:p>
            <a:pPr marL="0" indent="0">
              <a:buNone/>
            </a:pPr>
            <a:r>
              <a:rPr lang="fr-FR" dirty="0"/>
              <a:t>(4) </a:t>
            </a:r>
            <a:r>
              <a:rPr lang="fr-FR" dirty="0" err="1"/>
              <a:t>Odstavce</a:t>
            </a:r>
            <a:r>
              <a:rPr lang="fr-FR" dirty="0"/>
              <a:t> 1 </a:t>
            </a:r>
            <a:r>
              <a:rPr lang="fr-FR" dirty="0" err="1"/>
              <a:t>až</a:t>
            </a:r>
            <a:r>
              <a:rPr lang="fr-FR" dirty="0"/>
              <a:t> 3 se </a:t>
            </a:r>
            <a:r>
              <a:rPr lang="fr-FR" dirty="0" err="1"/>
              <a:t>nepoužijí</a:t>
            </a:r>
            <a:r>
              <a:rPr lang="fr-FR" dirty="0"/>
              <a:t>, </a:t>
            </a:r>
            <a:r>
              <a:rPr lang="fr-FR" dirty="0" err="1"/>
              <a:t>jestliže</a:t>
            </a:r>
            <a:endParaRPr lang="fr-FR" dirty="0"/>
          </a:p>
          <a:p>
            <a:pPr marL="0" indent="0">
              <a:buNone/>
            </a:pPr>
            <a:r>
              <a:rPr lang="fr-FR" dirty="0"/>
              <a:t>a) je </a:t>
            </a:r>
            <a:r>
              <a:rPr lang="fr-FR" dirty="0" err="1"/>
              <a:t>sjednáno</a:t>
            </a:r>
            <a:r>
              <a:rPr lang="fr-FR" dirty="0"/>
              <a:t> </a:t>
            </a:r>
            <a:r>
              <a:rPr lang="fr-FR" dirty="0" err="1"/>
              <a:t>jednorázové</a:t>
            </a:r>
            <a:r>
              <a:rPr lang="fr-FR" dirty="0"/>
              <a:t> </a:t>
            </a:r>
            <a:r>
              <a:rPr lang="fr-FR" dirty="0" err="1"/>
              <a:t>pojistné</a:t>
            </a:r>
            <a:r>
              <a:rPr lang="fr-FR" dirty="0"/>
              <a:t>, </a:t>
            </a:r>
            <a:r>
              <a:rPr lang="fr-FR" dirty="0" err="1"/>
              <a:t>nebo</a:t>
            </a:r>
            <a:r>
              <a:rPr lang="fr-FR" dirty="0"/>
              <a:t>	</a:t>
            </a:r>
          </a:p>
          <a:p>
            <a:pPr marL="0" indent="0">
              <a:buNone/>
            </a:pPr>
            <a:r>
              <a:rPr lang="fr-FR" dirty="0"/>
              <a:t>b) je </a:t>
            </a:r>
            <a:r>
              <a:rPr lang="fr-FR" dirty="0" err="1"/>
              <a:t>sjednána</a:t>
            </a:r>
            <a:r>
              <a:rPr lang="fr-FR" dirty="0"/>
              <a:t> </a:t>
            </a:r>
            <a:r>
              <a:rPr lang="fr-FR" dirty="0" err="1"/>
              <a:t>odměna</a:t>
            </a:r>
            <a:r>
              <a:rPr lang="fr-FR" dirty="0"/>
              <a:t> </a:t>
            </a:r>
            <a:r>
              <a:rPr lang="fr-FR" dirty="0" err="1"/>
              <a:t>pojišťovacího</a:t>
            </a:r>
            <a:r>
              <a:rPr lang="fr-FR" dirty="0"/>
              <a:t> </a:t>
            </a:r>
            <a:r>
              <a:rPr lang="fr-FR" dirty="0" err="1"/>
              <a:t>zprostředkovatele</a:t>
            </a:r>
            <a:r>
              <a:rPr lang="fr-FR" dirty="0"/>
              <a:t> v </a:t>
            </a:r>
            <a:r>
              <a:rPr lang="fr-FR" dirty="0" err="1"/>
              <a:t>rovnoměrné</a:t>
            </a:r>
            <a:r>
              <a:rPr lang="fr-FR" dirty="0"/>
              <a:t> </a:t>
            </a:r>
            <a:r>
              <a:rPr lang="fr-FR" dirty="0" err="1"/>
              <a:t>roční</a:t>
            </a:r>
            <a:r>
              <a:rPr lang="fr-FR" dirty="0"/>
              <a:t> </a:t>
            </a:r>
            <a:r>
              <a:rPr lang="fr-FR" dirty="0" err="1"/>
              <a:t>výši</a:t>
            </a:r>
            <a:r>
              <a:rPr lang="fr-FR" dirty="0"/>
              <a:t> po </a:t>
            </a:r>
            <a:r>
              <a:rPr lang="fr-FR" dirty="0" err="1"/>
              <a:t>celou</a:t>
            </a:r>
            <a:r>
              <a:rPr lang="fr-FR" dirty="0"/>
              <a:t> </a:t>
            </a:r>
            <a:r>
              <a:rPr lang="fr-FR" dirty="0" err="1"/>
              <a:t>dobu</a:t>
            </a:r>
            <a:r>
              <a:rPr lang="fr-FR" dirty="0"/>
              <a:t> </a:t>
            </a:r>
            <a:r>
              <a:rPr lang="fr-FR" dirty="0" err="1"/>
              <a:t>trvání</a:t>
            </a:r>
            <a:r>
              <a:rPr lang="fr-FR" dirty="0"/>
              <a:t> </a:t>
            </a:r>
            <a:r>
              <a:rPr lang="fr-FR" dirty="0" err="1"/>
              <a:t>pojištění</a:t>
            </a:r>
            <a:r>
              <a:rPr lang="fr-FR" dirty="0"/>
              <a:t>.	</a:t>
            </a:r>
          </a:p>
          <a:p>
            <a:pPr marL="0" indent="0">
              <a:buNone/>
            </a:pPr>
            <a:r>
              <a:rPr lang="fr-FR" dirty="0"/>
              <a:t>(5) </a:t>
            </a:r>
            <a:r>
              <a:rPr lang="fr-FR" dirty="0" err="1"/>
              <a:t>Byla</a:t>
            </a:r>
            <a:r>
              <a:rPr lang="fr-FR" dirty="0"/>
              <a:t>-li </a:t>
            </a:r>
            <a:r>
              <a:rPr lang="fr-FR" dirty="0" err="1"/>
              <a:t>poskytnuta</a:t>
            </a:r>
            <a:r>
              <a:rPr lang="fr-FR" dirty="0"/>
              <a:t> </a:t>
            </a:r>
            <a:r>
              <a:rPr lang="fr-FR" dirty="0" err="1"/>
              <a:t>záloha</a:t>
            </a:r>
            <a:r>
              <a:rPr lang="fr-FR" dirty="0"/>
              <a:t> na </a:t>
            </a:r>
            <a:r>
              <a:rPr lang="fr-FR" dirty="0" err="1"/>
              <a:t>odměnu</a:t>
            </a:r>
            <a:r>
              <a:rPr lang="fr-FR" dirty="0"/>
              <a:t> a </a:t>
            </a:r>
            <a:r>
              <a:rPr lang="fr-FR" dirty="0" err="1"/>
              <a:t>zanikne</a:t>
            </a:r>
            <a:r>
              <a:rPr lang="fr-FR" dirty="0"/>
              <a:t>-li </a:t>
            </a:r>
            <a:r>
              <a:rPr lang="fr-FR" dirty="0" err="1"/>
              <a:t>pojištění</a:t>
            </a:r>
            <a:r>
              <a:rPr lang="fr-FR" dirty="0"/>
              <a:t> </a:t>
            </a:r>
            <a:r>
              <a:rPr lang="fr-FR" dirty="0" err="1"/>
              <a:t>podle</a:t>
            </a:r>
            <a:r>
              <a:rPr lang="fr-FR" dirty="0"/>
              <a:t> </a:t>
            </a:r>
            <a:r>
              <a:rPr lang="fr-FR" dirty="0" err="1"/>
              <a:t>odstavce</a:t>
            </a:r>
            <a:r>
              <a:rPr lang="fr-FR" dirty="0"/>
              <a:t> 1 </a:t>
            </a:r>
            <a:r>
              <a:rPr lang="fr-FR" dirty="0" err="1"/>
              <a:t>před</a:t>
            </a:r>
            <a:r>
              <a:rPr lang="fr-FR" dirty="0"/>
              <a:t> </a:t>
            </a:r>
            <a:r>
              <a:rPr lang="fr-FR" dirty="0" err="1"/>
              <a:t>koncem</a:t>
            </a:r>
            <a:r>
              <a:rPr lang="fr-FR" dirty="0"/>
              <a:t> </a:t>
            </a:r>
            <a:r>
              <a:rPr lang="fr-FR" dirty="0" err="1"/>
              <a:t>sjednané</a:t>
            </a:r>
            <a:r>
              <a:rPr lang="fr-FR" dirty="0"/>
              <a:t> </a:t>
            </a:r>
            <a:r>
              <a:rPr lang="fr-FR" dirty="0" err="1"/>
              <a:t>pojistné</a:t>
            </a:r>
            <a:r>
              <a:rPr lang="fr-FR" dirty="0"/>
              <a:t> </a:t>
            </a:r>
            <a:r>
              <a:rPr lang="fr-FR" dirty="0" err="1"/>
              <a:t>doby</a:t>
            </a:r>
            <a:r>
              <a:rPr lang="fr-FR" dirty="0"/>
              <a:t> z </a:t>
            </a:r>
            <a:r>
              <a:rPr lang="fr-FR" dirty="0" err="1"/>
              <a:t>jiného</a:t>
            </a:r>
            <a:r>
              <a:rPr lang="fr-FR" dirty="0"/>
              <a:t> </a:t>
            </a:r>
            <a:r>
              <a:rPr lang="fr-FR" dirty="0" err="1"/>
              <a:t>důvodu</a:t>
            </a:r>
            <a:r>
              <a:rPr lang="fr-FR" dirty="0"/>
              <a:t> </a:t>
            </a:r>
            <a:r>
              <a:rPr lang="fr-FR" dirty="0" err="1"/>
              <a:t>než</a:t>
            </a:r>
            <a:r>
              <a:rPr lang="fr-FR" dirty="0"/>
              <a:t> v </a:t>
            </a:r>
            <a:r>
              <a:rPr lang="fr-FR" dirty="0" err="1"/>
              <a:t>důsledku</a:t>
            </a:r>
            <a:r>
              <a:rPr lang="fr-FR" dirty="0"/>
              <a:t> </a:t>
            </a:r>
            <a:r>
              <a:rPr lang="fr-FR" dirty="0" err="1"/>
              <a:t>pojistné</a:t>
            </a:r>
            <a:r>
              <a:rPr lang="fr-FR" dirty="0"/>
              <a:t> </a:t>
            </a:r>
            <a:r>
              <a:rPr lang="fr-FR" dirty="0" err="1"/>
              <a:t>události</a:t>
            </a:r>
            <a:r>
              <a:rPr lang="fr-FR" dirty="0"/>
              <a:t>, je </a:t>
            </a:r>
            <a:r>
              <a:rPr lang="fr-FR" dirty="0" err="1"/>
              <a:t>pojišťovací</a:t>
            </a:r>
            <a:r>
              <a:rPr lang="fr-FR" dirty="0"/>
              <a:t> </a:t>
            </a:r>
            <a:r>
              <a:rPr lang="fr-FR" dirty="0" err="1"/>
              <a:t>zprostředkovatel</a:t>
            </a:r>
            <a:r>
              <a:rPr lang="fr-FR" dirty="0"/>
              <a:t> </a:t>
            </a:r>
            <a:r>
              <a:rPr lang="fr-FR" dirty="0" err="1"/>
              <a:t>povinen</a:t>
            </a:r>
            <a:r>
              <a:rPr lang="fr-FR" dirty="0"/>
              <a:t> </a:t>
            </a:r>
            <a:r>
              <a:rPr lang="fr-FR" dirty="0" err="1"/>
              <a:t>vydat</a:t>
            </a:r>
            <a:r>
              <a:rPr lang="fr-FR" dirty="0"/>
              <a:t> </a:t>
            </a:r>
            <a:r>
              <a:rPr lang="fr-FR" dirty="0" err="1"/>
              <a:t>část</a:t>
            </a:r>
            <a:r>
              <a:rPr lang="fr-FR" dirty="0"/>
              <a:t> </a:t>
            </a:r>
            <a:r>
              <a:rPr lang="fr-FR" dirty="0" err="1"/>
              <a:t>zálohy</a:t>
            </a:r>
            <a:r>
              <a:rPr lang="fr-FR" dirty="0"/>
              <a:t> </a:t>
            </a:r>
            <a:r>
              <a:rPr lang="fr-FR" dirty="0" err="1"/>
              <a:t>přesahující</a:t>
            </a:r>
            <a:r>
              <a:rPr lang="fr-FR" dirty="0"/>
              <a:t> </a:t>
            </a:r>
            <a:r>
              <a:rPr lang="fr-FR" dirty="0" err="1"/>
              <a:t>výši</a:t>
            </a:r>
            <a:r>
              <a:rPr lang="fr-FR" dirty="0"/>
              <a:t> </a:t>
            </a:r>
            <a:r>
              <a:rPr lang="fr-FR" dirty="0" err="1"/>
              <a:t>sjednané</a:t>
            </a:r>
            <a:r>
              <a:rPr lang="fr-FR" dirty="0"/>
              <a:t> </a:t>
            </a:r>
            <a:r>
              <a:rPr lang="fr-FR" dirty="0" err="1"/>
              <a:t>odměny</a:t>
            </a:r>
            <a:r>
              <a:rPr lang="fr-FR" dirty="0"/>
              <a:t> </a:t>
            </a:r>
            <a:r>
              <a:rPr lang="fr-FR" dirty="0" err="1"/>
              <a:t>za</a:t>
            </a:r>
            <a:r>
              <a:rPr lang="fr-FR" dirty="0"/>
              <a:t> </a:t>
            </a:r>
            <a:r>
              <a:rPr lang="fr-FR" dirty="0" err="1"/>
              <a:t>dobu</a:t>
            </a:r>
            <a:r>
              <a:rPr lang="fr-FR" dirty="0"/>
              <a:t> do </a:t>
            </a:r>
            <a:r>
              <a:rPr lang="fr-FR" dirty="0" err="1"/>
              <a:t>zániku</a:t>
            </a:r>
            <a:r>
              <a:rPr lang="fr-FR" dirty="0"/>
              <a:t> </a:t>
            </a:r>
            <a:r>
              <a:rPr lang="fr-FR" dirty="0" err="1"/>
              <a:t>pojištění</a:t>
            </a:r>
            <a:r>
              <a:rPr lang="fr-FR" dirty="0"/>
              <a:t>.</a:t>
            </a: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4935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cs-CZ" sz="3600" dirty="0">
                <a:latin typeface="DejaVu Sans"/>
                <a:cs typeface="Arial" panose="020B0604020202020204" pitchFamily="34" charset="0"/>
              </a:rPr>
              <a:t>Pojištění osob – zákon o pojišťovacích zprostředkovatelích</a:t>
            </a:r>
            <a:endParaRPr lang="en-US" sz="3600" dirty="0"/>
          </a:p>
        </p:txBody>
      </p:sp>
      <p:sp>
        <p:nvSpPr>
          <p:cNvPr id="3" name="Content Placeholder 2"/>
          <p:cNvSpPr>
            <a:spLocks noGrp="1"/>
          </p:cNvSpPr>
          <p:nvPr>
            <p:ph idx="1"/>
          </p:nvPr>
        </p:nvSpPr>
        <p:spPr/>
        <p:txBody>
          <a:bodyPr>
            <a:normAutofit fontScale="47500" lnSpcReduction="20000"/>
          </a:bodyPr>
          <a:lstStyle/>
          <a:p>
            <a:pPr marL="0" indent="0">
              <a:buNone/>
            </a:pPr>
            <a:r>
              <a:rPr lang="pl-PL" b="1" dirty="0"/>
              <a:t>§</a:t>
            </a:r>
            <a:r>
              <a:rPr lang="pl-PL" sz="3400" b="1" dirty="0"/>
              <a:t> 21f</a:t>
            </a:r>
          </a:p>
          <a:p>
            <a:pPr marL="0" indent="0">
              <a:buNone/>
            </a:pPr>
            <a:r>
              <a:rPr lang="pl-PL" sz="3400" b="1" dirty="0" err="1"/>
              <a:t>Pravidla</a:t>
            </a:r>
            <a:r>
              <a:rPr lang="pl-PL" sz="3400" b="1" dirty="0"/>
              <a:t> pro </a:t>
            </a:r>
            <a:r>
              <a:rPr lang="pl-PL" sz="3400" b="1" dirty="0" err="1"/>
              <a:t>výpočet</a:t>
            </a:r>
            <a:r>
              <a:rPr lang="pl-PL" sz="3400" b="1" dirty="0"/>
              <a:t> </a:t>
            </a:r>
            <a:r>
              <a:rPr lang="pl-PL" sz="3400" b="1" dirty="0" err="1"/>
              <a:t>odkupného</a:t>
            </a:r>
            <a:endParaRPr lang="pl-PL" sz="3400" b="1" dirty="0"/>
          </a:p>
          <a:p>
            <a:pPr marL="0" indent="0">
              <a:buNone/>
            </a:pPr>
            <a:endParaRPr lang="pl-PL" b="1" dirty="0"/>
          </a:p>
          <a:p>
            <a:pPr marL="0" indent="0">
              <a:buNone/>
            </a:pPr>
            <a:r>
              <a:rPr lang="pl-PL" dirty="0"/>
              <a:t>(1</a:t>
            </a:r>
            <a:r>
              <a:rPr lang="pl-PL" sz="3400" dirty="0"/>
              <a:t>) </a:t>
            </a:r>
            <a:r>
              <a:rPr lang="pl-PL" sz="3400" dirty="0" err="1"/>
              <a:t>Při</a:t>
            </a:r>
            <a:r>
              <a:rPr lang="pl-PL" sz="3400" dirty="0"/>
              <a:t> </a:t>
            </a:r>
            <a:r>
              <a:rPr lang="pl-PL" sz="3400" dirty="0" err="1"/>
              <a:t>výpočtu</a:t>
            </a:r>
            <a:r>
              <a:rPr lang="pl-PL" sz="3400" dirty="0"/>
              <a:t> </a:t>
            </a:r>
            <a:r>
              <a:rPr lang="pl-PL" sz="3400" dirty="0" err="1"/>
              <a:t>odkupného</a:t>
            </a:r>
            <a:r>
              <a:rPr lang="pl-PL" sz="3400" dirty="0"/>
              <a:t> podle </a:t>
            </a:r>
            <a:r>
              <a:rPr lang="pl-PL" sz="3400" dirty="0">
                <a:hlinkClick r:id="rId2"/>
              </a:rPr>
              <a:t>§ 2842 občanského zákoníku může pojistitel v prvních 5 letech ode dne vzniku pojištění odečíst za každý započatý měsíc trvání tohoto pojištění nejvýše jednu šedesátinu z celkových pořizovacích nákladů pojistitele souvisejících s tímto pojištěním. Byla-li sjednána pojistná doba kratší než 5 let, určí se měsíční odečitatelná částka podle věty první jako podíl celkových pořizovacích nákladů pojistitele souvisejících s daným pojištěním a sjednané pojistné doby vyjádřené v měsících. Nebylo-li právo na odkupné pojistnou smlouvou vyloučeno, vznikne, i když podmínky podle § 2842 odst. 1 občanského zákoníku nejsou splněny.</a:t>
            </a:r>
          </a:p>
          <a:p>
            <a:pPr marL="0" indent="0">
              <a:buNone/>
            </a:pPr>
            <a:r>
              <a:rPr lang="pl-PL" sz="3400" dirty="0"/>
              <a:t>(2) </a:t>
            </a:r>
            <a:r>
              <a:rPr lang="pl-PL" sz="3400" dirty="0" err="1"/>
              <a:t>Celkovými</a:t>
            </a:r>
            <a:r>
              <a:rPr lang="pl-PL" sz="3400" dirty="0"/>
              <a:t> </a:t>
            </a:r>
            <a:r>
              <a:rPr lang="pl-PL" sz="3400" dirty="0" err="1"/>
              <a:t>pořizovacími</a:t>
            </a:r>
            <a:r>
              <a:rPr lang="pl-PL" sz="3400" dirty="0"/>
              <a:t> </a:t>
            </a:r>
            <a:r>
              <a:rPr lang="pl-PL" sz="3400" dirty="0" err="1"/>
              <a:t>náklady</a:t>
            </a:r>
            <a:r>
              <a:rPr lang="pl-PL" sz="3400" dirty="0"/>
              <a:t> podle </a:t>
            </a:r>
            <a:r>
              <a:rPr lang="pl-PL" sz="3400" dirty="0" err="1"/>
              <a:t>odstavce</a:t>
            </a:r>
            <a:r>
              <a:rPr lang="pl-PL" sz="3400" dirty="0"/>
              <a:t> 1 </a:t>
            </a:r>
            <a:r>
              <a:rPr lang="pl-PL" sz="3400" dirty="0" err="1"/>
              <a:t>jsou</a:t>
            </a:r>
            <a:r>
              <a:rPr lang="pl-PL" sz="3400" dirty="0"/>
              <a:t> </a:t>
            </a:r>
            <a:r>
              <a:rPr lang="pl-PL" sz="3400" dirty="0" err="1"/>
              <a:t>náklady</a:t>
            </a:r>
            <a:r>
              <a:rPr lang="pl-PL" sz="3400" dirty="0"/>
              <a:t>, </a:t>
            </a:r>
            <a:r>
              <a:rPr lang="pl-PL" sz="3400" dirty="0" err="1"/>
              <a:t>které</a:t>
            </a:r>
            <a:r>
              <a:rPr lang="pl-PL" sz="3400" dirty="0"/>
              <a:t> </a:t>
            </a:r>
            <a:r>
              <a:rPr lang="pl-PL" sz="3400" dirty="0" err="1"/>
              <a:t>pojistitel</a:t>
            </a:r>
            <a:r>
              <a:rPr lang="pl-PL" sz="3400" dirty="0"/>
              <a:t> </a:t>
            </a:r>
            <a:r>
              <a:rPr lang="pl-PL" sz="3400" dirty="0" err="1"/>
              <a:t>vynaložil</a:t>
            </a:r>
            <a:r>
              <a:rPr lang="pl-PL" sz="3400" dirty="0"/>
              <a:t> v </a:t>
            </a:r>
            <a:r>
              <a:rPr lang="pl-PL" sz="3400" dirty="0" err="1"/>
              <a:t>souvislosti</a:t>
            </a:r>
            <a:r>
              <a:rPr lang="pl-PL" sz="3400" dirty="0"/>
              <a:t> </a:t>
            </a:r>
            <a:r>
              <a:rPr lang="pl-PL" sz="3400" dirty="0" err="1"/>
              <a:t>se</a:t>
            </a:r>
            <a:r>
              <a:rPr lang="pl-PL" sz="3400" dirty="0"/>
              <a:t> </a:t>
            </a:r>
            <a:r>
              <a:rPr lang="pl-PL" sz="3400" dirty="0" err="1"/>
              <a:t>vznikem</a:t>
            </a:r>
            <a:r>
              <a:rPr lang="pl-PL" sz="3400" dirty="0"/>
              <a:t> </a:t>
            </a:r>
            <a:r>
              <a:rPr lang="pl-PL" sz="3400" dirty="0" err="1"/>
              <a:t>pojištění</a:t>
            </a:r>
            <a:r>
              <a:rPr lang="pl-PL" sz="3400" dirty="0"/>
              <a:t> </a:t>
            </a:r>
            <a:r>
              <a:rPr lang="pl-PL" sz="3400" dirty="0" err="1"/>
              <a:t>nebo</a:t>
            </a:r>
            <a:r>
              <a:rPr lang="pl-PL" sz="3400" dirty="0"/>
              <a:t> </a:t>
            </a:r>
            <a:r>
              <a:rPr lang="pl-PL" sz="3400" dirty="0" err="1"/>
              <a:t>se</a:t>
            </a:r>
            <a:r>
              <a:rPr lang="pl-PL" sz="3400" dirty="0"/>
              <a:t> je </a:t>
            </a:r>
            <a:r>
              <a:rPr lang="pl-PL" sz="3400" dirty="0" err="1"/>
              <a:t>zavázal</a:t>
            </a:r>
            <a:r>
              <a:rPr lang="pl-PL" sz="3400" dirty="0"/>
              <a:t> </a:t>
            </a:r>
            <a:r>
              <a:rPr lang="pl-PL" sz="3400" dirty="0" err="1"/>
              <a:t>zaplatit</a:t>
            </a:r>
            <a:r>
              <a:rPr lang="pl-PL" sz="3400" dirty="0"/>
              <a:t> </a:t>
            </a:r>
            <a:r>
              <a:rPr lang="pl-PL" sz="3400" dirty="0" err="1"/>
              <a:t>třetí</a:t>
            </a:r>
            <a:r>
              <a:rPr lang="pl-PL" sz="3400" dirty="0"/>
              <a:t> </a:t>
            </a:r>
            <a:r>
              <a:rPr lang="pl-PL" sz="3400" dirty="0" err="1"/>
              <a:t>osobě</a:t>
            </a:r>
            <a:r>
              <a:rPr lang="pl-PL" sz="3400" dirty="0"/>
              <a:t>, a </a:t>
            </a:r>
            <a:r>
              <a:rPr lang="pl-PL" sz="3400" dirty="0" err="1"/>
              <a:t>které</a:t>
            </a:r>
            <a:r>
              <a:rPr lang="pl-PL" sz="3400" dirty="0"/>
              <a:t> </a:t>
            </a:r>
            <a:r>
              <a:rPr lang="pl-PL" sz="3400" dirty="0" err="1"/>
              <a:t>jsou</a:t>
            </a:r>
            <a:r>
              <a:rPr lang="pl-PL" sz="3400" dirty="0"/>
              <a:t> </a:t>
            </a:r>
            <a:r>
              <a:rPr lang="pl-PL" sz="3400" dirty="0" err="1"/>
              <a:t>spojené</a:t>
            </a:r>
            <a:endParaRPr lang="pl-PL" sz="3400" dirty="0"/>
          </a:p>
          <a:p>
            <a:pPr marL="0" indent="0">
              <a:buNone/>
            </a:pPr>
            <a:r>
              <a:rPr lang="pl-PL" sz="3400" dirty="0"/>
              <a:t>a) </a:t>
            </a:r>
            <a:r>
              <a:rPr lang="pl-PL" sz="3400" dirty="0" err="1"/>
              <a:t>se</a:t>
            </a:r>
            <a:r>
              <a:rPr lang="pl-PL" sz="3400" dirty="0"/>
              <a:t> </a:t>
            </a:r>
            <a:r>
              <a:rPr lang="pl-PL" sz="3400" dirty="0" err="1"/>
              <a:t>vznikem</a:t>
            </a:r>
            <a:r>
              <a:rPr lang="pl-PL" sz="3400" dirty="0"/>
              <a:t> </a:t>
            </a:r>
            <a:r>
              <a:rPr lang="pl-PL" sz="3400" dirty="0" err="1"/>
              <a:t>pojištění</a:t>
            </a:r>
            <a:r>
              <a:rPr lang="pl-PL" sz="3400" dirty="0"/>
              <a:t>, </a:t>
            </a:r>
            <a:r>
              <a:rPr lang="pl-PL" sz="3400" dirty="0" err="1"/>
              <a:t>zejména</a:t>
            </a:r>
            <a:r>
              <a:rPr lang="pl-PL" sz="3400" dirty="0"/>
              <a:t> </a:t>
            </a:r>
            <a:r>
              <a:rPr lang="pl-PL" sz="3400" dirty="0" err="1"/>
              <a:t>odměna</a:t>
            </a:r>
            <a:r>
              <a:rPr lang="pl-PL" sz="3400" dirty="0"/>
              <a:t> </a:t>
            </a:r>
            <a:r>
              <a:rPr lang="pl-PL" sz="3400" dirty="0" err="1"/>
              <a:t>poskytnutá</a:t>
            </a:r>
            <a:r>
              <a:rPr lang="pl-PL" sz="3400" dirty="0"/>
              <a:t> </a:t>
            </a:r>
            <a:r>
              <a:rPr lang="pl-PL" sz="3400" dirty="0" err="1"/>
              <a:t>pojistitelem</a:t>
            </a:r>
            <a:r>
              <a:rPr lang="pl-PL" sz="3400" dirty="0"/>
              <a:t> za </a:t>
            </a:r>
            <a:r>
              <a:rPr lang="pl-PL" sz="3400" dirty="0" err="1"/>
              <a:t>uzavření</a:t>
            </a:r>
            <a:r>
              <a:rPr lang="pl-PL" sz="3400" dirty="0"/>
              <a:t> </a:t>
            </a:r>
            <a:r>
              <a:rPr lang="pl-PL" sz="3400" dirty="0" err="1"/>
              <a:t>pojistné</a:t>
            </a:r>
            <a:r>
              <a:rPr lang="pl-PL" sz="3400" dirty="0"/>
              <a:t> </a:t>
            </a:r>
            <a:r>
              <a:rPr lang="pl-PL" sz="3400" dirty="0" err="1"/>
              <a:t>smlouvy</a:t>
            </a:r>
            <a:r>
              <a:rPr lang="pl-PL" sz="3400" dirty="0"/>
              <a:t>, za </a:t>
            </a:r>
            <a:r>
              <a:rPr lang="pl-PL" sz="3400" dirty="0" err="1"/>
              <a:t>změnu</a:t>
            </a:r>
            <a:r>
              <a:rPr lang="pl-PL" sz="3400" dirty="0"/>
              <a:t> </a:t>
            </a:r>
            <a:r>
              <a:rPr lang="pl-PL" sz="3400" dirty="0" err="1"/>
              <a:t>pojištění</a:t>
            </a:r>
            <a:r>
              <a:rPr lang="pl-PL" sz="3400" dirty="0"/>
              <a:t> </a:t>
            </a:r>
            <a:r>
              <a:rPr lang="pl-PL" sz="3400" dirty="0" err="1"/>
              <a:t>nebo</a:t>
            </a:r>
            <a:r>
              <a:rPr lang="pl-PL" sz="3400" dirty="0"/>
              <a:t> za </a:t>
            </a:r>
            <a:r>
              <a:rPr lang="pl-PL" sz="3400" dirty="0" err="1"/>
              <a:t>předkládání</a:t>
            </a:r>
            <a:r>
              <a:rPr lang="pl-PL" sz="3400" dirty="0"/>
              <a:t> </a:t>
            </a:r>
            <a:r>
              <a:rPr lang="pl-PL" sz="3400" dirty="0" err="1"/>
              <a:t>návrhů</a:t>
            </a:r>
            <a:r>
              <a:rPr lang="pl-PL" sz="3400" dirty="0"/>
              <a:t> </a:t>
            </a:r>
            <a:r>
              <a:rPr lang="pl-PL" sz="3400" dirty="0" err="1"/>
              <a:t>nebo</a:t>
            </a:r>
            <a:r>
              <a:rPr lang="pl-PL" sz="3400" dirty="0"/>
              <a:t> </a:t>
            </a:r>
            <a:r>
              <a:rPr lang="pl-PL" sz="3400" dirty="0" err="1"/>
              <a:t>provádění</a:t>
            </a:r>
            <a:r>
              <a:rPr lang="pl-PL" sz="3400" dirty="0"/>
              <a:t> </a:t>
            </a:r>
            <a:r>
              <a:rPr lang="pl-PL" sz="3400" dirty="0" err="1"/>
              <a:t>jiných</a:t>
            </a:r>
            <a:r>
              <a:rPr lang="pl-PL" sz="3400" dirty="0"/>
              <a:t> </a:t>
            </a:r>
            <a:r>
              <a:rPr lang="pl-PL" sz="3400" dirty="0" err="1"/>
              <a:t>přípravných</a:t>
            </a:r>
            <a:r>
              <a:rPr lang="pl-PL" sz="3400" dirty="0"/>
              <a:t> </a:t>
            </a:r>
            <a:r>
              <a:rPr lang="pl-PL" sz="3400" dirty="0" err="1"/>
              <a:t>prací</a:t>
            </a:r>
            <a:r>
              <a:rPr lang="pl-PL" sz="3400" dirty="0"/>
              <a:t> k tomu </a:t>
            </a:r>
            <a:r>
              <a:rPr lang="pl-PL" sz="3400" dirty="0" err="1"/>
              <a:t>směřujících</a:t>
            </a:r>
            <a:r>
              <a:rPr lang="pl-PL" sz="3400" dirty="0"/>
              <a:t> a </a:t>
            </a:r>
            <a:r>
              <a:rPr lang="pl-PL" sz="3400" dirty="0" err="1"/>
              <a:t>jiné</a:t>
            </a:r>
            <a:r>
              <a:rPr lang="pl-PL" sz="3400" dirty="0"/>
              <a:t> </a:t>
            </a:r>
            <a:r>
              <a:rPr lang="pl-PL" sz="3400" dirty="0" err="1"/>
              <a:t>náklady</a:t>
            </a:r>
            <a:r>
              <a:rPr lang="pl-PL" sz="3400" dirty="0"/>
              <a:t> </a:t>
            </a:r>
            <a:r>
              <a:rPr lang="pl-PL" sz="3400" dirty="0" err="1"/>
              <a:t>spojené</a:t>
            </a:r>
            <a:r>
              <a:rPr lang="pl-PL" sz="3400" dirty="0"/>
              <a:t> </a:t>
            </a:r>
            <a:r>
              <a:rPr lang="pl-PL" sz="3400" dirty="0" err="1"/>
              <a:t>se</a:t>
            </a:r>
            <a:r>
              <a:rPr lang="pl-PL" sz="3400" dirty="0"/>
              <a:t> </a:t>
            </a:r>
            <a:r>
              <a:rPr lang="pl-PL" sz="3400" dirty="0" err="1"/>
              <a:t>zprostředkováním</a:t>
            </a:r>
            <a:r>
              <a:rPr lang="pl-PL" sz="3400" dirty="0"/>
              <a:t> a </a:t>
            </a:r>
            <a:r>
              <a:rPr lang="pl-PL" sz="3400" dirty="0" err="1"/>
              <a:t>nabízením</a:t>
            </a:r>
            <a:r>
              <a:rPr lang="pl-PL" sz="3400" dirty="0"/>
              <a:t> </a:t>
            </a:r>
            <a:r>
              <a:rPr lang="pl-PL" sz="3400" dirty="0" err="1"/>
              <a:t>pojištění</a:t>
            </a:r>
            <a:r>
              <a:rPr lang="pl-PL" sz="3400" dirty="0"/>
              <a:t>,	</a:t>
            </a:r>
          </a:p>
          <a:p>
            <a:pPr marL="0" indent="0">
              <a:buNone/>
            </a:pPr>
            <a:r>
              <a:rPr lang="pl-PL" sz="3400" dirty="0"/>
              <a:t>b) s </a:t>
            </a:r>
            <a:r>
              <a:rPr lang="pl-PL" sz="3400" dirty="0" err="1"/>
              <a:t>přijetím</a:t>
            </a:r>
            <a:r>
              <a:rPr lang="pl-PL" sz="3400" dirty="0"/>
              <a:t> </a:t>
            </a:r>
            <a:r>
              <a:rPr lang="pl-PL" sz="3400" dirty="0" err="1"/>
              <a:t>návrhu</a:t>
            </a:r>
            <a:r>
              <a:rPr lang="pl-PL" sz="3400" dirty="0"/>
              <a:t> na </a:t>
            </a:r>
            <a:r>
              <a:rPr lang="pl-PL" sz="3400" dirty="0" err="1"/>
              <a:t>uzavření</a:t>
            </a:r>
            <a:r>
              <a:rPr lang="pl-PL" sz="3400" dirty="0"/>
              <a:t> </a:t>
            </a:r>
            <a:r>
              <a:rPr lang="pl-PL" sz="3400" dirty="0" err="1"/>
              <a:t>pojistné</a:t>
            </a:r>
            <a:r>
              <a:rPr lang="pl-PL" sz="3400" dirty="0"/>
              <a:t> </a:t>
            </a:r>
            <a:r>
              <a:rPr lang="pl-PL" sz="3400" dirty="0" err="1"/>
              <a:t>smlouvy</a:t>
            </a:r>
            <a:r>
              <a:rPr lang="pl-PL" sz="3400" dirty="0"/>
              <a:t> </a:t>
            </a:r>
            <a:r>
              <a:rPr lang="pl-PL" sz="3400" dirty="0" err="1"/>
              <a:t>včetně</a:t>
            </a:r>
            <a:r>
              <a:rPr lang="pl-PL" sz="3400" dirty="0"/>
              <a:t> </a:t>
            </a:r>
            <a:r>
              <a:rPr lang="pl-PL" sz="3400" dirty="0" err="1"/>
              <a:t>lékařské</a:t>
            </a:r>
            <a:r>
              <a:rPr lang="pl-PL" sz="3400" dirty="0"/>
              <a:t> </a:t>
            </a:r>
            <a:r>
              <a:rPr lang="pl-PL" sz="3400" dirty="0" err="1"/>
              <a:t>prohlídky</a:t>
            </a:r>
            <a:r>
              <a:rPr lang="pl-PL" sz="3400" dirty="0"/>
              <a:t>,	</a:t>
            </a:r>
          </a:p>
          <a:p>
            <a:pPr marL="0" indent="0">
              <a:buNone/>
            </a:pPr>
            <a:r>
              <a:rPr lang="pl-PL" sz="3400" dirty="0"/>
              <a:t>c) s </a:t>
            </a:r>
            <a:r>
              <a:rPr lang="pl-PL" sz="3400" dirty="0" err="1"/>
              <a:t>oceněním</a:t>
            </a:r>
            <a:r>
              <a:rPr lang="pl-PL" sz="3400" dirty="0"/>
              <a:t> </a:t>
            </a:r>
            <a:r>
              <a:rPr lang="pl-PL" sz="3400" dirty="0" err="1"/>
              <a:t>převzatého</a:t>
            </a:r>
            <a:r>
              <a:rPr lang="pl-PL" sz="3400" dirty="0"/>
              <a:t> </a:t>
            </a:r>
            <a:r>
              <a:rPr lang="pl-PL" sz="3400" dirty="0" err="1"/>
              <a:t>pojistného</a:t>
            </a:r>
            <a:r>
              <a:rPr lang="pl-PL" sz="3400" dirty="0"/>
              <a:t> </a:t>
            </a:r>
            <a:r>
              <a:rPr lang="pl-PL" sz="3400" dirty="0" err="1"/>
              <a:t>rizika</a:t>
            </a:r>
            <a:r>
              <a:rPr lang="pl-PL" sz="3400" dirty="0"/>
              <a:t> a </a:t>
            </a:r>
            <a:r>
              <a:rPr lang="pl-PL" sz="3400" dirty="0" err="1"/>
              <a:t>prvotních</a:t>
            </a:r>
            <a:r>
              <a:rPr lang="pl-PL" sz="3400" dirty="0"/>
              <a:t> </a:t>
            </a:r>
            <a:r>
              <a:rPr lang="pl-PL" sz="3400" dirty="0" err="1"/>
              <a:t>evidenčních</a:t>
            </a:r>
            <a:r>
              <a:rPr lang="pl-PL" sz="3400" dirty="0"/>
              <a:t> </a:t>
            </a:r>
            <a:r>
              <a:rPr lang="pl-PL" sz="3400" dirty="0" err="1"/>
              <a:t>úkonů</a:t>
            </a:r>
            <a:r>
              <a:rPr lang="pl-PL" sz="3400" dirty="0"/>
              <a:t> a	</a:t>
            </a:r>
          </a:p>
          <a:p>
            <a:pPr marL="0" indent="0">
              <a:buNone/>
            </a:pPr>
            <a:r>
              <a:rPr lang="pl-PL" sz="3400" dirty="0"/>
              <a:t>d) s </a:t>
            </a:r>
            <a:r>
              <a:rPr lang="pl-PL" sz="3400" dirty="0" err="1"/>
              <a:t>tvorbou</a:t>
            </a:r>
            <a:r>
              <a:rPr lang="pl-PL" sz="3400" dirty="0"/>
              <a:t> a </a:t>
            </a:r>
            <a:r>
              <a:rPr lang="pl-PL" sz="3400" dirty="0" err="1"/>
              <a:t>nabídkou</a:t>
            </a:r>
            <a:r>
              <a:rPr lang="pl-PL" sz="3400" dirty="0"/>
              <a:t> </a:t>
            </a:r>
            <a:r>
              <a:rPr lang="pl-PL" sz="3400" dirty="0" err="1"/>
              <a:t>pojistného</a:t>
            </a:r>
            <a:r>
              <a:rPr lang="pl-PL" sz="3400" dirty="0"/>
              <a:t> produktu.	</a:t>
            </a:r>
          </a:p>
          <a:p>
            <a:pPr marL="0" indent="0">
              <a:buNone/>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6905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spotřebitele </a:t>
            </a:r>
            <a:endParaRPr lang="en-US" dirty="0"/>
          </a:p>
        </p:txBody>
      </p:sp>
      <p:sp>
        <p:nvSpPr>
          <p:cNvPr id="3" name="Content Placeholder 2"/>
          <p:cNvSpPr>
            <a:spLocks noGrp="1"/>
          </p:cNvSpPr>
          <p:nvPr>
            <p:ph idx="1"/>
          </p:nvPr>
        </p:nvSpPr>
        <p:spPr>
          <a:xfrm>
            <a:off x="457200" y="1600200"/>
            <a:ext cx="8229600" cy="4709120"/>
          </a:xfrm>
        </p:spPr>
        <p:txBody>
          <a:bodyPr>
            <a:normAutofit fontScale="92500" lnSpcReduction="20000"/>
          </a:bodyPr>
          <a:lstStyle/>
          <a:p>
            <a:pPr marR="91440">
              <a:lnSpc>
                <a:spcPct val="110000"/>
              </a:lnSpc>
              <a:spcBef>
                <a:spcPts val="600"/>
              </a:spcBef>
              <a:spcAft>
                <a:spcPts val="600"/>
              </a:spcAft>
              <a:buFont typeface="Symbol"/>
              <a:buChar char=""/>
              <a:tabLst>
                <a:tab pos="1620520" algn="l"/>
                <a:tab pos="1980565" algn="l"/>
              </a:tabLst>
            </a:pPr>
            <a:r>
              <a:rPr lang="cs-CZ" sz="1900" b="1" dirty="0"/>
              <a:t>Zákon č. 292/2002 Sb., o finančním arbitrovi </a:t>
            </a:r>
          </a:p>
          <a:p>
            <a:pPr marL="0" marR="91440" indent="0">
              <a:lnSpc>
                <a:spcPct val="110000"/>
              </a:lnSpc>
              <a:spcBef>
                <a:spcPts val="600"/>
              </a:spcBef>
              <a:spcAft>
                <a:spcPts val="600"/>
              </a:spcAft>
              <a:buNone/>
              <a:tabLst>
                <a:tab pos="1620520" algn="l"/>
                <a:tab pos="1980565" algn="l"/>
              </a:tabLst>
            </a:pPr>
            <a:r>
              <a:rPr lang="cs-CZ" sz="1900" dirty="0"/>
              <a:t>K rozhodování sporu spadajícího jinak do pravomoci českých soudů je příslušný též finanční arbitr, jedná-li se o rozhodování sporu mezi spotřebitelem a pojistitelem nebo pojišťovacím zprostředkovatelem při nabízení, poskytování nebo zprostředkování </a:t>
            </a:r>
            <a:r>
              <a:rPr lang="cs-CZ" sz="1900" u="sng" dirty="0"/>
              <a:t>životního pojištění, např.</a:t>
            </a:r>
          </a:p>
          <a:p>
            <a:pPr>
              <a:buFont typeface="Wingdings" charset="2"/>
              <a:buChar char="Ø"/>
            </a:pPr>
            <a:r>
              <a:rPr lang="cs-CZ" sz="1900" dirty="0"/>
              <a:t>spor s pojišťovacím zprostředkovatelem nebo pojišťovnou o náhradu škody způsobenou porušením povinností při sjednávání pojistné smlouvy,</a:t>
            </a:r>
          </a:p>
          <a:p>
            <a:pPr>
              <a:buFont typeface="Wingdings" charset="2"/>
              <a:buChar char="Ø"/>
            </a:pPr>
            <a:r>
              <a:rPr lang="cs-CZ" sz="1900" dirty="0"/>
              <a:t>spor o platnost pojistné smlouvy nebo jejího ujednání,</a:t>
            </a:r>
          </a:p>
          <a:p>
            <a:pPr>
              <a:buFont typeface="Wingdings" charset="2"/>
              <a:buChar char="Ø"/>
            </a:pPr>
            <a:r>
              <a:rPr lang="cs-CZ" sz="1900" dirty="0"/>
              <a:t>spor o výši odkupného</a:t>
            </a:r>
          </a:p>
          <a:p>
            <a:endParaRPr lang="cs-CZ" sz="1900" dirty="0"/>
          </a:p>
          <a:p>
            <a:pPr marR="91440">
              <a:lnSpc>
                <a:spcPct val="110000"/>
              </a:lnSpc>
              <a:spcBef>
                <a:spcPts val="600"/>
              </a:spcBef>
              <a:spcAft>
                <a:spcPts val="600"/>
              </a:spcAft>
              <a:buFont typeface="Symbol"/>
              <a:buChar char=""/>
              <a:tabLst>
                <a:tab pos="1620520" algn="l"/>
                <a:tab pos="1980565" algn="l"/>
              </a:tabLst>
            </a:pPr>
            <a:r>
              <a:rPr lang="cs-CZ" sz="1900" dirty="0"/>
              <a:t>návrh může podat spotřebitel – pojistník, oprávněná osoba - formulář </a:t>
            </a:r>
          </a:p>
          <a:p>
            <a:pPr marR="91440">
              <a:lnSpc>
                <a:spcPct val="110000"/>
              </a:lnSpc>
              <a:spcBef>
                <a:spcPts val="600"/>
              </a:spcBef>
              <a:spcAft>
                <a:spcPts val="600"/>
              </a:spcAft>
              <a:buFont typeface="Symbol"/>
              <a:buChar char=""/>
              <a:tabLst>
                <a:tab pos="1620520" algn="l"/>
                <a:tab pos="1980565" algn="l"/>
              </a:tabLst>
            </a:pPr>
            <a:r>
              <a:rPr lang="cs-CZ" sz="1900" dirty="0"/>
              <a:t>řízení dle správního řádu, řízení se nezpoplatňuje</a:t>
            </a:r>
          </a:p>
          <a:p>
            <a:pPr marR="91440">
              <a:lnSpc>
                <a:spcPct val="110000"/>
              </a:lnSpc>
              <a:spcBef>
                <a:spcPts val="600"/>
              </a:spcBef>
              <a:spcAft>
                <a:spcPts val="600"/>
              </a:spcAft>
              <a:buFont typeface="Symbol"/>
              <a:buChar char=""/>
              <a:tabLst>
                <a:tab pos="1620520" algn="l"/>
                <a:tab pos="1980565" algn="l"/>
              </a:tabLst>
            </a:pPr>
            <a:r>
              <a:rPr lang="cs-CZ" sz="1900" dirty="0">
                <a:hlinkClick r:id="rId2"/>
              </a:rPr>
              <a:t>www.finarbitr.cz</a:t>
            </a:r>
            <a:r>
              <a:rPr lang="cs-CZ" sz="1900" dirty="0"/>
              <a:t> </a:t>
            </a:r>
          </a:p>
          <a:p>
            <a:pPr marR="91440">
              <a:lnSpc>
                <a:spcPct val="110000"/>
              </a:lnSpc>
              <a:spcBef>
                <a:spcPts val="600"/>
              </a:spcBef>
              <a:spcAft>
                <a:spcPts val="600"/>
              </a:spcAft>
              <a:buFont typeface="Symbol"/>
              <a:buChar char=""/>
              <a:tabLst>
                <a:tab pos="1620520" algn="l"/>
                <a:tab pos="1980565" algn="l"/>
              </a:tabLst>
            </a:pPr>
            <a:r>
              <a:rPr lang="cs-CZ" sz="1900" dirty="0"/>
              <a:t>Uvažuje se o příslušnosti FA i v případě sporů z neživotního pojištění</a:t>
            </a:r>
          </a:p>
          <a:p>
            <a:pPr marR="91440">
              <a:lnSpc>
                <a:spcPct val="110000"/>
              </a:lnSpc>
              <a:spcBef>
                <a:spcPts val="600"/>
              </a:spcBef>
              <a:spcAft>
                <a:spcPts val="600"/>
              </a:spcAft>
              <a:buFont typeface="Symbol"/>
              <a:buChar char=""/>
              <a:tabLst>
                <a:tab pos="1620520" algn="l"/>
                <a:tab pos="1980565" algn="l"/>
              </a:tabLst>
            </a:pPr>
            <a:endParaRPr lang="cs-CZ" sz="1900" dirty="0"/>
          </a:p>
          <a:p>
            <a:pPr marR="91440">
              <a:lnSpc>
                <a:spcPct val="110000"/>
              </a:lnSpc>
              <a:spcBef>
                <a:spcPts val="600"/>
              </a:spcBef>
              <a:spcAft>
                <a:spcPts val="600"/>
              </a:spcAft>
              <a:buFont typeface="Symbol"/>
              <a:buChar char=""/>
              <a:tabLst>
                <a:tab pos="1620520" algn="l"/>
                <a:tab pos="1980565" algn="l"/>
              </a:tabLst>
            </a:pPr>
            <a:endParaRPr lang="cs-CZ" sz="18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267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spotřebitele </a:t>
            </a:r>
            <a:endParaRPr lang="en-US" dirty="0"/>
          </a:p>
        </p:txBody>
      </p:sp>
      <p:sp>
        <p:nvSpPr>
          <p:cNvPr id="3" name="Content Placeholder 2"/>
          <p:cNvSpPr>
            <a:spLocks noGrp="1"/>
          </p:cNvSpPr>
          <p:nvPr>
            <p:ph idx="1"/>
          </p:nvPr>
        </p:nvSpPr>
        <p:spPr>
          <a:xfrm>
            <a:off x="457200" y="1600200"/>
            <a:ext cx="8229600" cy="4565104"/>
          </a:xfrm>
        </p:spPr>
        <p:txBody>
          <a:bodyPr>
            <a:noAutofit/>
          </a:bodyPr>
          <a:lstStyle/>
          <a:p>
            <a:pPr marR="91440">
              <a:lnSpc>
                <a:spcPct val="110000"/>
              </a:lnSpc>
              <a:spcBef>
                <a:spcPts val="600"/>
              </a:spcBef>
              <a:spcAft>
                <a:spcPts val="600"/>
              </a:spcAft>
              <a:buFont typeface="Symbol"/>
              <a:buChar char=""/>
              <a:tabLst>
                <a:tab pos="1620520" algn="l"/>
                <a:tab pos="1980565" algn="l"/>
              </a:tabLst>
            </a:pPr>
            <a:r>
              <a:rPr lang="cs-CZ" sz="1400" b="1" dirty="0"/>
              <a:t>Zákon č. 634/1992 Sb., o ochraně spotřebitele </a:t>
            </a:r>
          </a:p>
          <a:p>
            <a:pPr marL="0" indent="0">
              <a:buNone/>
            </a:pPr>
            <a:r>
              <a:rPr lang="pl-PL" sz="1400" b="1" dirty="0"/>
              <a:t>§ 14 </a:t>
            </a:r>
            <a:r>
              <a:rPr lang="pl-PL" sz="1400" b="1" dirty="0" err="1"/>
              <a:t>Informační</a:t>
            </a:r>
            <a:r>
              <a:rPr lang="pl-PL" sz="1400" b="1" dirty="0"/>
              <a:t> </a:t>
            </a:r>
            <a:r>
              <a:rPr lang="pl-PL" sz="1400" b="1" dirty="0" err="1"/>
              <a:t>povinnost</a:t>
            </a:r>
            <a:r>
              <a:rPr lang="pl-PL" sz="1400" b="1" dirty="0"/>
              <a:t> o </a:t>
            </a:r>
            <a:r>
              <a:rPr lang="pl-PL" sz="1400" b="1" dirty="0" err="1"/>
              <a:t>mimosoudním</a:t>
            </a:r>
            <a:r>
              <a:rPr lang="pl-PL" sz="1400" b="1" dirty="0"/>
              <a:t> </a:t>
            </a:r>
            <a:r>
              <a:rPr lang="pl-PL" sz="1400" b="1" dirty="0" err="1"/>
              <a:t>řešení</a:t>
            </a:r>
            <a:r>
              <a:rPr lang="pl-PL" sz="1400" b="1" dirty="0"/>
              <a:t> </a:t>
            </a:r>
            <a:r>
              <a:rPr lang="pl-PL" sz="1400" b="1" dirty="0" err="1"/>
              <a:t>spotřebitelských</a:t>
            </a:r>
            <a:r>
              <a:rPr lang="pl-PL" sz="1400" b="1" dirty="0"/>
              <a:t> </a:t>
            </a:r>
            <a:r>
              <a:rPr lang="pl-PL" sz="1400" b="1" dirty="0" err="1"/>
              <a:t>sporů</a:t>
            </a:r>
            <a:endParaRPr lang="pl-PL" sz="1400" b="1" dirty="0"/>
          </a:p>
          <a:p>
            <a:pPr marL="0" indent="0">
              <a:buNone/>
            </a:pPr>
            <a:r>
              <a:rPr lang="pl-PL" sz="1400" dirty="0"/>
              <a:t>(1) </a:t>
            </a:r>
            <a:r>
              <a:rPr lang="pl-PL" sz="1400" dirty="0" err="1"/>
              <a:t>Prodávající</a:t>
            </a:r>
            <a:r>
              <a:rPr lang="pl-PL" sz="1400" dirty="0"/>
              <a:t> informuje </a:t>
            </a:r>
            <a:r>
              <a:rPr lang="pl-PL" sz="1400" dirty="0" err="1"/>
              <a:t>spotřebitele</a:t>
            </a:r>
            <a:r>
              <a:rPr lang="pl-PL" sz="1400" dirty="0"/>
              <a:t> </a:t>
            </a:r>
            <a:r>
              <a:rPr lang="pl-PL" sz="1400" dirty="0" err="1"/>
              <a:t>jasným</a:t>
            </a:r>
            <a:r>
              <a:rPr lang="pl-PL" sz="1400" dirty="0"/>
              <a:t>, </a:t>
            </a:r>
            <a:r>
              <a:rPr lang="pl-PL" sz="1400" dirty="0" err="1"/>
              <a:t>srozumitelným</a:t>
            </a:r>
            <a:r>
              <a:rPr lang="pl-PL" sz="1400" dirty="0"/>
              <a:t> a </a:t>
            </a:r>
            <a:r>
              <a:rPr lang="pl-PL" sz="1400" dirty="0" err="1"/>
              <a:t>snadno</a:t>
            </a:r>
            <a:r>
              <a:rPr lang="pl-PL" sz="1400" dirty="0"/>
              <a:t> </a:t>
            </a:r>
            <a:r>
              <a:rPr lang="pl-PL" sz="1400" dirty="0" err="1"/>
              <a:t>dostupným</a:t>
            </a:r>
            <a:r>
              <a:rPr lang="pl-PL" sz="1400" dirty="0"/>
              <a:t> </a:t>
            </a:r>
            <a:r>
              <a:rPr lang="pl-PL" sz="1400" dirty="0" err="1"/>
              <a:t>způsobem</a:t>
            </a:r>
            <a:r>
              <a:rPr lang="pl-PL" sz="1400" dirty="0"/>
              <a:t> o </a:t>
            </a:r>
            <a:r>
              <a:rPr lang="pl-PL" sz="1400" dirty="0" err="1"/>
              <a:t>subjektu</a:t>
            </a:r>
            <a:r>
              <a:rPr lang="pl-PL" sz="1400" dirty="0"/>
              <a:t> </a:t>
            </a:r>
            <a:r>
              <a:rPr lang="pl-PL" sz="1400" dirty="0" err="1"/>
              <a:t>mimosoudního</a:t>
            </a:r>
            <a:r>
              <a:rPr lang="pl-PL" sz="1400" dirty="0"/>
              <a:t> </a:t>
            </a:r>
            <a:r>
              <a:rPr lang="pl-PL" sz="1400" dirty="0" err="1"/>
              <a:t>řešení</a:t>
            </a:r>
            <a:r>
              <a:rPr lang="pl-PL" sz="1400" dirty="0"/>
              <a:t> </a:t>
            </a:r>
            <a:r>
              <a:rPr lang="pl-PL" sz="1400" dirty="0" err="1"/>
              <a:t>spotřebitelských</a:t>
            </a:r>
            <a:r>
              <a:rPr lang="pl-PL" sz="1400" dirty="0"/>
              <a:t> </a:t>
            </a:r>
            <a:r>
              <a:rPr lang="pl-PL" sz="1400" dirty="0" err="1"/>
              <a:t>sporů</a:t>
            </a:r>
            <a:r>
              <a:rPr lang="pl-PL" sz="1400" dirty="0"/>
              <a:t>, </a:t>
            </a:r>
            <a:r>
              <a:rPr lang="pl-PL" sz="1400" dirty="0" err="1"/>
              <a:t>který</a:t>
            </a:r>
            <a:r>
              <a:rPr lang="pl-PL" sz="1400" dirty="0"/>
              <a:t> je pro </a:t>
            </a:r>
            <a:r>
              <a:rPr lang="pl-PL" sz="1400" dirty="0" err="1"/>
              <a:t>daný</a:t>
            </a:r>
            <a:r>
              <a:rPr lang="pl-PL" sz="1400" dirty="0"/>
              <a:t> typ </a:t>
            </a:r>
            <a:r>
              <a:rPr lang="pl-PL" sz="1400" dirty="0" err="1"/>
              <a:t>nabízeného</a:t>
            </a:r>
            <a:r>
              <a:rPr lang="pl-PL" sz="1400" dirty="0"/>
              <a:t>, </a:t>
            </a:r>
            <a:r>
              <a:rPr lang="pl-PL" sz="1400" dirty="0" err="1"/>
              <a:t>prodávaného</a:t>
            </a:r>
            <a:r>
              <a:rPr lang="pl-PL" sz="1400" dirty="0"/>
              <a:t>, </a:t>
            </a:r>
            <a:r>
              <a:rPr lang="pl-PL" sz="1400" dirty="0" err="1"/>
              <a:t>poskytovaného</a:t>
            </a:r>
            <a:r>
              <a:rPr lang="pl-PL" sz="1400" dirty="0"/>
              <a:t> </a:t>
            </a:r>
            <a:r>
              <a:rPr lang="pl-PL" sz="1400" dirty="0" err="1"/>
              <a:t>nebo</a:t>
            </a:r>
            <a:r>
              <a:rPr lang="pl-PL" sz="1400" dirty="0"/>
              <a:t> </a:t>
            </a:r>
            <a:r>
              <a:rPr lang="pl-PL" sz="1400" dirty="0" err="1"/>
              <a:t>zprostředkovaného</a:t>
            </a:r>
            <a:r>
              <a:rPr lang="pl-PL" sz="1400" dirty="0"/>
              <a:t> </a:t>
            </a:r>
            <a:r>
              <a:rPr lang="pl-PL" sz="1400" dirty="0" err="1"/>
              <a:t>výrobku</a:t>
            </a:r>
            <a:r>
              <a:rPr lang="pl-PL" sz="1400" dirty="0"/>
              <a:t> </a:t>
            </a:r>
            <a:r>
              <a:rPr lang="pl-PL" sz="1400" dirty="0" err="1"/>
              <a:t>nebo</a:t>
            </a:r>
            <a:r>
              <a:rPr lang="pl-PL" sz="1400" dirty="0"/>
              <a:t> </a:t>
            </a:r>
            <a:r>
              <a:rPr lang="pl-PL" sz="1400" dirty="0" err="1"/>
              <a:t>služby</a:t>
            </a:r>
            <a:r>
              <a:rPr lang="pl-PL" sz="1400" dirty="0"/>
              <a:t> </a:t>
            </a:r>
            <a:r>
              <a:rPr lang="pl-PL" sz="1400" dirty="0" err="1"/>
              <a:t>věcně</a:t>
            </a:r>
            <a:r>
              <a:rPr lang="pl-PL" sz="1400" dirty="0"/>
              <a:t> </a:t>
            </a:r>
            <a:r>
              <a:rPr lang="pl-PL" sz="1400" dirty="0" err="1"/>
              <a:t>příslušný</a:t>
            </a:r>
            <a:r>
              <a:rPr lang="pl-PL" sz="1400" dirty="0"/>
              <a:t>. </a:t>
            </a:r>
            <a:r>
              <a:rPr lang="pl-PL" sz="1400" dirty="0" err="1"/>
              <a:t>Informace</a:t>
            </a:r>
            <a:r>
              <a:rPr lang="pl-PL" sz="1400" dirty="0"/>
              <a:t> </a:t>
            </a:r>
            <a:r>
              <a:rPr lang="pl-PL" sz="1400" dirty="0" err="1"/>
              <a:t>musí</a:t>
            </a:r>
            <a:r>
              <a:rPr lang="pl-PL" sz="1400" dirty="0"/>
              <a:t> </a:t>
            </a:r>
            <a:r>
              <a:rPr lang="pl-PL" sz="1400" dirty="0" err="1"/>
              <a:t>zahrnovat</a:t>
            </a:r>
            <a:r>
              <a:rPr lang="pl-PL" sz="1400" dirty="0"/>
              <a:t> </a:t>
            </a:r>
            <a:r>
              <a:rPr lang="pl-PL" sz="1400" dirty="0" err="1"/>
              <a:t>též</a:t>
            </a:r>
            <a:r>
              <a:rPr lang="pl-PL" sz="1400" dirty="0"/>
              <a:t> </a:t>
            </a:r>
            <a:r>
              <a:rPr lang="pl-PL" sz="1400" dirty="0" err="1"/>
              <a:t>internetovou</a:t>
            </a:r>
            <a:r>
              <a:rPr lang="pl-PL" sz="1400" dirty="0"/>
              <a:t> adresu </a:t>
            </a:r>
            <a:r>
              <a:rPr lang="pl-PL" sz="1400" dirty="0" err="1"/>
              <a:t>tohoto</a:t>
            </a:r>
            <a:r>
              <a:rPr lang="pl-PL" sz="1400" dirty="0"/>
              <a:t> </a:t>
            </a:r>
            <a:r>
              <a:rPr lang="pl-PL" sz="1400" dirty="0" err="1"/>
              <a:t>subjektu</a:t>
            </a:r>
            <a:r>
              <a:rPr lang="pl-PL" sz="1400" dirty="0"/>
              <a:t>. </a:t>
            </a:r>
            <a:r>
              <a:rPr lang="pl-PL" sz="1400" dirty="0" err="1"/>
              <a:t>Jestliže</a:t>
            </a:r>
            <a:r>
              <a:rPr lang="pl-PL" sz="1400" dirty="0"/>
              <a:t> </a:t>
            </a:r>
            <a:r>
              <a:rPr lang="pl-PL" sz="1400" dirty="0" err="1"/>
              <a:t>prodávající</a:t>
            </a:r>
            <a:r>
              <a:rPr lang="pl-PL" sz="1400" dirty="0"/>
              <a:t> </a:t>
            </a:r>
            <a:r>
              <a:rPr lang="pl-PL" sz="1400" dirty="0" err="1"/>
              <a:t>provozuje</a:t>
            </a:r>
            <a:r>
              <a:rPr lang="pl-PL" sz="1400" dirty="0"/>
              <a:t> </a:t>
            </a:r>
            <a:r>
              <a:rPr lang="pl-PL" sz="1400" dirty="0" err="1"/>
              <a:t>internetové</a:t>
            </a:r>
            <a:r>
              <a:rPr lang="pl-PL" sz="1400" dirty="0"/>
              <a:t> </a:t>
            </a:r>
            <a:r>
              <a:rPr lang="pl-PL" sz="1400" dirty="0" err="1"/>
              <a:t>stránky</a:t>
            </a:r>
            <a:r>
              <a:rPr lang="pl-PL" sz="1400" dirty="0"/>
              <a:t>, </a:t>
            </a:r>
            <a:r>
              <a:rPr lang="pl-PL" sz="1400" dirty="0" err="1"/>
              <a:t>uvede</a:t>
            </a:r>
            <a:r>
              <a:rPr lang="pl-PL" sz="1400" dirty="0"/>
              <a:t> tyto </a:t>
            </a:r>
            <a:r>
              <a:rPr lang="pl-PL" sz="1400" dirty="0" err="1"/>
              <a:t>informace</a:t>
            </a:r>
            <a:r>
              <a:rPr lang="pl-PL" sz="1400" dirty="0"/>
              <a:t> i na </a:t>
            </a:r>
            <a:r>
              <a:rPr lang="pl-PL" sz="1400" dirty="0" err="1"/>
              <a:t>těchto</a:t>
            </a:r>
            <a:r>
              <a:rPr lang="pl-PL" sz="1400" dirty="0"/>
              <a:t> </a:t>
            </a:r>
            <a:r>
              <a:rPr lang="pl-PL" sz="1400" dirty="0" err="1"/>
              <a:t>internetových</a:t>
            </a:r>
            <a:r>
              <a:rPr lang="pl-PL" sz="1400" dirty="0"/>
              <a:t> </a:t>
            </a:r>
            <a:r>
              <a:rPr lang="pl-PL" sz="1400" dirty="0" err="1"/>
              <a:t>stránkách</a:t>
            </a:r>
            <a:r>
              <a:rPr lang="pl-PL" sz="1400" dirty="0"/>
              <a:t>. </a:t>
            </a:r>
            <a:r>
              <a:rPr lang="pl-PL" sz="1400" dirty="0" err="1"/>
              <a:t>Pokud</a:t>
            </a:r>
            <a:r>
              <a:rPr lang="pl-PL" sz="1400" dirty="0"/>
              <a:t> </a:t>
            </a:r>
            <a:r>
              <a:rPr lang="pl-PL" sz="1400" dirty="0" err="1"/>
              <a:t>smlouva</a:t>
            </a:r>
            <a:r>
              <a:rPr lang="pl-PL" sz="1400" dirty="0"/>
              <a:t> </a:t>
            </a:r>
            <a:r>
              <a:rPr lang="pl-PL" sz="1400" dirty="0" err="1"/>
              <a:t>uzavřená</a:t>
            </a:r>
            <a:r>
              <a:rPr lang="pl-PL" sz="1400" dirty="0"/>
              <a:t> </a:t>
            </a:r>
            <a:r>
              <a:rPr lang="pl-PL" sz="1400" dirty="0" err="1"/>
              <a:t>mezi</a:t>
            </a:r>
            <a:r>
              <a:rPr lang="pl-PL" sz="1400" dirty="0"/>
              <a:t> </a:t>
            </a:r>
            <a:r>
              <a:rPr lang="pl-PL" sz="1400" dirty="0" err="1"/>
              <a:t>prodávajícím</a:t>
            </a:r>
            <a:r>
              <a:rPr lang="pl-PL" sz="1400" dirty="0"/>
              <a:t> a </a:t>
            </a:r>
            <a:r>
              <a:rPr lang="pl-PL" sz="1400" dirty="0" err="1"/>
              <a:t>spotřebitelem</a:t>
            </a:r>
            <a:r>
              <a:rPr lang="pl-PL" sz="1400" dirty="0"/>
              <a:t> </a:t>
            </a:r>
            <a:r>
              <a:rPr lang="pl-PL" sz="1400" dirty="0" err="1"/>
              <a:t>odkazuje</a:t>
            </a:r>
            <a:r>
              <a:rPr lang="pl-PL" sz="1400" dirty="0"/>
              <a:t> na </a:t>
            </a:r>
            <a:r>
              <a:rPr lang="pl-PL" sz="1400" dirty="0" err="1"/>
              <a:t>obchodní</a:t>
            </a:r>
            <a:r>
              <a:rPr lang="pl-PL" sz="1400" dirty="0"/>
              <a:t> </a:t>
            </a:r>
            <a:r>
              <a:rPr lang="pl-PL" sz="1400" dirty="0" err="1"/>
              <a:t>podmínky</a:t>
            </a:r>
            <a:r>
              <a:rPr lang="pl-PL" sz="1400" dirty="0"/>
              <a:t>, </a:t>
            </a:r>
            <a:r>
              <a:rPr lang="pl-PL" sz="1400" dirty="0" err="1"/>
              <a:t>uvede</a:t>
            </a:r>
            <a:r>
              <a:rPr lang="pl-PL" sz="1400" dirty="0"/>
              <a:t> </a:t>
            </a:r>
            <a:r>
              <a:rPr lang="pl-PL" sz="1400" dirty="0" err="1"/>
              <a:t>informace</a:t>
            </a:r>
            <a:r>
              <a:rPr lang="pl-PL" sz="1400" dirty="0"/>
              <a:t> podle </a:t>
            </a:r>
            <a:r>
              <a:rPr lang="pl-PL" sz="1400" dirty="0" err="1"/>
              <a:t>věty</a:t>
            </a:r>
            <a:r>
              <a:rPr lang="pl-PL" sz="1400" dirty="0"/>
              <a:t> </a:t>
            </a:r>
            <a:r>
              <a:rPr lang="pl-PL" sz="1400" dirty="0" err="1"/>
              <a:t>první</a:t>
            </a:r>
            <a:r>
              <a:rPr lang="pl-PL" sz="1400" dirty="0"/>
              <a:t> a </a:t>
            </a:r>
            <a:r>
              <a:rPr lang="pl-PL" sz="1400" dirty="0" err="1"/>
              <a:t>druhé</a:t>
            </a:r>
            <a:r>
              <a:rPr lang="pl-PL" sz="1400" dirty="0"/>
              <a:t> </a:t>
            </a:r>
            <a:r>
              <a:rPr lang="pl-PL" sz="1400" dirty="0" err="1"/>
              <a:t>rovněž</a:t>
            </a:r>
            <a:r>
              <a:rPr lang="pl-PL" sz="1400" dirty="0"/>
              <a:t> v </a:t>
            </a:r>
            <a:r>
              <a:rPr lang="pl-PL" sz="1400" dirty="0" err="1"/>
              <a:t>těchto</a:t>
            </a:r>
            <a:r>
              <a:rPr lang="pl-PL" sz="1400" dirty="0"/>
              <a:t> </a:t>
            </a:r>
            <a:r>
              <a:rPr lang="pl-PL" sz="1400" dirty="0" err="1"/>
              <a:t>obchodních</a:t>
            </a:r>
            <a:r>
              <a:rPr lang="pl-PL" sz="1400" dirty="0"/>
              <a:t> </a:t>
            </a:r>
            <a:r>
              <a:rPr lang="pl-PL" sz="1400" dirty="0" err="1"/>
              <a:t>podmínkách</a:t>
            </a:r>
            <a:r>
              <a:rPr lang="pl-PL" sz="1400" dirty="0"/>
              <a:t>.</a:t>
            </a:r>
          </a:p>
          <a:p>
            <a:pPr marL="0" indent="0">
              <a:buNone/>
            </a:pPr>
            <a:r>
              <a:rPr lang="pl-PL" sz="1400" dirty="0"/>
              <a:t>(2) V </a:t>
            </a:r>
            <a:r>
              <a:rPr lang="pl-PL" sz="1400" dirty="0" err="1"/>
              <a:t>případě</a:t>
            </a:r>
            <a:r>
              <a:rPr lang="pl-PL" sz="1400" dirty="0"/>
              <a:t> sporu </a:t>
            </a:r>
            <a:r>
              <a:rPr lang="pl-PL" sz="1400" dirty="0" err="1"/>
              <a:t>mezi</a:t>
            </a:r>
            <a:r>
              <a:rPr lang="pl-PL" sz="1400" dirty="0"/>
              <a:t> </a:t>
            </a:r>
            <a:r>
              <a:rPr lang="pl-PL" sz="1400" dirty="0" err="1"/>
              <a:t>spotřebitelem</a:t>
            </a:r>
            <a:r>
              <a:rPr lang="pl-PL" sz="1400" dirty="0"/>
              <a:t> a </a:t>
            </a:r>
            <a:r>
              <a:rPr lang="pl-PL" sz="1400" dirty="0" err="1"/>
              <a:t>prodávajícím</a:t>
            </a:r>
            <a:r>
              <a:rPr lang="pl-PL" sz="1400" dirty="0"/>
              <a:t>, </a:t>
            </a:r>
            <a:r>
              <a:rPr lang="pl-PL" sz="1400" dirty="0" err="1"/>
              <a:t>který</a:t>
            </a:r>
            <a:r>
              <a:rPr lang="pl-PL" sz="1400" dirty="0"/>
              <a:t> </a:t>
            </a:r>
            <a:r>
              <a:rPr lang="pl-PL" sz="1400" dirty="0" err="1"/>
              <a:t>se</a:t>
            </a:r>
            <a:r>
              <a:rPr lang="pl-PL" sz="1400" dirty="0"/>
              <a:t> </a:t>
            </a:r>
            <a:r>
              <a:rPr lang="pl-PL" sz="1400" dirty="0" err="1"/>
              <a:t>nepodařilo</a:t>
            </a:r>
            <a:r>
              <a:rPr lang="pl-PL" sz="1400" dirty="0"/>
              <a:t> </a:t>
            </a:r>
            <a:r>
              <a:rPr lang="pl-PL" sz="1400" dirty="0" err="1"/>
              <a:t>mezi</a:t>
            </a:r>
            <a:r>
              <a:rPr lang="pl-PL" sz="1400" dirty="0"/>
              <a:t> </a:t>
            </a:r>
            <a:r>
              <a:rPr lang="pl-PL" sz="1400" dirty="0" err="1"/>
              <a:t>stranami</a:t>
            </a:r>
            <a:r>
              <a:rPr lang="pl-PL" sz="1400" dirty="0"/>
              <a:t> </a:t>
            </a:r>
            <a:r>
              <a:rPr lang="pl-PL" sz="1400" dirty="0" err="1"/>
              <a:t>urovnat</a:t>
            </a:r>
            <a:r>
              <a:rPr lang="pl-PL" sz="1400" dirty="0"/>
              <a:t> </a:t>
            </a:r>
            <a:r>
              <a:rPr lang="pl-PL" sz="1400" dirty="0" err="1"/>
              <a:t>přímo</a:t>
            </a:r>
            <a:r>
              <a:rPr lang="pl-PL" sz="1400" dirty="0"/>
              <a:t>, </a:t>
            </a:r>
            <a:r>
              <a:rPr lang="pl-PL" sz="1400" dirty="0" err="1"/>
              <a:t>poskytne</a:t>
            </a:r>
            <a:r>
              <a:rPr lang="pl-PL" sz="1400" dirty="0"/>
              <a:t> </a:t>
            </a:r>
            <a:r>
              <a:rPr lang="pl-PL" sz="1400" dirty="0" err="1"/>
              <a:t>prodávající</a:t>
            </a:r>
            <a:r>
              <a:rPr lang="pl-PL" sz="1400" dirty="0"/>
              <a:t> </a:t>
            </a:r>
            <a:r>
              <a:rPr lang="pl-PL" sz="1400" dirty="0" err="1"/>
              <a:t>spotřebiteli</a:t>
            </a:r>
            <a:r>
              <a:rPr lang="pl-PL" sz="1400" dirty="0"/>
              <a:t> </a:t>
            </a:r>
            <a:r>
              <a:rPr lang="pl-PL" sz="1400" dirty="0" err="1"/>
              <a:t>informace</a:t>
            </a:r>
            <a:r>
              <a:rPr lang="pl-PL" sz="1400" dirty="0"/>
              <a:t> </a:t>
            </a:r>
            <a:r>
              <a:rPr lang="pl-PL" sz="1400" dirty="0" err="1"/>
              <a:t>uvedené</a:t>
            </a:r>
            <a:r>
              <a:rPr lang="pl-PL" sz="1400" dirty="0"/>
              <a:t> v </a:t>
            </a:r>
            <a:r>
              <a:rPr lang="pl-PL" sz="1400" dirty="0" err="1"/>
              <a:t>odstavci</a:t>
            </a:r>
            <a:r>
              <a:rPr lang="pl-PL" sz="1400" dirty="0"/>
              <a:t> 1 v </a:t>
            </a:r>
            <a:r>
              <a:rPr lang="pl-PL" sz="1400" dirty="0" err="1"/>
              <a:t>listinné</a:t>
            </a:r>
            <a:r>
              <a:rPr lang="pl-PL" sz="1400" dirty="0"/>
              <a:t> </a:t>
            </a:r>
            <a:r>
              <a:rPr lang="pl-PL" sz="1400" dirty="0" err="1"/>
              <a:t>podobě</a:t>
            </a:r>
            <a:r>
              <a:rPr lang="pl-PL" sz="1400" dirty="0"/>
              <a:t> </a:t>
            </a:r>
            <a:r>
              <a:rPr lang="pl-PL" sz="1400" dirty="0" err="1"/>
              <a:t>nebo</a:t>
            </a:r>
            <a:r>
              <a:rPr lang="pl-PL" sz="1400" dirty="0"/>
              <a:t> na </a:t>
            </a:r>
            <a:r>
              <a:rPr lang="pl-PL" sz="1400" dirty="0" err="1"/>
              <a:t>jiném</a:t>
            </a:r>
            <a:r>
              <a:rPr lang="pl-PL" sz="1400" dirty="0"/>
              <a:t> </a:t>
            </a:r>
            <a:r>
              <a:rPr lang="pl-PL" sz="1400" dirty="0" err="1"/>
              <a:t>trvalém</a:t>
            </a:r>
            <a:r>
              <a:rPr lang="pl-PL" sz="1400" dirty="0"/>
              <a:t> </a:t>
            </a:r>
            <a:r>
              <a:rPr lang="pl-PL" sz="1400" dirty="0" err="1"/>
              <a:t>nosiči</a:t>
            </a:r>
            <a:r>
              <a:rPr lang="pl-PL" sz="1400" dirty="0"/>
              <a:t> dat. </a:t>
            </a:r>
            <a:endParaRPr lang="cs-CZ" sz="1400" dirty="0"/>
          </a:p>
          <a:p>
            <a:pPr marR="91440">
              <a:lnSpc>
                <a:spcPct val="110000"/>
              </a:lnSpc>
              <a:spcBef>
                <a:spcPts val="600"/>
              </a:spcBef>
              <a:spcAft>
                <a:spcPts val="600"/>
              </a:spcAft>
              <a:buFont typeface="Symbol"/>
              <a:buChar char=""/>
              <a:tabLst>
                <a:tab pos="1620520" algn="l"/>
                <a:tab pos="1980565" algn="l"/>
              </a:tabLst>
            </a:pPr>
            <a:r>
              <a:rPr lang="cs-CZ" sz="1400" dirty="0"/>
              <a:t>k mimosoudnímu řešení spotřebitelského sporu (ADR) v jiném než životním pojištění je </a:t>
            </a:r>
            <a:r>
              <a:rPr lang="cs-CZ" sz="1400" u="sng" dirty="0"/>
              <a:t>Česká obchodní inspekce </a:t>
            </a:r>
          </a:p>
          <a:p>
            <a:pPr marR="91440">
              <a:lnSpc>
                <a:spcPct val="110000"/>
              </a:lnSpc>
              <a:spcBef>
                <a:spcPts val="600"/>
              </a:spcBef>
              <a:spcAft>
                <a:spcPts val="600"/>
              </a:spcAft>
              <a:buFont typeface="Symbol"/>
              <a:buChar char=""/>
              <a:tabLst>
                <a:tab pos="1620520" algn="l"/>
                <a:tab pos="1980565" algn="l"/>
              </a:tabLst>
            </a:pPr>
            <a:r>
              <a:rPr lang="cs-CZ" sz="1400" dirty="0"/>
              <a:t>návrh může podat spotřebitel – pojistník, formulář </a:t>
            </a:r>
          </a:p>
          <a:p>
            <a:pPr marR="91440">
              <a:lnSpc>
                <a:spcPct val="110000"/>
              </a:lnSpc>
              <a:spcBef>
                <a:spcPts val="600"/>
              </a:spcBef>
              <a:spcAft>
                <a:spcPts val="600"/>
              </a:spcAft>
              <a:buFont typeface="Symbol"/>
              <a:buChar char=""/>
              <a:tabLst>
                <a:tab pos="1620520" algn="l"/>
                <a:tab pos="1980565" algn="l"/>
              </a:tabLst>
            </a:pPr>
            <a:r>
              <a:rPr lang="cs-CZ" sz="1400" dirty="0"/>
              <a:t>řízení dle § 20n – 20y, řízení se nezpoplatňuje, ČOI  nemá kompetenci spor rozhodnout</a:t>
            </a:r>
          </a:p>
          <a:p>
            <a:pPr marR="91440">
              <a:lnSpc>
                <a:spcPct val="110000"/>
              </a:lnSpc>
              <a:spcBef>
                <a:spcPts val="600"/>
              </a:spcBef>
              <a:spcAft>
                <a:spcPts val="600"/>
              </a:spcAft>
              <a:buFont typeface="Symbol"/>
              <a:buChar char=""/>
              <a:tabLst>
                <a:tab pos="1620520" algn="l"/>
                <a:tab pos="1980565" algn="l"/>
              </a:tabLst>
            </a:pPr>
            <a:r>
              <a:rPr lang="cs-CZ" sz="1400" dirty="0">
                <a:hlinkClick r:id="rId2"/>
              </a:rPr>
              <a:t>www.adr.coi.cz</a:t>
            </a:r>
            <a:r>
              <a:rPr lang="cs-CZ" sz="1400" dirty="0"/>
              <a:t> </a:t>
            </a: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745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osobních údajů </a:t>
            </a:r>
            <a:endParaRPr lang="en-US" dirty="0"/>
          </a:p>
        </p:txBody>
      </p:sp>
      <p:sp>
        <p:nvSpPr>
          <p:cNvPr id="3" name="Content Placeholder 2"/>
          <p:cNvSpPr>
            <a:spLocks noGrp="1"/>
          </p:cNvSpPr>
          <p:nvPr>
            <p:ph idx="1"/>
          </p:nvPr>
        </p:nvSpPr>
        <p:spPr/>
        <p:txBody>
          <a:bodyPr>
            <a:normAutofit fontScale="25000" lnSpcReduction="20000"/>
          </a:bodyPr>
          <a:lstStyle/>
          <a:p>
            <a:pPr marL="0" marR="91440" indent="0">
              <a:lnSpc>
                <a:spcPct val="120000"/>
              </a:lnSpc>
              <a:spcBef>
                <a:spcPts val="600"/>
              </a:spcBef>
              <a:spcAft>
                <a:spcPts val="600"/>
              </a:spcAft>
              <a:buNone/>
              <a:tabLst>
                <a:tab pos="1620520" algn="l"/>
                <a:tab pos="1980565" algn="l"/>
              </a:tabLst>
            </a:pPr>
            <a:r>
              <a:rPr lang="cs-CZ" sz="5700" b="1" dirty="0"/>
              <a:t>Zákon o pojišťovnictví </a:t>
            </a:r>
          </a:p>
          <a:p>
            <a:pPr marR="91440">
              <a:lnSpc>
                <a:spcPct val="120000"/>
              </a:lnSpc>
              <a:spcBef>
                <a:spcPts val="600"/>
              </a:spcBef>
              <a:spcAft>
                <a:spcPts val="600"/>
              </a:spcAft>
              <a:buFont typeface="Arial" charset="0"/>
              <a:buChar char="•"/>
              <a:tabLst>
                <a:tab pos="1620520" algn="l"/>
                <a:tab pos="1980565" algn="l"/>
              </a:tabLst>
            </a:pPr>
            <a:r>
              <a:rPr lang="cs-CZ" sz="5700" dirty="0"/>
              <a:t>§ 6 odst. 6  - zákonná licence ke zpracování osobních údajů  </a:t>
            </a:r>
          </a:p>
          <a:p>
            <a:pPr marL="0" marR="91440" indent="0">
              <a:lnSpc>
                <a:spcPct val="120000"/>
              </a:lnSpc>
              <a:spcBef>
                <a:spcPts val="600"/>
              </a:spcBef>
              <a:spcAft>
                <a:spcPts val="600"/>
              </a:spcAft>
              <a:buNone/>
              <a:tabLst>
                <a:tab pos="1620520" algn="l"/>
                <a:tab pos="1980565" algn="l"/>
              </a:tabLst>
            </a:pPr>
            <a:r>
              <a:rPr lang="cs-CZ" sz="5700" dirty="0"/>
              <a:t>Pojišťovna a zajišťovna při provozování pojišťovací nebo zajišťovací činnosti zpracovává </a:t>
            </a:r>
            <a:r>
              <a:rPr lang="cs-CZ" sz="5700" u="sng" dirty="0"/>
              <a:t>osobní údaje včetně rodných čísel</a:t>
            </a:r>
            <a:r>
              <a:rPr lang="cs-CZ" sz="5700" dirty="0"/>
              <a:t>; takové zpracování osobních údajů se považuje za zpracování nezbytné pro dodržení právní povinnosti správce podle zákona upravujícího ochranu osobních údajů.</a:t>
            </a:r>
          </a:p>
          <a:p>
            <a:pPr marR="91440">
              <a:lnSpc>
                <a:spcPct val="120000"/>
              </a:lnSpc>
              <a:spcBef>
                <a:spcPts val="600"/>
              </a:spcBef>
              <a:spcAft>
                <a:spcPts val="600"/>
              </a:spcAft>
              <a:buFont typeface="Symbol"/>
              <a:buChar char=""/>
              <a:tabLst>
                <a:tab pos="1620520" algn="l"/>
                <a:tab pos="1980565" algn="l"/>
              </a:tabLst>
            </a:pPr>
            <a:r>
              <a:rPr lang="pl-PL" sz="5700" dirty="0"/>
              <a:t>§ 129b </a:t>
            </a:r>
            <a:r>
              <a:rPr lang="pl-PL" sz="5700" dirty="0" err="1"/>
              <a:t>Sdílení</a:t>
            </a:r>
            <a:r>
              <a:rPr lang="pl-PL" sz="5700" dirty="0"/>
              <a:t> </a:t>
            </a:r>
            <a:r>
              <a:rPr lang="pl-PL" sz="5700" dirty="0" err="1"/>
              <a:t>informací</a:t>
            </a:r>
            <a:endParaRPr lang="pl-PL" sz="5700" dirty="0"/>
          </a:p>
          <a:p>
            <a:pPr marL="0" marR="91440" indent="0">
              <a:lnSpc>
                <a:spcPct val="120000"/>
              </a:lnSpc>
              <a:spcBef>
                <a:spcPts val="600"/>
              </a:spcBef>
              <a:spcAft>
                <a:spcPts val="600"/>
              </a:spcAft>
              <a:buNone/>
              <a:tabLst>
                <a:tab pos="1620520" algn="l"/>
                <a:tab pos="1980565" algn="l"/>
              </a:tabLst>
            </a:pPr>
            <a:r>
              <a:rPr lang="pl-PL" sz="5700" dirty="0"/>
              <a:t>(1) Za </a:t>
            </a:r>
            <a:r>
              <a:rPr lang="pl-PL" sz="5700" dirty="0" err="1"/>
              <a:t>účelem</a:t>
            </a:r>
            <a:r>
              <a:rPr lang="pl-PL" sz="5700" dirty="0"/>
              <a:t> </a:t>
            </a:r>
            <a:r>
              <a:rPr lang="pl-PL" sz="5700" dirty="0" err="1"/>
              <a:t>prevence</a:t>
            </a:r>
            <a:r>
              <a:rPr lang="pl-PL" sz="5700" dirty="0"/>
              <a:t> a </a:t>
            </a:r>
            <a:r>
              <a:rPr lang="pl-PL" sz="5700" dirty="0" err="1"/>
              <a:t>odhalování</a:t>
            </a:r>
            <a:r>
              <a:rPr lang="pl-PL" sz="5700" dirty="0"/>
              <a:t> </a:t>
            </a:r>
            <a:r>
              <a:rPr lang="pl-PL" sz="5700" dirty="0" err="1"/>
              <a:t>pojistného</a:t>
            </a:r>
            <a:r>
              <a:rPr lang="pl-PL" sz="5700" dirty="0"/>
              <a:t> </a:t>
            </a:r>
            <a:r>
              <a:rPr lang="pl-PL" sz="5700" dirty="0" err="1"/>
              <a:t>podvodu</a:t>
            </a:r>
            <a:r>
              <a:rPr lang="pl-PL" sz="5700" dirty="0"/>
              <a:t> a </a:t>
            </a:r>
            <a:r>
              <a:rPr lang="pl-PL" sz="5700" dirty="0" err="1"/>
              <a:t>dalšího</a:t>
            </a:r>
            <a:r>
              <a:rPr lang="pl-PL" sz="5700" dirty="0"/>
              <a:t> </a:t>
            </a:r>
            <a:r>
              <a:rPr lang="pl-PL" sz="5700" dirty="0" err="1"/>
              <a:t>protiprávního</a:t>
            </a:r>
            <a:r>
              <a:rPr lang="pl-PL" sz="5700" dirty="0"/>
              <a:t> </a:t>
            </a:r>
            <a:r>
              <a:rPr lang="pl-PL" sz="5700" dirty="0" err="1"/>
              <a:t>jednání</a:t>
            </a:r>
            <a:r>
              <a:rPr lang="pl-PL" sz="5700" dirty="0"/>
              <a:t> </a:t>
            </a:r>
            <a:r>
              <a:rPr lang="pl-PL" sz="5700" dirty="0" err="1"/>
              <a:t>se</a:t>
            </a:r>
            <a:r>
              <a:rPr lang="pl-PL" sz="5700" dirty="0"/>
              <a:t> </a:t>
            </a:r>
            <a:r>
              <a:rPr lang="pl-PL" sz="5700" u="sng" dirty="0" err="1"/>
              <a:t>pojišťovny</a:t>
            </a:r>
            <a:r>
              <a:rPr lang="pl-PL" sz="5700" u="sng" dirty="0"/>
              <a:t> </a:t>
            </a:r>
            <a:r>
              <a:rPr lang="pl-PL" sz="5700" u="sng" dirty="0" err="1"/>
              <a:t>vzájemně</a:t>
            </a:r>
            <a:r>
              <a:rPr lang="pl-PL" sz="5700" u="sng" dirty="0"/>
              <a:t> </a:t>
            </a:r>
            <a:r>
              <a:rPr lang="pl-PL" sz="5700" u="sng" dirty="0" err="1"/>
              <a:t>informují</a:t>
            </a:r>
            <a:r>
              <a:rPr lang="pl-PL" sz="5700" u="sng" dirty="0"/>
              <a:t> a </a:t>
            </a:r>
            <a:r>
              <a:rPr lang="pl-PL" sz="5700" u="sng" dirty="0" err="1"/>
              <a:t>sdílejí</a:t>
            </a:r>
            <a:r>
              <a:rPr lang="pl-PL" sz="5700" u="sng" dirty="0"/>
              <a:t> </a:t>
            </a:r>
            <a:r>
              <a:rPr lang="pl-PL" sz="5700" u="sng" dirty="0" err="1"/>
              <a:t>informace</a:t>
            </a:r>
            <a:r>
              <a:rPr lang="pl-PL" sz="5700" u="sng" dirty="0"/>
              <a:t> o </a:t>
            </a:r>
            <a:r>
              <a:rPr lang="pl-PL" sz="5700" u="sng" dirty="0" err="1"/>
              <a:t>skutečnostech</a:t>
            </a:r>
            <a:r>
              <a:rPr lang="pl-PL" sz="5700" u="sng" dirty="0"/>
              <a:t> </a:t>
            </a:r>
            <a:r>
              <a:rPr lang="pl-PL" sz="5700" u="sng" dirty="0" err="1"/>
              <a:t>týkajících</a:t>
            </a:r>
            <a:r>
              <a:rPr lang="pl-PL" sz="5700" u="sng" dirty="0"/>
              <a:t> </a:t>
            </a:r>
            <a:r>
              <a:rPr lang="pl-PL" sz="5700" u="sng" dirty="0" err="1"/>
              <a:t>se</a:t>
            </a:r>
            <a:r>
              <a:rPr lang="pl-PL" sz="5700" u="sng" dirty="0"/>
              <a:t> </a:t>
            </a:r>
            <a:r>
              <a:rPr lang="pl-PL" sz="5700" u="sng" dirty="0" err="1"/>
              <a:t>pojištění</a:t>
            </a:r>
            <a:r>
              <a:rPr lang="pl-PL" sz="5700" u="sng" dirty="0"/>
              <a:t> </a:t>
            </a:r>
            <a:r>
              <a:rPr lang="pl-PL" sz="5700" u="sng" dirty="0" err="1"/>
              <a:t>fyzických</a:t>
            </a:r>
            <a:r>
              <a:rPr lang="pl-PL" sz="5700" u="sng" dirty="0"/>
              <a:t> a </a:t>
            </a:r>
            <a:r>
              <a:rPr lang="pl-PL" sz="5700" u="sng" dirty="0" err="1"/>
              <a:t>právnických</a:t>
            </a:r>
            <a:r>
              <a:rPr lang="pl-PL" sz="5700" u="sng" dirty="0"/>
              <a:t> </a:t>
            </a:r>
            <a:r>
              <a:rPr lang="pl-PL" sz="5700" u="sng" dirty="0" err="1"/>
              <a:t>osob</a:t>
            </a:r>
            <a:r>
              <a:rPr lang="pl-PL" sz="5700" u="sng" dirty="0"/>
              <a:t> a </a:t>
            </a:r>
            <a:r>
              <a:rPr lang="pl-PL" sz="5700" u="sng" dirty="0" err="1"/>
              <a:t>jeho</a:t>
            </a:r>
            <a:r>
              <a:rPr lang="pl-PL" sz="5700" u="sng" dirty="0"/>
              <a:t> </a:t>
            </a:r>
            <a:r>
              <a:rPr lang="pl-PL" sz="5700" u="sng" dirty="0" err="1"/>
              <a:t>zprostředkování</a:t>
            </a:r>
            <a:r>
              <a:rPr lang="pl-PL" sz="5700" dirty="0"/>
              <a:t>, </a:t>
            </a:r>
            <a:r>
              <a:rPr lang="pl-PL" sz="5700" dirty="0" err="1"/>
              <a:t>včetně</a:t>
            </a:r>
            <a:r>
              <a:rPr lang="pl-PL" sz="5700" dirty="0"/>
              <a:t> </a:t>
            </a:r>
            <a:r>
              <a:rPr lang="pl-PL" sz="5700" dirty="0" err="1"/>
              <a:t>informací</a:t>
            </a:r>
            <a:r>
              <a:rPr lang="pl-PL" sz="5700" dirty="0"/>
              <a:t> o </a:t>
            </a:r>
            <a:r>
              <a:rPr lang="pl-PL" sz="5700" dirty="0" err="1"/>
              <a:t>zmocněncích</a:t>
            </a:r>
            <a:r>
              <a:rPr lang="pl-PL" sz="5700" dirty="0"/>
              <a:t> </a:t>
            </a:r>
            <a:r>
              <a:rPr lang="pl-PL" sz="5700" dirty="0" err="1"/>
              <a:t>účastníků</a:t>
            </a:r>
            <a:r>
              <a:rPr lang="pl-PL" sz="5700" dirty="0"/>
              <a:t> </a:t>
            </a:r>
            <a:r>
              <a:rPr lang="pl-PL" sz="5700" dirty="0" err="1"/>
              <a:t>pojištění</a:t>
            </a:r>
            <a:r>
              <a:rPr lang="pl-PL" sz="5700" dirty="0"/>
              <a:t> a </a:t>
            </a:r>
            <a:r>
              <a:rPr lang="pl-PL" sz="5700" dirty="0" err="1"/>
              <a:t>dalších</a:t>
            </a:r>
            <a:r>
              <a:rPr lang="pl-PL" sz="5700" dirty="0"/>
              <a:t> </a:t>
            </a:r>
            <a:r>
              <a:rPr lang="pl-PL" sz="5700" dirty="0" err="1"/>
              <a:t>osobách</a:t>
            </a:r>
            <a:r>
              <a:rPr lang="pl-PL" sz="5700" dirty="0"/>
              <a:t> </a:t>
            </a:r>
            <a:r>
              <a:rPr lang="pl-PL" sz="5700" dirty="0" err="1"/>
              <a:t>zúčastněných</a:t>
            </a:r>
            <a:r>
              <a:rPr lang="pl-PL" sz="5700" dirty="0"/>
              <a:t> na </a:t>
            </a:r>
            <a:r>
              <a:rPr lang="pl-PL" sz="5700" dirty="0" err="1"/>
              <a:t>škodné</a:t>
            </a:r>
            <a:r>
              <a:rPr lang="pl-PL" sz="5700" dirty="0"/>
              <a:t> </a:t>
            </a:r>
            <a:r>
              <a:rPr lang="pl-PL" sz="5700" dirty="0" err="1"/>
              <a:t>nebo</a:t>
            </a:r>
            <a:r>
              <a:rPr lang="pl-PL" sz="5700" dirty="0"/>
              <a:t> </a:t>
            </a:r>
            <a:r>
              <a:rPr lang="pl-PL" sz="5700" dirty="0" err="1"/>
              <a:t>pojistné</a:t>
            </a:r>
            <a:r>
              <a:rPr lang="pl-PL" sz="5700" dirty="0"/>
              <a:t> </a:t>
            </a:r>
            <a:r>
              <a:rPr lang="pl-PL" sz="5700" dirty="0" err="1"/>
              <a:t>události</a:t>
            </a:r>
            <a:r>
              <a:rPr lang="pl-PL" sz="5700" dirty="0"/>
              <a:t>, a to i </a:t>
            </a:r>
            <a:r>
              <a:rPr lang="pl-PL" sz="5700" dirty="0" err="1"/>
              <a:t>prostřednictvím</a:t>
            </a:r>
            <a:r>
              <a:rPr lang="pl-PL" sz="5700" dirty="0"/>
              <a:t> </a:t>
            </a:r>
            <a:r>
              <a:rPr lang="pl-PL" sz="5700" dirty="0" err="1"/>
              <a:t>právnické</a:t>
            </a:r>
            <a:r>
              <a:rPr lang="pl-PL" sz="5700" dirty="0"/>
              <a:t> osoby, </a:t>
            </a:r>
            <a:r>
              <a:rPr lang="pl-PL" sz="5700" dirty="0" err="1"/>
              <a:t>která</a:t>
            </a:r>
            <a:r>
              <a:rPr lang="pl-PL" sz="5700" dirty="0"/>
              <a:t> </a:t>
            </a:r>
            <a:r>
              <a:rPr lang="pl-PL" sz="5700" dirty="0" err="1"/>
              <a:t>není</a:t>
            </a:r>
            <a:r>
              <a:rPr lang="pl-PL" sz="5700" dirty="0"/>
              <a:t> </a:t>
            </a:r>
            <a:r>
              <a:rPr lang="pl-PL" sz="5700" dirty="0" err="1"/>
              <a:t>pojišťovnou</a:t>
            </a:r>
            <a:r>
              <a:rPr lang="pl-PL" sz="5700" dirty="0"/>
              <a:t>, </a:t>
            </a:r>
            <a:r>
              <a:rPr lang="pl-PL" sz="5700" dirty="0" err="1"/>
              <a:t>zajišťovnou</a:t>
            </a:r>
            <a:r>
              <a:rPr lang="pl-PL" sz="5700" dirty="0"/>
              <a:t> ani </a:t>
            </a:r>
            <a:r>
              <a:rPr lang="pl-PL" sz="5700" dirty="0" err="1"/>
              <a:t>pojišťovacím</a:t>
            </a:r>
            <a:r>
              <a:rPr lang="pl-PL" sz="5700" dirty="0"/>
              <a:t> </a:t>
            </a:r>
            <a:r>
              <a:rPr lang="pl-PL" sz="5700" dirty="0" err="1"/>
              <a:t>zprostředkovatelem</a:t>
            </a:r>
            <a:r>
              <a:rPr lang="pl-PL" sz="5700" dirty="0"/>
              <a:t>.</a:t>
            </a:r>
          </a:p>
          <a:p>
            <a:pPr marL="0" marR="91440" indent="0">
              <a:lnSpc>
                <a:spcPct val="120000"/>
              </a:lnSpc>
              <a:spcBef>
                <a:spcPts val="600"/>
              </a:spcBef>
              <a:spcAft>
                <a:spcPts val="600"/>
              </a:spcAft>
              <a:buNone/>
              <a:tabLst>
                <a:tab pos="1620520" algn="l"/>
                <a:tab pos="1980565" algn="l"/>
              </a:tabLst>
            </a:pPr>
            <a:r>
              <a:rPr lang="pl-PL" sz="5700" dirty="0"/>
              <a:t>(2) Ten, o kom </a:t>
            </a:r>
            <a:r>
              <a:rPr lang="pl-PL" sz="5700" dirty="0" err="1"/>
              <a:t>se</a:t>
            </a:r>
            <a:r>
              <a:rPr lang="pl-PL" sz="5700" dirty="0"/>
              <a:t> </a:t>
            </a:r>
            <a:r>
              <a:rPr lang="pl-PL" sz="5700" dirty="0" err="1"/>
              <a:t>informace</a:t>
            </a:r>
            <a:r>
              <a:rPr lang="pl-PL" sz="5700" dirty="0"/>
              <a:t> podle </a:t>
            </a:r>
            <a:r>
              <a:rPr lang="pl-PL" sz="5700" dirty="0" err="1"/>
              <a:t>odstavce</a:t>
            </a:r>
            <a:r>
              <a:rPr lang="pl-PL" sz="5700" dirty="0"/>
              <a:t> 1 </a:t>
            </a:r>
            <a:r>
              <a:rPr lang="pl-PL" sz="5700" dirty="0" err="1"/>
              <a:t>vedou</a:t>
            </a:r>
            <a:r>
              <a:rPr lang="pl-PL" sz="5700" dirty="0"/>
              <a:t>, </a:t>
            </a:r>
            <a:r>
              <a:rPr lang="pl-PL" sz="5700" dirty="0" err="1"/>
              <a:t>má</a:t>
            </a:r>
            <a:r>
              <a:rPr lang="pl-PL" sz="5700" dirty="0"/>
              <a:t> </a:t>
            </a:r>
            <a:r>
              <a:rPr lang="pl-PL" sz="5700" dirty="0" err="1"/>
              <a:t>právo</a:t>
            </a:r>
            <a:r>
              <a:rPr lang="pl-PL" sz="5700" dirty="0"/>
              <a:t> na </a:t>
            </a:r>
            <a:r>
              <a:rPr lang="pl-PL" sz="5700" dirty="0" err="1"/>
              <a:t>požádání</a:t>
            </a:r>
            <a:r>
              <a:rPr lang="pl-PL" sz="5700" dirty="0"/>
              <a:t> </a:t>
            </a:r>
            <a:r>
              <a:rPr lang="pl-PL" sz="5700" dirty="0" err="1"/>
              <a:t>seznámit</a:t>
            </a:r>
            <a:r>
              <a:rPr lang="pl-PL" sz="5700" dirty="0"/>
              <a:t> </a:t>
            </a:r>
            <a:r>
              <a:rPr lang="pl-PL" sz="5700" dirty="0" err="1"/>
              <a:t>se</a:t>
            </a:r>
            <a:r>
              <a:rPr lang="pl-PL" sz="5700" dirty="0"/>
              <a:t> </a:t>
            </a:r>
            <a:r>
              <a:rPr lang="pl-PL" sz="5700" dirty="0" err="1"/>
              <a:t>bezplatně</a:t>
            </a:r>
            <a:r>
              <a:rPr lang="pl-PL" sz="5700" dirty="0"/>
              <a:t> s </a:t>
            </a:r>
            <a:r>
              <a:rPr lang="pl-PL" sz="5700" dirty="0" err="1"/>
              <a:t>údaji</a:t>
            </a:r>
            <a:r>
              <a:rPr lang="pl-PL" sz="5700" dirty="0"/>
              <a:t>, </a:t>
            </a:r>
            <a:r>
              <a:rPr lang="pl-PL" sz="5700" dirty="0" err="1"/>
              <a:t>které</a:t>
            </a:r>
            <a:r>
              <a:rPr lang="pl-PL" sz="5700" dirty="0"/>
              <a:t> </a:t>
            </a:r>
            <a:r>
              <a:rPr lang="pl-PL" sz="5700" dirty="0" err="1"/>
              <a:t>jsou</a:t>
            </a:r>
            <a:r>
              <a:rPr lang="pl-PL" sz="5700" dirty="0"/>
              <a:t> o </a:t>
            </a:r>
            <a:r>
              <a:rPr lang="pl-PL" sz="5700" dirty="0" err="1"/>
              <a:t>něm</a:t>
            </a:r>
            <a:r>
              <a:rPr lang="pl-PL" sz="5700" dirty="0"/>
              <a:t> </a:t>
            </a:r>
            <a:r>
              <a:rPr lang="pl-PL" sz="5700" dirty="0" err="1"/>
              <a:t>vedeny</a:t>
            </a:r>
            <a:r>
              <a:rPr lang="pl-PL" sz="5700" dirty="0"/>
              <a:t>.</a:t>
            </a:r>
          </a:p>
          <a:p>
            <a:pPr marL="0" marR="91440" indent="0">
              <a:lnSpc>
                <a:spcPct val="120000"/>
              </a:lnSpc>
              <a:spcBef>
                <a:spcPts val="600"/>
              </a:spcBef>
              <a:spcAft>
                <a:spcPts val="600"/>
              </a:spcAft>
              <a:buNone/>
              <a:tabLst>
                <a:tab pos="1620520" algn="l"/>
                <a:tab pos="1980565" algn="l"/>
              </a:tabLst>
            </a:pPr>
            <a:r>
              <a:rPr lang="pl-PL" sz="5700" dirty="0"/>
              <a:t>(3) </a:t>
            </a:r>
            <a:r>
              <a:rPr lang="pl-PL" sz="5700" dirty="0" err="1"/>
              <a:t>Pojišťovna</a:t>
            </a:r>
            <a:r>
              <a:rPr lang="pl-PL" sz="5700" dirty="0"/>
              <a:t> </a:t>
            </a:r>
            <a:r>
              <a:rPr lang="pl-PL" sz="5700" dirty="0" err="1"/>
              <a:t>přistupuje</a:t>
            </a:r>
            <a:r>
              <a:rPr lang="pl-PL" sz="5700" dirty="0"/>
              <a:t> k </a:t>
            </a:r>
            <a:r>
              <a:rPr lang="pl-PL" sz="5700" dirty="0" err="1"/>
              <a:t>získaným</a:t>
            </a:r>
            <a:r>
              <a:rPr lang="pl-PL" sz="5700" dirty="0"/>
              <a:t> </a:t>
            </a:r>
            <a:r>
              <a:rPr lang="pl-PL" sz="5700" dirty="0" err="1"/>
              <a:t>údajům</a:t>
            </a:r>
            <a:r>
              <a:rPr lang="pl-PL" sz="5700" dirty="0"/>
              <a:t> </a:t>
            </a:r>
            <a:r>
              <a:rPr lang="pl-PL" sz="5700" dirty="0" err="1"/>
              <a:t>jiné</a:t>
            </a:r>
            <a:r>
              <a:rPr lang="pl-PL" sz="5700" dirty="0"/>
              <a:t> </a:t>
            </a:r>
            <a:r>
              <a:rPr lang="pl-PL" sz="5700" dirty="0" err="1"/>
              <a:t>pojišťovny</a:t>
            </a:r>
            <a:r>
              <a:rPr lang="pl-PL" sz="5700" dirty="0"/>
              <a:t> tak, jako by </a:t>
            </a:r>
            <a:r>
              <a:rPr lang="pl-PL" sz="5700" dirty="0" err="1"/>
              <a:t>šlo</a:t>
            </a:r>
            <a:r>
              <a:rPr lang="pl-PL" sz="5700" dirty="0"/>
              <a:t> o </a:t>
            </a:r>
            <a:r>
              <a:rPr lang="pl-PL" sz="5700" dirty="0" err="1"/>
              <a:t>údaje</a:t>
            </a:r>
            <a:r>
              <a:rPr lang="pl-PL" sz="5700" dirty="0"/>
              <a:t> z </a:t>
            </a:r>
            <a:r>
              <a:rPr lang="pl-PL" sz="5700" dirty="0" err="1"/>
              <a:t>její</a:t>
            </a:r>
            <a:r>
              <a:rPr lang="pl-PL" sz="5700" dirty="0"/>
              <a:t> </a:t>
            </a:r>
            <a:r>
              <a:rPr lang="pl-PL" sz="5700" dirty="0" err="1"/>
              <a:t>vlastní</a:t>
            </a:r>
            <a:r>
              <a:rPr lang="pl-PL" sz="5700" dirty="0"/>
              <a:t> </a:t>
            </a:r>
            <a:r>
              <a:rPr lang="pl-PL" sz="5700" dirty="0" err="1"/>
              <a:t>činnosti</a:t>
            </a:r>
            <a:r>
              <a:rPr lang="pl-PL" sz="5700" dirty="0"/>
              <a:t>.</a:t>
            </a:r>
            <a:endParaRPr lang="cs-CZ" sz="5700" dirty="0"/>
          </a:p>
          <a:p>
            <a:pPr marR="91440">
              <a:lnSpc>
                <a:spcPct val="120000"/>
              </a:lnSpc>
              <a:spcBef>
                <a:spcPts val="600"/>
              </a:spcBef>
              <a:spcAft>
                <a:spcPts val="600"/>
              </a:spcAft>
              <a:buFont typeface="Symbol"/>
              <a:buChar char=""/>
              <a:tabLst>
                <a:tab pos="1620520" algn="l"/>
                <a:tab pos="1980565" algn="l"/>
              </a:tabLst>
            </a:pPr>
            <a:endParaRPr lang="cs-CZ" sz="5700" dirty="0"/>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2261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ochrana osobních údajů </a:t>
            </a:r>
            <a:endParaRPr lang="en-US" dirty="0"/>
          </a:p>
        </p:txBody>
      </p:sp>
      <p:sp>
        <p:nvSpPr>
          <p:cNvPr id="3" name="Content Placeholder 2"/>
          <p:cNvSpPr>
            <a:spLocks noGrp="1"/>
          </p:cNvSpPr>
          <p:nvPr>
            <p:ph idx="1"/>
          </p:nvPr>
        </p:nvSpPr>
        <p:spPr/>
        <p:txBody>
          <a:bodyPr>
            <a:normAutofit fontScale="92500" lnSpcReduction="20000"/>
          </a:bodyPr>
          <a:lstStyle/>
          <a:p>
            <a:pPr marR="91440">
              <a:lnSpc>
                <a:spcPct val="110000"/>
              </a:lnSpc>
              <a:spcBef>
                <a:spcPts val="600"/>
              </a:spcBef>
              <a:spcAft>
                <a:spcPts val="600"/>
              </a:spcAft>
              <a:buFont typeface="Symbol"/>
              <a:buChar char=""/>
              <a:tabLst>
                <a:tab pos="1620520" algn="l"/>
                <a:tab pos="1980565" algn="l"/>
              </a:tabLst>
            </a:pPr>
            <a:r>
              <a:rPr lang="cs-CZ" sz="1900" b="1" dirty="0"/>
              <a:t>Zákon č. 101/2000 Sb., o ochraně osobních údajů </a:t>
            </a:r>
          </a:p>
          <a:p>
            <a:pPr marL="0" marR="91440" indent="0">
              <a:lnSpc>
                <a:spcPct val="110000"/>
              </a:lnSpc>
              <a:spcBef>
                <a:spcPts val="600"/>
              </a:spcBef>
              <a:spcAft>
                <a:spcPts val="600"/>
              </a:spcAft>
              <a:buNone/>
              <a:tabLst>
                <a:tab pos="1620520" algn="l"/>
                <a:tab pos="1980565" algn="l"/>
              </a:tabLst>
            </a:pPr>
            <a:r>
              <a:rPr lang="cs-CZ" sz="1900" dirty="0"/>
              <a:t>osobní údaj </a:t>
            </a:r>
          </a:p>
          <a:p>
            <a:pPr marL="0" marR="91440" indent="0">
              <a:lnSpc>
                <a:spcPct val="110000"/>
              </a:lnSpc>
              <a:spcBef>
                <a:spcPts val="600"/>
              </a:spcBef>
              <a:spcAft>
                <a:spcPts val="600"/>
              </a:spcAft>
              <a:buNone/>
              <a:tabLst>
                <a:tab pos="1620520" algn="l"/>
                <a:tab pos="1980565" algn="l"/>
              </a:tabLst>
            </a:pPr>
            <a:r>
              <a:rPr lang="cs-CZ" sz="1900" dirty="0"/>
              <a:t>citlivý údaj – údaj o zdravotní stavu,</a:t>
            </a:r>
          </a:p>
          <a:p>
            <a:pPr marL="0" marR="91440" indent="0">
              <a:lnSpc>
                <a:spcPct val="110000"/>
              </a:lnSpc>
              <a:spcBef>
                <a:spcPts val="600"/>
              </a:spcBef>
              <a:spcAft>
                <a:spcPts val="600"/>
              </a:spcAft>
              <a:buNone/>
              <a:tabLst>
                <a:tab pos="1620520" algn="l"/>
                <a:tab pos="1980565" algn="l"/>
              </a:tabLst>
            </a:pPr>
            <a:r>
              <a:rPr lang="cs-CZ" sz="1900" dirty="0"/>
              <a:t>souhlas se zpracováním,</a:t>
            </a:r>
          </a:p>
          <a:p>
            <a:pPr marL="0" marR="91440" indent="0">
              <a:lnSpc>
                <a:spcPct val="110000"/>
              </a:lnSpc>
              <a:spcBef>
                <a:spcPts val="600"/>
              </a:spcBef>
              <a:spcAft>
                <a:spcPts val="600"/>
              </a:spcAft>
              <a:buNone/>
              <a:tabLst>
                <a:tab pos="1620520" algn="l"/>
                <a:tab pos="1980565" algn="l"/>
              </a:tabLst>
            </a:pPr>
            <a:r>
              <a:rPr lang="cs-CZ" sz="1900" dirty="0"/>
              <a:t>informační a poučovací povinnost</a:t>
            </a:r>
          </a:p>
          <a:p>
            <a:pPr marR="91440">
              <a:lnSpc>
                <a:spcPct val="110000"/>
              </a:lnSpc>
              <a:spcBef>
                <a:spcPts val="600"/>
              </a:spcBef>
              <a:spcAft>
                <a:spcPts val="600"/>
              </a:spcAft>
              <a:buFont typeface="Symbol"/>
              <a:buChar char=""/>
              <a:tabLst>
                <a:tab pos="1620520" algn="l"/>
                <a:tab pos="1980565" algn="l"/>
              </a:tabLst>
            </a:pPr>
            <a:r>
              <a:rPr lang="cs-CZ" sz="1900" b="1" dirty="0"/>
              <a:t>Obecné nařízení o ochraně osobních ú</a:t>
            </a:r>
            <a:r>
              <a:rPr lang="cs-CZ" sz="1900" dirty="0"/>
              <a:t>dajů (Nařízení EU 2016/679  tzv. GRPR) – účinnost 5/2018 </a:t>
            </a:r>
          </a:p>
          <a:p>
            <a:pPr marL="0" marR="91440" indent="0">
              <a:lnSpc>
                <a:spcPct val="110000"/>
              </a:lnSpc>
              <a:spcBef>
                <a:spcPts val="600"/>
              </a:spcBef>
              <a:spcAft>
                <a:spcPts val="600"/>
              </a:spcAft>
              <a:buNone/>
              <a:tabLst>
                <a:tab pos="1620520" algn="l"/>
                <a:tab pos="1980565" algn="l"/>
              </a:tabLst>
            </a:pPr>
            <a:r>
              <a:rPr lang="cs-CZ" sz="1900" dirty="0"/>
              <a:t>Pojišťovny budou zpracovávat osobní údaje z důvodu plnění smlouvy, splnění právních povinností či ochranu svých oprávněných zájmů</a:t>
            </a:r>
          </a:p>
          <a:p>
            <a:pPr marL="0" marR="91440" indent="0">
              <a:lnSpc>
                <a:spcPct val="110000"/>
              </a:lnSpc>
              <a:spcBef>
                <a:spcPts val="600"/>
              </a:spcBef>
              <a:spcAft>
                <a:spcPts val="600"/>
              </a:spcAft>
              <a:buNone/>
              <a:tabLst>
                <a:tab pos="1620520" algn="l"/>
                <a:tab pos="1980565" algn="l"/>
              </a:tabLst>
            </a:pPr>
            <a:r>
              <a:rPr lang="cs-CZ" sz="1900" dirty="0"/>
              <a:t>zdravotní údaj – výslovný souhlas?</a:t>
            </a:r>
          </a:p>
          <a:p>
            <a:pPr marL="0" marR="91440" indent="0">
              <a:lnSpc>
                <a:spcPct val="110000"/>
              </a:lnSpc>
              <a:spcBef>
                <a:spcPts val="600"/>
              </a:spcBef>
              <a:spcAft>
                <a:spcPts val="600"/>
              </a:spcAft>
              <a:buNone/>
              <a:tabLst>
                <a:tab pos="1620520" algn="l"/>
                <a:tab pos="1980565" algn="l"/>
              </a:tabLst>
            </a:pPr>
            <a:r>
              <a:rPr lang="cs-CZ" sz="1900" dirty="0"/>
              <a:t>zákaz „také </a:t>
            </a:r>
            <a:r>
              <a:rPr lang="cs-CZ" sz="1900" dirty="0" err="1"/>
              <a:t>it</a:t>
            </a:r>
            <a:r>
              <a:rPr lang="cs-CZ" sz="1900" dirty="0"/>
              <a:t> </a:t>
            </a:r>
            <a:r>
              <a:rPr lang="cs-CZ" sz="1900" dirty="0" err="1"/>
              <a:t>or</a:t>
            </a:r>
            <a:r>
              <a:rPr lang="cs-CZ" sz="1900" dirty="0"/>
              <a:t> </a:t>
            </a:r>
            <a:r>
              <a:rPr lang="cs-CZ" sz="1900" dirty="0" err="1"/>
              <a:t>leave</a:t>
            </a:r>
            <a:r>
              <a:rPr lang="cs-CZ" sz="1900" dirty="0"/>
              <a:t> </a:t>
            </a:r>
            <a:r>
              <a:rPr lang="cs-CZ" sz="1900" dirty="0" err="1"/>
              <a:t>it</a:t>
            </a:r>
            <a:r>
              <a:rPr lang="cs-CZ" sz="1900" dirty="0"/>
              <a:t>“</a:t>
            </a:r>
          </a:p>
          <a:p>
            <a:pPr marL="0" marR="91440" indent="0">
              <a:lnSpc>
                <a:spcPct val="110000"/>
              </a:lnSpc>
              <a:spcBef>
                <a:spcPts val="600"/>
              </a:spcBef>
              <a:spcAft>
                <a:spcPts val="600"/>
              </a:spcAft>
              <a:buNone/>
              <a:tabLst>
                <a:tab pos="1620520" algn="l"/>
                <a:tab pos="1980565" algn="l"/>
              </a:tabLst>
            </a:pPr>
            <a:r>
              <a:rPr lang="cs-CZ" sz="1900" dirty="0"/>
              <a:t>informování o všech právech včetně práva být zapomenut a práva přenositelnosti  </a:t>
            </a:r>
          </a:p>
          <a:p>
            <a:pPr marR="91440">
              <a:lnSpc>
                <a:spcPct val="110000"/>
              </a:lnSpc>
              <a:spcBef>
                <a:spcPts val="600"/>
              </a:spcBef>
              <a:spcAft>
                <a:spcPts val="600"/>
              </a:spcAft>
              <a:buFont typeface="Arial" charset="0"/>
              <a:buChar char="•"/>
              <a:tabLst>
                <a:tab pos="1620520" algn="l"/>
                <a:tab pos="1980565" algn="l"/>
              </a:tabLst>
            </a:pPr>
            <a:endParaRPr lang="cs-CZ" sz="2100" dirty="0"/>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5430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dirty="0"/>
          </a:p>
        </p:txBody>
      </p:sp>
      <p:sp>
        <p:nvSpPr>
          <p:cNvPr id="3" name="Content Placeholder 2"/>
          <p:cNvSpPr>
            <a:spLocks noGrp="1"/>
          </p:cNvSpPr>
          <p:nvPr>
            <p:ph idx="1"/>
          </p:nvPr>
        </p:nvSpPr>
        <p:spPr/>
        <p:txBody>
          <a:bodyPr>
            <a:normAutofit/>
          </a:bodyPr>
          <a:lstStyle/>
          <a:p>
            <a:pPr marL="0" marR="91440" indent="0" algn="ctr">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a:p>
            <a:pPr marL="0" marR="91440" indent="0" algn="ctr">
              <a:lnSpc>
                <a:spcPct val="110000"/>
              </a:lnSpc>
              <a:spcBef>
                <a:spcPts val="600"/>
              </a:spcBef>
              <a:spcAft>
                <a:spcPts val="600"/>
              </a:spcAft>
              <a:buNone/>
              <a:tabLst>
                <a:tab pos="1620520" algn="l"/>
                <a:tab pos="1980565" algn="l"/>
              </a:tabLst>
            </a:pPr>
            <a:endParaRPr lang="cs-CZ" dirty="0">
              <a:latin typeface="DejaVu Sans"/>
              <a:cs typeface="Arial" panose="020B0604020202020204" pitchFamily="34" charset="0"/>
            </a:endParaRPr>
          </a:p>
          <a:p>
            <a:pPr marL="0" marR="91440" indent="0" algn="ctr">
              <a:lnSpc>
                <a:spcPct val="110000"/>
              </a:lnSpc>
              <a:spcBef>
                <a:spcPts val="600"/>
              </a:spcBef>
              <a:spcAft>
                <a:spcPts val="600"/>
              </a:spcAft>
              <a:buNone/>
              <a:tabLst>
                <a:tab pos="1620520" algn="l"/>
                <a:tab pos="1980565" algn="l"/>
              </a:tabLst>
            </a:pPr>
            <a:r>
              <a:rPr lang="cs-CZ" dirty="0">
                <a:latin typeface="+mj-lt"/>
                <a:cs typeface="Arial" panose="020B0604020202020204" pitchFamily="34" charset="0"/>
              </a:rPr>
              <a:t>Děkuji za pozornost </a:t>
            </a: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284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fontScale="55000" lnSpcReduction="20000"/>
          </a:bodyPr>
          <a:lstStyle/>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zákon č. 40/1964 Sb., občanský zákoník – do 31.12.2004</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zákon č. 37/2004 Sb., o pojistné smlouvě - do 31.12.2013 </a:t>
            </a:r>
          </a:p>
          <a:p>
            <a:pPr marR="91440">
              <a:lnSpc>
                <a:spcPct val="110000"/>
              </a:lnSpc>
              <a:spcBef>
                <a:spcPts val="600"/>
              </a:spcBef>
              <a:spcAft>
                <a:spcPts val="600"/>
              </a:spcAft>
              <a:buFont typeface="Symbol"/>
              <a:buChar char=""/>
              <a:tabLst>
                <a:tab pos="1620520" algn="l"/>
                <a:tab pos="1980565" algn="l"/>
              </a:tabLst>
            </a:pPr>
            <a:endParaRPr lang="cs-CZ"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r>
              <a:rPr lang="cs-CZ" u="sng" dirty="0">
                <a:cs typeface="Arial" panose="020B0604020202020204" pitchFamily="34" charset="0"/>
              </a:rPr>
              <a:t>zákon č. 89/2012 Sb., občanský zákoník</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2758 – 2810 – základní ustanovení pojistné smlouvy</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2821 – 2848 – obnosové pojištění, životní pojištění, úrazové pojištění, pojištění pro případ nemoci</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1721 a násl. – všeobecná ustanovení o závazcích</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1810 – 1851 – smlouvy uzavírané se spotřebitelem, smlouvy uzavírané distanční způsobem a mimo obchodní prostory</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635 - promlčení na plnění z životního pojištění – 10 let</a:t>
            </a:r>
          </a:p>
          <a:p>
            <a:pPr marR="91440">
              <a:lnSpc>
                <a:spcPct val="110000"/>
              </a:lnSpc>
              <a:spcBef>
                <a:spcPts val="600"/>
              </a:spcBef>
              <a:spcAft>
                <a:spcPts val="600"/>
              </a:spcAft>
              <a:buFont typeface="Symbol"/>
              <a:buChar char=""/>
              <a:tabLst>
                <a:tab pos="1620520" algn="l"/>
                <a:tab pos="1980565" algn="l"/>
              </a:tabLst>
            </a:pPr>
            <a:r>
              <a:rPr lang="cs-CZ" dirty="0">
                <a:cs typeface="Arial" panose="020B0604020202020204" pitchFamily="34" charset="0"/>
              </a:rPr>
              <a:t>§ 3028 a násl. – přechodná ustanovení</a:t>
            </a:r>
          </a:p>
          <a:p>
            <a:pPr marR="91440">
              <a:lnSpc>
                <a:spcPct val="110000"/>
              </a:lnSpc>
              <a:spcBef>
                <a:spcPts val="600"/>
              </a:spcBef>
              <a:spcAft>
                <a:spcPts val="600"/>
              </a:spcAft>
              <a:buFont typeface="Symbol"/>
              <a:buChar char=""/>
              <a:tabLst>
                <a:tab pos="1620520" algn="l"/>
                <a:tab pos="1980565" algn="l"/>
              </a:tabLst>
            </a:pPr>
            <a:endParaRPr lang="cs-CZ" sz="26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406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lnSpcReduction="20000"/>
          </a:bodyPr>
          <a:lstStyle/>
          <a:p>
            <a:pPr marR="91440">
              <a:lnSpc>
                <a:spcPct val="110000"/>
              </a:lnSpc>
              <a:spcBef>
                <a:spcPts val="600"/>
              </a:spcBef>
              <a:spcAft>
                <a:spcPts val="600"/>
              </a:spcAft>
              <a:buFont typeface="Symbol"/>
              <a:buChar char=""/>
              <a:tabLst>
                <a:tab pos="1620520" algn="l"/>
                <a:tab pos="1980565" algn="l"/>
              </a:tabLst>
            </a:pPr>
            <a:endParaRPr lang="cs-CZ" sz="2200" b="1" dirty="0"/>
          </a:p>
          <a:p>
            <a:pPr marR="91440">
              <a:lnSpc>
                <a:spcPct val="110000"/>
              </a:lnSpc>
              <a:spcBef>
                <a:spcPts val="600"/>
              </a:spcBef>
              <a:spcAft>
                <a:spcPts val="600"/>
              </a:spcAft>
              <a:buFont typeface="Symbol"/>
              <a:buChar char=""/>
              <a:tabLst>
                <a:tab pos="1620520" algn="l"/>
                <a:tab pos="1980565" algn="l"/>
              </a:tabLst>
            </a:pPr>
            <a:r>
              <a:rPr lang="cs-CZ" sz="2200" b="1" dirty="0"/>
              <a:t>Pojistitel </a:t>
            </a:r>
            <a:r>
              <a:rPr lang="cs-CZ" sz="2200" dirty="0"/>
              <a:t>– pojišťovna</a:t>
            </a:r>
          </a:p>
          <a:p>
            <a:pPr marR="91440">
              <a:lnSpc>
                <a:spcPct val="110000"/>
              </a:lnSpc>
              <a:spcBef>
                <a:spcPts val="600"/>
              </a:spcBef>
              <a:spcAft>
                <a:spcPts val="600"/>
              </a:spcAft>
              <a:buFont typeface="Symbol"/>
              <a:buChar char=""/>
              <a:tabLst>
                <a:tab pos="1620520" algn="l"/>
                <a:tab pos="1980565" algn="l"/>
              </a:tabLst>
            </a:pPr>
            <a:r>
              <a:rPr lang="cs-CZ" sz="2200" b="1" dirty="0"/>
              <a:t>Pojištěný </a:t>
            </a:r>
            <a:r>
              <a:rPr lang="cs-CZ" sz="2200" dirty="0"/>
              <a:t>- </a:t>
            </a:r>
            <a:r>
              <a:rPr lang="cs-CZ" sz="2200" u="sng" dirty="0"/>
              <a:t>osoba, na jejíž život, zdraví</a:t>
            </a:r>
            <a:r>
              <a:rPr lang="cs-CZ" sz="2200" dirty="0"/>
              <a:t>, majetek nebo odpovědnost nebo jinou hodnotu pojistného zájmu se pojištění vztahuje, je pojištěným.</a:t>
            </a:r>
          </a:p>
          <a:p>
            <a:pPr marR="91440">
              <a:lnSpc>
                <a:spcPct val="110000"/>
              </a:lnSpc>
              <a:spcBef>
                <a:spcPts val="600"/>
              </a:spcBef>
              <a:spcAft>
                <a:spcPts val="600"/>
              </a:spcAft>
              <a:buFont typeface="Symbol"/>
              <a:buChar char=""/>
              <a:tabLst>
                <a:tab pos="1620520" algn="l"/>
                <a:tab pos="1980565" algn="l"/>
              </a:tabLst>
            </a:pPr>
            <a:r>
              <a:rPr lang="cs-CZ" sz="2200" b="1" dirty="0"/>
              <a:t>Pojistník</a:t>
            </a:r>
            <a:r>
              <a:rPr lang="cs-CZ" sz="2200" dirty="0"/>
              <a:t> – osoba, která uzavřela pojistnou smlouvu s pojišťovnou</a:t>
            </a:r>
          </a:p>
          <a:p>
            <a:pPr marR="91440">
              <a:lnSpc>
                <a:spcPct val="110000"/>
              </a:lnSpc>
              <a:spcBef>
                <a:spcPts val="600"/>
              </a:spcBef>
              <a:spcAft>
                <a:spcPts val="600"/>
              </a:spcAft>
              <a:buFont typeface="Symbol"/>
              <a:buChar char=""/>
              <a:tabLst>
                <a:tab pos="1620520" algn="l"/>
                <a:tab pos="1980565" algn="l"/>
              </a:tabLst>
            </a:pPr>
            <a:r>
              <a:rPr lang="cs-CZ" sz="2200" b="1" dirty="0"/>
              <a:t>Oprávněná osoba </a:t>
            </a:r>
            <a:r>
              <a:rPr lang="cs-CZ" sz="2200" dirty="0"/>
              <a:t>- osoba, které v důsledku pojistné události vznikne právo na pojistné plnění.</a:t>
            </a:r>
            <a:r>
              <a:rPr lang="cs-CZ" sz="2200" b="1" dirty="0">
                <a:cs typeface="Arial" panose="020B0604020202020204" pitchFamily="34" charset="0"/>
              </a:rPr>
              <a:t> </a:t>
            </a:r>
          </a:p>
          <a:p>
            <a:pPr marR="91440">
              <a:lnSpc>
                <a:spcPct val="110000"/>
              </a:lnSpc>
              <a:spcBef>
                <a:spcPts val="600"/>
              </a:spcBef>
              <a:spcAft>
                <a:spcPts val="600"/>
              </a:spcAft>
              <a:buFont typeface="Symbol"/>
              <a:buChar char=""/>
              <a:tabLst>
                <a:tab pos="1620520" algn="l"/>
                <a:tab pos="1980565" algn="l"/>
              </a:tabLst>
            </a:pPr>
            <a:r>
              <a:rPr lang="cs-CZ" sz="2200" b="1" dirty="0">
                <a:cs typeface="Arial" panose="020B0604020202020204" pitchFamily="34" charset="0"/>
              </a:rPr>
              <a:t>Pojistný zájem </a:t>
            </a:r>
            <a:r>
              <a:rPr lang="cs-CZ" sz="2200" dirty="0">
                <a:cs typeface="Arial" panose="020B0604020202020204" pitchFamily="34" charset="0"/>
              </a:rPr>
              <a:t>– pojistník má pojistný zájem na vlastním životě a zdraví. </a:t>
            </a:r>
            <a:r>
              <a:rPr lang="cs-CZ" sz="2200" dirty="0"/>
              <a:t>Má se za to, že pojistník má pojistný zájem i na životě a zdraví jiné osoby, osvědčí-li zájem podmíněný vztahem k této osobě, ať již vyplývá z příbuzenství nebo je podmíněn prospěchem či výhodou z pokračování jejího života.</a:t>
            </a:r>
          </a:p>
          <a:p>
            <a:pPr marR="91440">
              <a:lnSpc>
                <a:spcPct val="110000"/>
              </a:lnSpc>
              <a:spcBef>
                <a:spcPts val="600"/>
              </a:spcBef>
              <a:spcAft>
                <a:spcPts val="600"/>
              </a:spcAft>
              <a:buFont typeface="Symbol"/>
              <a:buChar char=""/>
              <a:tabLst>
                <a:tab pos="1620520" algn="l"/>
                <a:tab pos="1980565" algn="l"/>
              </a:tabLst>
            </a:pPr>
            <a:endParaRPr lang="cs-CZ" dirty="0"/>
          </a:p>
          <a:p>
            <a:pPr marR="91440">
              <a:lnSpc>
                <a:spcPct val="110000"/>
              </a:lnSpc>
              <a:spcBef>
                <a:spcPts val="600"/>
              </a:spcBef>
              <a:spcAft>
                <a:spcPts val="600"/>
              </a:spcAft>
              <a:buFont typeface="Symbol"/>
              <a:buChar char=""/>
              <a:tabLst>
                <a:tab pos="1620520" algn="l"/>
                <a:tab pos="1980565" algn="l"/>
              </a:tabLst>
            </a:pPr>
            <a:endParaRPr lang="cs-CZ" dirty="0"/>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91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fontScale="77500" lnSpcReduction="20000"/>
          </a:bodyPr>
          <a:lstStyle/>
          <a:p>
            <a:pPr marR="91440">
              <a:lnSpc>
                <a:spcPct val="110000"/>
              </a:lnSpc>
              <a:spcBef>
                <a:spcPts val="600"/>
              </a:spcBef>
              <a:spcAft>
                <a:spcPts val="600"/>
              </a:spcAft>
              <a:buFont typeface="Symbol"/>
              <a:buChar char=""/>
              <a:tabLst>
                <a:tab pos="1620520" algn="l"/>
                <a:tab pos="1980565" algn="l"/>
              </a:tabLst>
            </a:pPr>
            <a:r>
              <a:rPr lang="cs-CZ" sz="2600" b="1" dirty="0"/>
              <a:t>Obmyšlený </a:t>
            </a:r>
          </a:p>
          <a:p>
            <a:pPr marR="91440">
              <a:lnSpc>
                <a:spcPct val="110000"/>
              </a:lnSpc>
              <a:spcBef>
                <a:spcPts val="600"/>
              </a:spcBef>
              <a:spcAft>
                <a:spcPts val="600"/>
              </a:spcAft>
              <a:buFont typeface="Wingdings" charset="2"/>
              <a:buChar char="Ø"/>
              <a:tabLst>
                <a:tab pos="1620520" algn="l"/>
                <a:tab pos="1980565" algn="l"/>
              </a:tabLst>
            </a:pPr>
            <a:r>
              <a:rPr lang="cs-CZ" sz="2600" dirty="0"/>
              <a:t>oprávněná osoba v případě smrti pojištěného  </a:t>
            </a:r>
          </a:p>
          <a:p>
            <a:pPr marR="91440">
              <a:lnSpc>
                <a:spcPct val="110000"/>
              </a:lnSpc>
              <a:spcBef>
                <a:spcPts val="600"/>
              </a:spcBef>
              <a:spcAft>
                <a:spcPts val="600"/>
              </a:spcAft>
              <a:buFont typeface="Wingdings" charset="2"/>
              <a:buChar char="Ø"/>
              <a:tabLst>
                <a:tab pos="1620520" algn="l"/>
                <a:tab pos="1980565" algn="l"/>
              </a:tabLst>
            </a:pPr>
            <a:r>
              <a:rPr lang="cs-CZ" sz="2600" dirty="0"/>
              <a:t>určen pojistníkem nebo ze zákona </a:t>
            </a:r>
          </a:p>
          <a:p>
            <a:pPr marR="91440">
              <a:lnSpc>
                <a:spcPct val="110000"/>
              </a:lnSpc>
              <a:spcBef>
                <a:spcPts val="600"/>
              </a:spcBef>
              <a:spcAft>
                <a:spcPts val="600"/>
              </a:spcAft>
              <a:buFont typeface="Symbol"/>
              <a:buChar char=""/>
              <a:tabLst>
                <a:tab pos="1620520" algn="l"/>
                <a:tab pos="1980565" algn="l"/>
              </a:tabLst>
            </a:pPr>
            <a:r>
              <a:rPr lang="cs-CZ" sz="2600" dirty="0"/>
              <a:t>Je-li pojistnou událostí smrt pojištěného, může pojistník určit, kdo je obmyšlený, </a:t>
            </a:r>
            <a:r>
              <a:rPr lang="cs-CZ" sz="2600" u="sng" dirty="0"/>
              <a:t>jménem nebo jeho vztahem k pojištěnému</a:t>
            </a:r>
            <a:r>
              <a:rPr lang="cs-CZ" sz="2600" dirty="0"/>
              <a:t>. Až do vzniku pojistné události může pojistník obmyšleného měnit; změna je účinná dnem doručení sdělení pojistiteli.</a:t>
            </a:r>
          </a:p>
          <a:p>
            <a:pPr marR="91440">
              <a:lnSpc>
                <a:spcPct val="110000"/>
              </a:lnSpc>
              <a:spcBef>
                <a:spcPts val="600"/>
              </a:spcBef>
              <a:spcAft>
                <a:spcPts val="600"/>
              </a:spcAft>
              <a:buFont typeface="Symbol"/>
              <a:buChar char=""/>
              <a:tabLst>
                <a:tab pos="1620520" algn="l"/>
                <a:tab pos="1980565" algn="l"/>
              </a:tabLst>
            </a:pPr>
            <a:r>
              <a:rPr lang="cs-CZ" sz="2600" dirty="0"/>
              <a:t>Nebyl-li v době pojistné události obmyšlený určen, nebo nenabyl-li obmyšlený práva na pojistné plnění, nabývá tohoto práva </a:t>
            </a:r>
            <a:r>
              <a:rPr lang="cs-CZ" sz="2600" u="sng" dirty="0"/>
              <a:t>manžel pojištěného</a:t>
            </a:r>
            <a:r>
              <a:rPr lang="cs-CZ" sz="2600" dirty="0"/>
              <a:t>, a není-li ho, </a:t>
            </a:r>
            <a:r>
              <a:rPr lang="cs-CZ" sz="2600" u="sng" dirty="0"/>
              <a:t>děti pojištěného</a:t>
            </a:r>
            <a:r>
              <a:rPr lang="cs-CZ" sz="2600" dirty="0"/>
              <a:t>. Není-li taková osoba, nabývají práva na pojistné plnění </a:t>
            </a:r>
            <a:r>
              <a:rPr lang="cs-CZ" sz="2600" u="sng" dirty="0"/>
              <a:t>rodiče pojištěného</a:t>
            </a:r>
            <a:r>
              <a:rPr lang="cs-CZ" sz="2600" dirty="0"/>
              <a:t>, a není-li jich, nabývají tohoto práva </a:t>
            </a:r>
            <a:r>
              <a:rPr lang="cs-CZ" sz="2600" u="sng" dirty="0"/>
              <a:t>dědici pojištěného</a:t>
            </a:r>
            <a:r>
              <a:rPr lang="cs-CZ" sz="2600" dirty="0"/>
              <a:t>. Vznikne-li právo na pojistné plnění více osobám, má se za to, že jejich podíly jsou stejné.</a:t>
            </a:r>
          </a:p>
          <a:p>
            <a:pPr marR="91440">
              <a:lnSpc>
                <a:spcPct val="110000"/>
              </a:lnSpc>
              <a:spcBef>
                <a:spcPts val="600"/>
              </a:spcBef>
              <a:spcAft>
                <a:spcPts val="600"/>
              </a:spcAft>
              <a:buFont typeface="Symbol"/>
              <a:buChar char=""/>
              <a:tabLst>
                <a:tab pos="1620520" algn="l"/>
                <a:tab pos="1980565" algn="l"/>
              </a:tabLst>
            </a:pPr>
            <a:endParaRPr lang="cs-CZ" dirty="0">
              <a:latin typeface="DejaVu Sans"/>
              <a:cs typeface="Arial" panose="020B0604020202020204" pitchFamily="34" charset="0"/>
            </a:endParaRPr>
          </a:p>
          <a:p>
            <a:pPr marL="0" indent="0">
              <a:buNone/>
            </a:pPr>
            <a:endParaRPr lang="en-US"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67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u="sng" dirty="0"/>
              <a:t>Obmyšlený nabývá právo na pojistné plnění vznikem pojistné události</a:t>
            </a:r>
            <a:r>
              <a:rPr lang="cs-CZ" sz="1600" dirty="0"/>
              <a:t>. Dokud obmyšlený tohoto práva nenabude, může pojistník volně nakládat s právy z pojištění, zejména je zastavit nebo postoupit, jakož i změnit označení osoby obmyšleného. Jde-li však o pojištění důchodu, vyžaduje se ke změně obmyšleného souhlas pojistitele, jinak změnou není pojistitel vázán.</a:t>
            </a:r>
          </a:p>
          <a:p>
            <a:r>
              <a:rPr lang="cs-CZ" sz="1600" dirty="0"/>
              <a:t>Je-li pojištěným osoba odlišná od pojistníka, vyžaduje se k právním jednáním souhlas pojištěného, jinak se k nim nepřihlíží.</a:t>
            </a:r>
          </a:p>
          <a:p>
            <a:r>
              <a:rPr lang="cs-CZ" sz="1600" dirty="0"/>
              <a:t>Uzavírá-li pojistník smlouvu ve prospěch obmyšleného, vyžaduje se k uzavření smlouvy i </a:t>
            </a:r>
            <a:r>
              <a:rPr lang="cs-CZ" sz="1600" u="sng" dirty="0"/>
              <a:t>souhlas pojištěného</a:t>
            </a:r>
            <a:r>
              <a:rPr lang="cs-CZ" sz="1600" dirty="0"/>
              <a:t>. Má-li být pojištěným potomek pojistníka, který není plně svéprávný, nevyžaduje se zvláštní souhlas, pokud je pojistník sám zákonným zástupcem pojištěného.</a:t>
            </a:r>
          </a:p>
          <a:p>
            <a:r>
              <a:rPr lang="cs-CZ" sz="1600" dirty="0"/>
              <a:t>Vyžaduje-li se souhlas pojištěného, popřípadě jeho zákonného zástupce, a neprokáže-li pojistník souhlas v ujednané době, jinak do tří měsíců ode dne uzavření smlouvy, zaniká pojištění uplynutím této doby. Nastane-li v této době pojistná událost, aniž byl souhlas udělen, nabývá právo na pojistné plnění pojištěný; je-li pojistnou událostí smrt pojištěného, nabývají toto právo osoby uvedené v § 2831.</a:t>
            </a:r>
          </a:p>
          <a:p>
            <a:r>
              <a:rPr lang="cs-CZ" sz="1600" u="sng" dirty="0"/>
              <a:t>Souhlas se vyžaduje i pro změnu obmyšleného</a:t>
            </a:r>
            <a:r>
              <a:rPr lang="cs-CZ" sz="1600" dirty="0"/>
              <a:t>, změnu podílů na pojistném plnění, bylo-li určeno více obmyšlených, a k vyplacení odkupného; není-li souhlas udělen, nepřihlíží se k nim.</a:t>
            </a:r>
            <a:endParaRPr lang="cs-CZ" sz="1600" dirty="0">
              <a:cs typeface="Arial" panose="020B0604020202020204" pitchFamily="34" charset="0"/>
            </a:endParaRPr>
          </a:p>
          <a:p>
            <a:pPr marR="91440">
              <a:lnSpc>
                <a:spcPct val="110000"/>
              </a:lnSpc>
              <a:spcBef>
                <a:spcPts val="600"/>
              </a:spcBef>
              <a:spcAft>
                <a:spcPts val="600"/>
              </a:spcAft>
              <a:buFont typeface="Symbol"/>
              <a:buChar char=""/>
              <a:tabLst>
                <a:tab pos="1620520" algn="l"/>
                <a:tab pos="1980565" algn="l"/>
              </a:tabLst>
            </a:pPr>
            <a:endParaRPr lang="cs-CZ" sz="1600" dirty="0">
              <a:cs typeface="Arial" panose="020B0604020202020204" pitchFamily="34" charset="0"/>
            </a:endParaRPr>
          </a:p>
          <a:p>
            <a:pPr marL="0" indent="0">
              <a:buNone/>
            </a:pPr>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769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subjekty</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Autofit/>
          </a:bodyPr>
          <a:lstStyle/>
          <a:p>
            <a:pPr marR="91440" algn="just">
              <a:spcBef>
                <a:spcPts val="600"/>
              </a:spcBef>
              <a:spcAft>
                <a:spcPts val="600"/>
              </a:spcAft>
              <a:buFont typeface="Symbol"/>
              <a:buChar char=""/>
              <a:tabLst>
                <a:tab pos="1620520" algn="l"/>
                <a:tab pos="1980565" algn="l"/>
              </a:tabLst>
            </a:pPr>
            <a:r>
              <a:rPr lang="cs-CZ" sz="2400" dirty="0"/>
              <a:t>Smluvní stranou pojistné smlouvy o pojištění cizího rizika je pojistník. Uzavřením pojistné smlouvy o pojištění cizího rizika chrání svůj zájem. Pojistník je proto zpravidla oprávněnou osobou, tj. osobou, která má právo na pojistné plnění. Pojištěný je subjektem pojistného vztahu, nikoliv však stranou pojistné smlouvy. Vyplývá-li právo ze smlouvy, může ho vymáhat jen ten, komu je smlouva přiznává. </a:t>
            </a:r>
          </a:p>
          <a:p>
            <a:pPr marR="91440">
              <a:spcBef>
                <a:spcPts val="600"/>
              </a:spcBef>
              <a:spcAft>
                <a:spcPts val="600"/>
              </a:spcAft>
              <a:buFont typeface="Symbol"/>
              <a:buChar char=""/>
              <a:tabLst>
                <a:tab pos="1620520" algn="l"/>
                <a:tab pos="1980565" algn="l"/>
              </a:tabLst>
            </a:pPr>
            <a:r>
              <a:rPr lang="cs-CZ" sz="2400" dirty="0"/>
              <a:t>Rozsudek NS </a:t>
            </a:r>
            <a:r>
              <a:rPr lang="cs-CZ" sz="2400" dirty="0" err="1"/>
              <a:t>sp</a:t>
            </a:r>
            <a:r>
              <a:rPr lang="cs-CZ" sz="2400" dirty="0"/>
              <a:t>. zn. 23 </a:t>
            </a:r>
            <a:r>
              <a:rPr lang="cs-CZ" sz="2400" dirty="0" err="1"/>
              <a:t>Cdo</a:t>
            </a:r>
            <a:r>
              <a:rPr lang="cs-CZ" sz="2400" dirty="0"/>
              <a:t> 4513/2016</a:t>
            </a:r>
          </a:p>
          <a:p>
            <a:pPr marL="0" indent="0">
              <a:buNone/>
            </a:pPr>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8858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pl-PL" sz="1800" b="1" dirty="0" err="1"/>
              <a:t>Zánik</a:t>
            </a:r>
            <a:r>
              <a:rPr lang="pl-PL" sz="1800" b="1" dirty="0"/>
              <a:t> </a:t>
            </a:r>
            <a:r>
              <a:rPr lang="pl-PL" sz="1800" b="1" dirty="0" err="1"/>
              <a:t>pojištění</a:t>
            </a:r>
            <a:r>
              <a:rPr lang="pl-PL" sz="1800" b="1" dirty="0"/>
              <a:t>  - § 2805 – 2807 </a:t>
            </a:r>
          </a:p>
          <a:p>
            <a:pPr marL="0" indent="0">
              <a:buNone/>
            </a:pPr>
            <a:r>
              <a:rPr lang="cs-CZ" sz="1800" dirty="0" err="1"/>
              <a:t>Ž</a:t>
            </a:r>
            <a:r>
              <a:rPr lang="pl-PL" sz="1800" dirty="0" err="1"/>
              <a:t>ivotní</a:t>
            </a:r>
            <a:r>
              <a:rPr lang="pl-PL" sz="1800" dirty="0"/>
              <a:t> </a:t>
            </a:r>
            <a:r>
              <a:rPr lang="pl-PL" sz="1800" dirty="0" err="1"/>
              <a:t>pojištění</a:t>
            </a:r>
            <a:r>
              <a:rPr lang="pl-PL" sz="1800" dirty="0"/>
              <a:t> </a:t>
            </a:r>
            <a:r>
              <a:rPr lang="pl-PL" sz="1800" dirty="0" err="1"/>
              <a:t>může</a:t>
            </a:r>
            <a:r>
              <a:rPr lang="pl-PL" sz="1800" dirty="0"/>
              <a:t> </a:t>
            </a:r>
            <a:r>
              <a:rPr lang="pl-PL" sz="1800" dirty="0" err="1"/>
              <a:t>pojistitel</a:t>
            </a:r>
            <a:r>
              <a:rPr lang="pl-PL" sz="1800" dirty="0"/>
              <a:t> </a:t>
            </a:r>
            <a:r>
              <a:rPr lang="pl-PL" sz="1800" dirty="0" err="1"/>
              <a:t>vypovědět</a:t>
            </a:r>
            <a:r>
              <a:rPr lang="pl-PL" sz="1800" dirty="0"/>
              <a:t> </a:t>
            </a:r>
            <a:r>
              <a:rPr lang="pl-PL" sz="1800" dirty="0" err="1"/>
              <a:t>pouze</a:t>
            </a:r>
            <a:r>
              <a:rPr lang="pl-PL" sz="1800" dirty="0"/>
              <a:t> do 2 </a:t>
            </a:r>
            <a:r>
              <a:rPr lang="pl-PL" sz="1800" dirty="0" err="1"/>
              <a:t>měsíců</a:t>
            </a:r>
            <a:r>
              <a:rPr lang="pl-PL" sz="1800" dirty="0"/>
              <a:t> od </a:t>
            </a:r>
            <a:r>
              <a:rPr lang="pl-PL" sz="1800" dirty="0" err="1"/>
              <a:t>uzavření</a:t>
            </a:r>
            <a:r>
              <a:rPr lang="pl-PL" sz="1800" dirty="0"/>
              <a:t> </a:t>
            </a:r>
            <a:r>
              <a:rPr lang="pl-PL" sz="1800" dirty="0" err="1"/>
              <a:t>smlouvy</a:t>
            </a:r>
            <a:r>
              <a:rPr lang="pl-PL" sz="1800" dirty="0"/>
              <a:t> s 8 </a:t>
            </a:r>
            <a:r>
              <a:rPr lang="pl-PL" sz="1800" dirty="0" err="1"/>
              <a:t>denní</a:t>
            </a:r>
            <a:r>
              <a:rPr lang="pl-PL" sz="1800" dirty="0"/>
              <a:t> </a:t>
            </a:r>
            <a:r>
              <a:rPr lang="pl-PL" sz="1800" dirty="0" err="1"/>
              <a:t>výpovědní</a:t>
            </a:r>
            <a:r>
              <a:rPr lang="pl-PL" sz="1800" dirty="0"/>
              <a:t> </a:t>
            </a:r>
            <a:r>
              <a:rPr lang="pl-PL" sz="1800" dirty="0" err="1"/>
              <a:t>dobou</a:t>
            </a:r>
            <a:r>
              <a:rPr lang="pl-PL" sz="1800" dirty="0"/>
              <a:t>. </a:t>
            </a:r>
          </a:p>
          <a:p>
            <a:pPr marL="0" indent="0">
              <a:buNone/>
            </a:pPr>
            <a:endParaRPr lang="pl-PL" sz="1800" dirty="0"/>
          </a:p>
          <a:p>
            <a:r>
              <a:rPr lang="cs-CZ" sz="1800" b="1" dirty="0"/>
              <a:t>Způsoby zániku pojištění - § 2810 </a:t>
            </a:r>
          </a:p>
          <a:p>
            <a:pPr marL="0" indent="0">
              <a:buNone/>
            </a:pPr>
            <a:r>
              <a:rPr lang="cs-CZ" sz="1800" dirty="0"/>
              <a:t>Pojištění zaniká zánikem pojistného zájmu, zánikem pojistného nebezpečí, dnem smrti pojištěné osoby, dnem zániku pojištěné právnické osoby bez právního nástupce nebo dnem odmítnutí pojistného plnění.</a:t>
            </a:r>
          </a:p>
          <a:p>
            <a:pPr marL="0" indent="0">
              <a:buNone/>
            </a:pPr>
            <a:endParaRPr lang="cs-CZ" sz="1800" dirty="0">
              <a:cs typeface="Arial" panose="020B0604020202020204" pitchFamily="34" charset="0"/>
            </a:endParaRPr>
          </a:p>
          <a:p>
            <a:r>
              <a:rPr lang="cs-CZ" sz="1800" b="1" dirty="0"/>
              <a:t>Úmyslné způsobení pojistné události - </a:t>
            </a:r>
            <a:r>
              <a:rPr lang="is-IS" sz="1800" b="1" dirty="0"/>
              <a:t>§ 2799 </a:t>
            </a:r>
            <a:endParaRPr lang="cs-CZ" sz="1800" b="1" dirty="0"/>
          </a:p>
          <a:p>
            <a:pPr marL="0" indent="0">
              <a:buNone/>
            </a:pPr>
            <a:r>
              <a:rPr lang="cs-CZ" sz="1800" dirty="0"/>
              <a:t>Způsobila-li úmyslně pojistnou událost buď osoba, která uplatňuje právo na pojistné plnění, anebo z jejího podnětu osoba třetí, vzniká právo na pojistné plnění jen tehdy, bylo-li to výslovně ujednáno, anebo stanoví-li tak tento nebo jiný zákon.</a:t>
            </a:r>
          </a:p>
          <a:p>
            <a:pPr marL="0" indent="0">
              <a:buNone/>
            </a:pPr>
            <a:endParaRPr lang="en-US" sz="18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112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cs-CZ" dirty="0">
                <a:latin typeface="DejaVu Sans"/>
                <a:cs typeface="Arial" panose="020B0604020202020204" pitchFamily="34" charset="0"/>
              </a:rPr>
              <a:t>Pojištění osob – občanský zákoník</a:t>
            </a:r>
            <a:br>
              <a:rPr lang="cs-CZ" dirty="0">
                <a:latin typeface="DejaVu Sans"/>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cs-CZ" sz="1600" u="sng" dirty="0"/>
              <a:t>Obnosové pojištění </a:t>
            </a:r>
            <a:r>
              <a:rPr lang="cs-CZ" sz="1600" dirty="0"/>
              <a:t>zavazuje pojistitele poskytnout v případě pojistné události jednorázové či opakované pojistné plnění v ujednaném rozsahu. Základem pro určení výše pojistného a pro výpočet pojistného plnění je částka určená na návrh pojistníka, kterou má pojistitel v případě vzniku pojistné události vyplatit, anebo výše a četnost vyplácení důchodu.</a:t>
            </a:r>
          </a:p>
          <a:p>
            <a:endParaRPr lang="cs-CZ" sz="1600" dirty="0"/>
          </a:p>
          <a:p>
            <a:r>
              <a:rPr lang="cs-CZ" sz="1600" dirty="0"/>
              <a:t>Právem na plnění z obnosového pojištění není dotčeno právo na náhradu škody nebo jiné právo proti tomu, kdo je povinen škodu nahradit.</a:t>
            </a:r>
          </a:p>
          <a:p>
            <a:endParaRPr lang="cs-CZ" sz="1600" dirty="0"/>
          </a:p>
          <a:p>
            <a:r>
              <a:rPr lang="cs-CZ" sz="1600" dirty="0"/>
              <a:t>Kdy z obnosového pojištění vzniká právo na zkrácení pojistné doby, na odkupné a na obnovení pojištění po snížení pojistné částky, po snížení ročního důchodu nebo po zkrácení pojistné doby, se ujedná ve smlouvě, nezakládá-li takové právo tento zákon přímo.</a:t>
            </a:r>
          </a:p>
          <a:p>
            <a:endParaRPr lang="cs-CZ" sz="1600" dirty="0"/>
          </a:p>
          <a:p>
            <a:r>
              <a:rPr lang="cs-CZ" sz="1600" dirty="0"/>
              <a:t>Obnosové pojištění  x  škodové pojištění</a:t>
            </a:r>
          </a:p>
          <a:p>
            <a:endParaRPr lang="en-US" sz="1600" dirty="0"/>
          </a:p>
        </p:txBody>
      </p:sp>
      <p:sp>
        <p:nvSpPr>
          <p:cNvPr id="4" name="Rectangle 3"/>
          <p:cNvSpPr/>
          <p:nvPr/>
        </p:nvSpPr>
        <p:spPr>
          <a:xfrm flipV="1">
            <a:off x="467544" y="1431615"/>
            <a:ext cx="8208912" cy="45719"/>
          </a:xfrm>
          <a:prstGeom prst="rect">
            <a:avLst/>
          </a:prstGeom>
          <a:solidFill>
            <a:srgbClr val="C93E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715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916</Words>
  <Application>Microsoft Office PowerPoint</Application>
  <PresentationFormat>Předvádění na obrazovce (4:3)</PresentationFormat>
  <Paragraphs>242</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DejaVu Sans</vt:lpstr>
      <vt:lpstr>Symbol</vt:lpstr>
      <vt:lpstr>Wingdings</vt:lpstr>
      <vt:lpstr>Office Theme</vt:lpstr>
      <vt:lpstr>POJIŠTĚNÍ OSOB A OCHRANA SPOTŘEBITELE</vt:lpstr>
      <vt:lpstr>ZÁKLADY  pojišťovnictVÍ</vt:lpstr>
      <vt:lpstr>Pojištění osob – občanský zákoník </vt:lpstr>
      <vt:lpstr>Pojištění osob – občanský zákoník </vt:lpstr>
      <vt:lpstr>Pojištění osob – občanský zákoník </vt:lpstr>
      <vt:lpstr>Pojištění osob – občanský zákoník </vt:lpstr>
      <vt:lpstr>Pojištění osob – subjekty </vt:lpstr>
      <vt:lpstr>Pojištění osob – občanský zákoník </vt:lpstr>
      <vt:lpstr>Pojištění osob – občanský zákoník </vt:lpstr>
      <vt:lpstr>Pojištění osob – občanský zákoník </vt:lpstr>
      <vt:lpstr>Pojištění osob – občanský zákoník </vt:lpstr>
      <vt:lpstr>Pojištění osob – právní rámec pro pojišťovny</vt:lpstr>
      <vt:lpstr>Zákon o pojišťovnictví</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zákon o pojišťovacích zprostředkovatelích</vt:lpstr>
      <vt:lpstr>Pojištění osob – ochrana spotřebitele </vt:lpstr>
      <vt:lpstr>Pojištění osob – ochrana spotřebitele </vt:lpstr>
      <vt:lpstr>Pojištění osob – ochrana osobních údajů </vt:lpstr>
      <vt:lpstr>Pojištění osob – ochrana osobních údajů </vt:lpstr>
      <vt:lpstr>Prezentace aplikace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Schmidt</dc:creator>
  <cp:lastModifiedBy>Monika Herešová</cp:lastModifiedBy>
  <cp:revision>49</cp:revision>
  <dcterms:created xsi:type="dcterms:W3CDTF">2014-02-09T16:43:48Z</dcterms:created>
  <dcterms:modified xsi:type="dcterms:W3CDTF">2017-11-10T08:33:28Z</dcterms:modified>
</cp:coreProperties>
</file>