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3" r:id="rId3"/>
    <p:sldId id="342" r:id="rId4"/>
    <p:sldId id="334" r:id="rId5"/>
    <p:sldId id="335" r:id="rId6"/>
    <p:sldId id="329" r:id="rId7"/>
    <p:sldId id="336" r:id="rId8"/>
    <p:sldId id="338" r:id="rId9"/>
    <p:sldId id="339" r:id="rId10"/>
    <p:sldId id="340" r:id="rId11"/>
    <p:sldId id="341" r:id="rId12"/>
    <p:sldId id="330" r:id="rId13"/>
    <p:sldId id="331" r:id="rId14"/>
    <p:sldId id="32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93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internal_market/scoreboard/performance_per_policy_area/public_procurement/index_en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azky.muni.cz/contract_display_4405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solidFill>
                  <a:srgbClr val="002060"/>
                </a:solidFill>
              </a:rPr>
              <a:t>Hodnocení nabídek nejen na cenu – praktické zkušenosti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18505"/>
            <a:ext cx="8086635" cy="427216"/>
          </a:xfrm>
        </p:spPr>
        <p:txBody>
          <a:bodyPr/>
          <a:lstStyle/>
          <a:p>
            <a:r>
              <a:rPr lang="cs-CZ" dirty="0" smtClean="0"/>
              <a:t>Co bylo cílem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629523"/>
            <a:ext cx="8082321" cy="4460725"/>
          </a:xfrm>
        </p:spPr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osažení co nejvyšší hodnoty za peníze</a:t>
            </a:r>
          </a:p>
          <a:p>
            <a:r>
              <a:rPr lang="cs-CZ" dirty="0" smtClean="0"/>
              <a:t>Vtažení dodavatele do přípravy nabídky - dialog</a:t>
            </a:r>
          </a:p>
          <a:p>
            <a:r>
              <a:rPr lang="cs-CZ" dirty="0" smtClean="0"/>
              <a:t>Nejlepší řešení znají dodavatelé, ne zadavatel</a:t>
            </a:r>
          </a:p>
          <a:p>
            <a:r>
              <a:rPr lang="cs-CZ" dirty="0" smtClean="0"/>
              <a:t>Prvky subjektivity neznamenají netransparentnost</a:t>
            </a:r>
          </a:p>
          <a:p>
            <a:r>
              <a:rPr lang="cs-CZ" dirty="0" smtClean="0"/>
              <a:t>Hodnotit musí odborníci z oboru - porota</a:t>
            </a:r>
          </a:p>
          <a:p>
            <a:r>
              <a:rPr lang="cs-CZ" dirty="0" smtClean="0"/>
              <a:t>V rámci hodnocení by mělo být možné dodavatele konfrontovat – osobní pohovor</a:t>
            </a:r>
          </a:p>
          <a:p>
            <a:r>
              <a:rPr lang="cs-CZ" dirty="0" smtClean="0"/>
              <a:t>Kvalitativní část nabídky by měla být oddělena od cenové – dvouobálková metoda dle ZZVZ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4636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83999"/>
            <a:ext cx="8086635" cy="470348"/>
          </a:xfrm>
        </p:spPr>
        <p:txBody>
          <a:bodyPr/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49238"/>
            <a:ext cx="8082321" cy="4683275"/>
          </a:xfrm>
        </p:spPr>
        <p:txBody>
          <a:bodyPr/>
          <a:lstStyle/>
          <a:p>
            <a:r>
              <a:rPr lang="cs-CZ" dirty="0" smtClean="0"/>
              <a:t>Podány 3 nabídky</a:t>
            </a:r>
            <a:endParaRPr lang="cs-CZ" dirty="0"/>
          </a:p>
          <a:p>
            <a:r>
              <a:rPr lang="cs-CZ" dirty="0"/>
              <a:t>Předpokládaná hodnota </a:t>
            </a:r>
            <a:r>
              <a:rPr lang="cs-CZ" dirty="0" smtClean="0"/>
              <a:t>5,4 </a:t>
            </a:r>
            <a:r>
              <a:rPr lang="cs-CZ" dirty="0"/>
              <a:t>mil. Kč</a:t>
            </a:r>
          </a:p>
          <a:p>
            <a:r>
              <a:rPr lang="cs-CZ" dirty="0"/>
              <a:t>Nejnižší cena </a:t>
            </a:r>
            <a:r>
              <a:rPr lang="cs-CZ" dirty="0" smtClean="0"/>
              <a:t>cca 4 </a:t>
            </a:r>
            <a:r>
              <a:rPr lang="cs-CZ" dirty="0"/>
              <a:t>mil. Kč / nejvyšší </a:t>
            </a:r>
            <a:r>
              <a:rPr lang="cs-CZ" dirty="0" smtClean="0"/>
              <a:t>6,2 </a:t>
            </a:r>
            <a:r>
              <a:rPr lang="cs-CZ" dirty="0"/>
              <a:t>mil. </a:t>
            </a:r>
            <a:r>
              <a:rPr lang="cs-CZ" dirty="0" smtClean="0"/>
              <a:t>Kč</a:t>
            </a:r>
          </a:p>
          <a:p>
            <a:r>
              <a:rPr lang="cs-CZ" dirty="0" smtClean="0"/>
              <a:t>Žádná nabídka nebyla vyřazena</a:t>
            </a:r>
          </a:p>
          <a:p>
            <a:r>
              <a:rPr lang="cs-CZ" dirty="0" smtClean="0"/>
              <a:t>Hodnocení provedla „porota“, která se podílela na přípravě hodnotících kritérií</a:t>
            </a:r>
          </a:p>
          <a:p>
            <a:r>
              <a:rPr lang="cs-CZ" dirty="0" smtClean="0"/>
              <a:t>V rámci hodnocení se uskutečnily pohovory s dodavateli</a:t>
            </a:r>
            <a:endParaRPr lang="cs-CZ" dirty="0"/>
          </a:p>
          <a:p>
            <a:r>
              <a:rPr lang="cs-CZ" dirty="0"/>
              <a:t>Vybrána nabídka s </a:t>
            </a:r>
            <a:r>
              <a:rPr lang="cs-CZ" dirty="0" smtClean="0"/>
              <a:t>nejvyšší cenou</a:t>
            </a:r>
          </a:p>
          <a:p>
            <a:r>
              <a:rPr lang="cs-CZ" dirty="0" smtClean="0"/>
              <a:t>Bylo dosaženo nejlepší hodnoty za peníze?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315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40867"/>
            <a:ext cx="8086635" cy="647700"/>
          </a:xfrm>
        </p:spPr>
        <p:txBody>
          <a:bodyPr/>
          <a:lstStyle/>
          <a:p>
            <a:r>
              <a:rPr lang="cs-CZ" dirty="0" smtClean="0"/>
              <a:t>Objektivní vs. subjektivní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55806"/>
            <a:ext cx="8082321" cy="4592593"/>
          </a:xfrm>
        </p:spPr>
        <p:txBody>
          <a:bodyPr/>
          <a:lstStyle/>
          <a:p>
            <a:pPr lvl="0"/>
            <a:r>
              <a:rPr lang="cs-CZ" sz="2000" b="1" dirty="0" smtClean="0">
                <a:solidFill>
                  <a:srgbClr val="000000"/>
                </a:solidFill>
              </a:rPr>
              <a:t>Rozhodnutí </a:t>
            </a:r>
            <a:r>
              <a:rPr lang="cs-CZ" sz="2000" b="1" dirty="0">
                <a:solidFill>
                  <a:srgbClr val="000000"/>
                </a:solidFill>
              </a:rPr>
              <a:t>ÚOHS S0336/2016 ze dne 11.7. 2016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Informační kampaň na podporu regionálních potravin 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Úřad v obecné rovině nejprve konstatuje, že klíčovou fázi pro přidělení konkrétní VZ představuje hodnocení </a:t>
            </a:r>
            <a:r>
              <a:rPr lang="cs-CZ" sz="2000" dirty="0" smtClean="0">
                <a:solidFill>
                  <a:srgbClr val="000000"/>
                </a:solidFill>
              </a:rPr>
              <a:t>nabídek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Lze </a:t>
            </a:r>
            <a:r>
              <a:rPr lang="cs-CZ" sz="2000" dirty="0">
                <a:solidFill>
                  <a:srgbClr val="000000"/>
                </a:solidFill>
              </a:rPr>
              <a:t>konstatovat, že základní hodnotící kritérium v podobě nejnižší nabídkové ceny znamená pro zadavatele znatelně jednodušší způsob pro přidělení VZ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Jestliže se zadavatel rozhodne použít  kritérium </a:t>
            </a:r>
            <a:r>
              <a:rPr lang="cs-CZ" sz="2000" dirty="0" smtClean="0">
                <a:solidFill>
                  <a:srgbClr val="000000"/>
                </a:solidFill>
              </a:rPr>
              <a:t>ekonomické </a:t>
            </a:r>
            <a:r>
              <a:rPr lang="cs-CZ" sz="2000" dirty="0">
                <a:solidFill>
                  <a:srgbClr val="000000"/>
                </a:solidFill>
              </a:rPr>
              <a:t>výhodnosti nabídky, vystavuje se nutně zvýšenému riziku možného porušení </a:t>
            </a:r>
            <a:r>
              <a:rPr lang="cs-CZ" sz="2000" dirty="0" smtClean="0">
                <a:solidFill>
                  <a:srgbClr val="000000"/>
                </a:solidFill>
              </a:rPr>
              <a:t>zákona</a:t>
            </a:r>
          </a:p>
          <a:p>
            <a:r>
              <a:rPr lang="cs-CZ" sz="2000" dirty="0"/>
              <a:t>R</a:t>
            </a:r>
            <a:r>
              <a:rPr lang="cs-CZ" sz="2000" dirty="0" smtClean="0"/>
              <a:t>iziko </a:t>
            </a:r>
            <a:r>
              <a:rPr lang="cs-CZ" sz="2000" dirty="0"/>
              <a:t>tkví v tom, že oproti kritériu nejnižší nabídkové ceny, musí zadavatel u kritéria ekonomické výhodnosti </a:t>
            </a:r>
            <a:r>
              <a:rPr lang="cs-CZ" sz="2000" dirty="0" smtClean="0"/>
              <a:t>nabídky </a:t>
            </a:r>
            <a:r>
              <a:rPr lang="cs-CZ" sz="2000" dirty="0"/>
              <a:t>naformulovat určitá dílčí kritéria, jež se budou vztahovat k poptávanému předmětu plnění VZ </a:t>
            </a:r>
            <a:endParaRPr lang="cs-CZ" sz="20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158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40867"/>
            <a:ext cx="8086635" cy="647700"/>
          </a:xfrm>
        </p:spPr>
        <p:txBody>
          <a:bodyPr/>
          <a:lstStyle/>
          <a:p>
            <a:r>
              <a:rPr lang="cs-CZ" dirty="0" smtClean="0"/>
              <a:t>Objektivní vs. subjektivní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55806"/>
            <a:ext cx="8082321" cy="4592593"/>
          </a:xfrm>
        </p:spPr>
        <p:txBody>
          <a:bodyPr/>
          <a:lstStyle/>
          <a:p>
            <a:pPr lvl="0"/>
            <a:r>
              <a:rPr lang="cs-CZ" sz="1600" dirty="0">
                <a:solidFill>
                  <a:srgbClr val="000000"/>
                </a:solidFill>
              </a:rPr>
              <a:t>I když je z hlediska dodržení základních zásad preferováno hodnocení na </a:t>
            </a:r>
            <a:r>
              <a:rPr lang="cs-CZ" sz="1600" dirty="0" smtClean="0">
                <a:solidFill>
                  <a:srgbClr val="000000"/>
                </a:solidFill>
              </a:rPr>
              <a:t>základě objektivních </a:t>
            </a:r>
            <a:r>
              <a:rPr lang="cs-CZ" sz="1600" dirty="0">
                <a:solidFill>
                  <a:srgbClr val="000000"/>
                </a:solidFill>
              </a:rPr>
              <a:t>kritérií, zákon umožňuje stanovit i dílčí kritéria, která nelze vyjádřit </a:t>
            </a:r>
            <a:r>
              <a:rPr lang="cs-CZ" sz="1600" dirty="0" smtClean="0">
                <a:solidFill>
                  <a:srgbClr val="000000"/>
                </a:solidFill>
              </a:rPr>
              <a:t>číselnou </a:t>
            </a:r>
            <a:r>
              <a:rPr lang="cs-CZ" sz="1600" dirty="0">
                <a:solidFill>
                  <a:srgbClr val="000000"/>
                </a:solidFill>
              </a:rPr>
              <a:t>hodnotou, tedy </a:t>
            </a:r>
            <a:r>
              <a:rPr lang="cs-CZ" sz="1600" b="1" dirty="0">
                <a:solidFill>
                  <a:srgbClr val="000000"/>
                </a:solidFill>
              </a:rPr>
              <a:t>tzv. subjektivní hodnotící kritéria</a:t>
            </a:r>
            <a:r>
              <a:rPr lang="cs-CZ" sz="1600" dirty="0">
                <a:solidFill>
                  <a:srgbClr val="000000"/>
                </a:solidFill>
              </a:rPr>
              <a:t>, </a:t>
            </a:r>
            <a:r>
              <a:rPr lang="cs-CZ" sz="1600" dirty="0" smtClean="0">
                <a:solidFill>
                  <a:srgbClr val="000000"/>
                </a:solidFill>
              </a:rPr>
              <a:t>např</a:t>
            </a:r>
            <a:r>
              <a:rPr lang="cs-CZ" sz="1600" dirty="0">
                <a:solidFill>
                  <a:srgbClr val="000000"/>
                </a:solidFill>
              </a:rPr>
              <a:t>. funkční vlastnosti, minimalizace vlivu plnění na životní prostředí, zajištění technického řešení apod. 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0"/>
            <a:r>
              <a:rPr lang="cs-CZ" sz="1600" dirty="0" smtClean="0">
                <a:solidFill>
                  <a:srgbClr val="000000"/>
                </a:solidFill>
              </a:rPr>
              <a:t>K </a:t>
            </a:r>
            <a:r>
              <a:rPr lang="cs-CZ" sz="1600" dirty="0">
                <a:solidFill>
                  <a:srgbClr val="000000"/>
                </a:solidFill>
              </a:rPr>
              <a:t>subjektivním kritériím </a:t>
            </a:r>
            <a:r>
              <a:rPr lang="cs-CZ" sz="1600" dirty="0" smtClean="0">
                <a:solidFill>
                  <a:srgbClr val="000000"/>
                </a:solidFill>
              </a:rPr>
              <a:t>rozsudky </a:t>
            </a:r>
            <a:r>
              <a:rPr lang="cs-CZ" sz="1600" dirty="0">
                <a:solidFill>
                  <a:srgbClr val="000000"/>
                </a:solidFill>
              </a:rPr>
              <a:t>KS  č. j. 62 Ca 77/2008-45 ze dne 4.11.2010 a </a:t>
            </a:r>
            <a:r>
              <a:rPr lang="cs-CZ" sz="1600" dirty="0" smtClean="0">
                <a:solidFill>
                  <a:srgbClr val="000000"/>
                </a:solidFill>
              </a:rPr>
              <a:t>NSS </a:t>
            </a:r>
            <a:r>
              <a:rPr lang="cs-CZ" sz="1600" dirty="0">
                <a:solidFill>
                  <a:srgbClr val="000000"/>
                </a:solidFill>
              </a:rPr>
              <a:t>č. j. 1 Afs 8/2011-112 ze dne </a:t>
            </a:r>
            <a:r>
              <a:rPr lang="cs-CZ" sz="1600" dirty="0" smtClean="0">
                <a:solidFill>
                  <a:srgbClr val="000000"/>
                </a:solidFill>
              </a:rPr>
              <a:t>30.3.2011</a:t>
            </a:r>
            <a:endParaRPr lang="cs-CZ" sz="1600" dirty="0">
              <a:solidFill>
                <a:srgbClr val="000000"/>
              </a:solidFill>
            </a:endParaRPr>
          </a:p>
          <a:p>
            <a:pPr lvl="0"/>
            <a:r>
              <a:rPr lang="cs-CZ" sz="1600" dirty="0">
                <a:solidFill>
                  <a:srgbClr val="000000"/>
                </a:solidFill>
              </a:rPr>
              <a:t>V případě použití subjektivních kritérií jsou na zadavatele kladeny vyšší nároky na specifikaci takových </a:t>
            </a:r>
            <a:r>
              <a:rPr lang="cs-CZ" sz="1600" dirty="0" smtClean="0">
                <a:solidFill>
                  <a:srgbClr val="000000"/>
                </a:solidFill>
              </a:rPr>
              <a:t>kritérií</a:t>
            </a:r>
          </a:p>
          <a:p>
            <a:pPr lvl="0"/>
            <a:r>
              <a:rPr lang="cs-CZ" sz="1600" dirty="0" smtClean="0">
                <a:solidFill>
                  <a:srgbClr val="000000"/>
                </a:solidFill>
              </a:rPr>
              <a:t>Zadavatel </a:t>
            </a:r>
            <a:r>
              <a:rPr lang="cs-CZ" sz="1600" dirty="0">
                <a:solidFill>
                  <a:srgbClr val="000000"/>
                </a:solidFill>
              </a:rPr>
              <a:t>musí </a:t>
            </a:r>
            <a:r>
              <a:rPr lang="cs-CZ" sz="1600" dirty="0" smtClean="0">
                <a:solidFill>
                  <a:srgbClr val="000000"/>
                </a:solidFill>
              </a:rPr>
              <a:t>blíže </a:t>
            </a:r>
            <a:r>
              <a:rPr lang="cs-CZ" sz="1600" dirty="0">
                <a:solidFill>
                  <a:srgbClr val="000000"/>
                </a:solidFill>
              </a:rPr>
              <a:t>vymezit, co bude hodnoceno v rámci těchto dílčích kritérií, a to tak, aby každý uchazeč věděl, jaké údaje má ve své nabídce uvádět a v jakém případě bude jeho nabídka hodnocena lépe než ostatní nabídky </a:t>
            </a:r>
          </a:p>
          <a:p>
            <a:pPr lvl="0"/>
            <a:r>
              <a:rPr lang="cs-CZ" sz="1600" dirty="0">
                <a:solidFill>
                  <a:srgbClr val="000000"/>
                </a:solidFill>
              </a:rPr>
              <a:t>Aby mohl být navazující proces hodnocení </a:t>
            </a:r>
            <a:r>
              <a:rPr lang="cs-CZ" sz="1600" dirty="0" smtClean="0">
                <a:solidFill>
                  <a:srgbClr val="000000"/>
                </a:solidFill>
              </a:rPr>
              <a:t>považován </a:t>
            </a:r>
            <a:r>
              <a:rPr lang="cs-CZ" sz="1600" dirty="0">
                <a:solidFill>
                  <a:srgbClr val="000000"/>
                </a:solidFill>
              </a:rPr>
              <a:t>za transparentní, musí hodnocení podle dílčích kritérií reflektovat předem stanovené vymezení těchto </a:t>
            </a:r>
            <a:r>
              <a:rPr lang="cs-CZ" sz="1600" dirty="0" smtClean="0">
                <a:solidFill>
                  <a:srgbClr val="000000"/>
                </a:solidFill>
              </a:rPr>
              <a:t>kritérií</a:t>
            </a:r>
          </a:p>
          <a:p>
            <a:pPr lvl="0"/>
            <a:r>
              <a:rPr lang="cs-CZ" sz="1600" dirty="0" smtClean="0">
                <a:solidFill>
                  <a:srgbClr val="000000"/>
                </a:solidFill>
              </a:rPr>
              <a:t>Hodnocení </a:t>
            </a:r>
            <a:r>
              <a:rPr lang="cs-CZ" sz="1600" dirty="0">
                <a:solidFill>
                  <a:srgbClr val="000000"/>
                </a:solidFill>
              </a:rPr>
              <a:t>číselně nevyjádřených kritérií musí být dostatečně podrobně zdůvodněno a musí obsahovat údaje, proč je určitá nabídka hodnocena lépe než ostatní 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0"/>
            <a:r>
              <a:rPr lang="cs-CZ" sz="1600" dirty="0" smtClean="0">
                <a:solidFill>
                  <a:srgbClr val="000000"/>
                </a:solidFill>
              </a:rPr>
              <a:t>Na zadavatele </a:t>
            </a:r>
            <a:r>
              <a:rPr lang="cs-CZ" sz="1600" dirty="0">
                <a:solidFill>
                  <a:srgbClr val="000000"/>
                </a:solidFill>
              </a:rPr>
              <a:t>jsou </a:t>
            </a:r>
            <a:r>
              <a:rPr lang="cs-CZ" sz="1600" dirty="0" smtClean="0">
                <a:solidFill>
                  <a:srgbClr val="000000"/>
                </a:solidFill>
              </a:rPr>
              <a:t>tedy kladeny </a:t>
            </a:r>
            <a:r>
              <a:rPr lang="cs-CZ" sz="1600" dirty="0">
                <a:solidFill>
                  <a:srgbClr val="000000"/>
                </a:solidFill>
              </a:rPr>
              <a:t>vyšší nároky při odůvodnění </a:t>
            </a:r>
            <a:r>
              <a:rPr lang="cs-CZ" sz="1600" dirty="0" smtClean="0">
                <a:solidFill>
                  <a:srgbClr val="000000"/>
                </a:solidFill>
              </a:rPr>
              <a:t>hodnocení</a:t>
            </a:r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2535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</a:t>
            </a:r>
            <a:r>
              <a:rPr lang="cs-CZ" b="1" dirty="0"/>
              <a:t>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Martin Hadaš</a:t>
            </a:r>
          </a:p>
          <a:p>
            <a:pPr marL="0" indent="0" algn="ctr">
              <a:buNone/>
            </a:pPr>
            <a:r>
              <a:rPr lang="cs-CZ" dirty="0"/>
              <a:t>Email: </a:t>
            </a:r>
            <a:r>
              <a:rPr lang="cs-CZ" dirty="0" err="1">
                <a:hlinkClick r:id="rId2"/>
              </a:rPr>
              <a:t>hadas</a:t>
            </a:r>
            <a:r>
              <a:rPr lang="en-US" dirty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rect.muni.cz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M</a:t>
            </a:r>
            <a:r>
              <a:rPr lang="cs-CZ" dirty="0" smtClean="0"/>
              <a:t>obil: 725 829 347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7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215" y="879893"/>
            <a:ext cx="8086635" cy="522409"/>
          </a:xfrm>
        </p:spPr>
        <p:txBody>
          <a:bodyPr/>
          <a:lstStyle/>
          <a:p>
            <a:r>
              <a:rPr lang="cs-CZ" dirty="0"/>
              <a:t>Zpráva Evropské komise Single Market Scoreboard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215" y="1458882"/>
            <a:ext cx="8081962" cy="1936033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525" y="3519577"/>
            <a:ext cx="4848046" cy="281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8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88520"/>
            <a:ext cx="8086635" cy="418892"/>
          </a:xfrm>
        </p:spPr>
        <p:txBody>
          <a:bodyPr/>
          <a:lstStyle/>
          <a:p>
            <a:r>
              <a:rPr lang="cs-CZ" dirty="0" smtClean="0"/>
              <a:t>Zpráva Evropské komise Single Market Scoreboard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66492"/>
            <a:ext cx="8082321" cy="4917056"/>
          </a:xfrm>
        </p:spPr>
        <p:txBody>
          <a:bodyPr/>
          <a:lstStyle/>
          <a:p>
            <a:r>
              <a:rPr lang="en-US" dirty="0"/>
              <a:t>The following indicators show how different EU countries are performing on key aspects of public </a:t>
            </a:r>
            <a:r>
              <a:rPr lang="en-US" dirty="0" smtClean="0"/>
              <a:t>procurement</a:t>
            </a:r>
            <a:endParaRPr lang="en-US" dirty="0"/>
          </a:p>
          <a:p>
            <a:r>
              <a:rPr lang="en-US" dirty="0"/>
              <a:t>Although these indicators provide only a simplified picture, they still highlight basic aspects of countries’ procurement </a:t>
            </a:r>
            <a:r>
              <a:rPr lang="en-US" dirty="0" smtClean="0"/>
              <a:t>markets </a:t>
            </a:r>
            <a:endParaRPr lang="en-US" dirty="0"/>
          </a:p>
          <a:p>
            <a:r>
              <a:rPr lang="en-US" dirty="0"/>
              <a:t>All indicators are based on notices published in the Tenders Electronic Daily (TED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ec.europa.eu/internal_market/scoreboard/performance_per_policy_area/public_procurement/index_en.htm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352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84000"/>
            <a:ext cx="8086635" cy="539359"/>
          </a:xfrm>
        </p:spPr>
        <p:txBody>
          <a:bodyPr/>
          <a:lstStyle/>
          <a:p>
            <a:r>
              <a:rPr lang="cs-CZ" dirty="0" smtClean="0"/>
              <a:t>Zpráva EK - hodnotící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778479"/>
            <a:ext cx="8082321" cy="4320396"/>
          </a:xfrm>
        </p:spPr>
        <p:txBody>
          <a:bodyPr/>
          <a:lstStyle/>
          <a:p>
            <a:r>
              <a:rPr lang="cs-CZ" b="1" dirty="0" err="1"/>
              <a:t>Indicator</a:t>
            </a:r>
            <a:r>
              <a:rPr lang="cs-CZ" b="1" dirty="0"/>
              <a:t> [5]: </a:t>
            </a:r>
            <a:r>
              <a:rPr lang="cs-CZ" b="1" dirty="0" err="1"/>
              <a:t>Award</a:t>
            </a:r>
            <a:r>
              <a:rPr lang="cs-CZ" b="1" dirty="0"/>
              <a:t> </a:t>
            </a:r>
            <a:r>
              <a:rPr lang="cs-CZ" b="1" dirty="0" err="1"/>
              <a:t>Criteria</a:t>
            </a:r>
            <a:r>
              <a:rPr lang="cs-CZ" b="1" dirty="0"/>
              <a:t> </a:t>
            </a:r>
            <a:endParaRPr lang="cs-CZ" dirty="0"/>
          </a:p>
          <a:p>
            <a:r>
              <a:rPr lang="en-US" dirty="0"/>
              <a:t>This indicator shows </a:t>
            </a:r>
            <a:r>
              <a:rPr lang="en-US" b="1" dirty="0"/>
              <a:t>how public buyers choose the companies they award contracts to</a:t>
            </a:r>
            <a:r>
              <a:rPr lang="en-US" dirty="0"/>
              <a:t>. In particular, this indicator measures whether they decide based on price alone, or if they also take quality into account. </a:t>
            </a:r>
          </a:p>
          <a:p>
            <a:r>
              <a:rPr lang="en-US" dirty="0"/>
              <a:t>While the choice of criteria depends on what is being purchased, over-reliance on price suggests better criteria could have been used – and thus a better purchase made. The "Award Criteria" indicator measures the proportion of procedures which were awarded only on the basis of lowest price.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038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61721"/>
          </a:xfrm>
        </p:spPr>
        <p:txBody>
          <a:bodyPr/>
          <a:lstStyle/>
          <a:p>
            <a:r>
              <a:rPr lang="cs-CZ" dirty="0" smtClean="0"/>
              <a:t>Zpráva EK - hodnotící kritéria 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588" y="1958196"/>
            <a:ext cx="8081962" cy="4123427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98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1075"/>
            <a:ext cx="8086635" cy="510140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Hodnotící kritéria – Důvodová zpráva k ZZVZ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96603"/>
            <a:ext cx="8082321" cy="4751797"/>
          </a:xfrm>
        </p:spPr>
        <p:txBody>
          <a:bodyPr/>
          <a:lstStyle/>
          <a:p>
            <a:pPr lvl="0"/>
            <a:r>
              <a:rPr lang="cs-CZ" sz="2000" b="1" dirty="0" smtClean="0">
                <a:solidFill>
                  <a:srgbClr val="000000"/>
                </a:solidFill>
              </a:rPr>
              <a:t>Správné </a:t>
            </a:r>
            <a:r>
              <a:rPr lang="cs-CZ" sz="2000" b="1" dirty="0">
                <a:solidFill>
                  <a:srgbClr val="000000"/>
                </a:solidFill>
              </a:rPr>
              <a:t>nastavení hodnotících kritérií v praxi způsobuje nemalé problémy i zkušeným zadavatelům 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Ve velkém rozsahu se používá hodnocení </a:t>
            </a:r>
            <a:r>
              <a:rPr lang="cs-CZ" sz="2000" dirty="0" smtClean="0">
                <a:solidFill>
                  <a:srgbClr val="000000"/>
                </a:solidFill>
              </a:rPr>
              <a:t>dle </a:t>
            </a:r>
            <a:r>
              <a:rPr lang="cs-CZ" sz="2000" dirty="0">
                <a:solidFill>
                  <a:srgbClr val="000000"/>
                </a:solidFill>
              </a:rPr>
              <a:t>kritéria nejnižší ceny, přestože současné znění zákona tuto možnost </a:t>
            </a:r>
            <a:r>
              <a:rPr lang="cs-CZ" sz="2000" dirty="0" smtClean="0">
                <a:solidFill>
                  <a:srgbClr val="000000"/>
                </a:solidFill>
              </a:rPr>
              <a:t>nijak </a:t>
            </a:r>
            <a:r>
              <a:rPr lang="cs-CZ" sz="2000" dirty="0">
                <a:solidFill>
                  <a:srgbClr val="000000"/>
                </a:solidFill>
              </a:rPr>
              <a:t>nepreferuje 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Hodnocení pouze na základě nejnižší ceny s sebou nese negativní důsledky tam, kde je namísto kvality preferována cena, avšak nejedná se o plně zaměnitelné plnění (problematické </a:t>
            </a:r>
            <a:r>
              <a:rPr lang="cs-CZ" sz="2000" dirty="0" smtClean="0">
                <a:solidFill>
                  <a:srgbClr val="000000"/>
                </a:solidFill>
              </a:rPr>
              <a:t>zejména </a:t>
            </a:r>
            <a:r>
              <a:rPr lang="cs-CZ" sz="2000" dirty="0">
                <a:solidFill>
                  <a:srgbClr val="000000"/>
                </a:solidFill>
              </a:rPr>
              <a:t>u intelektuálních služeb) 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Nekvalitní plnění ve svém důsledku vede k nehospodárnému vynakládání veřejných prostředků</a:t>
            </a: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Cílem musí být nejen cenově nejvýhodnější, ale </a:t>
            </a:r>
            <a:r>
              <a:rPr lang="cs-CZ" sz="2000" b="1" dirty="0" smtClean="0">
                <a:solidFill>
                  <a:srgbClr val="000000"/>
                </a:solidFill>
              </a:rPr>
              <a:t>především kvalitativně </a:t>
            </a:r>
            <a:r>
              <a:rPr lang="cs-CZ" sz="2000" b="1" dirty="0">
                <a:solidFill>
                  <a:srgbClr val="000000"/>
                </a:solidFill>
              </a:rPr>
              <a:t>odpovídající </a:t>
            </a:r>
            <a:r>
              <a:rPr lang="cs-CZ" sz="2000" b="1" dirty="0" smtClean="0">
                <a:solidFill>
                  <a:srgbClr val="000000"/>
                </a:solidFill>
              </a:rPr>
              <a:t>plnění </a:t>
            </a:r>
          </a:p>
          <a:p>
            <a:pPr lvl="0"/>
            <a:r>
              <a:rPr lang="cs-CZ" sz="2000" b="1" dirty="0" smtClean="0">
                <a:solidFill>
                  <a:srgbClr val="000000"/>
                </a:solidFill>
              </a:rPr>
              <a:t>Zadavatel </a:t>
            </a:r>
            <a:r>
              <a:rPr lang="cs-CZ" sz="2000" b="1" dirty="0">
                <a:solidFill>
                  <a:srgbClr val="000000"/>
                </a:solidFill>
              </a:rPr>
              <a:t>by měl získat odpovídající hodnotu za peníze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06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48906"/>
            <a:ext cx="8086635" cy="513782"/>
          </a:xfrm>
        </p:spPr>
        <p:txBody>
          <a:bodyPr/>
          <a:lstStyle/>
          <a:p>
            <a:r>
              <a:rPr lang="cs-CZ" dirty="0" smtClean="0"/>
              <a:t>Kvalitativní hodnocení – Koncepce a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44128"/>
            <a:ext cx="8082321" cy="4588385"/>
          </a:xfrm>
        </p:spPr>
        <p:txBody>
          <a:bodyPr/>
          <a:lstStyle/>
          <a:p>
            <a:r>
              <a:rPr lang="cs-CZ" sz="2200" dirty="0"/>
              <a:t>Technický dozor investora pro Komplexní simulační centrum </a:t>
            </a:r>
            <a:r>
              <a:rPr lang="cs-CZ" sz="2200" dirty="0" smtClean="0"/>
              <a:t>MU</a:t>
            </a:r>
          </a:p>
          <a:p>
            <a:r>
              <a:rPr lang="cs-CZ" sz="2200" dirty="0"/>
              <a:t>ZD: </a:t>
            </a:r>
            <a:r>
              <a:rPr lang="cs-CZ" sz="2200" dirty="0">
                <a:hlinkClick r:id="rId2"/>
              </a:rPr>
              <a:t>https://</a:t>
            </a:r>
            <a:r>
              <a:rPr lang="cs-CZ" sz="2200" dirty="0" smtClean="0">
                <a:hlinkClick r:id="rId2"/>
              </a:rPr>
              <a:t>zakazky.muni.cz/contract_display_4405.html</a:t>
            </a:r>
            <a:r>
              <a:rPr lang="cs-CZ" sz="2200" dirty="0" smtClean="0"/>
              <a:t> </a:t>
            </a:r>
          </a:p>
          <a:p>
            <a:r>
              <a:rPr lang="cs-CZ" sz="2200" dirty="0"/>
              <a:t>Nabídky hodnoceny dle ekonomické výhodnosti 	</a:t>
            </a:r>
          </a:p>
          <a:p>
            <a:r>
              <a:rPr lang="cs-CZ" sz="2200" dirty="0"/>
              <a:t>Odměna 	</a:t>
            </a:r>
            <a:r>
              <a:rPr lang="cs-CZ" sz="2200" dirty="0" smtClean="0"/>
              <a:t>				40 </a:t>
            </a:r>
            <a:r>
              <a:rPr lang="cs-CZ" sz="2200" dirty="0"/>
              <a:t>% 	</a:t>
            </a:r>
          </a:p>
          <a:p>
            <a:r>
              <a:rPr lang="cs-CZ" sz="2200" dirty="0"/>
              <a:t>Koncepce poskytování Služeb 	</a:t>
            </a:r>
            <a:r>
              <a:rPr lang="cs-CZ" sz="2200" dirty="0" smtClean="0"/>
              <a:t>	30 </a:t>
            </a:r>
            <a:r>
              <a:rPr lang="cs-CZ" sz="2200" dirty="0"/>
              <a:t>% 	</a:t>
            </a:r>
          </a:p>
          <a:p>
            <a:r>
              <a:rPr lang="cs-CZ" sz="2200" dirty="0"/>
              <a:t>Zkušenosti členů Realizačního týmu 	30 % </a:t>
            </a:r>
            <a:endParaRPr lang="cs-CZ" sz="2200" dirty="0" smtClean="0"/>
          </a:p>
          <a:p>
            <a:r>
              <a:rPr lang="cs-CZ" sz="2200" dirty="0" smtClean="0"/>
              <a:t>Kvalita nabídek hodnocena dle přístupu k realizaci VZ a složení týmu</a:t>
            </a:r>
          </a:p>
          <a:p>
            <a:r>
              <a:rPr lang="cs-CZ" sz="2200" dirty="0" smtClean="0"/>
              <a:t>Nejlepší nabídka </a:t>
            </a:r>
            <a:r>
              <a:rPr lang="cs-CZ" sz="2200" dirty="0"/>
              <a:t>povede k maximálnímu naplnění účelu veřejné zakázky </a:t>
            </a:r>
            <a:r>
              <a:rPr lang="cs-CZ" sz="2200" dirty="0" smtClean="0"/>
              <a:t>vyjádřenému ve smlouvě </a:t>
            </a:r>
            <a:r>
              <a:rPr lang="cs-CZ" sz="2200" dirty="0"/>
              <a:t>na </a:t>
            </a:r>
            <a:r>
              <a:rPr lang="cs-CZ" sz="2200" dirty="0" smtClean="0"/>
              <a:t>realizaci VZ</a:t>
            </a:r>
            <a:endParaRPr lang="cs-CZ" sz="22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601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9894"/>
            <a:ext cx="8086635" cy="419819"/>
          </a:xfrm>
        </p:spPr>
        <p:txBody>
          <a:bodyPr/>
          <a:lstStyle/>
          <a:p>
            <a:r>
              <a:rPr lang="cs-CZ" dirty="0" smtClean="0"/>
              <a:t>Hodnocení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0996"/>
            <a:ext cx="8082321" cy="4873926"/>
          </a:xfrm>
        </p:spPr>
        <p:txBody>
          <a:bodyPr/>
          <a:lstStyle/>
          <a:p>
            <a:r>
              <a:rPr lang="cs-CZ" sz="2200" dirty="0" smtClean="0"/>
              <a:t>Koncepce představuje podrobný </a:t>
            </a:r>
            <a:r>
              <a:rPr lang="cs-CZ" sz="2200" dirty="0"/>
              <a:t>popis způsobu poskytování s</a:t>
            </a:r>
            <a:r>
              <a:rPr lang="cs-CZ" sz="2200" dirty="0" smtClean="0"/>
              <a:t>lužeb </a:t>
            </a:r>
          </a:p>
          <a:p>
            <a:r>
              <a:rPr lang="cs-CZ" sz="2200" dirty="0" smtClean="0"/>
              <a:t>Koncepce vybraného </a:t>
            </a:r>
            <a:r>
              <a:rPr lang="cs-CZ" sz="2200" dirty="0"/>
              <a:t>dodavatele se </a:t>
            </a:r>
            <a:r>
              <a:rPr lang="cs-CZ" sz="2200" dirty="0" smtClean="0"/>
              <a:t>stane </a:t>
            </a:r>
            <a:r>
              <a:rPr lang="cs-CZ" sz="2200" dirty="0"/>
              <a:t>nedílnou součástí </a:t>
            </a:r>
            <a:r>
              <a:rPr lang="cs-CZ" sz="2200" dirty="0" smtClean="0"/>
              <a:t>smlouvy</a:t>
            </a:r>
            <a:endParaRPr lang="cs-CZ" sz="2200" dirty="0"/>
          </a:p>
          <a:p>
            <a:r>
              <a:rPr lang="cs-CZ" sz="2200" dirty="0" smtClean="0"/>
              <a:t>Preference </a:t>
            </a:r>
            <a:r>
              <a:rPr lang="cs-CZ" sz="2200" dirty="0"/>
              <a:t>zadavatele</a:t>
            </a:r>
          </a:p>
          <a:p>
            <a:r>
              <a:rPr lang="cs-CZ" sz="2200" dirty="0" smtClean="0"/>
              <a:t>Nejlépe </a:t>
            </a:r>
            <a:r>
              <a:rPr lang="cs-CZ" sz="2200" dirty="0"/>
              <a:t>bude hodnocena </a:t>
            </a:r>
            <a:r>
              <a:rPr lang="cs-CZ" sz="2200" dirty="0" smtClean="0"/>
              <a:t>koncepce, </a:t>
            </a:r>
            <a:r>
              <a:rPr lang="cs-CZ" sz="2200" dirty="0"/>
              <a:t>která povede k maximálnímu naplnění účelu veřejné zakázky dle </a:t>
            </a:r>
            <a:r>
              <a:rPr lang="cs-CZ" sz="2200" dirty="0" smtClean="0"/>
              <a:t>předlohy </a:t>
            </a:r>
            <a:r>
              <a:rPr lang="cs-CZ" sz="2200" dirty="0"/>
              <a:t>smlouvy na </a:t>
            </a:r>
            <a:r>
              <a:rPr lang="cs-CZ" sz="2200" dirty="0" smtClean="0"/>
              <a:t>VZ</a:t>
            </a:r>
          </a:p>
          <a:p>
            <a:r>
              <a:rPr lang="cs-CZ" sz="2200" dirty="0" smtClean="0"/>
              <a:t>Pro dosažení maximálního počtu bodů </a:t>
            </a:r>
            <a:r>
              <a:rPr lang="cs-CZ" sz="2200" dirty="0"/>
              <a:t>musí </a:t>
            </a:r>
            <a:r>
              <a:rPr lang="cs-CZ" sz="2200" dirty="0" smtClean="0"/>
              <a:t>koncepce obsahovat </a:t>
            </a:r>
            <a:r>
              <a:rPr lang="cs-CZ" sz="2200" dirty="0"/>
              <a:t>stručný, ale výstižný popis </a:t>
            </a:r>
            <a:r>
              <a:rPr lang="cs-CZ" sz="2200" dirty="0" smtClean="0"/>
              <a:t>témat uvedených </a:t>
            </a:r>
            <a:r>
              <a:rPr lang="cs-CZ" sz="2200" dirty="0"/>
              <a:t>ve formuláři </a:t>
            </a:r>
            <a:r>
              <a:rPr lang="cs-CZ" sz="2200" dirty="0" smtClean="0"/>
              <a:t>nabídky</a:t>
            </a:r>
            <a:endParaRPr lang="cs-CZ" sz="2200" dirty="0"/>
          </a:p>
          <a:p>
            <a:r>
              <a:rPr lang="cs-CZ" sz="2200" dirty="0" smtClean="0"/>
              <a:t>Maximální </a:t>
            </a:r>
            <a:r>
              <a:rPr lang="cs-CZ" sz="2200" dirty="0"/>
              <a:t>rozsah </a:t>
            </a:r>
            <a:r>
              <a:rPr lang="cs-CZ" sz="2200" dirty="0" smtClean="0"/>
              <a:t>koncepce je </a:t>
            </a:r>
            <a:r>
              <a:rPr lang="cs-CZ" sz="2200" dirty="0"/>
              <a:t>uveden ve formuláři </a:t>
            </a:r>
            <a:r>
              <a:rPr lang="cs-CZ" sz="2200" dirty="0" smtClean="0"/>
              <a:t>nabídky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365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9893"/>
            <a:ext cx="8086635" cy="436145"/>
          </a:xfrm>
        </p:spPr>
        <p:txBody>
          <a:bodyPr/>
          <a:lstStyle/>
          <a:p>
            <a:r>
              <a:rPr lang="cs-CZ" dirty="0" smtClean="0"/>
              <a:t>Hodnocení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4732"/>
            <a:ext cx="8082321" cy="4717781"/>
          </a:xfrm>
        </p:spPr>
        <p:txBody>
          <a:bodyPr/>
          <a:lstStyle/>
          <a:p>
            <a:r>
              <a:rPr lang="cs-CZ" sz="2000" dirty="0" smtClean="0"/>
              <a:t>Hodnoceny </a:t>
            </a:r>
            <a:r>
              <a:rPr lang="cs-CZ" sz="2000" dirty="0"/>
              <a:t>zkušenosti TDI a Zástupce </a:t>
            </a:r>
            <a:r>
              <a:rPr lang="cs-CZ" sz="2000" dirty="0" smtClean="0"/>
              <a:t>TDI</a:t>
            </a:r>
          </a:p>
          <a:p>
            <a:r>
              <a:rPr lang="cs-CZ" sz="2000" dirty="0" smtClean="0"/>
              <a:t>Dodavatelé popíší takové zkušenosti TDI a Zástupce TDI z dříve </a:t>
            </a:r>
            <a:r>
              <a:rPr lang="cs-CZ" sz="2000" dirty="0"/>
              <a:t>realizovaných </a:t>
            </a:r>
            <a:r>
              <a:rPr lang="cs-CZ" sz="2000" dirty="0" smtClean="0"/>
              <a:t>projektů, které budou nejpřínosnější </a:t>
            </a:r>
            <a:r>
              <a:rPr lang="cs-CZ" sz="2000" dirty="0"/>
              <a:t>a zároveň aplikovatelné ve vztahu k poskytování </a:t>
            </a:r>
            <a:r>
              <a:rPr lang="cs-CZ" sz="2000" dirty="0" smtClean="0"/>
              <a:t>služeb </a:t>
            </a:r>
            <a:r>
              <a:rPr lang="cs-CZ" sz="2000" dirty="0"/>
              <a:t>při </a:t>
            </a:r>
            <a:r>
              <a:rPr lang="cs-CZ" sz="2000" dirty="0" smtClean="0"/>
              <a:t>výstavbě SIMU</a:t>
            </a:r>
          </a:p>
          <a:p>
            <a:r>
              <a:rPr lang="cs-CZ" sz="2000" dirty="0"/>
              <a:t>Preference zadavatele</a:t>
            </a:r>
          </a:p>
          <a:p>
            <a:r>
              <a:rPr lang="cs-CZ" sz="2000" dirty="0" smtClean="0"/>
              <a:t>Nejlépe </a:t>
            </a:r>
            <a:r>
              <a:rPr lang="cs-CZ" sz="2000" dirty="0"/>
              <a:t>budou hodnoceny </a:t>
            </a:r>
            <a:r>
              <a:rPr lang="cs-CZ" sz="2000" dirty="0" smtClean="0"/>
              <a:t>zkušenosti </a:t>
            </a:r>
            <a:r>
              <a:rPr lang="cs-CZ" sz="2000" dirty="0"/>
              <a:t>nejlépe </a:t>
            </a:r>
            <a:r>
              <a:rPr lang="cs-CZ" sz="2000" dirty="0" smtClean="0"/>
              <a:t>odpovídající </a:t>
            </a:r>
            <a:r>
              <a:rPr lang="cs-CZ" sz="2000" dirty="0"/>
              <a:t>Výstavbě SIMU, příp. </a:t>
            </a:r>
            <a:r>
              <a:rPr lang="cs-CZ" sz="2000" dirty="0" smtClean="0"/>
              <a:t>náročnější, </a:t>
            </a:r>
            <a:r>
              <a:rPr lang="cs-CZ" sz="2000" dirty="0"/>
              <a:t>a to </a:t>
            </a:r>
            <a:r>
              <a:rPr lang="cs-CZ" sz="2000" dirty="0" smtClean="0"/>
              <a:t>v aspektech uvedených </a:t>
            </a:r>
            <a:r>
              <a:rPr lang="cs-CZ" sz="2000" dirty="0"/>
              <a:t>ve formuláři nabídky, aby přínos </a:t>
            </a:r>
            <a:r>
              <a:rPr lang="cs-CZ" sz="2000" dirty="0" smtClean="0"/>
              <a:t>uvedených </a:t>
            </a:r>
            <a:r>
              <a:rPr lang="cs-CZ" sz="2000" dirty="0"/>
              <a:t>zkušeností vedl k maximálnímu naplnění účelu </a:t>
            </a:r>
            <a:r>
              <a:rPr lang="cs-CZ" sz="2000" dirty="0" smtClean="0"/>
              <a:t>VZ dle smlouvy</a:t>
            </a:r>
            <a:endParaRPr lang="cs-CZ" sz="2000" dirty="0"/>
          </a:p>
          <a:p>
            <a:r>
              <a:rPr lang="cs-CZ" sz="2000" dirty="0" smtClean="0"/>
              <a:t>Pro dosažení maximálního počtu bodů </a:t>
            </a:r>
            <a:r>
              <a:rPr lang="cs-CZ" sz="2000" dirty="0"/>
              <a:t>musí portfolio zkušeností TDI a Zástupce TDI obsahovat </a:t>
            </a:r>
            <a:r>
              <a:rPr lang="cs-CZ" sz="2000" dirty="0" smtClean="0"/>
              <a:t>stručný a </a:t>
            </a:r>
            <a:r>
              <a:rPr lang="cs-CZ" sz="2000" dirty="0"/>
              <a:t>výstižný popis 5 zkušeností u </a:t>
            </a:r>
            <a:r>
              <a:rPr lang="cs-CZ" sz="2000" dirty="0" smtClean="0"/>
              <a:t>obou</a:t>
            </a:r>
            <a:endParaRPr lang="cs-CZ" sz="2000" dirty="0"/>
          </a:p>
          <a:p>
            <a:r>
              <a:rPr lang="cs-CZ" sz="2000" dirty="0" smtClean="0"/>
              <a:t>Maximální </a:t>
            </a:r>
            <a:r>
              <a:rPr lang="cs-CZ" sz="2000" dirty="0"/>
              <a:t>rozsah portfolia zkušeností </a:t>
            </a:r>
            <a:r>
              <a:rPr lang="cs-CZ" sz="2000" dirty="0" smtClean="0"/>
              <a:t>je </a:t>
            </a:r>
            <a:r>
              <a:rPr lang="cs-CZ" sz="2000" dirty="0"/>
              <a:t>uveden ve formuláři </a:t>
            </a:r>
            <a:r>
              <a:rPr lang="cs-CZ" sz="2000" dirty="0" smtClean="0"/>
              <a:t>nabídky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84309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Hodnoceni_nejen_Cena_5_10_2016</Template>
  <TotalTime>201</TotalTime>
  <Words>919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Hodnocení nabídek nejen na cenu – praktické zkušenosti</vt:lpstr>
      <vt:lpstr>Zpráva Evropské komise Single Market Scoreboard</vt:lpstr>
      <vt:lpstr>Zpráva Evropské komise Single Market Scoreboard</vt:lpstr>
      <vt:lpstr>Zpráva EK - hodnotící kritéria</vt:lpstr>
      <vt:lpstr>Zpráva EK - hodnotící kritéria </vt:lpstr>
      <vt:lpstr>Hodnotící kritéria – Důvodová zpráva k ZZVZ</vt:lpstr>
      <vt:lpstr>Kvalitativní hodnocení – Koncepce a Tým</vt:lpstr>
      <vt:lpstr>Hodnocení koncepce</vt:lpstr>
      <vt:lpstr>Hodnocení týmu</vt:lpstr>
      <vt:lpstr>Co bylo cílem</vt:lpstr>
      <vt:lpstr>Výsledek</vt:lpstr>
      <vt:lpstr>Objektivní vs. subjektivní kritéria</vt:lpstr>
      <vt:lpstr>Objektivní vs. subjektivní kritéria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hodnotit nabídky nejen na cenu</dc:title>
  <dc:creator>Hadas</dc:creator>
  <cp:lastModifiedBy>Martin Hadaš</cp:lastModifiedBy>
  <cp:revision>23</cp:revision>
  <cp:lastPrinted>1601-01-01T00:00:00Z</cp:lastPrinted>
  <dcterms:created xsi:type="dcterms:W3CDTF">2017-01-16T14:54:07Z</dcterms:created>
  <dcterms:modified xsi:type="dcterms:W3CDTF">2017-10-26T13:13:18Z</dcterms:modified>
</cp:coreProperties>
</file>