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305ABC"/>
    <a:srgbClr val="A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748" autoAdjust="0"/>
  </p:normalViewPr>
  <p:slideViewPr>
    <p:cSldViewPr snapToGrid="0" snapToObjects="1">
      <p:cViewPr varScale="1">
        <p:scale>
          <a:sx n="139" d="100"/>
          <a:sy n="139" d="100"/>
        </p:scale>
        <p:origin x="16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5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54A3E-F205-EB4E-A701-83985783036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9E96-732E-234A-B0A4-CDD9CAAB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406D-38E0-0243-86CB-AA0A115F05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9DB9B-93D3-9042-8CD9-80D75551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4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9DB9B-93D3-9042-8CD9-80D7555155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 smtClean="0"/>
              <a:t>Název daného </a:t>
            </a:r>
            <a:r>
              <a:rPr lang="cs-CZ" dirty="0" err="1" smtClean="0"/>
              <a:t>slidu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058880" y="132825"/>
            <a:ext cx="48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305ABC"/>
                </a:solidFill>
              </a:rPr>
              <a:t>Nový</a:t>
            </a:r>
            <a:r>
              <a:rPr lang="en-US" sz="2000" b="1" dirty="0" smtClean="0">
                <a:solidFill>
                  <a:srgbClr val="305ABC"/>
                </a:solidFill>
              </a:rPr>
              <a:t> </a:t>
            </a:r>
            <a:r>
              <a:rPr lang="en-US" sz="2000" b="1" dirty="0" err="1" smtClean="0">
                <a:solidFill>
                  <a:srgbClr val="305ABC"/>
                </a:solidFill>
              </a:rPr>
              <a:t>zákon</a:t>
            </a:r>
            <a:r>
              <a:rPr lang="en-US" sz="2000" b="1" dirty="0" smtClean="0">
                <a:solidFill>
                  <a:srgbClr val="305ABC"/>
                </a:solidFill>
              </a:rPr>
              <a:t> – </a:t>
            </a:r>
            <a:r>
              <a:rPr lang="en-US" sz="2000" b="1" dirty="0" err="1" smtClean="0">
                <a:solidFill>
                  <a:srgbClr val="305ABC"/>
                </a:solidFill>
              </a:rPr>
              <a:t>rok</a:t>
            </a:r>
            <a:r>
              <a:rPr lang="en-US" sz="2000" b="1" dirty="0" smtClean="0">
                <a:solidFill>
                  <a:srgbClr val="305ABC"/>
                </a:solidFill>
              </a:rPr>
              <a:t> </a:t>
            </a:r>
            <a:r>
              <a:rPr lang="en-US" sz="2000" b="1" dirty="0" err="1" smtClean="0">
                <a:solidFill>
                  <a:srgbClr val="305ABC"/>
                </a:solidFill>
              </a:rPr>
              <a:t>poté</a:t>
            </a:r>
            <a:r>
              <a:rPr lang="en-US" sz="2000" b="1" dirty="0" smtClean="0">
                <a:solidFill>
                  <a:srgbClr val="305ABC"/>
                </a:solidFill>
              </a:rPr>
              <a:t>:</a:t>
            </a:r>
          </a:p>
          <a:p>
            <a:pPr algn="ctr"/>
            <a:r>
              <a:rPr lang="en-US" sz="2000" b="1" dirty="0" err="1" smtClean="0">
                <a:solidFill>
                  <a:srgbClr val="305ABC"/>
                </a:solidFill>
              </a:rPr>
              <a:t>pravý</a:t>
            </a:r>
            <a:r>
              <a:rPr lang="en-US" sz="2000" b="1" dirty="0" smtClean="0">
                <a:solidFill>
                  <a:srgbClr val="305ABC"/>
                </a:solidFill>
              </a:rPr>
              <a:t> </a:t>
            </a:r>
            <a:r>
              <a:rPr lang="en-US" sz="2000" b="1" dirty="0" err="1" smtClean="0">
                <a:solidFill>
                  <a:srgbClr val="305ABC"/>
                </a:solidFill>
              </a:rPr>
              <a:t>čas</a:t>
            </a:r>
            <a:r>
              <a:rPr lang="en-US" sz="2000" b="1" dirty="0" smtClean="0">
                <a:solidFill>
                  <a:srgbClr val="305ABC"/>
                </a:solidFill>
              </a:rPr>
              <a:t> pro </a:t>
            </a:r>
            <a:r>
              <a:rPr lang="en-US" sz="2000" b="1" dirty="0" err="1" smtClean="0">
                <a:solidFill>
                  <a:srgbClr val="305ABC"/>
                </a:solidFill>
              </a:rPr>
              <a:t>diskusi</a:t>
            </a:r>
            <a:endParaRPr lang="en-US" sz="2000" b="1" dirty="0" smtClean="0">
              <a:solidFill>
                <a:srgbClr val="305AB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t="20578" r="15448"/>
          <a:stretch/>
        </p:blipFill>
        <p:spPr>
          <a:xfrm>
            <a:off x="8321787" y="1"/>
            <a:ext cx="836978" cy="786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5256" y="51275"/>
            <a:ext cx="1382879" cy="1382879"/>
          </a:xfrm>
          <a:prstGeom prst="rect">
            <a:avLst/>
          </a:prstGeom>
        </p:spPr>
      </p:pic>
      <p:pic>
        <p:nvPicPr>
          <p:cNvPr id="6" name="Picture 5" descr="Logo_final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04" y="3689046"/>
            <a:ext cx="1884839" cy="1572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/>
          <a:srcRect l="31492" t="29561"/>
          <a:stretch/>
        </p:blipFill>
        <p:spPr>
          <a:xfrm>
            <a:off x="0" y="0"/>
            <a:ext cx="1460063" cy="1475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/>
          <a:srcRect l="25884" t="29116"/>
          <a:stretch/>
        </p:blipFill>
        <p:spPr>
          <a:xfrm flipV="1">
            <a:off x="0" y="3677431"/>
            <a:ext cx="1572381" cy="14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500" b="0" i="0" u="none" strike="noStrike" kern="1200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5038" y="206375"/>
            <a:ext cx="69817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  <a:latin typeface="+mn-lt"/>
              </a:rPr>
              <a:t>Název daného </a:t>
            </a:r>
            <a:r>
              <a:rPr lang="cs-CZ" sz="2800" b="1" i="1" dirty="0" err="1" smtClean="0">
                <a:solidFill>
                  <a:srgbClr val="C00000"/>
                </a:solidFill>
                <a:latin typeface="+mn-lt"/>
              </a:rPr>
              <a:t>slidu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31492" t="29561"/>
          <a:stretch/>
        </p:blipFill>
        <p:spPr>
          <a:xfrm>
            <a:off x="0" y="0"/>
            <a:ext cx="1460063" cy="1475619"/>
          </a:xfrm>
          <a:prstGeom prst="rect">
            <a:avLst/>
          </a:prstGeom>
        </p:spPr>
      </p:pic>
      <p:pic>
        <p:nvPicPr>
          <p:cNvPr id="8" name="Picture 7" descr="Logo_final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7" y="4045415"/>
            <a:ext cx="1457652" cy="12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lang="cs-CZ" sz="4400" b="1" i="1" kern="1200" smtClean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0000"/>
        </a:buClr>
        <a:buSzTx/>
        <a:buFont typeface="Arial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das@rect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Praktické otázky spojené se zavedením DNS dle ZZVZ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sz="2400" i="1" dirty="0" smtClean="0">
              <a:solidFill>
                <a:prstClr val="black"/>
              </a:solidFill>
            </a:endParaRPr>
          </a:p>
          <a:p>
            <a:pPr lvl="0"/>
            <a:r>
              <a:rPr lang="cs-CZ" sz="2400" i="1" dirty="0" smtClean="0">
                <a:solidFill>
                  <a:prstClr val="black"/>
                </a:solidFill>
              </a:rPr>
              <a:t>Martin Hadaš</a:t>
            </a:r>
            <a:endParaRPr lang="cs-CZ" sz="2400" i="1" dirty="0">
              <a:solidFill>
                <a:prstClr val="black"/>
              </a:solidFill>
            </a:endParaRPr>
          </a:p>
          <a:p>
            <a:pPr lvl="0"/>
            <a:r>
              <a:rPr lang="cs-CZ" sz="2400" i="1" dirty="0" smtClean="0">
                <a:solidFill>
                  <a:prstClr val="black"/>
                </a:solidFill>
              </a:rPr>
              <a:t>Masarykova univerzita</a:t>
            </a:r>
            <a:endParaRPr lang="en-US" sz="24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na MU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5029" y="1560668"/>
            <a:ext cx="68201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DNS používáme od roku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dirty="0" smtClean="0"/>
              <a:t>entrální zadávání běžně dostupného zboží a 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Původně zavedeno 9 DNS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Počet zredukován na současných 5 DNS: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Kancelářské </a:t>
            </a:r>
            <a:r>
              <a:rPr lang="cs-CZ" dirty="0"/>
              <a:t>potřeby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Kancelářské ICT vybavení (stolní počítače, NTB a příslušenství)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Drogistické zboží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Tonery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Tiskařské </a:t>
            </a:r>
            <a:r>
              <a:rPr lang="cs-CZ" dirty="0" smtClean="0"/>
              <a:t>služby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820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na MU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4418" y="1313161"/>
            <a:ext cx="64283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Důvody nedynamičnosti: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Předběžné oznámení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Lhůty pro otevřené řízení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Zjednodušené oznámení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Určitou dobu nemožnost zadat na základě 1 nabídky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Přínosy: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Úspora transakčních nákladů – všech 5 DNS řídí 1 osoba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Standardizace – formulářové ZD, katalogy, el. komunikace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Úspory z rozsahu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Plánování – přehled o nákupech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Jednotná komunikace s dodavateli - reklamace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00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na MU</a:t>
            </a:r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8106"/>
              </p:ext>
            </p:extLst>
          </p:nvPr>
        </p:nvGraphicFramePr>
        <p:xfrm>
          <a:off x="1048948" y="1313221"/>
          <a:ext cx="7149229" cy="149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List" r:id="rId3" imgW="9496548" imgH="1990789" progId="Excel.Sheet.12">
                  <p:embed/>
                </p:oleObj>
              </mc:Choice>
              <mc:Fallback>
                <p:oleObj name="List" r:id="rId3" imgW="9496548" imgH="1990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948" y="1313221"/>
                        <a:ext cx="7149229" cy="149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693" y="2915020"/>
            <a:ext cx="3960108" cy="19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8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dle ZZVZ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4412" y="1478165"/>
            <a:ext cx="6586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Část VI. Zvláštní postupy, </a:t>
            </a:r>
            <a:r>
              <a:rPr lang="cs-CZ" dirty="0"/>
              <a:t>Hlava </a:t>
            </a:r>
            <a:r>
              <a:rPr lang="cs-CZ" dirty="0" smtClean="0"/>
              <a:t>I a III, § 130 a 138 </a:t>
            </a:r>
            <a:r>
              <a:rPr lang="cs-CZ" dirty="0"/>
              <a:t>– 142 </a:t>
            </a:r>
            <a:r>
              <a:rPr lang="cs-CZ" dirty="0" smtClean="0"/>
              <a:t>ZZVZ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Použije se Část I., Část II. přiměřeně při zavádění DNS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Dále Části X. – XV.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Plně elektronický </a:t>
            </a:r>
            <a:r>
              <a:rPr lang="cs-CZ" dirty="0"/>
              <a:t>otevřený systém pro zadávání </a:t>
            </a:r>
            <a:r>
              <a:rPr lang="cs-CZ" dirty="0" smtClean="0"/>
              <a:t>VZ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Běžná</a:t>
            </a:r>
            <a:r>
              <a:rPr lang="cs-CZ" dirty="0"/>
              <a:t>, obecně dostupná </a:t>
            </a:r>
            <a:r>
              <a:rPr lang="cs-CZ" dirty="0" smtClean="0"/>
              <a:t>plnění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Vhodný </a:t>
            </a:r>
            <a:r>
              <a:rPr lang="cs-CZ" dirty="0"/>
              <a:t>nástroj pro </a:t>
            </a:r>
            <a:r>
              <a:rPr lang="cs-CZ" dirty="0" smtClean="0"/>
              <a:t>centralizované nákupy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Oproti RD otevřený </a:t>
            </a:r>
            <a:r>
              <a:rPr lang="cs-CZ" dirty="0"/>
              <a:t>systém </a:t>
            </a:r>
            <a:r>
              <a:rPr lang="cs-CZ" dirty="0" smtClean="0"/>
              <a:t>– mohou </a:t>
            </a:r>
            <a:r>
              <a:rPr lang="cs-CZ" dirty="0"/>
              <a:t>být </a:t>
            </a:r>
            <a:r>
              <a:rPr lang="cs-CZ" dirty="0" smtClean="0"/>
              <a:t>zařazeni </a:t>
            </a:r>
            <a:r>
              <a:rPr lang="cs-CZ" dirty="0"/>
              <a:t>noví </a:t>
            </a:r>
            <a:r>
              <a:rPr lang="cs-CZ" dirty="0" smtClean="0"/>
              <a:t>dodavatelé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Předmět VZ lze upravovat snáze, </a:t>
            </a:r>
            <a:r>
              <a:rPr lang="cs-CZ" dirty="0"/>
              <a:t>než </a:t>
            </a:r>
            <a:r>
              <a:rPr lang="cs-CZ" dirty="0" smtClean="0"/>
              <a:t>při použití 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Nástroj na </a:t>
            </a:r>
            <a:r>
              <a:rPr lang="cs-CZ" dirty="0"/>
              <a:t>podporu </a:t>
            </a:r>
            <a:r>
              <a:rPr lang="cs-CZ" dirty="0" smtClean="0"/>
              <a:t>SME – zadávání dílčích VZ, standardizace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69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Zavedení DNS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12541" y="1526292"/>
            <a:ext cx="6352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Zavedení </a:t>
            </a:r>
            <a:r>
              <a:rPr lang="cs-CZ" sz="2000" dirty="0"/>
              <a:t>DNS </a:t>
            </a:r>
            <a:r>
              <a:rPr lang="cs-CZ" sz="2000" dirty="0" smtClean="0"/>
              <a:t>přiměřeně </a:t>
            </a:r>
            <a:r>
              <a:rPr lang="cs-CZ" sz="2000" dirty="0"/>
              <a:t>dle pravidel </a:t>
            </a:r>
            <a:r>
              <a:rPr lang="cs-CZ" sz="2000" dirty="0" smtClean="0"/>
              <a:t>pro UŘ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DNS </a:t>
            </a:r>
            <a:r>
              <a:rPr lang="cs-CZ" sz="2000" dirty="0"/>
              <a:t>lze rozdělit na kategorie (obdoba s rozdělení VZ na </a:t>
            </a:r>
            <a:r>
              <a:rPr lang="cs-CZ" sz="2000" dirty="0" smtClean="0"/>
              <a:t>části)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Zadavatel </a:t>
            </a:r>
            <a:r>
              <a:rPr lang="cs-CZ" sz="2000" dirty="0"/>
              <a:t>posoudí podané žádosti o účast a rozhodne o zařazení nebo vyloučení </a:t>
            </a:r>
            <a:r>
              <a:rPr lang="cs-CZ" sz="2000" dirty="0" smtClean="0"/>
              <a:t>účastníků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DNS zaveden uplynutím lhůty pro podání námitek proti vyloučení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Může zadavatel začít zadávat, pokud žádného účastníka nevyloučí?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627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Zařazení do zavedeného DNS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50665" y="1340662"/>
            <a:ext cx="6359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Jakýkoliv dodavatel může požádat o zařazení po dobu trvání DNS – předloží žádost o účast dle ZD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Zadavatel </a:t>
            </a:r>
            <a:r>
              <a:rPr lang="cs-CZ" b="1" dirty="0" smtClean="0"/>
              <a:t>oprávněn </a:t>
            </a:r>
            <a:r>
              <a:rPr lang="cs-CZ" dirty="0" smtClean="0"/>
              <a:t>požadovat po zařazených dodavatelích aktualizované JEO – dodavatelé povinni předložit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dodavatel požadované doklady nepředloží, nesmí být vyzýván k podávání nabídek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§ 140/3 ZZVZ </a:t>
            </a:r>
            <a:r>
              <a:rPr lang="cs-CZ" dirty="0"/>
              <a:t>věta </a:t>
            </a:r>
            <a:r>
              <a:rPr lang="cs-CZ" dirty="0" smtClean="0"/>
              <a:t>třetí: </a:t>
            </a:r>
            <a:r>
              <a:rPr lang="cs-CZ" i="1" dirty="0" smtClean="0"/>
              <a:t>Pravidla </a:t>
            </a:r>
            <a:r>
              <a:rPr lang="cs-CZ" i="1" dirty="0"/>
              <a:t>pro předkládání dokladů podle § 45 a prokazování kvalifikace podle § 81 až 88 se použijí přiměřeně po celou dobu trvání </a:t>
            </a:r>
            <a:r>
              <a:rPr lang="cs-CZ" i="1" dirty="0" smtClean="0"/>
              <a:t>DNS.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Co to znamená?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zadavatel povinen požadovat před uzavřením smlouvy originály či úředně kopie dokladů o kvalifikaci?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0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VZ v DNS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47537" y="1375038"/>
            <a:ext cx="64145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ýzvy </a:t>
            </a:r>
            <a:r>
              <a:rPr lang="cs-CZ" sz="2000" dirty="0"/>
              <a:t>k podání </a:t>
            </a:r>
            <a:r>
              <a:rPr lang="cs-CZ" sz="2000" dirty="0" smtClean="0"/>
              <a:t>nabídek </a:t>
            </a:r>
            <a:r>
              <a:rPr lang="cs-CZ" sz="2000" dirty="0"/>
              <a:t>zařazeným </a:t>
            </a:r>
            <a:r>
              <a:rPr lang="cs-CZ" sz="2000" dirty="0" smtClean="0"/>
              <a:t>dodavatelům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Smlouvu </a:t>
            </a:r>
            <a:r>
              <a:rPr lang="cs-CZ" sz="2000" dirty="0" smtClean="0"/>
              <a:t>možno </a:t>
            </a:r>
            <a:r>
              <a:rPr lang="cs-CZ" sz="2000" dirty="0"/>
              <a:t>uzavřít před uplynutím lhůty pro podání </a:t>
            </a:r>
            <a:r>
              <a:rPr lang="cs-CZ" sz="2000" dirty="0" smtClean="0"/>
              <a:t>námitek proti výběru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Výklad MMR k postupu před uzavřením smlouvy: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Nutno </a:t>
            </a:r>
            <a:r>
              <a:rPr lang="cs-CZ" i="1" dirty="0"/>
              <a:t>požadovat předložení originálů nebo ověřených kopií dokladů o kvalifikaci od vybraného dodavatele (vyplývá z § 86 odst. 3, § 122 se nepoužije) – doporučeno dopředu vyhradit ve výzvě (lze stanovit bližší pravidla)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/>
              <a:t>Vhodné si vyhradit přiměřený postup podle § 125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Zadavatel </a:t>
            </a:r>
            <a:r>
              <a:rPr lang="cs-CZ" i="1" dirty="0"/>
              <a:t>nemusí požadovat předložení dokladů o skutečném majiteli (§ 104 se nepoužije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2444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0024" y="2207055"/>
            <a:ext cx="6981762" cy="1759928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sz="2800" b="0" dirty="0" smtClean="0">
                <a:solidFill>
                  <a:schemeClr val="tx1"/>
                </a:solidFill>
                <a:hlinkClick r:id="rId3"/>
              </a:rPr>
              <a:t>hadas@rect.muni.cz</a:t>
            </a:r>
            <a:r>
              <a:rPr lang="cs-CZ" sz="2800" b="0" dirty="0" smtClean="0">
                <a:solidFill>
                  <a:schemeClr val="tx1"/>
                </a:solidFill>
              </a:rPr>
              <a:t> 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23945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445</Words>
  <Application>Microsoft Office PowerPoint</Application>
  <PresentationFormat>Předvádění na obrazovce (16:9)</PresentationFormat>
  <Paragraphs>59</Paragraphs>
  <Slides>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List Microsoft Excelu</vt:lpstr>
      <vt:lpstr>Praktické otázky spojené se zavedením DNS dle ZZVZ</vt:lpstr>
      <vt:lpstr>DNS na MU</vt:lpstr>
      <vt:lpstr>DNS na MU</vt:lpstr>
      <vt:lpstr>DNS na MU</vt:lpstr>
      <vt:lpstr>DNS dle ZZVZ</vt:lpstr>
      <vt:lpstr>Zavedení DNS</vt:lpstr>
      <vt:lpstr>Zařazení do zavedeného DNS</vt:lpstr>
      <vt:lpstr>Zadávání VZ v DNS</vt:lpstr>
      <vt:lpstr>Děkuji za pozornost hadas@rect.muni.cz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Kateřina Brabačová</dc:creator>
  <cp:lastModifiedBy>Martin Hadaš</cp:lastModifiedBy>
  <cp:revision>37</cp:revision>
  <dcterms:created xsi:type="dcterms:W3CDTF">2014-04-29T10:43:39Z</dcterms:created>
  <dcterms:modified xsi:type="dcterms:W3CDTF">2017-10-03T13:38:21Z</dcterms:modified>
</cp:coreProperties>
</file>