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5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2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5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8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4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3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7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8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7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3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7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3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7C856-2AF3-C548-A4DE-A24F39EC1A8F}" type="datetimeFigureOut">
              <a:rPr lang="en-US" smtClean="0"/>
              <a:t>29/10/17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D68C-385A-CE49-8F42-01D439DF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8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21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rozšiřuje</a:t>
            </a:r>
            <a:r>
              <a:rPr lang="en-US" b="1" dirty="0" smtClean="0"/>
              <a:t> </a:t>
            </a:r>
            <a:r>
              <a:rPr lang="en-US" b="1" dirty="0" err="1" smtClean="0"/>
              <a:t>pravomoci</a:t>
            </a:r>
            <a:r>
              <a:rPr lang="en-US" b="1" dirty="0" smtClean="0"/>
              <a:t> EASA </a:t>
            </a:r>
            <a:r>
              <a:rPr lang="en-US" dirty="0" smtClean="0"/>
              <a:t>(</a:t>
            </a:r>
            <a:r>
              <a:rPr lang="cs-CZ" dirty="0"/>
              <a:t>může vydávat závazná pravidla a postupy pro sjednocení </a:t>
            </a:r>
            <a:r>
              <a:rPr lang="cs-CZ" dirty="0" smtClean="0"/>
              <a:t>bezpečnostních </a:t>
            </a:r>
            <a:r>
              <a:rPr lang="cs-CZ" dirty="0"/>
              <a:t>požadavků pro provozování letišť a činnosti poskytovatelů letových navigačních služeb a vykonávat dohled nad jejich </a:t>
            </a:r>
            <a:r>
              <a:rPr lang="cs-CZ" dirty="0" smtClean="0"/>
              <a:t>dodržováním)</a:t>
            </a:r>
          </a:p>
          <a:p>
            <a:pPr lvl="1"/>
            <a:r>
              <a:rPr lang="cs-CZ" dirty="0" smtClean="0"/>
              <a:t>Před </a:t>
            </a:r>
            <a:r>
              <a:rPr lang="cs-CZ" dirty="0"/>
              <a:t>přijetím tohoto nařízení mohla Evropská agentura pro bezpečnost civilního letectví vydávat závazná pravidla a postupy pouze pro provozovatele letecké dopravy a provozovatele letišť včetně jejich zaměstnanců.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640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členským státům stanoví povinnost zřídit funkční bloky vzdušného </a:t>
            </a:r>
            <a:r>
              <a:rPr lang="cs-CZ" dirty="0" smtClean="0"/>
              <a:t>prostoru</a:t>
            </a:r>
            <a:r>
              <a:rPr lang="cs-CZ" dirty="0"/>
              <a:t> </a:t>
            </a:r>
            <a:r>
              <a:rPr lang="cs-CZ" dirty="0" smtClean="0"/>
              <a:t>do </a:t>
            </a:r>
            <a:r>
              <a:rPr lang="cs-CZ" dirty="0"/>
              <a:t>4. prosince </a:t>
            </a:r>
            <a:r>
              <a:rPr lang="cs-CZ" dirty="0" smtClean="0"/>
              <a:t>2012</a:t>
            </a:r>
          </a:p>
          <a:p>
            <a:r>
              <a:rPr lang="cs-CZ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649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u="sng" dirty="0"/>
              <a:t>Implementované funkční bloky a jich se účastnící státy:</a:t>
            </a:r>
            <a:endParaRPr lang="en-US" dirty="0"/>
          </a:p>
          <a:p>
            <a:pPr lvl="0"/>
            <a:r>
              <a:rPr lang="cs-CZ" b="1" dirty="0" err="1"/>
              <a:t>Denmark</a:t>
            </a:r>
            <a:r>
              <a:rPr lang="cs-CZ" b="1" dirty="0"/>
              <a:t> – </a:t>
            </a:r>
            <a:r>
              <a:rPr lang="cs-CZ" b="1" dirty="0" err="1"/>
              <a:t>Sweden</a:t>
            </a:r>
            <a:r>
              <a:rPr lang="cs-CZ" dirty="0"/>
              <a:t>: 		Dánsko, Švédsko</a:t>
            </a:r>
            <a:endParaRPr lang="en-US" dirty="0"/>
          </a:p>
          <a:p>
            <a:pPr lvl="0"/>
            <a:r>
              <a:rPr lang="cs-CZ" b="1" dirty="0"/>
              <a:t>UK – IRELAND</a:t>
            </a:r>
            <a:r>
              <a:rPr lang="cs-CZ" dirty="0"/>
              <a:t>:		Spojené Království, Irsko</a:t>
            </a:r>
            <a:endParaRPr lang="en-US" dirty="0"/>
          </a:p>
          <a:p>
            <a:pPr marL="0" indent="0">
              <a:buNone/>
            </a:pPr>
            <a:r>
              <a:rPr lang="cs-CZ" u="sng" dirty="0"/>
              <a:t>Neimplementované funkční bloky</a:t>
            </a:r>
            <a:r>
              <a:rPr lang="cs-CZ" dirty="0"/>
              <a:t> </a:t>
            </a:r>
            <a:r>
              <a:rPr lang="cs-CZ" u="sng" dirty="0"/>
              <a:t>a jich se účastnící státy:</a:t>
            </a:r>
            <a:endParaRPr lang="en-US" dirty="0"/>
          </a:p>
          <a:p>
            <a:pPr lvl="0"/>
            <a:r>
              <a:rPr lang="cs-CZ" b="1" dirty="0"/>
              <a:t>NEFAB</a:t>
            </a:r>
            <a:r>
              <a:rPr lang="cs-CZ" dirty="0"/>
              <a:t>:			Estonsko, Finsko, Lotyšsko, Norsko</a:t>
            </a:r>
            <a:endParaRPr lang="en-US" dirty="0"/>
          </a:p>
          <a:p>
            <a:pPr lvl="0"/>
            <a:r>
              <a:rPr lang="cs-CZ" b="1" dirty="0"/>
              <a:t>BALTIC FAB</a:t>
            </a:r>
            <a:r>
              <a:rPr lang="cs-CZ" dirty="0"/>
              <a:t>:			Polsko, Litva</a:t>
            </a:r>
            <a:endParaRPr lang="en-US" dirty="0"/>
          </a:p>
          <a:p>
            <a:pPr lvl="0"/>
            <a:r>
              <a:rPr lang="cs-CZ" b="1" dirty="0"/>
              <a:t>FABEC</a:t>
            </a:r>
            <a:r>
              <a:rPr lang="cs-CZ" dirty="0"/>
              <a:t>:			Francie, Německo, Belgie, Nizozemsko, Lucembursko, Švýcarsko</a:t>
            </a:r>
            <a:endParaRPr lang="en-US" dirty="0"/>
          </a:p>
          <a:p>
            <a:pPr lvl="0"/>
            <a:r>
              <a:rPr lang="cs-CZ" b="1" dirty="0"/>
              <a:t>FABCE</a:t>
            </a:r>
            <a:r>
              <a:rPr lang="cs-CZ" dirty="0"/>
              <a:t>:			Česká republika, Slovensko, Rakousko, Maďarsko, Chorvatsko, Slovinsko, Bosna a Hercegovina</a:t>
            </a:r>
            <a:endParaRPr lang="en-US" dirty="0"/>
          </a:p>
          <a:p>
            <a:pPr lvl="0"/>
            <a:r>
              <a:rPr lang="cs-CZ" b="1" dirty="0"/>
              <a:t>DANUBE</a:t>
            </a:r>
            <a:r>
              <a:rPr lang="cs-CZ" dirty="0"/>
              <a:t>:			Bulharsko, Rumunsko</a:t>
            </a:r>
            <a:endParaRPr lang="en-US" dirty="0"/>
          </a:p>
          <a:p>
            <a:pPr lvl="0"/>
            <a:r>
              <a:rPr lang="cs-CZ" b="1" dirty="0"/>
              <a:t>BLUE MED</a:t>
            </a:r>
            <a:r>
              <a:rPr lang="cs-CZ" dirty="0"/>
              <a:t>:			Malta, Řecko, Kypr a Itálie</a:t>
            </a:r>
            <a:endParaRPr lang="en-US" dirty="0"/>
          </a:p>
          <a:p>
            <a:r>
              <a:rPr lang="cs-CZ" b="1" dirty="0"/>
              <a:t>SW FAB</a:t>
            </a:r>
            <a:r>
              <a:rPr lang="cs-CZ" dirty="0"/>
              <a:t>:			Portugalsko, Španělsko</a:t>
            </a:r>
            <a:r>
              <a:rPr lang="en-US" dirty="0" smtClean="0">
                <a:effectLst/>
              </a:rPr>
              <a:t> </a:t>
            </a:r>
            <a:r>
              <a:rPr lang="cs-CZ" dirty="0"/>
              <a:t>„</a:t>
            </a:r>
            <a:r>
              <a:rPr lang="cs-CZ" dirty="0" err="1"/>
              <a:t>North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FAB“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66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brázek 1" descr="C:\Users\pichleroluc\Desktop\2011-fab-ma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394" y="274638"/>
            <a:ext cx="6743735" cy="611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6498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Středoevropský</a:t>
            </a:r>
            <a:r>
              <a:rPr lang="en-US" dirty="0" smtClean="0"/>
              <a:t> </a:t>
            </a:r>
            <a:r>
              <a:rPr lang="en-US" dirty="0" err="1" smtClean="0"/>
              <a:t>funkční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vzdušného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Česká republika, Rakousko, Slovensko, Maďarsko, Slovinsko, Chorvatsko </a:t>
            </a:r>
            <a:r>
              <a:rPr lang="cs-CZ" dirty="0"/>
              <a:t>a </a:t>
            </a:r>
            <a:r>
              <a:rPr lang="cs-CZ" dirty="0" smtClean="0"/>
              <a:t>Bosna </a:t>
            </a:r>
            <a:r>
              <a:rPr lang="cs-CZ" dirty="0"/>
              <a:t>a </a:t>
            </a:r>
            <a:r>
              <a:rPr lang="cs-CZ" dirty="0" smtClean="0"/>
              <a:t>Hercegovina.</a:t>
            </a:r>
          </a:p>
          <a:p>
            <a:r>
              <a:rPr lang="cs-CZ" dirty="0" smtClean="0"/>
              <a:t>Účastní se: „národní“ poskytovatelé leteckých služeb,</a:t>
            </a:r>
            <a:r>
              <a:rPr lang="cs-CZ" baseline="30000" dirty="0" smtClean="0"/>
              <a:t> </a:t>
            </a:r>
            <a:r>
              <a:rPr lang="cs-CZ" dirty="0" smtClean="0"/>
              <a:t>dozorové </a:t>
            </a:r>
            <a:r>
              <a:rPr lang="cs-CZ" dirty="0"/>
              <a:t>orgány a zástupci vojenských složek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/>
          </a:p>
          <a:p>
            <a:r>
              <a:rPr lang="cs-CZ" dirty="0" smtClean="0"/>
              <a:t>ŘLP </a:t>
            </a:r>
            <a:r>
              <a:rPr lang="cs-CZ" dirty="0"/>
              <a:t>ČR, </a:t>
            </a:r>
            <a:r>
              <a:rPr lang="cs-CZ" dirty="0" err="1"/>
              <a:t>Austrocontrol,LPS</a:t>
            </a:r>
            <a:r>
              <a:rPr lang="cs-CZ" dirty="0"/>
              <a:t> SR, </a:t>
            </a:r>
            <a:r>
              <a:rPr lang="cs-CZ" dirty="0" err="1"/>
              <a:t>Hungarocontrol</a:t>
            </a:r>
            <a:r>
              <a:rPr lang="cs-CZ" dirty="0"/>
              <a:t>, </a:t>
            </a:r>
            <a:r>
              <a:rPr lang="cs-CZ" dirty="0" err="1"/>
              <a:t>Slovenia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, </a:t>
            </a:r>
            <a:r>
              <a:rPr lang="cs-CZ" dirty="0" err="1"/>
              <a:t>Crocontrol</a:t>
            </a:r>
            <a:r>
              <a:rPr lang="cs-CZ" dirty="0"/>
              <a:t> a BHANSA</a:t>
            </a:r>
            <a:r>
              <a:rPr lang="cs-CZ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91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1997 CEATS -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Air </a:t>
            </a:r>
            <a:r>
              <a:rPr lang="cs-CZ" dirty="0" err="1"/>
              <a:t>Traffic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en-US" dirty="0" smtClean="0">
                <a:effectLst/>
              </a:rPr>
              <a:t>  - </a:t>
            </a:r>
            <a:r>
              <a:rPr lang="en-US" dirty="0" err="1" smtClean="0">
                <a:effectLst/>
              </a:rPr>
              <a:t>mezinárodní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dohoda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mezi</a:t>
            </a:r>
            <a:r>
              <a:rPr lang="en-US" dirty="0" smtClean="0">
                <a:effectLst/>
              </a:rPr>
              <a:t> 8 </a:t>
            </a:r>
            <a:r>
              <a:rPr lang="en-US" dirty="0" err="1" smtClean="0">
                <a:effectLst/>
              </a:rPr>
              <a:t>státy</a:t>
            </a:r>
            <a:r>
              <a:rPr lang="en-US" dirty="0" smtClean="0">
                <a:effectLst/>
              </a:rPr>
              <a:t> (</a:t>
            </a:r>
            <a:r>
              <a:rPr lang="cs-CZ" dirty="0"/>
              <a:t>Česká republika, Rakousko, Slovensko, Maďarsko, Slovinsko, Itálie, Chorvatsko a Bosna a </a:t>
            </a:r>
            <a:r>
              <a:rPr lang="cs-CZ" dirty="0" smtClean="0"/>
              <a:t>Hercegovina)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err="1" smtClean="0"/>
              <a:t>Cíl</a:t>
            </a:r>
            <a:r>
              <a:rPr lang="en-US" dirty="0" smtClean="0"/>
              <a:t>: </a:t>
            </a:r>
            <a:r>
              <a:rPr lang="cs-CZ" dirty="0" smtClean="0"/>
              <a:t>centralizovaně </a:t>
            </a:r>
            <a:r>
              <a:rPr lang="cs-CZ" dirty="0"/>
              <a:t>zajišťovat letové provozní služby v horním vzdušném prostoru nad územím těchto států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2008: </a:t>
            </a:r>
            <a:r>
              <a:rPr lang="en-US" dirty="0" err="1" smtClean="0"/>
              <a:t>dohoda</a:t>
            </a:r>
            <a:r>
              <a:rPr lang="en-US" dirty="0" smtClean="0"/>
              <a:t> </a:t>
            </a:r>
            <a:r>
              <a:rPr lang="en-US" dirty="0" err="1" smtClean="0"/>
              <a:t>byla</a:t>
            </a:r>
            <a:r>
              <a:rPr lang="en-US" dirty="0" smtClean="0"/>
              <a:t> </a:t>
            </a:r>
            <a:r>
              <a:rPr lang="en-US" dirty="0" err="1" smtClean="0"/>
              <a:t>zrušena</a:t>
            </a:r>
            <a:r>
              <a:rPr lang="en-US" dirty="0" smtClean="0"/>
              <a:t> (</a:t>
            </a:r>
            <a:r>
              <a:rPr lang="en-US" dirty="0" err="1" smtClean="0"/>
              <a:t>Itálie</a:t>
            </a:r>
            <a:r>
              <a:rPr lang="en-US" dirty="0" smtClean="0"/>
              <a:t> </a:t>
            </a:r>
            <a:r>
              <a:rPr lang="en-US" dirty="0" err="1" smtClean="0"/>
              <a:t>patří</a:t>
            </a:r>
            <a:r>
              <a:rPr lang="en-US" dirty="0" smtClean="0"/>
              <a:t> do BLUE MED </a:t>
            </a:r>
            <a:r>
              <a:rPr lang="en-US" dirty="0" err="1" smtClean="0"/>
              <a:t>FABu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369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Infringement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4. prosince </a:t>
            </a:r>
            <a:r>
              <a:rPr lang="cs-CZ" dirty="0" smtClean="0"/>
              <a:t>2012 byly </a:t>
            </a:r>
            <a:r>
              <a:rPr lang="cs-CZ" dirty="0"/>
              <a:t>plně </a:t>
            </a:r>
            <a:r>
              <a:rPr lang="cs-CZ" dirty="0" smtClean="0"/>
              <a:t>zřízeny pouze </a:t>
            </a:r>
            <a:r>
              <a:rPr lang="cs-CZ" dirty="0"/>
              <a:t>dva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FABy</a:t>
            </a:r>
            <a:endParaRPr lang="en-US" dirty="0" smtClean="0">
              <a:effectLst/>
            </a:endParaRPr>
          </a:p>
          <a:p>
            <a:r>
              <a:rPr lang="cs-CZ" dirty="0" smtClean="0"/>
              <a:t>+ </a:t>
            </a:r>
            <a:r>
              <a:rPr lang="cs-CZ" dirty="0" err="1" smtClean="0"/>
              <a:t>FABy</a:t>
            </a:r>
            <a:r>
              <a:rPr lang="cs-CZ" dirty="0" smtClean="0"/>
              <a:t>: </a:t>
            </a:r>
            <a:r>
              <a:rPr lang="cs-CZ" dirty="0" err="1" smtClean="0"/>
              <a:t>Denmark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 smtClean="0"/>
              <a:t>Sweden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NEFAB (Estonsko, Finsko, Lotyšsko, Norsko)</a:t>
            </a:r>
          </a:p>
          <a:p>
            <a:r>
              <a:rPr lang="cs-CZ" dirty="0" smtClean="0">
                <a:effectLst/>
              </a:rPr>
              <a:t>- všechny ostatní</a:t>
            </a:r>
            <a:endParaRPr lang="en-US" dirty="0" smtClean="0">
              <a:effectLst/>
            </a:endParaRPr>
          </a:p>
          <a:p>
            <a:r>
              <a:rPr lang="en-US" dirty="0" smtClean="0"/>
              <a:t>2014: EK </a:t>
            </a:r>
            <a:r>
              <a:rPr lang="en-US" dirty="0" err="1" smtClean="0"/>
              <a:t>zasílá</a:t>
            </a:r>
            <a:r>
              <a:rPr lang="en-US" dirty="0" smtClean="0"/>
              <a:t> </a:t>
            </a:r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výzvu</a:t>
            </a:r>
            <a:r>
              <a:rPr lang="en-US" dirty="0" smtClean="0"/>
              <a:t> I FAB CE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 II+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EK </a:t>
            </a:r>
            <a:r>
              <a:rPr lang="en-US" dirty="0" err="1" smtClean="0"/>
              <a:t>zahájila</a:t>
            </a:r>
            <a:r>
              <a:rPr lang="en-US" dirty="0" smtClean="0"/>
              <a:t> </a:t>
            </a:r>
            <a:r>
              <a:rPr lang="en-US" dirty="0" err="1" smtClean="0"/>
              <a:t>iniciativu</a:t>
            </a:r>
            <a:r>
              <a:rPr lang="en-US" dirty="0" smtClean="0"/>
              <a:t> SES II+ v </a:t>
            </a:r>
            <a:r>
              <a:rPr lang="en-US" dirty="0" err="1" smtClean="0"/>
              <a:t>roce</a:t>
            </a:r>
            <a:r>
              <a:rPr lang="en-US" dirty="0" smtClean="0"/>
              <a:t> 2013</a:t>
            </a:r>
          </a:p>
          <a:p>
            <a:r>
              <a:rPr lang="cs-CZ" dirty="0" smtClean="0"/>
              <a:t>cílem </a:t>
            </a:r>
            <a:r>
              <a:rPr lang="cs-CZ" dirty="0"/>
              <a:t>SES II+ je </a:t>
            </a:r>
            <a:r>
              <a:rPr lang="cs-CZ" dirty="0" smtClean="0"/>
              <a:t>mj. poskytnout </a:t>
            </a:r>
            <a:r>
              <a:rPr lang="cs-CZ" dirty="0"/>
              <a:t>poskytovatelům letových navigačních služeb možnost poskytovat a organizovat své vedlejší služby od služeb základních. </a:t>
            </a:r>
            <a:endParaRPr lang="cs-CZ" dirty="0" smtClean="0"/>
          </a:p>
          <a:p>
            <a:r>
              <a:rPr lang="cs-CZ" dirty="0" smtClean="0"/>
              <a:t>Návrh byl </a:t>
            </a:r>
            <a:r>
              <a:rPr lang="cs-CZ" dirty="0"/>
              <a:t>zablokován při prvním čtení v Evropském </a:t>
            </a:r>
            <a:r>
              <a:rPr lang="cs-CZ" dirty="0" smtClean="0"/>
              <a:t>parlamentu (hlavní </a:t>
            </a:r>
            <a:r>
              <a:rPr lang="cs-CZ" dirty="0" err="1" smtClean="0"/>
              <a:t>duůvod</a:t>
            </a:r>
            <a:r>
              <a:rPr lang="cs-CZ" dirty="0" smtClean="0"/>
              <a:t>: spor mezi UK a ES o Gibraltar).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3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SESAR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cs-CZ" dirty="0"/>
              <a:t>Single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Sky</a:t>
            </a:r>
            <a:r>
              <a:rPr lang="cs-CZ" dirty="0"/>
              <a:t> ATM </a:t>
            </a:r>
            <a:r>
              <a:rPr lang="cs-CZ" dirty="0" err="1" smtClean="0"/>
              <a:t>Research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„technologický pilíř jednotného evropského </a:t>
            </a:r>
            <a:r>
              <a:rPr lang="cs-CZ" dirty="0" smtClean="0"/>
              <a:t>nebe“ </a:t>
            </a:r>
          </a:p>
          <a:p>
            <a:r>
              <a:rPr lang="cs-CZ" dirty="0" smtClean="0"/>
              <a:t> jeden z</a:t>
            </a:r>
            <a:r>
              <a:rPr lang="cs-CZ" dirty="0"/>
              <a:t> nejambicióznějších projektů výzkumu a </a:t>
            </a:r>
            <a:r>
              <a:rPr lang="cs-CZ" dirty="0" smtClean="0"/>
              <a:t>vývoje EU</a:t>
            </a:r>
          </a:p>
          <a:p>
            <a:r>
              <a:rPr lang="cs-CZ" dirty="0" smtClean="0"/>
              <a:t>Cíl: vyvinutí </a:t>
            </a:r>
            <a:r>
              <a:rPr lang="cs-CZ" dirty="0"/>
              <a:t>a implementace nové generace evropského systému uspořádání letového provozu do roku 2020, který bude schopný vypořádat se s předpokládaným nárůstem objemu letecké dopravy za současného zvýšení bezpečnosti řízení letového provozu </a:t>
            </a:r>
            <a:endParaRPr lang="cs-CZ" dirty="0" smtClean="0"/>
          </a:p>
          <a:p>
            <a:r>
              <a:rPr lang="cs-CZ" dirty="0" smtClean="0"/>
              <a:t>nařízení </a:t>
            </a:r>
            <a:r>
              <a:rPr lang="cs-CZ" dirty="0"/>
              <a:t>Rady (ES) č. 219/2007 ze dne 27. února 2007 o založení společného podniku na vytvoření evropského systému nové generace pro uspořádání letového provozu (SESAR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upravuje </a:t>
            </a:r>
            <a:r>
              <a:rPr lang="cs-CZ" dirty="0"/>
              <a:t>založení společného podniku SESAR, jeho právní postavení, vytvoření stanov, zdroje financován, metody informovanost o práci SESAR a hodnocení jeho činnosti.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317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9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Rámcové</a:t>
            </a:r>
            <a:r>
              <a:rPr lang="en-US" dirty="0" smtClean="0"/>
              <a:t> </a:t>
            </a:r>
            <a:r>
              <a:rPr lang="en-US" dirty="0" err="1" smtClean="0"/>
              <a:t>nařízení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cíle: </a:t>
            </a:r>
          </a:p>
          <a:p>
            <a:r>
              <a:rPr lang="cs-CZ" dirty="0" smtClean="0"/>
              <a:t>zamezení vzrůstajícího </a:t>
            </a:r>
            <a:r>
              <a:rPr lang="cs-CZ" dirty="0"/>
              <a:t>poštu zpoždění evropských </a:t>
            </a:r>
            <a:r>
              <a:rPr lang="cs-CZ" dirty="0" smtClean="0"/>
              <a:t>letů</a:t>
            </a:r>
            <a:endParaRPr lang="cs-CZ" dirty="0"/>
          </a:p>
          <a:p>
            <a:r>
              <a:rPr lang="cs-CZ" dirty="0" smtClean="0"/>
              <a:t>zdokonalení </a:t>
            </a:r>
            <a:r>
              <a:rPr lang="cs-CZ" dirty="0"/>
              <a:t>současných norem bezpečnosti </a:t>
            </a:r>
            <a:r>
              <a:rPr lang="cs-CZ" dirty="0" smtClean="0"/>
              <a:t>a</a:t>
            </a:r>
          </a:p>
          <a:p>
            <a:r>
              <a:rPr lang="cs-CZ" dirty="0" smtClean="0"/>
              <a:t>zvýšení </a:t>
            </a:r>
            <a:r>
              <a:rPr lang="cs-CZ" dirty="0"/>
              <a:t>celkové efektivnosti všeobecného letového provozu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1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Funkční</a:t>
            </a:r>
            <a:r>
              <a:rPr lang="en-US" dirty="0" smtClean="0"/>
              <a:t> </a:t>
            </a:r>
            <a:r>
              <a:rPr lang="en-US" dirty="0" err="1" smtClean="0"/>
              <a:t>bloky</a:t>
            </a:r>
            <a:r>
              <a:rPr lang="en-US" dirty="0" smtClean="0"/>
              <a:t> </a:t>
            </a:r>
            <a:r>
              <a:rPr lang="en-US" dirty="0" err="1" smtClean="0"/>
              <a:t>vzdušného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i="1" dirty="0" smtClean="0"/>
              <a:t>functional airspace blocks – FABs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vzdušný blok stanovený na základě provozních požadavků a vyjadřující potřebu zajistit integrovanější uspořádání vzdušného prostoru bez ohledu na současné </a:t>
            </a:r>
            <a:r>
              <a:rPr lang="cs-CZ" i="1" dirty="0" smtClean="0"/>
              <a:t>hranice“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EK: 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 smtClean="0"/>
              <a:t>soubor </a:t>
            </a:r>
            <a:r>
              <a:rPr lang="cs-CZ" i="1" dirty="0"/>
              <a:t>institucionálních, provozních, technických, ekonomických a sociálních nástrojů pro vyřešení roztříštěnosti vzdušného prostoru a její podstaty tak, aby byla splněna očekávání uživatelů</a:t>
            </a:r>
            <a:r>
              <a:rPr lang="cs-CZ" dirty="0"/>
              <a:t>.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2100" dirty="0"/>
              <a:t> </a:t>
            </a:r>
            <a:r>
              <a:rPr lang="cs-CZ" sz="2100" dirty="0" smtClean="0"/>
              <a:t>	</a:t>
            </a:r>
            <a:r>
              <a:rPr lang="en-US" sz="2100" dirty="0" smtClean="0">
                <a:effectLst/>
              </a:rPr>
              <a:t> </a:t>
            </a:r>
            <a:r>
              <a:rPr lang="cs-CZ" sz="2100" dirty="0"/>
              <a:t>Sdělení Komise radě a Evropskému parlamentu ze dne 15. března 2007. </a:t>
            </a:r>
            <a:r>
              <a:rPr lang="cs-CZ" sz="2100" dirty="0" smtClean="0"/>
              <a:t>	Vytvoření </a:t>
            </a:r>
            <a:r>
              <a:rPr lang="cs-CZ" sz="2100" dirty="0"/>
              <a:t>jednotného evropského nebe pomocí funkčních bloků. KOM(2007) 101. s. 5.</a:t>
            </a:r>
            <a:endParaRPr lang="en-US" sz="21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68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-&gt; sjednocení </a:t>
            </a:r>
            <a:r>
              <a:rPr lang="cs-CZ" dirty="0"/>
              <a:t>stávajících 67 samostatně řízených národních vzdušných bloků do devíti celků, které budou založeny na provozních požadavcích, zejména na uspořádání hlavních toků letecké dopravy, bez ohledu na státní hranice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7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Nařízení</a:t>
            </a:r>
            <a:r>
              <a:rPr lang="en-US" dirty="0" smtClean="0"/>
              <a:t> o </a:t>
            </a:r>
            <a:r>
              <a:rPr lang="en-US" dirty="0" err="1" smtClean="0"/>
              <a:t>vzdušném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Definuje</a:t>
            </a:r>
            <a:r>
              <a:rPr lang="en-US" dirty="0" smtClean="0"/>
              <a:t> </a:t>
            </a:r>
            <a:r>
              <a:rPr lang="en-US" dirty="0" err="1" smtClean="0"/>
              <a:t>horní</a:t>
            </a:r>
            <a:r>
              <a:rPr lang="en-US" dirty="0" smtClean="0"/>
              <a:t> a </a:t>
            </a:r>
            <a:r>
              <a:rPr lang="en-US" dirty="0" err="1" smtClean="0"/>
              <a:t>spodní</a:t>
            </a:r>
            <a:r>
              <a:rPr lang="en-US" dirty="0" smtClean="0"/>
              <a:t> </a:t>
            </a:r>
            <a:r>
              <a:rPr lang="en-US" dirty="0" err="1" smtClean="0"/>
              <a:t>vzdušný</a:t>
            </a:r>
            <a:r>
              <a:rPr lang="en-US" dirty="0" smtClean="0"/>
              <a:t> </a:t>
            </a:r>
            <a:r>
              <a:rPr lang="en-US" dirty="0" err="1" smtClean="0"/>
              <a:t>prostor</a:t>
            </a:r>
            <a:r>
              <a:rPr lang="en-US" dirty="0" smtClean="0"/>
              <a:t> (</a:t>
            </a:r>
            <a:r>
              <a:rPr lang="en-US" dirty="0" err="1" smtClean="0"/>
              <a:t>čl</a:t>
            </a:r>
            <a:r>
              <a:rPr lang="en-US" dirty="0" smtClean="0"/>
              <a:t>. 2)</a:t>
            </a:r>
          </a:p>
          <a:p>
            <a:pPr>
              <a:buFontTx/>
              <a:buChar char="-"/>
            </a:pPr>
            <a:r>
              <a:rPr lang="en-US" dirty="0" err="1" smtClean="0"/>
              <a:t>Hranici</a:t>
            </a:r>
            <a:r>
              <a:rPr lang="en-US" dirty="0" smtClean="0"/>
              <a:t> </a:t>
            </a:r>
            <a:r>
              <a:rPr lang="en-US" dirty="0" err="1" smtClean="0"/>
              <a:t>představuje</a:t>
            </a:r>
            <a:r>
              <a:rPr lang="en-US" dirty="0" smtClean="0"/>
              <a:t> </a:t>
            </a:r>
            <a:r>
              <a:rPr lang="cs-CZ" dirty="0" smtClean="0"/>
              <a:t>letová hladina 258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 smtClean="0"/>
              <a:t>Letové </a:t>
            </a:r>
            <a:r>
              <a:rPr lang="cs-CZ" dirty="0"/>
              <a:t>hladiny jsou udávány ve stovkách stop, </a:t>
            </a:r>
            <a:r>
              <a:rPr lang="cs-CZ" dirty="0" smtClean="0"/>
              <a:t>-&gt; </a:t>
            </a:r>
            <a:r>
              <a:rPr lang="cs-CZ" dirty="0"/>
              <a:t>dělící hladina definovaná nařízením odpovídá výšce 8 737 m. </a:t>
            </a:r>
          </a:p>
          <a:p>
            <a:pPr marL="457200" lvl="1" indent="0">
              <a:buNone/>
            </a:pPr>
            <a:r>
              <a:rPr lang="cs-CZ" dirty="0" err="1" smtClean="0"/>
              <a:t>Flexible</a:t>
            </a:r>
            <a:r>
              <a:rPr lang="cs-CZ" dirty="0" smtClean="0"/>
              <a:t>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airspace</a:t>
            </a:r>
            <a:r>
              <a:rPr lang="cs-CZ" dirty="0" smtClean="0"/>
              <a:t> (FUA) ~ pružné užívání vzdušného prostoru (přizpůsobování aktuálním potřebám, hustotě provozu, druhu provozu atd...)</a:t>
            </a:r>
          </a:p>
        </p:txBody>
      </p:sp>
    </p:spTree>
    <p:extLst>
      <p:ext uri="{BB962C8B-B14F-4D97-AF65-F5344CB8AC3E}">
        <p14:creationId xmlns:p14="http://schemas.microsoft.com/office/powerpoint/2010/main" val="302625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Nařízení o poskytování služeb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požadavky na poskytování letových </a:t>
            </a:r>
            <a:r>
              <a:rPr lang="cs-CZ" dirty="0" smtClean="0"/>
              <a:t>navigačních </a:t>
            </a:r>
            <a:r>
              <a:rPr lang="cs-CZ" dirty="0"/>
              <a:t>služeb pro letový </a:t>
            </a:r>
            <a:r>
              <a:rPr lang="cs-CZ" dirty="0" smtClean="0"/>
              <a:t>provoz</a:t>
            </a:r>
            <a:endParaRPr lang="cs-CZ" dirty="0"/>
          </a:p>
          <a:p>
            <a:pPr lvl="1"/>
            <a:r>
              <a:rPr lang="cs-CZ" dirty="0"/>
              <a:t>povinnosti vnitrostátních orgánů, příp. pověřených kvalifikovaných subjektů při provádění dozoru nad poskytováním letových navigačních služeb </a:t>
            </a:r>
            <a:endParaRPr lang="cs-CZ" dirty="0" smtClean="0"/>
          </a:p>
          <a:p>
            <a:pPr lvl="1"/>
            <a:r>
              <a:rPr lang="cs-CZ" dirty="0" smtClean="0"/>
              <a:t>systém </a:t>
            </a:r>
            <a:r>
              <a:rPr lang="cs-CZ" dirty="0"/>
              <a:t>vydávání osvědčení </a:t>
            </a:r>
            <a:endParaRPr lang="cs-CZ" dirty="0" smtClean="0"/>
          </a:p>
          <a:p>
            <a:pPr lvl="2"/>
            <a:r>
              <a:rPr lang="cs-CZ" dirty="0" smtClean="0"/>
              <a:t>poskytovatelů </a:t>
            </a:r>
            <a:r>
              <a:rPr lang="cs-CZ" dirty="0"/>
              <a:t>letových navigačních služeb</a:t>
            </a:r>
            <a:r>
              <a:rPr lang="cs-CZ" dirty="0" smtClean="0"/>
              <a:t>,</a:t>
            </a:r>
          </a:p>
          <a:p>
            <a:pPr lvl="3"/>
            <a:r>
              <a:rPr lang="cs-CZ" dirty="0" smtClean="0"/>
              <a:t> </a:t>
            </a:r>
            <a:r>
              <a:rPr lang="cs-CZ" dirty="0"/>
              <a:t>letových provozních služeb </a:t>
            </a:r>
            <a:r>
              <a:rPr lang="cs-CZ" dirty="0" smtClean="0"/>
              <a:t>a</a:t>
            </a:r>
          </a:p>
          <a:p>
            <a:pPr lvl="3"/>
            <a:r>
              <a:rPr lang="cs-CZ" dirty="0" smtClean="0"/>
              <a:t> </a:t>
            </a:r>
            <a:r>
              <a:rPr lang="cs-CZ" dirty="0"/>
              <a:t>meteorologických </a:t>
            </a:r>
            <a:r>
              <a:rPr lang="cs-CZ" dirty="0" smtClean="0"/>
              <a:t>služeb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6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způsobilost</a:t>
            </a:r>
            <a:r>
              <a:rPr lang="en-US" dirty="0" smtClean="0"/>
              <a:t> se </a:t>
            </a:r>
            <a:r>
              <a:rPr lang="en-US" dirty="0" err="1" smtClean="0"/>
              <a:t>ověřuje</a:t>
            </a:r>
            <a:r>
              <a:rPr lang="en-US" dirty="0" smtClean="0"/>
              <a:t> </a:t>
            </a:r>
            <a:r>
              <a:rPr lang="en-US" dirty="0" err="1" smtClean="0"/>
              <a:t>vydáním</a:t>
            </a:r>
            <a:r>
              <a:rPr lang="en-US" dirty="0" smtClean="0"/>
              <a:t> </a:t>
            </a:r>
            <a:r>
              <a:rPr lang="en-US" dirty="0" err="1" smtClean="0"/>
              <a:t>osvědčení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osvědčení</a:t>
            </a:r>
            <a:r>
              <a:rPr lang="en-US" dirty="0" smtClean="0"/>
              <a:t> </a:t>
            </a:r>
            <a:r>
              <a:rPr lang="en-US" dirty="0" err="1" smtClean="0"/>
              <a:t>neznamená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přidělení</a:t>
            </a:r>
            <a:r>
              <a:rPr lang="en-US" dirty="0" smtClean="0"/>
              <a:t> </a:t>
            </a:r>
            <a:r>
              <a:rPr lang="en-US" dirty="0" err="1" smtClean="0"/>
              <a:t>konkrétního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r>
              <a:rPr lang="en-US" dirty="0" smtClean="0"/>
              <a:t> k </a:t>
            </a:r>
            <a:r>
              <a:rPr lang="en-US" dirty="0" err="1" smtClean="0"/>
              <a:t>poskytování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 </a:t>
            </a:r>
            <a:r>
              <a:rPr lang="en-US" dirty="0" smtClean="0"/>
              <a:t>ČR: </a:t>
            </a:r>
            <a:r>
              <a:rPr lang="en-US" dirty="0" err="1" smtClean="0"/>
              <a:t>Řízení</a:t>
            </a:r>
            <a:r>
              <a:rPr lang="en-US" dirty="0" smtClean="0"/>
              <a:t> </a:t>
            </a:r>
            <a:r>
              <a:rPr lang="en-US" dirty="0" err="1" smtClean="0"/>
              <a:t>letového</a:t>
            </a:r>
            <a:r>
              <a:rPr lang="en-US" dirty="0" smtClean="0"/>
              <a:t> </a:t>
            </a:r>
            <a:r>
              <a:rPr lang="en-US" dirty="0" err="1" smtClean="0"/>
              <a:t>provozu</a:t>
            </a:r>
            <a:r>
              <a:rPr lang="en-US" dirty="0" smtClean="0"/>
              <a:t> ČR, s. p.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pověření</a:t>
            </a:r>
            <a:r>
              <a:rPr lang="en-US" dirty="0" smtClean="0"/>
              <a:t> </a:t>
            </a:r>
            <a:r>
              <a:rPr lang="en-US" dirty="0" err="1" smtClean="0"/>
              <a:t>poskytováním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92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Nařízení o </a:t>
            </a:r>
            <a:r>
              <a:rPr lang="cs-CZ" dirty="0" smtClean="0"/>
              <a:t>interoperabilitě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cs-CZ" dirty="0"/>
              <a:t>nedostatečnou kompatibilitu používaných technologií a z toho plynoucí nedostatečnou automatickou výměnu dat mezi jednotlivými poskytovateli řízení letového provozu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60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 I -&gt; SES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Z</a:t>
            </a:r>
            <a:r>
              <a:rPr lang="cs-CZ" dirty="0" smtClean="0"/>
              <a:t>práva </a:t>
            </a:r>
            <a:r>
              <a:rPr lang="cs-CZ" dirty="0"/>
              <a:t>skupiny na vysoké úrovni, složené ze zástupců zúčastněných států z roku </a:t>
            </a:r>
            <a:r>
              <a:rPr lang="cs-CZ" dirty="0" smtClean="0"/>
              <a:t>2007: 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						v</a:t>
            </a:r>
            <a:r>
              <a:rPr lang="cs-CZ" dirty="0" err="1" smtClean="0"/>
              <a:t>ýsledky</a:t>
            </a:r>
            <a:r>
              <a:rPr lang="cs-CZ" dirty="0" smtClean="0"/>
              <a:t> jsou nedostatečné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-&gt; b</a:t>
            </a:r>
            <a:r>
              <a:rPr lang="cs-CZ" dirty="0" err="1" smtClean="0"/>
              <a:t>alíček</a:t>
            </a:r>
            <a:r>
              <a:rPr lang="cs-CZ" dirty="0" smtClean="0"/>
              <a:t> změn přijat jako nařízení </a:t>
            </a:r>
            <a:r>
              <a:rPr lang="cs-CZ" dirty="0"/>
              <a:t>č. 1070/2009, kterým se mění nařízení (ES) č. 549/2004, (ES) č. 550/2004, (ES) č. 551/2004 a (ES) č. 552/2004 s cílem zvýšit výkonnost a udržitelnost evropského leteckého systému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08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559</Words>
  <Application>Microsoft Macintosh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SES</vt:lpstr>
      <vt:lpstr>Rámcové nařízení</vt:lpstr>
      <vt:lpstr>Funkční bloky vzdušného prostoru</vt:lpstr>
      <vt:lpstr>PowerPoint Presentation</vt:lpstr>
      <vt:lpstr>Nařízení o vzdušném prostoru</vt:lpstr>
      <vt:lpstr>Nařízení o poskytování služeb </vt:lpstr>
      <vt:lpstr>PowerPoint Presentation</vt:lpstr>
      <vt:lpstr>Nařízení o interoperabilitě</vt:lpstr>
      <vt:lpstr>SES I -&gt; SES II</vt:lpstr>
      <vt:lpstr>PowerPoint Presentation</vt:lpstr>
      <vt:lpstr>PowerPoint Presentation</vt:lpstr>
      <vt:lpstr>PowerPoint Presentation</vt:lpstr>
      <vt:lpstr>PowerPoint Presentation</vt:lpstr>
      <vt:lpstr>Středoevropský funkční blok vzdušného prostoru</vt:lpstr>
      <vt:lpstr>Historie</vt:lpstr>
      <vt:lpstr>Infringement</vt:lpstr>
      <vt:lpstr>SES II+</vt:lpstr>
      <vt:lpstr>SESAR  - Single European Sky ATM Research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Terezie Smejkalova</dc:creator>
  <cp:lastModifiedBy>Terezie Smejkalova</cp:lastModifiedBy>
  <cp:revision>13</cp:revision>
  <dcterms:created xsi:type="dcterms:W3CDTF">2017-10-29T14:13:55Z</dcterms:created>
  <dcterms:modified xsi:type="dcterms:W3CDTF">2017-10-30T20:09:58Z</dcterms:modified>
</cp:coreProperties>
</file>