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1" r:id="rId14"/>
    <p:sldId id="268" r:id="rId15"/>
    <p:sldId id="269" r:id="rId16"/>
    <p:sldId id="272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7" r:id="rId32"/>
    <p:sldId id="286" r:id="rId33"/>
    <p:sldId id="288" r:id="rId34"/>
    <p:sldId id="289" r:id="rId35"/>
    <p:sldId id="291" r:id="rId36"/>
    <p:sldId id="290" r:id="rId37"/>
    <p:sldId id="293" r:id="rId38"/>
    <p:sldId id="294" r:id="rId39"/>
    <p:sldId id="292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0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0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2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1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5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2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9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FCC9-2701-5844-8567-CFB702CD7797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A1F5-3AF0-754D-A971-3E72D998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.rlp.cz/predpisy/predpisy/index.htm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civilního</a:t>
            </a:r>
            <a:r>
              <a:rPr lang="en-US" dirty="0" smtClean="0"/>
              <a:t> </a:t>
            </a:r>
            <a:r>
              <a:rPr lang="en-US" dirty="0" err="1" smtClean="0"/>
              <a:t>letectví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47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+</a:t>
            </a:r>
          </a:p>
          <a:p>
            <a:pPr marL="0" indent="0" algn="ctr">
              <a:buNone/>
            </a:pPr>
            <a:r>
              <a:rPr lang="en-US" sz="4000" dirty="0" smtClean="0"/>
              <a:t>“</a:t>
            </a:r>
            <a:r>
              <a:rPr lang="en-US" sz="4000" dirty="0" err="1" smtClean="0"/>
              <a:t>Letecké</a:t>
            </a:r>
            <a:r>
              <a:rPr lang="en-US" sz="4000" dirty="0" smtClean="0"/>
              <a:t> </a:t>
            </a:r>
            <a:r>
              <a:rPr lang="en-US" sz="4000" dirty="0" err="1" smtClean="0"/>
              <a:t>předpisy</a:t>
            </a:r>
            <a:r>
              <a:rPr lang="en-US" sz="4000" dirty="0" smtClean="0"/>
              <a:t>” </a:t>
            </a:r>
          </a:p>
          <a:p>
            <a:pPr marL="0" indent="0" algn="ctr">
              <a:buNone/>
            </a:pPr>
            <a:r>
              <a:rPr lang="en-US" sz="4000" dirty="0" smtClean="0"/>
              <a:t>“</a:t>
            </a:r>
            <a:r>
              <a:rPr lang="en-US" sz="4000" dirty="0" err="1" smtClean="0"/>
              <a:t>předpisy</a:t>
            </a:r>
            <a:r>
              <a:rPr lang="en-US" sz="4000" dirty="0" smtClean="0"/>
              <a:t> </a:t>
            </a:r>
            <a:r>
              <a:rPr lang="en-US" sz="4000" dirty="0" err="1" smtClean="0"/>
              <a:t>řady</a:t>
            </a:r>
            <a:r>
              <a:rPr lang="en-US" sz="4000" dirty="0" smtClean="0"/>
              <a:t> L”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9906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2. SARPs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čl. </a:t>
            </a:r>
            <a:r>
              <a:rPr lang="cs-CZ" dirty="0" smtClean="0"/>
              <a:t>37</a:t>
            </a:r>
          </a:p>
          <a:p>
            <a:pPr marL="0" indent="0">
              <a:buNone/>
            </a:pPr>
            <a:r>
              <a:rPr lang="cs-CZ" dirty="0" smtClean="0"/>
              <a:t>...státy budou </a:t>
            </a:r>
            <a:r>
              <a:rPr lang="cs-CZ" dirty="0"/>
              <a:t>„</a:t>
            </a:r>
            <a:r>
              <a:rPr lang="cs-CZ" i="1" dirty="0"/>
              <a:t>spolupracovati k dosažení co možno nejvyššího stupně jednotnosti v úpravách, normách, řízeních a organisaci, týkajících se letadel, personálu, leteckých tratí a pomocných služeb, všude tam, kde tato jednotnost usnadní a zdokonalí létání</a:t>
            </a:r>
            <a:r>
              <a:rPr lang="cs-CZ" dirty="0"/>
              <a:t>.“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 </a:t>
            </a:r>
            <a:r>
              <a:rPr lang="cs-CZ" dirty="0"/>
              <a:t>tomuto cíli má ICAO právo tvořit a měnit „</a:t>
            </a:r>
            <a:r>
              <a:rPr lang="cs-CZ" i="1" dirty="0"/>
              <a:t>mezinárodní normy a doporučované předpisy a řízení</a:t>
            </a:r>
            <a:r>
              <a:rPr lang="cs-CZ" dirty="0" smtClean="0"/>
              <a:t>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28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Ad 2. SARPs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“standards and recommended practices” + “procedures”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Standardy</a:t>
            </a:r>
            <a:r>
              <a:rPr lang="en-US" dirty="0" smtClean="0"/>
              <a:t>, </a:t>
            </a:r>
            <a:r>
              <a:rPr lang="en-US" dirty="0" err="1" smtClean="0"/>
              <a:t>doporučení</a:t>
            </a:r>
            <a:r>
              <a:rPr lang="en-US" dirty="0" smtClean="0"/>
              <a:t> a </a:t>
            </a:r>
            <a:r>
              <a:rPr lang="en-US" dirty="0" err="1" smtClean="0"/>
              <a:t>postupy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vydávají</a:t>
            </a:r>
            <a:r>
              <a:rPr lang="en-US" dirty="0" smtClean="0"/>
              <a:t> se </a:t>
            </a:r>
            <a:r>
              <a:rPr lang="en-US" dirty="0" err="1" smtClean="0"/>
              <a:t>prostřednictvím</a:t>
            </a:r>
            <a:r>
              <a:rPr lang="en-US" dirty="0" smtClean="0"/>
              <a:t> “</a:t>
            </a:r>
            <a:r>
              <a:rPr lang="en-US" dirty="0" err="1" smtClean="0"/>
              <a:t>příloh</a:t>
            </a:r>
            <a:r>
              <a:rPr lang="en-US" dirty="0" smtClean="0"/>
              <a:t>” k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342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94482"/>
            <a:ext cx="4038600" cy="543168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Příloha č. 1 Způsobilost leteckého personálu</a:t>
            </a:r>
            <a:endParaRPr lang="en-US" dirty="0"/>
          </a:p>
          <a:p>
            <a:r>
              <a:rPr lang="cs-CZ" dirty="0"/>
              <a:t>Příloha č. 2 Pravidla létání</a:t>
            </a:r>
            <a:endParaRPr lang="en-US" dirty="0"/>
          </a:p>
          <a:p>
            <a:r>
              <a:rPr lang="cs-CZ" dirty="0"/>
              <a:t>Příloha č. 3 Meteorologie</a:t>
            </a:r>
            <a:endParaRPr lang="en-US" dirty="0"/>
          </a:p>
          <a:p>
            <a:r>
              <a:rPr lang="cs-CZ" dirty="0"/>
              <a:t>Příloha č. 4 Letecké mapy</a:t>
            </a:r>
            <a:endParaRPr lang="en-US" dirty="0"/>
          </a:p>
          <a:p>
            <a:r>
              <a:rPr lang="cs-CZ" dirty="0"/>
              <a:t>Příloha č. 5 Používání měřících jednotek v leteckém a pozemním provozu</a:t>
            </a:r>
            <a:endParaRPr lang="en-US" dirty="0"/>
          </a:p>
          <a:p>
            <a:r>
              <a:rPr lang="cs-CZ" dirty="0"/>
              <a:t>Příloha č. 6 Provoz letadel 	</a:t>
            </a:r>
            <a:endParaRPr lang="en-US" dirty="0" smtClean="0"/>
          </a:p>
          <a:p>
            <a:pPr lvl="1"/>
            <a:r>
              <a:rPr lang="cs-CZ" dirty="0" smtClean="0"/>
              <a:t>část </a:t>
            </a:r>
            <a:r>
              <a:rPr lang="cs-CZ" dirty="0"/>
              <a:t>I Obchodní letecká doprava – letouny </a:t>
            </a:r>
            <a:endParaRPr lang="en-US" dirty="0" smtClean="0"/>
          </a:p>
          <a:p>
            <a:pPr lvl="1"/>
            <a:r>
              <a:rPr lang="cs-CZ" dirty="0" smtClean="0"/>
              <a:t>část </a:t>
            </a:r>
            <a:r>
              <a:rPr lang="cs-CZ" dirty="0"/>
              <a:t>II Provoz všeobecného </a:t>
            </a:r>
            <a:r>
              <a:rPr lang="cs-CZ" dirty="0" smtClean="0"/>
              <a:t>letectví</a:t>
            </a:r>
            <a:endParaRPr lang="en-US" dirty="0" smtClean="0"/>
          </a:p>
          <a:p>
            <a:pPr lvl="1"/>
            <a:r>
              <a:rPr lang="cs-CZ" dirty="0" smtClean="0"/>
              <a:t>část </a:t>
            </a:r>
            <a:r>
              <a:rPr lang="cs-CZ" dirty="0"/>
              <a:t>III Obchodní letecká doprava – vrtulníky </a:t>
            </a:r>
            <a:endParaRPr lang="en-US" dirty="0"/>
          </a:p>
          <a:p>
            <a:r>
              <a:rPr lang="cs-CZ" dirty="0"/>
              <a:t>Příloha č. 7 Státní příslušnost letadel a poznávací značky letadel</a:t>
            </a:r>
            <a:endParaRPr lang="en-US" dirty="0"/>
          </a:p>
          <a:p>
            <a:r>
              <a:rPr lang="cs-CZ" dirty="0"/>
              <a:t>Příloha č. 8 Letová způsobilost </a:t>
            </a:r>
            <a:r>
              <a:rPr lang="cs-CZ" dirty="0" smtClean="0"/>
              <a:t>letadel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4482"/>
            <a:ext cx="4038600" cy="543168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Příloha č. 9 Zjednodušení formalit</a:t>
            </a:r>
            <a:endParaRPr lang="en-US" dirty="0" smtClean="0"/>
          </a:p>
          <a:p>
            <a:r>
              <a:rPr lang="cs-CZ" dirty="0" smtClean="0"/>
              <a:t>Příloha č. 10 Letecká komunikační služba</a:t>
            </a:r>
            <a:endParaRPr lang="en-US" dirty="0" smtClean="0"/>
          </a:p>
          <a:p>
            <a:r>
              <a:rPr lang="cs-CZ" dirty="0" smtClean="0"/>
              <a:t>Příloha č. 11 Letecké provozní služby</a:t>
            </a:r>
            <a:endParaRPr lang="en-US" dirty="0" smtClean="0"/>
          </a:p>
          <a:p>
            <a:r>
              <a:rPr lang="cs-CZ" dirty="0" smtClean="0"/>
              <a:t>Příloha č. 12 Pátrání a záchrana</a:t>
            </a:r>
            <a:endParaRPr lang="en-US" dirty="0" smtClean="0"/>
          </a:p>
          <a:p>
            <a:r>
              <a:rPr lang="cs-CZ" dirty="0" smtClean="0"/>
              <a:t>Příloha č. 13 Šetření leteckých nehod</a:t>
            </a:r>
            <a:endParaRPr lang="en-US" dirty="0" smtClean="0"/>
          </a:p>
          <a:p>
            <a:r>
              <a:rPr lang="cs-CZ" dirty="0" smtClean="0"/>
              <a:t>Příloha č. 14 Letiště</a:t>
            </a:r>
            <a:endParaRPr lang="en-US" dirty="0" smtClean="0"/>
          </a:p>
          <a:p>
            <a:r>
              <a:rPr lang="cs-CZ" dirty="0" smtClean="0"/>
              <a:t>Příloha č. 15 Letecká informační služba</a:t>
            </a:r>
            <a:endParaRPr lang="en-US" dirty="0" smtClean="0"/>
          </a:p>
          <a:p>
            <a:r>
              <a:rPr lang="cs-CZ" dirty="0" smtClean="0"/>
              <a:t>Příloha č. 16 Ochrana životního prostředí</a:t>
            </a:r>
            <a:endParaRPr lang="en-US" dirty="0" smtClean="0"/>
          </a:p>
          <a:p>
            <a:r>
              <a:rPr lang="cs-CZ" dirty="0" smtClean="0"/>
              <a:t>Příloha č. 17 Ochrana mezinárodního civilního letectví před protiprávními činy</a:t>
            </a:r>
            <a:endParaRPr lang="en-US" dirty="0" smtClean="0"/>
          </a:p>
          <a:p>
            <a:r>
              <a:rPr lang="cs-CZ" dirty="0" smtClean="0"/>
              <a:t>Příloha č. 18 Přeprava nebezpečného nákladu</a:t>
            </a:r>
            <a:endParaRPr lang="en-US" dirty="0" smtClean="0"/>
          </a:p>
          <a:p>
            <a:r>
              <a:rPr lang="cs-CZ" dirty="0" smtClean="0"/>
              <a:t>Příloha č. 19 Řízení bezpečnosti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18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Co to je? -&gt; </a:t>
            </a:r>
            <a:r>
              <a:rPr lang="en-US" dirty="0" err="1" smtClean="0"/>
              <a:t>rezoluce</a:t>
            </a:r>
            <a:r>
              <a:rPr lang="en-US" dirty="0" smtClean="0"/>
              <a:t> </a:t>
            </a:r>
            <a:r>
              <a:rPr lang="en-US" dirty="0" err="1" smtClean="0"/>
              <a:t>Shromáždění</a:t>
            </a:r>
            <a:r>
              <a:rPr lang="en-US" dirty="0" smtClean="0"/>
              <a:t> ICAO A1-31</a:t>
            </a:r>
          </a:p>
          <a:p>
            <a:pPr marL="0" indent="0">
              <a:buNone/>
            </a:pPr>
            <a:endParaRPr lang="en-US" dirty="0"/>
          </a:p>
          <a:p>
            <a:r>
              <a:rPr lang="cs-CZ" i="1" dirty="0"/>
              <a:t>„[m]</a:t>
            </a:r>
            <a:r>
              <a:rPr lang="cs-CZ" i="1" dirty="0" err="1"/>
              <a:t>ezinárodní</a:t>
            </a:r>
            <a:r>
              <a:rPr lang="cs-CZ" i="1" dirty="0"/>
              <a:t> standard představuje jakýkoliv požadavek na fyzické vlastnosti, konfiguraci, materiál, letové vlastnosti, personál nebo postupy, jehož jednotná aplikace </a:t>
            </a:r>
            <a:r>
              <a:rPr lang="cs-CZ" b="1" i="1" dirty="0"/>
              <a:t>je nezbytná </a:t>
            </a:r>
            <a:r>
              <a:rPr lang="cs-CZ" i="1" dirty="0"/>
              <a:t>pro bezpečnost nebo pravidelnost mezinárodního leteckého provozu a </a:t>
            </a:r>
            <a:r>
              <a:rPr lang="cs-CZ" b="1" i="1" dirty="0"/>
              <a:t>jímž se členské státy musí řídit</a:t>
            </a:r>
            <a:r>
              <a:rPr lang="cs-CZ" i="1" dirty="0"/>
              <a:t> [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conform</a:t>
            </a:r>
            <a:r>
              <a:rPr lang="cs-CZ" i="1" dirty="0"/>
              <a:t>] v souladu s Úmluvou o mezinárodním civilním letectví.</a:t>
            </a:r>
            <a:r>
              <a:rPr lang="cs-CZ" i="1" dirty="0" smtClean="0"/>
              <a:t>“</a:t>
            </a:r>
          </a:p>
          <a:p>
            <a:endParaRPr lang="en-US" dirty="0"/>
          </a:p>
          <a:p>
            <a:r>
              <a:rPr lang="cs-CZ" i="1" dirty="0"/>
              <a:t>Doporučení je pak „jakýkoliv požadavek na fyzické vlastnosti, konfiguraci, materiál, letové vlastnosti, personál nebo postupy, jehož jednotná aplikace </a:t>
            </a:r>
            <a:r>
              <a:rPr lang="cs-CZ" b="1" i="1" dirty="0"/>
              <a:t>je žádoucí </a:t>
            </a:r>
            <a:r>
              <a:rPr lang="cs-CZ" i="1" dirty="0"/>
              <a:t>v zájmu bezpečnosti nebo pravidelnosti mezinárodního leteckého provozu a </a:t>
            </a:r>
            <a:r>
              <a:rPr lang="cs-CZ" b="1" i="1" dirty="0"/>
              <a:t>u něhož členské státy budou usilovat o jeho dodržování [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endeavour</a:t>
            </a:r>
            <a:r>
              <a:rPr lang="cs-CZ" i="1" dirty="0"/>
              <a:t> to </a:t>
            </a:r>
            <a:r>
              <a:rPr lang="cs-CZ" i="1" dirty="0" err="1"/>
              <a:t>conform</a:t>
            </a:r>
            <a:r>
              <a:rPr lang="cs-CZ" b="1" i="1" dirty="0"/>
              <a:t>] </a:t>
            </a:r>
            <a:r>
              <a:rPr lang="cs-CZ" i="1" dirty="0"/>
              <a:t>v souladu s Úmluvou o mezinárodním civilním letectví.</a:t>
            </a:r>
            <a:r>
              <a:rPr lang="cs-CZ" dirty="0"/>
              <a:t>“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50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Kdo</a:t>
            </a:r>
            <a:r>
              <a:rPr lang="en-US" b="1" i="1" dirty="0" smtClean="0"/>
              <a:t> je </a:t>
            </a:r>
            <a:r>
              <a:rPr lang="en-US" b="1" i="1" dirty="0" err="1" smtClean="0"/>
              <a:t>vydává</a:t>
            </a:r>
            <a:r>
              <a:rPr lang="en-US" b="1" i="1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Rada</a:t>
            </a:r>
            <a:r>
              <a:rPr lang="en-US" dirty="0" smtClean="0"/>
              <a:t> ICAO (</a:t>
            </a:r>
            <a:r>
              <a:rPr lang="en-US" dirty="0" err="1" smtClean="0"/>
              <a:t>standardy</a:t>
            </a:r>
            <a:r>
              <a:rPr lang="en-US" dirty="0" smtClean="0"/>
              <a:t> a </a:t>
            </a:r>
            <a:r>
              <a:rPr lang="en-US" dirty="0" err="1" smtClean="0"/>
              <a:t>doporučení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Letecká</a:t>
            </a:r>
            <a:r>
              <a:rPr lang="en-US" dirty="0" smtClean="0"/>
              <a:t> </a:t>
            </a:r>
            <a:r>
              <a:rPr lang="en-US" dirty="0" err="1" smtClean="0"/>
              <a:t>komise</a:t>
            </a:r>
            <a:r>
              <a:rPr lang="en-US" dirty="0" smtClean="0"/>
              <a:t> (</a:t>
            </a:r>
            <a:r>
              <a:rPr lang="en-US" dirty="0" err="1" smtClean="0"/>
              <a:t>postupy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45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Jak</a:t>
            </a:r>
            <a:r>
              <a:rPr lang="en-US" b="1" i="1" dirty="0" smtClean="0"/>
              <a:t> je </a:t>
            </a:r>
            <a:r>
              <a:rPr lang="en-US" b="1" i="1" dirty="0" err="1" smtClean="0"/>
              <a:t>vydává</a:t>
            </a:r>
            <a:r>
              <a:rPr lang="en-US" b="1" i="1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 </a:t>
            </a:r>
            <a:r>
              <a:rPr lang="en-US" dirty="0" err="1" smtClean="0"/>
              <a:t>ratifikace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dirty="0" smtClean="0"/>
              <a:t>ale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Zvláštní</a:t>
            </a:r>
            <a:r>
              <a:rPr lang="en-US" dirty="0" smtClean="0"/>
              <a:t> </a:t>
            </a:r>
            <a:r>
              <a:rPr lang="en-US" dirty="0" err="1" smtClean="0"/>
              <a:t>postup</a:t>
            </a:r>
            <a:r>
              <a:rPr lang="en-US" dirty="0" smtClean="0"/>
              <a:t>; </a:t>
            </a:r>
            <a:r>
              <a:rPr lang="en-US" dirty="0" err="1" smtClean="0"/>
              <a:t>pokud</a:t>
            </a:r>
            <a:r>
              <a:rPr lang="en-US" dirty="0" smtClean="0"/>
              <a:t> se </a:t>
            </a:r>
            <a:r>
              <a:rPr lang="en-US" dirty="0" err="1" smtClean="0"/>
              <a:t>státy</a:t>
            </a:r>
            <a:r>
              <a:rPr lang="en-US" dirty="0" smtClean="0"/>
              <a:t> </a:t>
            </a:r>
            <a:r>
              <a:rPr lang="en-US" dirty="0" err="1" smtClean="0"/>
              <a:t>nevyjádří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, </a:t>
            </a:r>
            <a:r>
              <a:rPr lang="en-US" dirty="0" err="1" smtClean="0"/>
              <a:t>změna</a:t>
            </a:r>
            <a:r>
              <a:rPr lang="en-US" dirty="0" smtClean="0"/>
              <a:t> (</a:t>
            </a:r>
            <a:r>
              <a:rPr lang="en-US" dirty="0" err="1" smtClean="0"/>
              <a:t>Příloha</a:t>
            </a:r>
            <a:r>
              <a:rPr lang="en-US" dirty="0" smtClean="0"/>
              <a:t>) </a:t>
            </a:r>
            <a:r>
              <a:rPr lang="en-US" dirty="0" err="1" smtClean="0"/>
              <a:t>nabude</a:t>
            </a:r>
            <a:r>
              <a:rPr lang="en-US" dirty="0" smtClean="0"/>
              <a:t> </a:t>
            </a:r>
            <a:r>
              <a:rPr lang="en-US" dirty="0" err="1" smtClean="0"/>
              <a:t>platnosti</a:t>
            </a:r>
            <a:r>
              <a:rPr lang="en-US" dirty="0" smtClean="0"/>
              <a:t> a </a:t>
            </a:r>
            <a:r>
              <a:rPr lang="en-US" dirty="0" err="1" smtClean="0"/>
              <a:t>účinnosti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04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Čl</a:t>
            </a:r>
            <a:r>
              <a:rPr lang="en-US" dirty="0" smtClean="0"/>
              <a:t>. 38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Státy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povinnost</a:t>
            </a:r>
            <a:r>
              <a:rPr lang="en-US" dirty="0" smtClean="0"/>
              <a:t> </a:t>
            </a:r>
            <a:r>
              <a:rPr lang="en-US" b="1" u="sng" dirty="0" err="1" smtClean="0"/>
              <a:t>oznamovat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odchylky</a:t>
            </a:r>
            <a:r>
              <a:rPr lang="en-US" b="1" u="sng" dirty="0" smtClean="0"/>
              <a:t> </a:t>
            </a:r>
            <a:r>
              <a:rPr lang="en-US" dirty="0" smtClean="0"/>
              <a:t>od</a:t>
            </a:r>
          </a:p>
          <a:p>
            <a:pPr>
              <a:buFontTx/>
              <a:buChar char="-"/>
            </a:pPr>
            <a:r>
              <a:rPr lang="en-US" i="1" dirty="0" err="1"/>
              <a:t>s</a:t>
            </a:r>
            <a:r>
              <a:rPr lang="en-US" i="1" dirty="0" err="1" smtClean="0"/>
              <a:t>tandardů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i="1" dirty="0" err="1"/>
              <a:t>p</a:t>
            </a:r>
            <a:r>
              <a:rPr lang="en-US" i="1" dirty="0" err="1" smtClean="0"/>
              <a:t>ostupů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můžou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i="1" dirty="0" err="1" smtClean="0"/>
              <a:t>doporučení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err="1" smtClean="0"/>
              <a:t>Kdy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cs-CZ" dirty="0" smtClean="0"/>
              <a:t>f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„</a:t>
            </a:r>
            <a:r>
              <a:rPr lang="cs-CZ" i="1" dirty="0" err="1" smtClean="0"/>
              <a:t>finds</a:t>
            </a:r>
            <a:r>
              <a:rPr lang="cs-CZ" i="1" dirty="0" smtClean="0"/>
              <a:t> 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i="1" dirty="0" err="1"/>
              <a:t>impracticable</a:t>
            </a:r>
            <a:r>
              <a:rPr lang="cs-CZ" i="1" dirty="0"/>
              <a:t> to </a:t>
            </a:r>
            <a:r>
              <a:rPr lang="cs-CZ" i="1" dirty="0" err="1"/>
              <a:t>comply</a:t>
            </a:r>
            <a:r>
              <a:rPr lang="cs-CZ" i="1" dirty="0"/>
              <a:t> in </a:t>
            </a:r>
            <a:r>
              <a:rPr lang="cs-CZ" i="1" dirty="0" err="1"/>
              <a:t>all</a:t>
            </a:r>
            <a:r>
              <a:rPr lang="cs-CZ" i="1" dirty="0"/>
              <a:t> </a:t>
            </a:r>
            <a:r>
              <a:rPr lang="cs-CZ" i="1" dirty="0" err="1"/>
              <a:t>respects</a:t>
            </a:r>
            <a:r>
              <a:rPr lang="cs-CZ" dirty="0"/>
              <a:t>“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163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jsou</a:t>
            </a:r>
            <a:r>
              <a:rPr lang="en-US" dirty="0" smtClean="0"/>
              <a:t> SARPs/</a:t>
            </a:r>
            <a:r>
              <a:rPr lang="en-US" dirty="0" err="1" smtClean="0"/>
              <a:t>Přílohy</a:t>
            </a:r>
            <a:r>
              <a:rPr lang="en-US" dirty="0" smtClean="0"/>
              <a:t> </a:t>
            </a:r>
            <a:r>
              <a:rPr lang="en-US" dirty="0" err="1" smtClean="0"/>
              <a:t>zač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Nejsou</a:t>
            </a:r>
            <a:r>
              <a:rPr lang="en-US" dirty="0" smtClean="0"/>
              <a:t> </a:t>
            </a:r>
            <a:r>
              <a:rPr lang="en-US" dirty="0" err="1" smtClean="0"/>
              <a:t>závazné</a:t>
            </a:r>
            <a:r>
              <a:rPr lang="en-US" dirty="0" smtClean="0"/>
              <a:t>, ale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možné</a:t>
            </a:r>
            <a:r>
              <a:rPr lang="en-US" dirty="0" smtClean="0"/>
              <a:t> je </a:t>
            </a:r>
            <a:r>
              <a:rPr lang="en-US" dirty="0" err="1" smtClean="0"/>
              <a:t>ignorovat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Standardy</a:t>
            </a:r>
            <a:r>
              <a:rPr lang="en-US" dirty="0" smtClean="0"/>
              <a:t> a </a:t>
            </a:r>
            <a:r>
              <a:rPr lang="en-US" dirty="0" err="1" smtClean="0"/>
              <a:t>postupy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závazné</a:t>
            </a:r>
            <a:r>
              <a:rPr lang="en-US" dirty="0" smtClean="0"/>
              <a:t>, </a:t>
            </a:r>
            <a:r>
              <a:rPr lang="en-US" dirty="0" err="1" smtClean="0"/>
              <a:t>doporučení</a:t>
            </a:r>
            <a:r>
              <a:rPr lang="en-US" dirty="0" smtClean="0"/>
              <a:t> 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266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Jiefang</a:t>
            </a:r>
            <a:r>
              <a:rPr lang="en-US" dirty="0" smtClean="0"/>
              <a:t> Huang:</a:t>
            </a:r>
          </a:p>
          <a:p>
            <a:r>
              <a:rPr lang="en-US" dirty="0" err="1" smtClean="0"/>
              <a:t>Závazek</a:t>
            </a:r>
            <a:r>
              <a:rPr lang="en-US" dirty="0" smtClean="0"/>
              <a:t> k co </a:t>
            </a:r>
            <a:r>
              <a:rPr lang="en-US" dirty="0" err="1" smtClean="0"/>
              <a:t>největší</a:t>
            </a:r>
            <a:r>
              <a:rPr lang="en-US" dirty="0" smtClean="0"/>
              <a:t> </a:t>
            </a:r>
            <a:r>
              <a:rPr lang="en-US" dirty="0" err="1" smtClean="0"/>
              <a:t>míře</a:t>
            </a:r>
            <a:r>
              <a:rPr lang="en-US" dirty="0" smtClean="0"/>
              <a:t> </a:t>
            </a:r>
            <a:r>
              <a:rPr lang="en-US" dirty="0" err="1" smtClean="0"/>
              <a:t>jednostnosti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889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úrovně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regulace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u="none" strike="noStrike" dirty="0" smtClean="0">
                <a:effectLst/>
              </a:rPr>
              <a:t>mezinárodní právo veřejné;</a:t>
            </a:r>
            <a:endParaRPr lang="en-US" u="none" strike="noStrike" dirty="0" smtClean="0">
              <a:effectLst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u="none" strike="noStrike" dirty="0" smtClean="0">
                <a:effectLst/>
              </a:rPr>
              <a:t>mezinárodní standardy, doporučeními a postupy (ICAO); 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/>
              <a:t>p</a:t>
            </a:r>
            <a:r>
              <a:rPr lang="cs-CZ" u="none" strike="noStrike" dirty="0" smtClean="0">
                <a:effectLst/>
              </a:rPr>
              <a:t>rávo EU;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u="none" strike="noStrike" dirty="0" smtClean="0">
                <a:effectLst/>
              </a:rPr>
              <a:t>vnitrostátní právní úprava. </a:t>
            </a:r>
            <a:endParaRPr lang="en-US" u="none" strike="noStrike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407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Ruwantissa</a:t>
            </a:r>
            <a:r>
              <a:rPr lang="en-US" dirty="0" smtClean="0"/>
              <a:t> </a:t>
            </a:r>
            <a:r>
              <a:rPr lang="en-US" dirty="0" err="1" smtClean="0"/>
              <a:t>Abeyratne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“who cares”</a:t>
            </a:r>
          </a:p>
          <a:p>
            <a:pPr marL="0" indent="0">
              <a:buNone/>
            </a:pPr>
            <a:r>
              <a:rPr lang="en-US" dirty="0" smtClean="0"/>
              <a:t>Je to </a:t>
            </a:r>
            <a:r>
              <a:rPr lang="en-US" dirty="0" err="1" smtClean="0"/>
              <a:t>akademická</a:t>
            </a:r>
            <a:r>
              <a:rPr lang="en-US" dirty="0" smtClean="0"/>
              <a:t> </a:t>
            </a:r>
            <a:r>
              <a:rPr lang="en-US" dirty="0" err="1" smtClean="0"/>
              <a:t>debata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skutečnosti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nikdo</a:t>
            </a:r>
            <a:r>
              <a:rPr lang="en-US" dirty="0" smtClean="0"/>
              <a:t> </a:t>
            </a:r>
            <a:r>
              <a:rPr lang="en-US" dirty="0" err="1" smtClean="0"/>
              <a:t>nemůže</a:t>
            </a:r>
            <a:r>
              <a:rPr lang="en-US" dirty="0" smtClean="0"/>
              <a:t> </a:t>
            </a:r>
            <a:r>
              <a:rPr lang="en-US" dirty="0" err="1" smtClean="0"/>
              <a:t>dovolit</a:t>
            </a:r>
            <a:r>
              <a:rPr lang="en-US" dirty="0" smtClean="0"/>
              <a:t> SARPs </a:t>
            </a:r>
            <a:r>
              <a:rPr lang="en-US" dirty="0" err="1" smtClean="0"/>
              <a:t>ignorovat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913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Je to </a:t>
            </a:r>
            <a:r>
              <a:rPr lang="en-US" dirty="0" err="1" smtClean="0"/>
              <a:t>normativní</a:t>
            </a:r>
            <a:r>
              <a:rPr lang="en-US" dirty="0" smtClean="0"/>
              <a:t> text?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Nebo </a:t>
            </a:r>
            <a:r>
              <a:rPr lang="en-US" dirty="0" err="1" smtClean="0"/>
              <a:t>jednostranný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organizace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79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závazná nařízení (...), mezinárodní standardy a technické normy, jež se členské státy (...) již pouhou účastí na zakládací smlouvě předem zavázaly vnitrostátně </a:t>
            </a:r>
            <a:r>
              <a:rPr lang="cs-CZ" i="1" dirty="0" smtClean="0"/>
              <a:t>aplikovat...</a:t>
            </a:r>
            <a:r>
              <a:rPr lang="cs-CZ" dirty="0" smtClean="0"/>
              <a:t>“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ČEPELKA </a:t>
            </a:r>
            <a:r>
              <a:rPr lang="cs-CZ" dirty="0"/>
              <a:t>a ŠTURMA, </a:t>
            </a:r>
            <a:r>
              <a:rPr lang="cs-CZ" dirty="0" smtClean="0"/>
              <a:t>s</a:t>
            </a:r>
            <a:r>
              <a:rPr lang="cs-CZ" dirty="0"/>
              <a:t>. 504.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95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„[d]</a:t>
            </a:r>
            <a:r>
              <a:rPr lang="cs-CZ" i="1" dirty="0" err="1"/>
              <a:t>oporučující</a:t>
            </a:r>
            <a:r>
              <a:rPr lang="cs-CZ" i="1" dirty="0"/>
              <a:t> (nezávazný) charakter aktů mezinárodních organizací (...) nevylučuje, aby tyto akty vyvolávaly určité dílčí právní následky, a to v míře, kterou je třeba specifikovat případ od případu</a:t>
            </a:r>
            <a:r>
              <a:rPr lang="cs-CZ" dirty="0"/>
              <a:t>.“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Malenovský</a:t>
            </a:r>
            <a:r>
              <a:rPr lang="en-US" dirty="0" smtClean="0"/>
              <a:t>, s. 191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29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Recepce</a:t>
            </a:r>
            <a:r>
              <a:rPr lang="en-US" dirty="0" smtClean="0"/>
              <a:t> SARPs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Pokud</a:t>
            </a:r>
            <a:r>
              <a:rPr lang="en-US" dirty="0" smtClean="0"/>
              <a:t> by to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normativní</a:t>
            </a:r>
            <a:r>
              <a:rPr lang="en-US" dirty="0" smtClean="0"/>
              <a:t> text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Pokud</a:t>
            </a:r>
            <a:r>
              <a:rPr lang="en-US" dirty="0" smtClean="0"/>
              <a:t> by to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jednostranný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organizace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Debata</a:t>
            </a:r>
            <a:r>
              <a:rPr lang="en-US" dirty="0" smtClean="0"/>
              <a:t> </a:t>
            </a:r>
            <a:r>
              <a:rPr lang="en-US" dirty="0" err="1" smtClean="0"/>
              <a:t>přestává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akademická</a:t>
            </a:r>
            <a:r>
              <a:rPr lang="en-US" dirty="0" smtClean="0"/>
              <a:t>,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jde</a:t>
            </a:r>
            <a:r>
              <a:rPr lang="en-US" dirty="0" smtClean="0"/>
              <a:t> o </a:t>
            </a:r>
            <a:r>
              <a:rPr lang="en-US" dirty="0" err="1" smtClean="0"/>
              <a:t>formu</a:t>
            </a:r>
            <a:r>
              <a:rPr lang="en-US" dirty="0" smtClean="0"/>
              <a:t> </a:t>
            </a:r>
            <a:r>
              <a:rPr lang="en-US" dirty="0" err="1" smtClean="0"/>
              <a:t>recepce</a:t>
            </a:r>
            <a:r>
              <a:rPr lang="en-US" dirty="0" smtClean="0"/>
              <a:t> do </a:t>
            </a:r>
            <a:r>
              <a:rPr lang="en-US" dirty="0" err="1" smtClean="0"/>
              <a:t>vnitrostátního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12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Tam, </a:t>
            </a:r>
            <a:r>
              <a:rPr lang="en-US" dirty="0" err="1" smtClean="0"/>
              <a:t>kde</a:t>
            </a:r>
            <a:r>
              <a:rPr lang="en-US" dirty="0" smtClean="0"/>
              <a:t> SARPs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provedeny</a:t>
            </a:r>
            <a:r>
              <a:rPr lang="en-US" dirty="0" smtClean="0"/>
              <a:t> </a:t>
            </a:r>
            <a:r>
              <a:rPr lang="en-US" dirty="0" err="1" smtClean="0"/>
              <a:t>právem</a:t>
            </a:r>
            <a:r>
              <a:rPr lang="en-US" dirty="0" smtClean="0"/>
              <a:t> EU, </a:t>
            </a:r>
            <a:r>
              <a:rPr lang="en-US" dirty="0" err="1" smtClean="0"/>
              <a:t>splývá</a:t>
            </a:r>
            <a:r>
              <a:rPr lang="en-US" dirty="0" smtClean="0"/>
              <a:t> </a:t>
            </a:r>
            <a:r>
              <a:rPr lang="en-US" dirty="0" err="1" smtClean="0"/>
              <a:t>adaptace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EU a </a:t>
            </a:r>
            <a:r>
              <a:rPr lang="en-US" dirty="0" err="1" smtClean="0"/>
              <a:t>Příloh</a:t>
            </a:r>
            <a:r>
              <a:rPr lang="en-US" dirty="0" smtClean="0"/>
              <a:t> k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úmluvě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Ale</a:t>
            </a:r>
          </a:p>
          <a:p>
            <a:pPr marL="0" indent="0">
              <a:buNone/>
            </a:pPr>
            <a:r>
              <a:rPr lang="en-US" dirty="0" err="1" smtClean="0"/>
              <a:t>Pořád</a:t>
            </a:r>
            <a:r>
              <a:rPr lang="en-US" dirty="0" smtClean="0"/>
              <a:t> </a:t>
            </a:r>
            <a:r>
              <a:rPr lang="en-US" dirty="0" err="1" smtClean="0"/>
              <a:t>zůstává</a:t>
            </a:r>
            <a:r>
              <a:rPr lang="en-US" dirty="0" smtClean="0"/>
              <a:t> </a:t>
            </a:r>
            <a:r>
              <a:rPr lang="en-US" dirty="0" err="1" smtClean="0"/>
              <a:t>povinnost</a:t>
            </a:r>
            <a:r>
              <a:rPr lang="en-US" dirty="0" smtClean="0"/>
              <a:t> </a:t>
            </a:r>
            <a:r>
              <a:rPr lang="en-US" dirty="0" err="1" smtClean="0"/>
              <a:t>oznamovat</a:t>
            </a:r>
            <a:r>
              <a:rPr lang="en-US" dirty="0" smtClean="0"/>
              <a:t> </a:t>
            </a:r>
            <a:r>
              <a:rPr lang="en-US" dirty="0" err="1" smtClean="0"/>
              <a:t>odchylky</a:t>
            </a:r>
            <a:r>
              <a:rPr lang="en-US" dirty="0" smtClean="0"/>
              <a:t> </a:t>
            </a:r>
            <a:r>
              <a:rPr lang="en-US" dirty="0" err="1" smtClean="0"/>
              <a:t>ICAu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Kdyby</a:t>
            </a:r>
            <a:r>
              <a:rPr lang="en-US" dirty="0" smtClean="0"/>
              <a:t> to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</a:t>
            </a:r>
            <a:r>
              <a:rPr lang="en-US" dirty="0" err="1" smtClean="0"/>
              <a:t>normativního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dirty="0" err="1" smtClean="0"/>
              <a:t>Chicagská</a:t>
            </a:r>
            <a:r>
              <a:rPr lang="en-US" dirty="0" smtClean="0"/>
              <a:t> </a:t>
            </a:r>
            <a:r>
              <a:rPr lang="en-US" dirty="0" err="1" smtClean="0"/>
              <a:t>úmluva</a:t>
            </a:r>
            <a:r>
              <a:rPr lang="en-US" dirty="0" smtClean="0"/>
              <a:t> “</a:t>
            </a:r>
            <a:r>
              <a:rPr lang="en-US" dirty="0" err="1" smtClean="0"/>
              <a:t>smlouvou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čl</a:t>
            </a:r>
            <a:r>
              <a:rPr lang="en-US" dirty="0" smtClean="0"/>
              <a:t>. 10 </a:t>
            </a:r>
            <a:r>
              <a:rPr lang="en-US" dirty="0" err="1" smtClean="0"/>
              <a:t>Ústavy</a:t>
            </a:r>
            <a:r>
              <a:rPr lang="en-US" dirty="0" smtClean="0"/>
              <a:t>”?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cs-CZ" dirty="0"/>
              <a:t>smlouva musí být ratifikovaná, </a:t>
            </a:r>
            <a:endParaRPr lang="en-US" dirty="0"/>
          </a:p>
          <a:p>
            <a:pPr lvl="1"/>
            <a:r>
              <a:rPr lang="cs-CZ" dirty="0"/>
              <a:t>souhlas k její ratifikaci musí dát Parlament,</a:t>
            </a:r>
            <a:endParaRPr lang="en-US" dirty="0"/>
          </a:p>
          <a:p>
            <a:pPr lvl="1"/>
            <a:r>
              <a:rPr lang="cs-CZ" dirty="0"/>
              <a:t>musí být řádně vyhlášená a </a:t>
            </a:r>
            <a:endParaRPr lang="en-US" dirty="0"/>
          </a:p>
          <a:p>
            <a:pPr lvl="1"/>
            <a:r>
              <a:rPr lang="cs-CZ" dirty="0"/>
              <a:t>Česká republika jí musí být vázána.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+ self-executing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52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Kdyby</a:t>
            </a:r>
            <a:r>
              <a:rPr lang="en-US" dirty="0" smtClean="0"/>
              <a:t> to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jednostranný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MO…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„...</a:t>
            </a:r>
            <a:r>
              <a:rPr lang="cs-CZ" i="1" dirty="0" smtClean="0"/>
              <a:t>rozhodnutí </a:t>
            </a:r>
            <a:r>
              <a:rPr lang="cs-CZ" i="1" dirty="0"/>
              <a:t>mezinárodní organizace vydané na základě mezinárodní smlouvy, která je součástí právního </a:t>
            </a:r>
            <a:r>
              <a:rPr lang="cs-CZ" i="1" dirty="0" smtClean="0"/>
              <a:t>řádu</a:t>
            </a:r>
            <a:r>
              <a:rPr lang="cs-CZ" dirty="0" smtClean="0"/>
              <a:t>.“ (ZCL)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Mezi </a:t>
            </a:r>
            <a:r>
              <a:rPr lang="cs-CZ" dirty="0"/>
              <a:t>prameny mezinárodního práva veřejného ve čl. 38 Statutu Mezinárodního soudního dvora uvedeny nejsou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-&gt; bude vyžadována adaptace obsahu do vnitrostátního práva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19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-&gt; </a:t>
            </a:r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civilním</a:t>
            </a:r>
            <a:r>
              <a:rPr lang="en-US" dirty="0" smtClean="0"/>
              <a:t> </a:t>
            </a:r>
            <a:r>
              <a:rPr lang="en-US" dirty="0" err="1" smtClean="0"/>
              <a:t>letectví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prováděcí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předpis</a:t>
            </a:r>
            <a:r>
              <a:rPr lang="en-US" dirty="0" smtClean="0"/>
              <a:t>”</a:t>
            </a:r>
          </a:p>
          <a:p>
            <a:pPr marL="0" indent="0" algn="ctr">
              <a:buNone/>
            </a:pPr>
            <a:r>
              <a:rPr lang="en-US" dirty="0" smtClean="0"/>
              <a:t>X </a:t>
            </a:r>
          </a:p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prováděcí</a:t>
            </a:r>
            <a:r>
              <a:rPr lang="en-US" dirty="0" smtClean="0"/>
              <a:t> </a:t>
            </a:r>
            <a:r>
              <a:rPr lang="en-US" dirty="0" err="1" smtClean="0"/>
              <a:t>předpis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93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638"/>
            <a:ext cx="4038600" cy="585152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§ 7 odst. 8 (vymezení tzv. „předpisové základny“ – „předpisy určené pro schvalování typu mezinárodní smlouvou, která je součástí právního řádu“),</a:t>
            </a:r>
            <a:endParaRPr lang="en-US" dirty="0"/>
          </a:p>
          <a:p>
            <a:pPr lvl="0"/>
            <a:r>
              <a:rPr lang="cs-CZ" dirty="0"/>
              <a:t>§ 8 odst. 3 (podmínky letové způsobilosti jednotlivých druhů letadel),</a:t>
            </a:r>
            <a:endParaRPr lang="en-US" dirty="0"/>
          </a:p>
          <a:p>
            <a:pPr lvl="0"/>
            <a:r>
              <a:rPr lang="cs-CZ" dirty="0"/>
              <a:t>§ 9 (způsobilost individuálně vyrobeného výrobku), </a:t>
            </a:r>
            <a:endParaRPr lang="en-US" dirty="0"/>
          </a:p>
          <a:p>
            <a:pPr lvl="0"/>
            <a:r>
              <a:rPr lang="cs-CZ" dirty="0"/>
              <a:t>§ 10 odst. 4 (kontroly letové způsobilosti),</a:t>
            </a:r>
            <a:endParaRPr lang="en-US" dirty="0"/>
          </a:p>
          <a:p>
            <a:pPr lvl="0"/>
            <a:r>
              <a:rPr lang="cs-CZ" dirty="0"/>
              <a:t>§12 odst. 1 c) (požadavky na bezpečnost letadla provozovaného ve vzdušném prostoru ČR),</a:t>
            </a:r>
            <a:endParaRPr lang="en-US" dirty="0"/>
          </a:p>
          <a:p>
            <a:pPr lvl="0"/>
            <a:r>
              <a:rPr lang="cs-CZ" dirty="0"/>
              <a:t>§ 12 odst. 2 písm. b) (povinnost přistavit letadlo ke kontrole),</a:t>
            </a:r>
            <a:endParaRPr lang="en-US" dirty="0"/>
          </a:p>
          <a:p>
            <a:pPr lvl="0"/>
            <a:r>
              <a:rPr lang="cs-CZ" dirty="0"/>
              <a:t>§ 12 odst. 3 (způsob vedení záznamů o letadle),</a:t>
            </a:r>
            <a:endParaRPr lang="en-US" dirty="0"/>
          </a:p>
          <a:p>
            <a:pPr lvl="0"/>
            <a:r>
              <a:rPr lang="cs-CZ" dirty="0"/>
              <a:t>§ 15 odst. 2 (zkušební létání),</a:t>
            </a:r>
            <a:endParaRPr lang="en-US" dirty="0"/>
          </a:p>
          <a:p>
            <a:pPr lvl="0"/>
            <a:r>
              <a:rPr lang="cs-CZ" dirty="0"/>
              <a:t>§ 16 odst. 1 a 2 (letová způsobilost letadlových částí),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4638"/>
            <a:ext cx="4038600" cy="585152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§ 20 odst. 3 (průkazy způsobilosti leteckého personálu),</a:t>
            </a:r>
            <a:endParaRPr lang="en-US" dirty="0" smtClean="0"/>
          </a:p>
          <a:p>
            <a:pPr lvl="0"/>
            <a:r>
              <a:rPr lang="cs-CZ" dirty="0" smtClean="0"/>
              <a:t>§ 22 odst. 8 (zdravotní způsobilost),</a:t>
            </a:r>
            <a:endParaRPr lang="en-US" dirty="0" smtClean="0"/>
          </a:p>
          <a:p>
            <a:pPr lvl="0"/>
            <a:r>
              <a:rPr lang="cs-CZ" dirty="0" smtClean="0"/>
              <a:t>§25 odst. 3 (technické a provozní podmínky jednotlivých druhů letišť), </a:t>
            </a:r>
            <a:endParaRPr lang="en-US" dirty="0" smtClean="0"/>
          </a:p>
          <a:p>
            <a:pPr lvl="0"/>
            <a:r>
              <a:rPr lang="cs-CZ" dirty="0" smtClean="0"/>
              <a:t>§ 26 odst. 2 (technické a provozní podmínky provozu letiště),</a:t>
            </a:r>
            <a:endParaRPr lang="en-US" dirty="0" smtClean="0"/>
          </a:p>
          <a:p>
            <a:pPr lvl="0"/>
            <a:r>
              <a:rPr lang="cs-CZ" dirty="0" smtClean="0"/>
              <a:t>§ 35 odst. 1 a 3 (plochy určené ke vzletům a přistáním),</a:t>
            </a:r>
            <a:endParaRPr lang="en-US" dirty="0" smtClean="0"/>
          </a:p>
          <a:p>
            <a:pPr lvl="0"/>
            <a:r>
              <a:rPr lang="cs-CZ" dirty="0" smtClean="0"/>
              <a:t>§ 44 odst. 1 (pravidla létání),</a:t>
            </a:r>
            <a:endParaRPr lang="en-US" dirty="0" smtClean="0"/>
          </a:p>
          <a:p>
            <a:pPr lvl="0"/>
            <a:r>
              <a:rPr lang="cs-CZ" dirty="0" smtClean="0"/>
              <a:t>§ 45 odst. 4 (druhy leteckých služeb a činností),</a:t>
            </a:r>
            <a:endParaRPr lang="en-US" dirty="0" smtClean="0"/>
          </a:p>
          <a:p>
            <a:pPr lvl="0"/>
            <a:r>
              <a:rPr lang="cs-CZ" dirty="0" smtClean="0"/>
              <a:t>§ 47 odst. 2 (technické požadavky na poskytování leteckých služeb),</a:t>
            </a:r>
            <a:endParaRPr lang="en-US" dirty="0" smtClean="0"/>
          </a:p>
          <a:p>
            <a:pPr lvl="0"/>
            <a:r>
              <a:rPr lang="cs-CZ" dirty="0" smtClean="0"/>
              <a:t>§ 53 odst. 2 (postupy při donucení k opuštění zakázaného prostoru),</a:t>
            </a:r>
            <a:endParaRPr lang="en-US" dirty="0" smtClean="0"/>
          </a:p>
          <a:p>
            <a:pPr lvl="0"/>
            <a:r>
              <a:rPr lang="cs-CZ" dirty="0" smtClean="0"/>
              <a:t>§ 67 odst. 4 (náležitosti osvědčení leteckého provozovatele),</a:t>
            </a:r>
            <a:endParaRPr lang="en-US" dirty="0" smtClean="0"/>
          </a:p>
          <a:p>
            <a:pPr lvl="0"/>
            <a:r>
              <a:rPr lang="cs-CZ" dirty="0" smtClean="0"/>
              <a:t>§ 74 odst. 3 (letecké práce), </a:t>
            </a:r>
            <a:endParaRPr lang="en-US" dirty="0" smtClean="0"/>
          </a:p>
          <a:p>
            <a:pPr lvl="0"/>
            <a:r>
              <a:rPr lang="cs-CZ" dirty="0" smtClean="0"/>
              <a:t>§ 76 odst. 3 (letecké činnosti).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7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none" strike="noStrike" dirty="0" smtClean="0">
                <a:effectLst/>
              </a:rPr>
              <a:t>Ad 1. mezinárodní právo veřejné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obyčeje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Příliš</a:t>
            </a:r>
            <a:r>
              <a:rPr lang="en-US" dirty="0" smtClean="0"/>
              <a:t> se </a:t>
            </a:r>
            <a:r>
              <a:rPr lang="en-US" dirty="0" err="1" smtClean="0"/>
              <a:t>nezažily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suverenity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vzdušném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kodifikován</a:t>
            </a:r>
            <a:r>
              <a:rPr lang="en-US" dirty="0" smtClean="0"/>
              <a:t> </a:t>
            </a:r>
            <a:r>
              <a:rPr lang="en-US" dirty="0" err="1" smtClean="0"/>
              <a:t>již</a:t>
            </a:r>
            <a:r>
              <a:rPr lang="en-US" dirty="0" smtClean="0"/>
              <a:t> v </a:t>
            </a:r>
            <a:r>
              <a:rPr lang="en-US" dirty="0" err="1" smtClean="0"/>
              <a:t>roce</a:t>
            </a:r>
            <a:r>
              <a:rPr lang="en-US" dirty="0" smtClean="0"/>
              <a:t> 1919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384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</a:t>
            </a:r>
            <a:r>
              <a:rPr lang="cs-CZ" dirty="0"/>
              <a:t>č. 108/1997 </a:t>
            </a:r>
            <a:r>
              <a:rPr lang="cs-CZ" dirty="0" smtClean="0"/>
              <a:t>Sb.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Podrobnosti k provedení ustanovení § 8 odst. 3, § 9, § 10 odst. 4, § 12 odst. 1 písm. c) a odst. 3, § 15 odst. 2, § 20 odst. 3, § 22 odst. 2 a 9, § 26 odst. 2, § 39 odst. 2, § 44 odst. 1, § 47 odst. 2, § 53 odst. 2, § 55 odst. 4, § 80 odst. 2 a § 85 odst. 3 obsahují předpisy (standardy a doporučení) vydané na základě článku 37 Úmluvy o mezinárodním civilním letectví, ve znění přijatém Českou republikou zastoupenou Ministerstvem dopravy a spojů</a:t>
            </a:r>
            <a:r>
              <a:rPr lang="cs-CZ" dirty="0"/>
              <a:t>.“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10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poznámka</a:t>
            </a:r>
            <a:r>
              <a:rPr lang="en-US" dirty="0" smtClean="0"/>
              <a:t> pod </a:t>
            </a:r>
            <a:r>
              <a:rPr lang="en-US" dirty="0" err="1" smtClean="0"/>
              <a:t>čarou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§ 8 odst. 3 — Příloha č. 8,</a:t>
            </a:r>
            <a:endParaRPr lang="en-US" dirty="0"/>
          </a:p>
          <a:p>
            <a:pPr lvl="0"/>
            <a:r>
              <a:rPr lang="cs-CZ" dirty="0"/>
              <a:t>§ 9 — Příloha č. 8, </a:t>
            </a:r>
            <a:endParaRPr lang="en-US" dirty="0"/>
          </a:p>
          <a:p>
            <a:pPr lvl="0"/>
            <a:r>
              <a:rPr lang="cs-CZ" dirty="0"/>
              <a:t>§ 10 odst. 4 — Příloha č. 8, </a:t>
            </a:r>
            <a:endParaRPr lang="en-US" dirty="0"/>
          </a:p>
          <a:p>
            <a:pPr lvl="0"/>
            <a:r>
              <a:rPr lang="cs-CZ" dirty="0"/>
              <a:t>§ 12 odst. 1 písm. c) — Přílohy č. 2 a 16, </a:t>
            </a:r>
            <a:endParaRPr lang="en-US" dirty="0"/>
          </a:p>
          <a:p>
            <a:pPr lvl="0"/>
            <a:r>
              <a:rPr lang="cs-CZ" dirty="0"/>
              <a:t>§ 12 odst. 3 — Příloha č. 6, </a:t>
            </a:r>
            <a:endParaRPr lang="en-US" dirty="0"/>
          </a:p>
          <a:p>
            <a:pPr lvl="0"/>
            <a:r>
              <a:rPr lang="cs-CZ" dirty="0"/>
              <a:t>§ 15 odst. 2 — Přílohy č. 2 a 6, </a:t>
            </a:r>
            <a:endParaRPr lang="en-US" dirty="0"/>
          </a:p>
          <a:p>
            <a:pPr lvl="0"/>
            <a:r>
              <a:rPr lang="cs-CZ" dirty="0"/>
              <a:t>§ 20 odst. 3 — Příloha č. 1, </a:t>
            </a:r>
            <a:endParaRPr lang="en-US" dirty="0"/>
          </a:p>
          <a:p>
            <a:pPr lvl="0"/>
            <a:r>
              <a:rPr lang="cs-CZ" dirty="0"/>
              <a:t>§ 22 odst. 2 — Příloha č. 1, </a:t>
            </a:r>
            <a:endParaRPr lang="en-US" dirty="0"/>
          </a:p>
          <a:p>
            <a:pPr lvl="0"/>
            <a:r>
              <a:rPr lang="cs-CZ" dirty="0"/>
              <a:t>§ 22 odst. 9 — Příloha č. 1,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§ 26 odst. 2 — Příloha č. 14, </a:t>
            </a:r>
            <a:endParaRPr lang="en-US" dirty="0" smtClean="0"/>
          </a:p>
          <a:p>
            <a:pPr lvl="0"/>
            <a:r>
              <a:rPr lang="cs-CZ" dirty="0" smtClean="0"/>
              <a:t>§ 39 odst. 2 — Přílohy č. 14 a 10, </a:t>
            </a:r>
            <a:endParaRPr lang="en-US" dirty="0" smtClean="0"/>
          </a:p>
          <a:p>
            <a:pPr lvl="0"/>
            <a:r>
              <a:rPr lang="cs-CZ" dirty="0" smtClean="0"/>
              <a:t>§ 44 odst. 1 — Příloha č. 2, </a:t>
            </a:r>
            <a:endParaRPr lang="en-US" dirty="0" smtClean="0"/>
          </a:p>
          <a:p>
            <a:pPr lvl="0"/>
            <a:r>
              <a:rPr lang="cs-CZ" dirty="0" smtClean="0"/>
              <a:t>§ 45 odst. 4 — Přílohy č. 3, 4, 5, 7, 9, 10, 11, 12, 13 a 15, </a:t>
            </a:r>
            <a:endParaRPr lang="en-US" dirty="0" smtClean="0"/>
          </a:p>
          <a:p>
            <a:pPr lvl="0"/>
            <a:r>
              <a:rPr lang="cs-CZ" dirty="0" smtClean="0"/>
              <a:t>§ 47 odst. 2 — Přílohy č. 10 a 11, </a:t>
            </a:r>
            <a:endParaRPr lang="en-US" dirty="0" smtClean="0"/>
          </a:p>
          <a:p>
            <a:pPr lvl="0"/>
            <a:r>
              <a:rPr lang="cs-CZ" dirty="0" smtClean="0"/>
              <a:t>§ 53 odst. 2 — Příloha č. 2, </a:t>
            </a:r>
            <a:endParaRPr lang="en-US" dirty="0" smtClean="0"/>
          </a:p>
          <a:p>
            <a:pPr lvl="0"/>
            <a:r>
              <a:rPr lang="cs-CZ" dirty="0" smtClean="0"/>
              <a:t>§ 55 odst. 4 — Příloha č. 13, </a:t>
            </a:r>
            <a:endParaRPr lang="en-US" dirty="0" smtClean="0"/>
          </a:p>
          <a:p>
            <a:pPr lvl="0"/>
            <a:r>
              <a:rPr lang="cs-CZ" dirty="0" smtClean="0"/>
              <a:t>§ 80 odst. 2 — Příloha č. 18, </a:t>
            </a:r>
            <a:endParaRPr lang="en-US" dirty="0" smtClean="0"/>
          </a:p>
          <a:p>
            <a:pPr lvl="0"/>
            <a:r>
              <a:rPr lang="cs-CZ" dirty="0" smtClean="0"/>
              <a:t>§ 85 odst. 3 — Příloha č. 17.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48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§ 102 </a:t>
            </a:r>
            <a:r>
              <a:rPr lang="en-US" dirty="0" err="1" smtClean="0"/>
              <a:t>odst</a:t>
            </a:r>
            <a:r>
              <a:rPr lang="en-US" dirty="0" smtClean="0"/>
              <a:t>. 2 ZCL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provozovatelé letišť a leteckých staveb, osoby pověřené provozováním leteckých služeb, provozovatelé leteckých činností a ostatní osoby zúčastněné na civilním letectví jsou povinni dodržovat letecké předpisy, které jsou v souladu s mezinárodními smlouvami, které jsou součástí právního řádu, vydávány  </a:t>
            </a:r>
            <a:endParaRPr lang="en-US" dirty="0"/>
          </a:p>
          <a:p>
            <a:pPr marL="400050" lvl="1" indent="0">
              <a:buNone/>
            </a:pPr>
            <a:r>
              <a:rPr lang="cs-CZ" i="1" dirty="0"/>
              <a:t>a) Mezinárodní organizací pro civilní letectví,</a:t>
            </a:r>
            <a:endParaRPr lang="en-US" dirty="0"/>
          </a:p>
          <a:p>
            <a:pPr marL="400050" lvl="1" indent="0">
              <a:buNone/>
            </a:pPr>
            <a:r>
              <a:rPr lang="cs-CZ" i="1" dirty="0"/>
              <a:t>b) Sdružením leteckých úřadů podle předpisů Evropské unie, a </a:t>
            </a:r>
            <a:endParaRPr lang="en-US" dirty="0" smtClean="0"/>
          </a:p>
          <a:p>
            <a:pPr marL="400050" lvl="1" indent="0">
              <a:buNone/>
            </a:pPr>
            <a:r>
              <a:rPr lang="cs-CZ" i="1" dirty="0" smtClean="0"/>
              <a:t>c</a:t>
            </a:r>
            <a:r>
              <a:rPr lang="cs-CZ" i="1" dirty="0"/>
              <a:t>) Evropskou organizací pro bezpečnost leteckého provozu EUROCONTROL, </a:t>
            </a:r>
            <a:endParaRPr lang="en-US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 </a:t>
            </a:r>
            <a:r>
              <a:rPr lang="cs-CZ" i="1" dirty="0"/>
              <a:t>to ve znění přijatém Českou republikou zastoupenou Ministerstvem dopravy.</a:t>
            </a:r>
            <a:r>
              <a:rPr lang="cs-CZ" dirty="0"/>
              <a:t>“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13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§ 102 </a:t>
            </a:r>
            <a:r>
              <a:rPr lang="en-US" dirty="0" err="1" smtClean="0"/>
              <a:t>odst</a:t>
            </a:r>
            <a:r>
              <a:rPr lang="en-US" dirty="0" smtClean="0"/>
              <a:t>. 2 ZCL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provozovatelé letišť a leteckých staveb, osoby pověřené provozováním leteckých služeb, provozovatelé leteckých činností a ostatní osoby zúčastněné na civilním letectví jsou </a:t>
            </a:r>
            <a:r>
              <a:rPr lang="cs-CZ" b="1" i="1" u="sng" dirty="0">
                <a:solidFill>
                  <a:srgbClr val="0000FF"/>
                </a:solidFill>
              </a:rPr>
              <a:t>povinni dodržovat letecké předpisy</a:t>
            </a:r>
            <a:r>
              <a:rPr lang="cs-CZ" i="1" dirty="0"/>
              <a:t>, které jsou v souladu s mezinárodními smlouvami, které jsou součástí právního řádu, vydávány  </a:t>
            </a:r>
            <a:endParaRPr lang="en-US" dirty="0"/>
          </a:p>
          <a:p>
            <a:pPr marL="400050" lvl="1" indent="0">
              <a:buNone/>
            </a:pPr>
            <a:r>
              <a:rPr lang="cs-CZ" i="1" dirty="0"/>
              <a:t>a) </a:t>
            </a:r>
            <a:r>
              <a:rPr lang="cs-CZ" b="1" i="1" u="sng" dirty="0">
                <a:solidFill>
                  <a:srgbClr val="0000FF"/>
                </a:solidFill>
              </a:rPr>
              <a:t>Mezinárodní organizací pro civilní letectví,</a:t>
            </a:r>
            <a:endParaRPr lang="en-US" b="1" u="sng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cs-CZ" i="1" dirty="0"/>
              <a:t>b) Sdružením leteckých úřadů podle předpisů Evropské unie, a </a:t>
            </a:r>
            <a:endParaRPr lang="en-US" dirty="0" smtClean="0"/>
          </a:p>
          <a:p>
            <a:pPr marL="400050" lvl="1" indent="0">
              <a:buNone/>
            </a:pPr>
            <a:r>
              <a:rPr lang="cs-CZ" i="1" dirty="0" smtClean="0"/>
              <a:t>c</a:t>
            </a:r>
            <a:r>
              <a:rPr lang="cs-CZ" i="1" dirty="0"/>
              <a:t>) Evropskou organizací pro bezpečnost leteckého provozu EUROCONTROL, </a:t>
            </a:r>
            <a:endParaRPr lang="en-US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 </a:t>
            </a:r>
            <a:r>
              <a:rPr lang="cs-CZ" b="1" i="1" u="sng" dirty="0">
                <a:solidFill>
                  <a:srgbClr val="0000FF"/>
                </a:solidFill>
              </a:rPr>
              <a:t>to ve znění</a:t>
            </a:r>
            <a:r>
              <a:rPr lang="cs-CZ" i="1" dirty="0"/>
              <a:t> přijatém Českou republikou zastoupenou Ministerstvem dopravy.</a:t>
            </a:r>
            <a:r>
              <a:rPr lang="cs-CZ" dirty="0"/>
              <a:t>“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69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jsou</a:t>
            </a:r>
            <a:r>
              <a:rPr lang="en-US" dirty="0" smtClean="0"/>
              <a:t> “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předpisy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>
                <a:hlinkClick r:id="rId2"/>
              </a:rPr>
              <a:t>http://lis.rlp.cz/predpisy/predpisy/index.htm</a:t>
            </a:r>
            <a:r>
              <a:rPr lang="en-US" dirty="0" smtClean="0">
                <a:effectLst/>
              </a:rPr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Korelace</a:t>
            </a:r>
            <a:r>
              <a:rPr lang="en-US" dirty="0" smtClean="0"/>
              <a:t> </a:t>
            </a:r>
            <a:r>
              <a:rPr lang="en-US" dirty="0" err="1" smtClean="0"/>
              <a:t>Přílohy</a:t>
            </a:r>
            <a:r>
              <a:rPr lang="en-US" dirty="0" smtClean="0"/>
              <a:t> &lt;-&gt; 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předpisy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818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vtahování textu, který je v původním textu Přílohy označen jako „doporučení“ nebo „poznámka“ do textu předpisu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cs-CZ" dirty="0"/>
              <a:t>doplňování </a:t>
            </a:r>
            <a:r>
              <a:rPr lang="cs-CZ" dirty="0" smtClean="0"/>
              <a:t>kompetencí</a:t>
            </a:r>
          </a:p>
          <a:p>
            <a:pPr lvl="0"/>
            <a:r>
              <a:rPr lang="cs-CZ" dirty="0"/>
              <a:t>upravování definic </a:t>
            </a:r>
            <a:endParaRPr lang="en-US" dirty="0"/>
          </a:p>
          <a:p>
            <a:r>
              <a:rPr lang="cs-CZ" dirty="0" smtClean="0"/>
              <a:t>přímé </a:t>
            </a:r>
            <a:r>
              <a:rPr lang="cs-CZ" dirty="0"/>
              <a:t>nebo </a:t>
            </a:r>
            <a:r>
              <a:rPr lang="cs-CZ" dirty="0" smtClean="0"/>
              <a:t>nepřímé </a:t>
            </a:r>
            <a:r>
              <a:rPr lang="cs-CZ" dirty="0"/>
              <a:t>doplnění adresátů práv a povinností. </a:t>
            </a:r>
            <a:endParaRPr lang="cs-CZ" dirty="0" smtClean="0"/>
          </a:p>
          <a:p>
            <a:r>
              <a:rPr lang="cs-CZ" dirty="0" smtClean="0"/>
              <a:t>+ „národní dopl</a:t>
            </a:r>
            <a:r>
              <a:rPr lang="cs-CZ" dirty="0" smtClean="0"/>
              <a:t>ňky“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412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-&gt; Je to </a:t>
            </a:r>
            <a:r>
              <a:rPr lang="en-US" dirty="0" err="1" smtClean="0"/>
              <a:t>stanovení</a:t>
            </a:r>
            <a:r>
              <a:rPr lang="en-US" dirty="0" smtClean="0"/>
              <a:t> </a:t>
            </a:r>
            <a:r>
              <a:rPr lang="en-US" dirty="0" err="1" smtClean="0"/>
              <a:t>povinnosti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zmocnění</a:t>
            </a:r>
            <a:r>
              <a:rPr lang="en-US" dirty="0" smtClean="0"/>
              <a:t> k </a:t>
            </a:r>
            <a:r>
              <a:rPr lang="en-US" dirty="0" err="1" smtClean="0"/>
              <a:t>sekundární</a:t>
            </a:r>
            <a:r>
              <a:rPr lang="en-US" dirty="0" smtClean="0"/>
              <a:t> </a:t>
            </a:r>
            <a:r>
              <a:rPr lang="en-US" dirty="0" err="1" smtClean="0"/>
              <a:t>normotvorbě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cs-CZ" dirty="0"/>
              <a:t>na základě zákonného zmocnění,</a:t>
            </a:r>
            <a:endParaRPr lang="en-US" dirty="0"/>
          </a:p>
          <a:p>
            <a:pPr lvl="1"/>
            <a:r>
              <a:rPr lang="cs-CZ" dirty="0"/>
              <a:t>k provedení zákona (předpis ministerstva by tedy neměl provádět nic, k čemuž není zmocněn v zákoně),</a:t>
            </a:r>
            <a:endParaRPr lang="en-US" dirty="0"/>
          </a:p>
          <a:p>
            <a:pPr lvl="1"/>
            <a:r>
              <a:rPr lang="cs-CZ" dirty="0"/>
              <a:t>v mezích zákona (zákon a jeho právní úprava představuje limity pro tvůrčí aktivity ministerstev).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984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Nález </a:t>
            </a:r>
            <a:r>
              <a:rPr lang="cs-CZ" dirty="0" err="1" smtClean="0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8/</a:t>
            </a:r>
            <a:r>
              <a:rPr lang="cs-CZ" dirty="0" smtClean="0"/>
              <a:t>02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za </a:t>
            </a:r>
            <a:r>
              <a:rPr lang="cs-CZ" b="1" dirty="0"/>
              <a:t>formální</a:t>
            </a:r>
            <a:r>
              <a:rPr lang="cs-CZ" dirty="0"/>
              <a:t> považuje např. název, právní sílu, publikaci atd.</a:t>
            </a:r>
            <a:endParaRPr lang="en-US" dirty="0"/>
          </a:p>
          <a:p>
            <a:pPr lvl="0"/>
            <a:r>
              <a:rPr lang="cs-CZ" dirty="0"/>
              <a:t>za </a:t>
            </a:r>
            <a:r>
              <a:rPr lang="cs-CZ" b="1" dirty="0"/>
              <a:t>obsahové</a:t>
            </a:r>
            <a:r>
              <a:rPr lang="cs-CZ" dirty="0"/>
              <a:t> považuje abstraktnost – třída jednání, obecný charakter – ne individuální subjekt, trvalost v čase – opakovatelnost aplikace atd.</a:t>
            </a:r>
            <a:endParaRPr lang="en-US" dirty="0"/>
          </a:p>
          <a:p>
            <a:pPr lvl="0"/>
            <a:r>
              <a:rPr lang="cs-CZ" dirty="0"/>
              <a:t>za </a:t>
            </a:r>
            <a:r>
              <a:rPr lang="cs-CZ" b="1" dirty="0"/>
              <a:t>funkcionální</a:t>
            </a:r>
            <a:r>
              <a:rPr lang="cs-CZ" dirty="0"/>
              <a:t> považuje otázku praktického plnění funkce právního předpisu, tj. regulace chování subjektů právních vztahů.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714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dirty="0" err="1" smtClean="0"/>
              <a:t>stanovení</a:t>
            </a:r>
            <a:r>
              <a:rPr lang="en-US" dirty="0" smtClean="0"/>
              <a:t> </a:t>
            </a:r>
            <a:r>
              <a:rPr lang="en-US" dirty="0" err="1" smtClean="0"/>
              <a:t>povinnosti</a:t>
            </a:r>
            <a:r>
              <a:rPr lang="en-US" dirty="0" smtClean="0"/>
              <a:t> v § 102 </a:t>
            </a:r>
            <a:r>
              <a:rPr lang="en-US" dirty="0" err="1" smtClean="0"/>
              <a:t>odst</a:t>
            </a:r>
            <a:r>
              <a:rPr lang="en-US" dirty="0" smtClean="0"/>
              <a:t>. 2 ZCL </a:t>
            </a:r>
            <a:r>
              <a:rPr lang="en-US" dirty="0" err="1" smtClean="0"/>
              <a:t>dostačující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Nedochází</a:t>
            </a:r>
            <a:r>
              <a:rPr lang="en-US" dirty="0" smtClean="0"/>
              <a:t> k </a:t>
            </a:r>
            <a:r>
              <a:rPr lang="en-US" dirty="0" err="1" smtClean="0"/>
              <a:t>porušení</a:t>
            </a:r>
            <a:r>
              <a:rPr lang="en-US" dirty="0" smtClean="0"/>
              <a:t> </a:t>
            </a:r>
            <a:r>
              <a:rPr lang="en-US" dirty="0" err="1" smtClean="0"/>
              <a:t>ústavního</a:t>
            </a:r>
            <a:r>
              <a:rPr lang="en-US" dirty="0" smtClean="0"/>
              <a:t> </a:t>
            </a:r>
            <a:r>
              <a:rPr lang="en-US" dirty="0" err="1" smtClean="0"/>
              <a:t>pořádku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ONO TO FUNGUJE…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55909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Pokud bychom chtěli dovodit, jak si na výše položené otázky odpovídá samo Ministerstvo dopravy, a porovnali texty českých leteckých předpisů s jejich (anglickými) originály, zřejmě budeme muset s ohledem na rozsah prováděných změn dojít k závěru, že toto ustanovení je v praxi skutečně používáno jako zmocnění k normotvorbě.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5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none" strike="noStrike" dirty="0" smtClean="0">
                <a:effectLst/>
              </a:rPr>
              <a:t>Ad 1. mezinárodní právo veřejné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Mnohostranné</a:t>
            </a:r>
            <a:endParaRPr lang="en-US" dirty="0" smtClean="0"/>
          </a:p>
          <a:p>
            <a:r>
              <a:rPr lang="en-US" dirty="0" err="1" smtClean="0"/>
              <a:t>Dvoustranné</a:t>
            </a:r>
            <a:r>
              <a:rPr lang="en-US" dirty="0" smtClean="0"/>
              <a:t> (o 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dopravě</a:t>
            </a:r>
            <a:r>
              <a:rPr lang="en-US" dirty="0" smtClean="0"/>
              <a:t> / o 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bezpečnosti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Dohody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čl</a:t>
            </a:r>
            <a:r>
              <a:rPr lang="en-US" dirty="0" smtClean="0"/>
              <a:t>. 83bis </a:t>
            </a:r>
            <a:r>
              <a:rPr lang="en-US" dirty="0" err="1" smtClean="0"/>
              <a:t>Chicagské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- ICAO a </a:t>
            </a:r>
            <a:r>
              <a:rPr lang="en-US" dirty="0" err="1" smtClean="0"/>
              <a:t>sjednávání</a:t>
            </a:r>
            <a:r>
              <a:rPr lang="en-US" dirty="0" smtClean="0"/>
              <a:t> </a:t>
            </a:r>
            <a:r>
              <a:rPr lang="en-US" dirty="0" err="1" smtClean="0"/>
              <a:t>mezinárodních</a:t>
            </a:r>
            <a:r>
              <a:rPr lang="en-US" dirty="0" smtClean="0"/>
              <a:t> </a:t>
            </a:r>
            <a:r>
              <a:rPr lang="en-US" dirty="0" err="1" smtClean="0"/>
              <a:t>dohod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30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na</a:t>
            </a:r>
            <a:r>
              <a:rPr lang="en-US" dirty="0" smtClean="0"/>
              <a:t> to </a:t>
            </a:r>
            <a:r>
              <a:rPr lang="en-US" dirty="0" err="1" smtClean="0"/>
              <a:t>česká</a:t>
            </a:r>
            <a:r>
              <a:rPr lang="en-US" dirty="0" smtClean="0"/>
              <a:t> </a:t>
            </a:r>
            <a:r>
              <a:rPr lang="en-US" dirty="0" err="1" smtClean="0"/>
              <a:t>judikatura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rozsudek Městského soudu v Praze, č.j. 6 A 8/2012 – 30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nezpochybňuje</a:t>
            </a:r>
            <a:r>
              <a:rPr lang="en-US" dirty="0" smtClean="0"/>
              <a:t> </a:t>
            </a:r>
            <a:r>
              <a:rPr lang="en-US" dirty="0" err="1" smtClean="0"/>
              <a:t>existenci</a:t>
            </a:r>
            <a:r>
              <a:rPr lang="en-US" dirty="0" smtClean="0"/>
              <a:t> “</a:t>
            </a:r>
            <a:r>
              <a:rPr lang="en-US" dirty="0" err="1" smtClean="0"/>
              <a:t>Annexů</a:t>
            </a:r>
            <a:r>
              <a:rPr lang="en-US" dirty="0" smtClean="0"/>
              <a:t>” a </a:t>
            </a:r>
            <a:r>
              <a:rPr lang="en-US" dirty="0" err="1" smtClean="0"/>
              <a:t>povinnosti</a:t>
            </a:r>
            <a:r>
              <a:rPr lang="en-US" dirty="0" smtClean="0"/>
              <a:t> </a:t>
            </a:r>
            <a:r>
              <a:rPr lang="en-US" dirty="0" err="1" smtClean="0"/>
              <a:t>uložené</a:t>
            </a:r>
            <a:r>
              <a:rPr lang="en-US" dirty="0" smtClean="0"/>
              <a:t> v § 102 </a:t>
            </a:r>
            <a:r>
              <a:rPr lang="en-US" dirty="0" err="1" smtClean="0"/>
              <a:t>odst</a:t>
            </a:r>
            <a:r>
              <a:rPr lang="en-US" dirty="0" smtClean="0"/>
              <a:t>. 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Ale: </a:t>
            </a:r>
          </a:p>
          <a:p>
            <a:pPr marL="0" indent="0">
              <a:buNone/>
            </a:pPr>
            <a:r>
              <a:rPr lang="en-US" dirty="0" err="1" smtClean="0"/>
              <a:t>Soud</a:t>
            </a:r>
            <a:r>
              <a:rPr lang="en-US" dirty="0" smtClean="0"/>
              <a:t> </a:t>
            </a:r>
            <a:r>
              <a:rPr lang="en-US" dirty="0" err="1" smtClean="0"/>
              <a:t>odkazuje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“Annex”, ale </a:t>
            </a:r>
            <a:r>
              <a:rPr lang="en-US" dirty="0" err="1" smtClean="0"/>
              <a:t>cituje</a:t>
            </a:r>
            <a:r>
              <a:rPr lang="en-US" dirty="0" smtClean="0"/>
              <a:t> z “</a:t>
            </a:r>
            <a:r>
              <a:rPr lang="en-US" dirty="0" err="1" smtClean="0"/>
              <a:t>leteckého</a:t>
            </a:r>
            <a:r>
              <a:rPr lang="en-US" dirty="0" smtClean="0"/>
              <a:t> </a:t>
            </a:r>
            <a:r>
              <a:rPr lang="en-US" dirty="0" err="1" smtClean="0"/>
              <a:t>předpisu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293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Není</a:t>
            </a:r>
            <a:r>
              <a:rPr lang="en-US" dirty="0" smtClean="0"/>
              <a:t> to </a:t>
            </a:r>
            <a:r>
              <a:rPr lang="en-US" dirty="0" err="1" smtClean="0"/>
              <a:t>technická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aneb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Můžeme</a:t>
            </a:r>
            <a:r>
              <a:rPr lang="en-US" dirty="0" smtClean="0"/>
              <a:t> “</a:t>
            </a:r>
            <a:r>
              <a:rPr lang="en-US" dirty="0" err="1" smtClean="0"/>
              <a:t>zezávaznit</a:t>
            </a:r>
            <a:r>
              <a:rPr lang="en-US" dirty="0" smtClean="0"/>
              <a:t>” </a:t>
            </a:r>
            <a:r>
              <a:rPr lang="en-US" dirty="0" err="1" smtClean="0"/>
              <a:t>nezávazný</a:t>
            </a:r>
            <a:r>
              <a:rPr lang="en-US" dirty="0" smtClean="0"/>
              <a:t> </a:t>
            </a:r>
            <a:r>
              <a:rPr lang="en-US" dirty="0" err="1" smtClean="0"/>
              <a:t>dokument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40/08 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cs-CZ" i="1" dirty="0"/>
              <a:t>ve vztahu k plnění požadavků příslušného předpisu se odkazovaná norma nebo její část stává </a:t>
            </a:r>
            <a:r>
              <a:rPr lang="cs-CZ" i="1" dirty="0" smtClean="0"/>
              <a:t>závaznou“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247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by to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měla</a:t>
            </a:r>
            <a:r>
              <a:rPr lang="en-US" dirty="0" smtClean="0"/>
              <a:t> </a:t>
            </a:r>
            <a:r>
              <a:rPr lang="en-US" dirty="0" smtClean="0"/>
              <a:t>ČR </a:t>
            </a:r>
            <a:r>
              <a:rPr lang="en-US" dirty="0" err="1" smtClean="0"/>
              <a:t>dělat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/>
              <a:t>z</a:t>
            </a:r>
            <a:r>
              <a:rPr lang="en-US" dirty="0" err="1" smtClean="0"/>
              <a:t>ákonem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v</a:t>
            </a:r>
            <a:r>
              <a:rPr lang="en-US" dirty="0" err="1" smtClean="0"/>
              <a:t>yhláškou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Ale je to </a:t>
            </a:r>
            <a:r>
              <a:rPr lang="en-US" dirty="0" err="1" smtClean="0"/>
              <a:t>reálné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879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 </a:t>
            </a:r>
            <a:r>
              <a:rPr lang="en-US" dirty="0" err="1" smtClean="0"/>
              <a:t>kdyby</a:t>
            </a:r>
            <a:r>
              <a:rPr lang="en-US" dirty="0" smtClean="0"/>
              <a:t> ICAO </a:t>
            </a:r>
            <a:r>
              <a:rPr lang="en-US" dirty="0" err="1" smtClean="0"/>
              <a:t>změnilo</a:t>
            </a:r>
            <a:r>
              <a:rPr lang="en-US" dirty="0" smtClean="0"/>
              <a:t> </a:t>
            </a:r>
            <a:r>
              <a:rPr lang="en-US" dirty="0" err="1" smtClean="0"/>
              <a:t>charakter</a:t>
            </a:r>
            <a:r>
              <a:rPr lang="en-US" dirty="0" smtClean="0"/>
              <a:t> </a:t>
            </a:r>
            <a:r>
              <a:rPr lang="en-US" dirty="0" err="1" smtClean="0"/>
              <a:t>Příloh</a:t>
            </a:r>
            <a:r>
              <a:rPr lang="en-US" dirty="0" smtClean="0"/>
              <a:t> a </a:t>
            </a:r>
            <a:r>
              <a:rPr lang="en-US" dirty="0" err="1" smtClean="0"/>
              <a:t>stala</a:t>
            </a:r>
            <a:r>
              <a:rPr lang="en-US" dirty="0" smtClean="0"/>
              <a:t> se z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</a:t>
            </a:r>
            <a:r>
              <a:rPr lang="en-US" dirty="0" err="1" smtClean="0"/>
              <a:t>normativního</a:t>
            </a:r>
            <a:r>
              <a:rPr lang="en-US" dirty="0" smtClean="0"/>
              <a:t> text </a:t>
            </a:r>
            <a:r>
              <a:rPr lang="en-US" dirty="0" err="1" smtClean="0"/>
              <a:t>úmluvy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Thomas </a:t>
            </a:r>
            <a:r>
              <a:rPr lang="en-US" dirty="0" err="1" smtClean="0"/>
              <a:t>Buergenthal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Funguje</a:t>
            </a:r>
            <a:r>
              <a:rPr lang="en-US" dirty="0" smtClean="0"/>
              <a:t> to </a:t>
            </a:r>
            <a:r>
              <a:rPr lang="en-US" dirty="0" err="1" smtClean="0"/>
              <a:t>jen</a:t>
            </a:r>
            <a:r>
              <a:rPr lang="en-US" dirty="0" smtClean="0"/>
              <a:t> proto, </a:t>
            </a:r>
            <a:r>
              <a:rPr lang="en-US" dirty="0" err="1" smtClean="0"/>
              <a:t>že</a:t>
            </a:r>
            <a:r>
              <a:rPr lang="en-US" dirty="0" smtClean="0"/>
              <a:t> to </a:t>
            </a:r>
            <a:r>
              <a:rPr lang="en-US" dirty="0" err="1" smtClean="0"/>
              <a:t>státy</a:t>
            </a:r>
            <a:r>
              <a:rPr lang="en-US" dirty="0" smtClean="0"/>
              <a:t> </a:t>
            </a:r>
            <a:r>
              <a:rPr lang="en-US" dirty="0" err="1" smtClean="0"/>
              <a:t>dělají</a:t>
            </a:r>
            <a:r>
              <a:rPr lang="en-US" dirty="0" smtClean="0"/>
              <a:t> 	</a:t>
            </a:r>
            <a:r>
              <a:rPr lang="en-US" dirty="0" err="1" smtClean="0"/>
              <a:t>dobrovolně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0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3. </a:t>
            </a:r>
            <a:r>
              <a:rPr lang="en-US" dirty="0" err="1" smtClean="0"/>
              <a:t>právo</a:t>
            </a:r>
            <a:r>
              <a:rPr lang="en-US" dirty="0" smtClean="0"/>
              <a:t>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dílená</a:t>
            </a:r>
            <a:r>
              <a:rPr lang="en-US" dirty="0" smtClean="0"/>
              <a:t> </a:t>
            </a:r>
            <a:r>
              <a:rPr lang="en-US" dirty="0" err="1" smtClean="0"/>
              <a:t>pravomoc</a:t>
            </a:r>
            <a:endParaRPr lang="en-US" dirty="0" smtClean="0"/>
          </a:p>
          <a:p>
            <a:r>
              <a:rPr lang="en-US" dirty="0" smtClean="0"/>
              <a:t>1987 1. </a:t>
            </a:r>
            <a:r>
              <a:rPr lang="en-US" dirty="0" err="1" smtClean="0"/>
              <a:t>liberalizační</a:t>
            </a:r>
            <a:r>
              <a:rPr lang="en-US" dirty="0" smtClean="0"/>
              <a:t> </a:t>
            </a:r>
            <a:r>
              <a:rPr lang="en-US" dirty="0" err="1" smtClean="0"/>
              <a:t>balíček</a:t>
            </a:r>
            <a:endParaRPr lang="en-US" dirty="0" smtClean="0"/>
          </a:p>
          <a:p>
            <a:r>
              <a:rPr lang="cs-CZ" dirty="0" smtClean="0"/>
              <a:t>1992 směrnice </a:t>
            </a:r>
            <a:r>
              <a:rPr lang="cs-CZ" dirty="0"/>
              <a:t>Rady (91/670/EHS) o vzájemném uznávání licencí pro výkon funkcí v civilním letectví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66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3. </a:t>
            </a:r>
            <a:r>
              <a:rPr lang="en-US" dirty="0" err="1" smtClean="0"/>
              <a:t>právo</a:t>
            </a:r>
            <a:r>
              <a:rPr lang="en-US" dirty="0" smtClean="0"/>
              <a:t>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>
                <a:effectLst/>
              </a:rPr>
              <a:t>1992/2002/2008 Provozní bezpečnost</a:t>
            </a:r>
            <a:endParaRPr lang="en-US" dirty="0" smtClean="0">
              <a:effectLst/>
            </a:endParaRPr>
          </a:p>
          <a:p>
            <a:pPr lvl="1"/>
            <a:r>
              <a:rPr lang="cs-CZ" dirty="0"/>
              <a:t>Letiště</a:t>
            </a:r>
            <a:endParaRPr lang="en-US" sz="5400" dirty="0"/>
          </a:p>
          <a:p>
            <a:pPr lvl="1"/>
            <a:r>
              <a:rPr lang="cs-CZ" dirty="0"/>
              <a:t>Osvědčování osob a uznávání licencí ze třetích zemí</a:t>
            </a:r>
            <a:endParaRPr lang="en-US" sz="5400" dirty="0"/>
          </a:p>
          <a:p>
            <a:pPr lvl="1"/>
            <a:r>
              <a:rPr lang="cs-CZ" dirty="0"/>
              <a:t>Šetření leteckých nehod a incidentů a hlášení událostí</a:t>
            </a:r>
            <a:endParaRPr lang="en-US" sz="5400" dirty="0"/>
          </a:p>
          <a:p>
            <a:pPr lvl="0"/>
            <a:r>
              <a:rPr lang="cs-CZ" dirty="0" smtClean="0">
                <a:effectLst/>
              </a:rPr>
              <a:t>2008 Ochrana civilního letectví před protiprávními činy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2004 Letecké služby a ATM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1987/2008 Letecká doprava a (de)regulace trhu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2004 Odpovědnost leteckého dopravce a práva cestujících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Ochrana životního prostředí (hluk 2014)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4. </a:t>
            </a:r>
            <a:r>
              <a:rPr lang="en-US" dirty="0" err="1" smtClean="0"/>
              <a:t>vnitrostátní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vztahu</a:t>
            </a:r>
            <a:r>
              <a:rPr lang="en-US" dirty="0" smtClean="0"/>
              <a:t> k </a:t>
            </a:r>
            <a:r>
              <a:rPr lang="en-US" dirty="0" err="1" smtClean="0"/>
              <a:t>právu</a:t>
            </a:r>
            <a:r>
              <a:rPr lang="en-US" dirty="0" smtClean="0"/>
              <a:t> EU: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cs-CZ" dirty="0" smtClean="0">
                <a:effectLst/>
              </a:rPr>
              <a:t>Autonomní ustanovení,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Ustanovení, která provádí a doplňují právo EU,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Kompetenční ustanovení,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Sankční ustanovení.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927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4. </a:t>
            </a:r>
            <a:r>
              <a:rPr lang="en-US" dirty="0" err="1" smtClean="0"/>
              <a:t>vnitrostátní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>
                <a:effectLst/>
              </a:rPr>
              <a:t>zákon č. 49/1997 Sb., o civilním letectví a o změně a doplnění zákona č. 455/1991 Sb., o živnostenském podnikání (živnostenský zákon), ve znění pozdějších předpisů, ve znění pozdějších předpisů, </a:t>
            </a:r>
            <a:endParaRPr lang="cs-CZ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vyhláška č. 108/1997 Sb. kterou se provádí zákon č. 49/1997 Sb., o civilním letectví, 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vyhláška č. 410/2006 Sb. o ochraně civilního letectví před protiprávními činy a </a:t>
            </a:r>
            <a:endParaRPr lang="en-US" dirty="0" smtClean="0">
              <a:effectLst/>
            </a:endParaRPr>
          </a:p>
          <a:p>
            <a:pPr lvl="0"/>
            <a:r>
              <a:rPr lang="cs-CZ" dirty="0" smtClean="0">
                <a:effectLst/>
              </a:rPr>
              <a:t>vyhláška č. 466/2006 Sb., o bezpečnostní letové normě.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01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4. </a:t>
            </a:r>
            <a:r>
              <a:rPr lang="en-US" dirty="0" err="1" smtClean="0"/>
              <a:t>vnitrostátní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další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Správní</a:t>
            </a:r>
            <a:r>
              <a:rPr lang="en-US" dirty="0" smtClean="0"/>
              <a:t> </a:t>
            </a:r>
            <a:r>
              <a:rPr lang="en-US" dirty="0" err="1" smtClean="0"/>
              <a:t>řád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přestupcích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zákoník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Zákon</a:t>
            </a:r>
            <a:r>
              <a:rPr lang="en-US" dirty="0" smtClean="0"/>
              <a:t> o </a:t>
            </a:r>
            <a:r>
              <a:rPr lang="en-US" dirty="0" err="1" smtClean="0"/>
              <a:t>ochraně</a:t>
            </a:r>
            <a:r>
              <a:rPr lang="en-US" dirty="0" smtClean="0"/>
              <a:t> </a:t>
            </a:r>
            <a:r>
              <a:rPr lang="en-US" dirty="0" err="1" smtClean="0"/>
              <a:t>veřejného</a:t>
            </a:r>
            <a:r>
              <a:rPr lang="en-US" dirty="0" smtClean="0"/>
              <a:t> </a:t>
            </a:r>
            <a:r>
              <a:rPr lang="en-US" dirty="0" err="1" smtClean="0"/>
              <a:t>zdraví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OZ</a:t>
            </a:r>
          </a:p>
          <a:p>
            <a:pPr>
              <a:buFontTx/>
              <a:buChar char="-"/>
            </a:pPr>
            <a:r>
              <a:rPr lang="en-US" dirty="0" smtClean="0"/>
              <a:t>…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00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1896</Words>
  <Application>Microsoft Macintosh PowerPoint</Application>
  <PresentationFormat>On-screen Show (4:3)</PresentationFormat>
  <Paragraphs>268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Prameny práva civilního letectví</vt:lpstr>
      <vt:lpstr>4 úrovně právní regulace:</vt:lpstr>
      <vt:lpstr>Ad 1. mezinárodní právo veřejné</vt:lpstr>
      <vt:lpstr>Ad 1. mezinárodní právo veřejné</vt:lpstr>
      <vt:lpstr>Ad 3. právo EU</vt:lpstr>
      <vt:lpstr>Ad 3. právo EU</vt:lpstr>
      <vt:lpstr>Ad 4. vnitrostátní právo</vt:lpstr>
      <vt:lpstr>Ad 4. vnitrostátní právo</vt:lpstr>
      <vt:lpstr>Ad 4. vnitrostátní právo</vt:lpstr>
      <vt:lpstr>PowerPoint Presentation</vt:lpstr>
      <vt:lpstr>Ad 2. SARPs</vt:lpstr>
      <vt:lpstr>Ad 2. SARPs</vt:lpstr>
      <vt:lpstr>PowerPoint Presentation</vt:lpstr>
      <vt:lpstr>PowerPoint Presentation</vt:lpstr>
      <vt:lpstr>PowerPoint Presentation</vt:lpstr>
      <vt:lpstr>PowerPoint Presentation</vt:lpstr>
      <vt:lpstr>Čl. 38 Chicagské úmluvy</vt:lpstr>
      <vt:lpstr>Co jsou SARPs/Přílohy zač?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Recepce SARPs</vt:lpstr>
      <vt:lpstr>PowerPoint Presentation</vt:lpstr>
      <vt:lpstr>Kdyby to byla součást normativního textu Chicagské úmluvy…</vt:lpstr>
      <vt:lpstr>Kdyby to byl jednostranný akt MO…</vt:lpstr>
      <vt:lpstr>-&gt; zákon o civilním letectví </vt:lpstr>
      <vt:lpstr>PowerPoint Presentation</vt:lpstr>
      <vt:lpstr>vyhláška č. 108/1997 Sb. </vt:lpstr>
      <vt:lpstr>(poznámka pod čarou)</vt:lpstr>
      <vt:lpstr>§ 102 odst. 2 ZCL</vt:lpstr>
      <vt:lpstr>§ 102 odst. 2 ZCL</vt:lpstr>
      <vt:lpstr>Co jsou “letecké předpisy”?</vt:lpstr>
      <vt:lpstr>ALE:</vt:lpstr>
      <vt:lpstr>PowerPoint Presentation</vt:lpstr>
      <vt:lpstr>Nález sp. zn. Pl. ÚS 8/02 </vt:lpstr>
      <vt:lpstr>PowerPoint Presentation</vt:lpstr>
      <vt:lpstr>PowerPoint Presentation</vt:lpstr>
      <vt:lpstr>Co na to česká judikatura? </vt:lpstr>
      <vt:lpstr>Není to technická norma?</vt:lpstr>
      <vt:lpstr>Jak by to tedy měla ČR dělat?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práva civilního letectví</dc:title>
  <dc:creator>Terezie Smejkalova</dc:creator>
  <cp:lastModifiedBy>Terezie Smejkalova</cp:lastModifiedBy>
  <cp:revision>9</cp:revision>
  <dcterms:created xsi:type="dcterms:W3CDTF">2017-10-09T18:03:44Z</dcterms:created>
  <dcterms:modified xsi:type="dcterms:W3CDTF">2017-10-09T19:10:39Z</dcterms:modified>
</cp:coreProperties>
</file>