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99" r:id="rId2"/>
    <p:sldId id="297" r:id="rId3"/>
    <p:sldId id="295" r:id="rId4"/>
    <p:sldId id="302" r:id="rId5"/>
    <p:sldId id="301" r:id="rId6"/>
    <p:sldId id="303" r:id="rId7"/>
    <p:sldId id="258" r:id="rId8"/>
    <p:sldId id="259" r:id="rId9"/>
    <p:sldId id="289" r:id="rId10"/>
    <p:sldId id="292" r:id="rId11"/>
    <p:sldId id="291" r:id="rId12"/>
    <p:sldId id="293" r:id="rId13"/>
    <p:sldId id="281" r:id="rId14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0" y="7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20.09.2017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500" y="3667125"/>
            <a:ext cx="7687401" cy="1057275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Nabývání pro případ smrti jinak než děděním</a:t>
            </a:r>
            <a:br>
              <a:rPr lang="cs-CZ" sz="3100" dirty="0" smtClean="0"/>
            </a:br>
            <a:r>
              <a:rPr lang="cs-CZ" sz="3100" dirty="0"/>
              <a:t>(</a:t>
            </a:r>
            <a:r>
              <a:rPr lang="cs-CZ" sz="3100" dirty="0" err="1" smtClean="0"/>
              <a:t>Riggs</a:t>
            </a:r>
            <a:r>
              <a:rPr lang="cs-CZ" sz="3100" dirty="0" smtClean="0"/>
              <a:t> versus </a:t>
            </a:r>
            <a:r>
              <a:rPr lang="cs-CZ" sz="3100" dirty="0" err="1"/>
              <a:t>P</a:t>
            </a:r>
            <a:r>
              <a:rPr lang="cs-CZ" sz="3100" dirty="0" err="1" smtClean="0"/>
              <a:t>almer</a:t>
            </a:r>
            <a:r>
              <a:rPr lang="cs-CZ" sz="3100" dirty="0" smtClean="0"/>
              <a:t>)</a:t>
            </a:r>
            <a:r>
              <a:rPr lang="cs-CZ" sz="2700" dirty="0" smtClean="0"/>
              <a:t/>
            </a:r>
            <a:br>
              <a:rPr lang="cs-CZ" sz="2700" dirty="0" smtClean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0000" y="5422900"/>
            <a:ext cx="7560000" cy="838200"/>
          </a:xfrm>
        </p:spPr>
        <p:txBody>
          <a:bodyPr>
            <a:normAutofit/>
          </a:bodyPr>
          <a:lstStyle/>
          <a:p>
            <a:r>
              <a:rPr lang="cs-CZ" sz="2200" dirty="0"/>
              <a:t>p</a:t>
            </a:r>
            <a:r>
              <a:rPr lang="cs-CZ" sz="2200" dirty="0" smtClean="0"/>
              <a:t>rovází Ondřej Horák</a:t>
            </a:r>
            <a:endParaRPr lang="cs-CZ" sz="2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80000" y="6197600"/>
            <a:ext cx="6840000" cy="354775"/>
          </a:xfrm>
        </p:spPr>
        <p:txBody>
          <a:bodyPr/>
          <a:lstStyle/>
          <a:p>
            <a:pPr algn="ctr"/>
            <a:r>
              <a:rPr lang="cs-CZ" sz="1600" dirty="0" smtClean="0"/>
              <a:t>Katedra teorie práv a právních dějin PF UP v Olomouci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9437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600" y="1333500"/>
            <a:ext cx="7560000" cy="558800"/>
          </a:xfrm>
        </p:spPr>
        <p:txBody>
          <a:bodyPr>
            <a:normAutofit/>
          </a:bodyPr>
          <a:lstStyle/>
          <a:p>
            <a:pPr algn="ctr"/>
            <a:r>
              <a:rPr lang="cs-CZ" i="1" dirty="0" smtClean="0"/>
              <a:t>Komparace - středoevropský kontext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900" y="2057400"/>
            <a:ext cx="7708900" cy="44831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400" dirty="0">
                <a:solidFill>
                  <a:schemeClr val="tx1"/>
                </a:solidFill>
              </a:rPr>
              <a:t>pracovněprávní předpisy sousedních států </a:t>
            </a:r>
            <a:r>
              <a:rPr lang="cs-CZ" sz="2400" dirty="0" smtClean="0">
                <a:solidFill>
                  <a:schemeClr val="tx1"/>
                </a:solidFill>
              </a:rPr>
              <a:t>neobsahují </a:t>
            </a:r>
            <a:r>
              <a:rPr lang="cs-CZ" sz="2400" dirty="0">
                <a:solidFill>
                  <a:schemeClr val="tx1"/>
                </a:solidFill>
              </a:rPr>
              <a:t>(s výjimkou Slovenska) speciální úpravu </a:t>
            </a:r>
            <a:r>
              <a:rPr lang="cs-CZ" sz="2400" dirty="0" smtClean="0">
                <a:solidFill>
                  <a:schemeClr val="tx1"/>
                </a:solidFill>
              </a:rPr>
              <a:t>přechodu majetkových práv a povinností zaměstnance v případě jeho úmrtí (je předmětem dědění) 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chemeClr val="tx1"/>
                </a:solidFill>
              </a:rPr>
              <a:t>naopak plnění pozůstalým v případě smrti zaměstnance v Rakousku, Polsku a Německu, která svým charakterem odpovídají </a:t>
            </a:r>
            <a:r>
              <a:rPr lang="cs-CZ" sz="2400" dirty="0" smtClean="0">
                <a:solidFill>
                  <a:schemeClr val="tx1"/>
                </a:solidFill>
              </a:rPr>
              <a:t>úmrtnému ve služebním poměru 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054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600" y="1333500"/>
            <a:ext cx="7560000" cy="558800"/>
          </a:xfrm>
        </p:spPr>
        <p:txBody>
          <a:bodyPr>
            <a:normAutofit/>
          </a:bodyPr>
          <a:lstStyle/>
          <a:p>
            <a:pPr algn="ctr"/>
            <a:r>
              <a:rPr lang="cs-CZ" i="1" dirty="0" smtClean="0"/>
              <a:t>Komparace - historický kontext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900" y="2057400"/>
            <a:ext cx="7708900" cy="44831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§ 531 </a:t>
            </a:r>
            <a:r>
              <a:rPr lang="cs-CZ" sz="2400" dirty="0" err="1">
                <a:solidFill>
                  <a:schemeClr val="tx1"/>
                </a:solidFill>
              </a:rPr>
              <a:t>ObčZ</a:t>
            </a:r>
            <a:r>
              <a:rPr lang="cs-CZ" sz="2400" dirty="0">
                <a:solidFill>
                  <a:schemeClr val="tx1"/>
                </a:solidFill>
              </a:rPr>
              <a:t> 1950: „Pozůstalý manžel, který žil se zůstavitelem v době jeho smrti ve společné domácnosti, </a:t>
            </a:r>
            <a:r>
              <a:rPr lang="cs-CZ" sz="2400" b="1" dirty="0">
                <a:solidFill>
                  <a:schemeClr val="tx1"/>
                </a:solidFill>
              </a:rPr>
              <a:t>dědí </a:t>
            </a:r>
            <a:r>
              <a:rPr lang="cs-CZ" sz="2400" dirty="0">
                <a:solidFill>
                  <a:schemeClr val="tx1"/>
                </a:solidFill>
              </a:rPr>
              <a:t>vedle svého podílu </a:t>
            </a:r>
            <a:r>
              <a:rPr lang="cs-CZ" sz="2400" b="1" dirty="0">
                <a:solidFill>
                  <a:schemeClr val="tx1"/>
                </a:solidFill>
              </a:rPr>
              <a:t>nedoplatky zůstavitelovy odměny za práci</a:t>
            </a:r>
            <a:r>
              <a:rPr lang="cs-CZ" sz="2400" dirty="0">
                <a:solidFill>
                  <a:schemeClr val="tx1"/>
                </a:solidFill>
              </a:rPr>
              <a:t> a opětujících se důchodů až do výše jednoměsíčního příjmu, jakož i zůstavitelovo </a:t>
            </a:r>
            <a:r>
              <a:rPr lang="cs-CZ" sz="2400" b="1" dirty="0">
                <a:solidFill>
                  <a:schemeClr val="tx1"/>
                </a:solidFill>
              </a:rPr>
              <a:t>obvyklé domácí zařízení</a:t>
            </a:r>
            <a:r>
              <a:rPr lang="cs-CZ" sz="2400" dirty="0">
                <a:solidFill>
                  <a:schemeClr val="tx1"/>
                </a:solidFill>
              </a:rPr>
              <a:t>.“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§ 758 </a:t>
            </a:r>
            <a:r>
              <a:rPr lang="cs-CZ" sz="2400" i="1" dirty="0" smtClean="0">
                <a:solidFill>
                  <a:schemeClr val="tx1"/>
                </a:solidFill>
              </a:rPr>
              <a:t>ABGB </a:t>
            </a:r>
            <a:r>
              <a:rPr lang="cs-CZ" sz="2400" dirty="0" smtClean="0">
                <a:solidFill>
                  <a:schemeClr val="tx1"/>
                </a:solidFill>
              </a:rPr>
              <a:t>1811: „Mimo podíl dědický náležejí pozůstalému manželu jako </a:t>
            </a:r>
            <a:r>
              <a:rPr lang="cs-CZ" sz="2400" b="1" dirty="0" smtClean="0">
                <a:solidFill>
                  <a:schemeClr val="tx1"/>
                </a:solidFill>
              </a:rPr>
              <a:t>přednostní </a:t>
            </a:r>
            <a:r>
              <a:rPr lang="cs-CZ" sz="2400" b="1" dirty="0">
                <a:solidFill>
                  <a:schemeClr val="tx1"/>
                </a:solidFill>
              </a:rPr>
              <a:t>odkaz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movitosti náležející </a:t>
            </a:r>
            <a:r>
              <a:rPr lang="cs-CZ" sz="2400" dirty="0">
                <a:solidFill>
                  <a:schemeClr val="tx1"/>
                </a:solidFill>
              </a:rPr>
              <a:t>k manželské domácnosti, </a:t>
            </a:r>
            <a:r>
              <a:rPr lang="cs-CZ" sz="2400" dirty="0" smtClean="0">
                <a:solidFill>
                  <a:schemeClr val="tx1"/>
                </a:solidFill>
              </a:rPr>
              <a:t>vedle dětí zůstavitelových však jen to, co je nutno k jeho vlastní potřebě.“ 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znění k 31. 12. 1950/</a:t>
            </a:r>
            <a:r>
              <a:rPr lang="cs-CZ" sz="2400" dirty="0">
                <a:solidFill>
                  <a:schemeClr val="tx1"/>
                </a:solidFill>
              </a:rPr>
              <a:t> 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t</a:t>
            </a:r>
            <a:r>
              <a:rPr lang="cs-CZ" sz="2400" dirty="0" smtClean="0">
                <a:solidFill>
                  <a:schemeClr val="tx1"/>
                </a:solidFill>
              </a:rPr>
              <a:t>zv. zákonný odkaz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65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600" y="1333500"/>
            <a:ext cx="7560000" cy="558800"/>
          </a:xfrm>
        </p:spPr>
        <p:txBody>
          <a:bodyPr>
            <a:normAutofit/>
          </a:bodyPr>
          <a:lstStyle/>
          <a:p>
            <a:pPr algn="ctr"/>
            <a:r>
              <a:rPr lang="cs-CZ" i="1" dirty="0"/>
              <a:t>Ř</a:t>
            </a:r>
            <a:r>
              <a:rPr lang="cs-CZ" i="1" dirty="0" smtClean="0"/>
              <a:t>ešení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900" y="2162174"/>
            <a:ext cx="7385050" cy="43783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analogie k dědické nezpůsobilosti a vydědění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</a:rPr>
              <a:t>z</a:t>
            </a:r>
            <a:r>
              <a:rPr lang="cs-CZ" sz="2400" dirty="0" smtClean="0">
                <a:solidFill>
                  <a:schemeClr val="tx1"/>
                </a:solidFill>
              </a:rPr>
              <a:t>ás</a:t>
            </a:r>
            <a:r>
              <a:rPr lang="cs-CZ" sz="2400" dirty="0">
                <a:solidFill>
                  <a:schemeClr val="tx1"/>
                </a:solidFill>
              </a:rPr>
              <a:t>ady (nikdo by neměl těžit</a:t>
            </a:r>
            <a:r>
              <a:rPr lang="cs-CZ" sz="2400" dirty="0" smtClean="0">
                <a:solidFill>
                  <a:schemeClr val="tx1"/>
                </a:solidFill>
              </a:rPr>
              <a:t>…. § 6 odst. 2 OZ)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</a:rPr>
              <a:t>chápat plnění z pracovního a služebních </a:t>
            </a:r>
            <a:r>
              <a:rPr lang="cs-CZ" sz="2400" i="1" dirty="0" err="1">
                <a:solidFill>
                  <a:schemeClr val="tx1"/>
                </a:solidFill>
              </a:rPr>
              <a:t>mortis</a:t>
            </a:r>
            <a:r>
              <a:rPr lang="cs-CZ" sz="2400" i="1" dirty="0">
                <a:solidFill>
                  <a:schemeClr val="tx1"/>
                </a:solidFill>
              </a:rPr>
              <a:t> causa</a:t>
            </a:r>
            <a:r>
              <a:rPr lang="cs-CZ" sz="2400" dirty="0">
                <a:solidFill>
                  <a:schemeClr val="tx1"/>
                </a:solidFill>
              </a:rPr>
              <a:t> jako tzv. zákonný odkaz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054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81E234-D17A-4BCF-B1C3-017FB3734D46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sz="2600"/>
          </a:p>
          <a:p>
            <a:pPr eaLnBrk="1" hangingPunct="1">
              <a:buFont typeface="Wingdings" pitchFamily="2" charset="2"/>
              <a:buNone/>
            </a:pPr>
            <a:endParaRPr lang="cs-CZ" altLang="cs-CZ" sz="2600"/>
          </a:p>
          <a:p>
            <a:pPr eaLnBrk="1" hangingPunct="1">
              <a:buFont typeface="Wingdings" pitchFamily="2" charset="2"/>
              <a:buNone/>
            </a:pPr>
            <a:endParaRPr lang="cs-CZ" altLang="cs-CZ" sz="2600"/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800"/>
              <a:t>Děkujeme za pozornost</a:t>
            </a:r>
            <a:r>
              <a:rPr lang="cs-CZ" altLang="cs-CZ" sz="2800">
                <a:sym typeface="Wingdings" pitchFamily="2" charset="2"/>
              </a:rPr>
              <a:t></a:t>
            </a:r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230218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300" y="1384300"/>
            <a:ext cx="7560000" cy="736600"/>
          </a:xfrm>
        </p:spPr>
        <p:txBody>
          <a:bodyPr>
            <a:normAutofit/>
          </a:bodyPr>
          <a:lstStyle/>
          <a:p>
            <a:pPr algn="ctr"/>
            <a:r>
              <a:rPr lang="cs-CZ" i="1" dirty="0" smtClean="0"/>
              <a:t>1) Přechod práv (nároků)</a:t>
            </a:r>
            <a:br>
              <a:rPr lang="cs-CZ" i="1" dirty="0" smtClean="0"/>
            </a:br>
            <a:r>
              <a:rPr lang="cs-CZ" i="1" dirty="0" smtClean="0"/>
              <a:t>z</a:t>
            </a:r>
            <a:r>
              <a:rPr lang="cs-CZ" i="1" dirty="0"/>
              <a:t> pracovního a služebních </a:t>
            </a:r>
            <a:r>
              <a:rPr lang="cs-CZ" i="1" dirty="0" smtClean="0"/>
              <a:t>poměrů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2300" y="2476500"/>
            <a:ext cx="7899400" cy="36449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§ </a:t>
            </a:r>
            <a:r>
              <a:rPr lang="cs-CZ" sz="2400" dirty="0">
                <a:solidFill>
                  <a:schemeClr val="tx1"/>
                </a:solidFill>
              </a:rPr>
              <a:t>260 </a:t>
            </a:r>
            <a:r>
              <a:rPr lang="cs-CZ" sz="2400" dirty="0" smtClean="0">
                <a:solidFill>
                  <a:schemeClr val="tx1"/>
                </a:solidFill>
              </a:rPr>
              <a:t>z</a:t>
            </a:r>
            <a:r>
              <a:rPr lang="cs-CZ" sz="2400" dirty="0">
                <a:solidFill>
                  <a:schemeClr val="tx1"/>
                </a:solidFill>
              </a:rPr>
              <a:t>. č. 65/1965 Sb</a:t>
            </a:r>
            <a:r>
              <a:rPr lang="cs-CZ" sz="2400" dirty="0" smtClean="0">
                <a:solidFill>
                  <a:schemeClr val="tx1"/>
                </a:solidFill>
              </a:rPr>
              <a:t>., </a:t>
            </a:r>
            <a:r>
              <a:rPr lang="cs-CZ" sz="2400" i="1" dirty="0" smtClean="0">
                <a:solidFill>
                  <a:schemeClr val="tx1"/>
                </a:solidFill>
              </a:rPr>
              <a:t>zákoník práce</a:t>
            </a:r>
            <a:r>
              <a:rPr lang="cs-CZ" sz="2400" dirty="0">
                <a:solidFill>
                  <a:schemeClr val="tx1"/>
                </a:solidFill>
              </a:rPr>
              <a:t> 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§ </a:t>
            </a:r>
            <a:r>
              <a:rPr lang="cs-CZ" sz="2400" dirty="0">
                <a:solidFill>
                  <a:schemeClr val="tx1"/>
                </a:solidFill>
              </a:rPr>
              <a:t>159 odst. </a:t>
            </a:r>
            <a:r>
              <a:rPr lang="cs-CZ" sz="2400" dirty="0" smtClean="0">
                <a:solidFill>
                  <a:schemeClr val="tx1"/>
                </a:solidFill>
              </a:rPr>
              <a:t>6 a 7 </a:t>
            </a:r>
            <a:r>
              <a:rPr lang="cs-CZ" sz="2400" dirty="0">
                <a:solidFill>
                  <a:schemeClr val="tx1"/>
                </a:solidFill>
              </a:rPr>
              <a:t>z. č. 221/1999 Sb., </a:t>
            </a:r>
            <a:r>
              <a:rPr lang="cs-CZ" sz="2400" i="1" dirty="0">
                <a:solidFill>
                  <a:schemeClr val="tx1"/>
                </a:solidFill>
              </a:rPr>
              <a:t>o vojácích z </a:t>
            </a:r>
            <a:r>
              <a:rPr lang="cs-CZ" sz="2400" i="1" dirty="0" smtClean="0">
                <a:solidFill>
                  <a:schemeClr val="tx1"/>
                </a:solidFill>
              </a:rPr>
              <a:t>povolání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§ 212 </a:t>
            </a:r>
            <a:r>
              <a:rPr lang="cs-CZ" sz="2400" dirty="0" smtClean="0">
                <a:solidFill>
                  <a:schemeClr val="tx1"/>
                </a:solidFill>
              </a:rPr>
              <a:t>z</a:t>
            </a:r>
            <a:r>
              <a:rPr lang="cs-CZ" sz="2400" dirty="0">
                <a:solidFill>
                  <a:schemeClr val="tx1"/>
                </a:solidFill>
              </a:rPr>
              <a:t>. č. 361/2003 Sb., </a:t>
            </a:r>
            <a:r>
              <a:rPr lang="cs-CZ" sz="2400" i="1" dirty="0">
                <a:solidFill>
                  <a:schemeClr val="tx1"/>
                </a:solidFill>
              </a:rPr>
              <a:t>o služebním poměru příslušníků bezpečnostních sborů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§ 328 odst. </a:t>
            </a:r>
            <a:r>
              <a:rPr lang="cs-CZ" sz="2400" dirty="0" smtClean="0">
                <a:solidFill>
                  <a:schemeClr val="tx1"/>
                </a:solidFill>
              </a:rPr>
              <a:t>1 z</a:t>
            </a:r>
            <a:r>
              <a:rPr lang="cs-CZ" sz="2400" dirty="0">
                <a:solidFill>
                  <a:schemeClr val="tx1"/>
                </a:solidFill>
              </a:rPr>
              <a:t>. č. 262/2006 Sb., </a:t>
            </a:r>
            <a:r>
              <a:rPr lang="cs-CZ" sz="2400" i="1" dirty="0">
                <a:solidFill>
                  <a:schemeClr val="tx1"/>
                </a:solidFill>
              </a:rPr>
              <a:t>zákoník práce </a:t>
            </a:r>
            <a:endParaRPr lang="cs-CZ" sz="2400" i="1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z</a:t>
            </a:r>
            <a:r>
              <a:rPr lang="cs-CZ" sz="2400" dirty="0" smtClean="0">
                <a:solidFill>
                  <a:schemeClr val="tx1"/>
                </a:solidFill>
              </a:rPr>
              <a:t>. č. 234/2014 Sb., </a:t>
            </a:r>
            <a:r>
              <a:rPr lang="cs-CZ" sz="2400" i="1" dirty="0" smtClean="0">
                <a:solidFill>
                  <a:schemeClr val="tx1"/>
                </a:solidFill>
              </a:rPr>
              <a:t>o státní službě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(problematiku přechodu práv po smrti zaměstnance neupravuje)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i="1" dirty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5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500" y="1447800"/>
            <a:ext cx="8809038" cy="546100"/>
          </a:xfrm>
        </p:spPr>
        <p:txBody>
          <a:bodyPr>
            <a:normAutofit/>
          </a:bodyPr>
          <a:lstStyle/>
          <a:p>
            <a:pPr algn="ctr"/>
            <a:r>
              <a:rPr lang="cs-CZ" i="1" dirty="0" smtClean="0"/>
              <a:t>2) Přechod nároků (práv) z</a:t>
            </a:r>
            <a:r>
              <a:rPr lang="cs-CZ" i="1" dirty="0"/>
              <a:t> </a:t>
            </a:r>
            <a:r>
              <a:rPr lang="cs-CZ" i="1" dirty="0" smtClean="0"/>
              <a:t>pracovního poměru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600" y="2090738"/>
            <a:ext cx="8166100" cy="4589462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z</a:t>
            </a:r>
            <a:r>
              <a:rPr lang="cs-CZ" sz="2400" dirty="0">
                <a:solidFill>
                  <a:schemeClr val="tx1"/>
                </a:solidFill>
              </a:rPr>
              <a:t>. č. 65/1965 Sb</a:t>
            </a:r>
            <a:r>
              <a:rPr lang="cs-CZ" sz="2400" dirty="0" smtClean="0">
                <a:solidFill>
                  <a:schemeClr val="tx1"/>
                </a:solidFill>
              </a:rPr>
              <a:t>., </a:t>
            </a:r>
            <a:r>
              <a:rPr lang="cs-CZ" sz="2400" i="1" dirty="0" smtClean="0">
                <a:solidFill>
                  <a:schemeClr val="tx1"/>
                </a:solidFill>
              </a:rPr>
              <a:t>zákoník práce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§ 260 </a:t>
            </a:r>
            <a:r>
              <a:rPr lang="cs-CZ" sz="2400" dirty="0" smtClean="0">
                <a:solidFill>
                  <a:schemeClr val="tx1"/>
                </a:solidFill>
              </a:rPr>
              <a:t>(1): </a:t>
            </a:r>
            <a:r>
              <a:rPr lang="cs-CZ" sz="2400" dirty="0">
                <a:solidFill>
                  <a:schemeClr val="tx1"/>
                </a:solidFill>
              </a:rPr>
              <a:t>Nárok na náhradu za bolest a za ztížení společenského uplatnění smrtí zaměstnance zaniká.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2):</a:t>
            </a:r>
            <a:r>
              <a:rPr lang="cs-CZ" sz="2400" dirty="0">
                <a:solidFill>
                  <a:schemeClr val="tx1"/>
                </a:solidFill>
              </a:rPr>
              <a:t> </a:t>
            </a:r>
            <a:r>
              <a:rPr lang="cs-CZ" sz="2400" dirty="0" smtClean="0">
                <a:solidFill>
                  <a:schemeClr val="tx1"/>
                </a:solidFill>
              </a:rPr>
              <a:t>Ostatní </a:t>
            </a:r>
            <a:r>
              <a:rPr lang="cs-CZ" sz="2400" dirty="0">
                <a:solidFill>
                  <a:schemeClr val="tx1"/>
                </a:solidFill>
              </a:rPr>
              <a:t>peněžité nároky zaměstnance jeho smrtí nezanikají; do výše odpovídající trojnásobku jeho průměrného měsíčního výdělku přecházejí mzdové nároky z pracovního poměru postupně přímo na jeho manžela, děti a rodiče, jestliže s ním žili 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v </a:t>
            </a:r>
            <a:r>
              <a:rPr lang="cs-CZ" sz="2400" dirty="0">
                <a:solidFill>
                  <a:schemeClr val="tx1"/>
                </a:solidFill>
              </a:rPr>
              <a:t>době smrti ve společné domácnosti; předmětem dědictví se stávají, není-li těchto osob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400" dirty="0">
                <a:solidFill>
                  <a:schemeClr val="tx1"/>
                </a:solidFill>
              </a:rPr>
              <a:t>z. č. 262/2006 Sb., </a:t>
            </a:r>
            <a:r>
              <a:rPr lang="cs-CZ" sz="2400" i="1" dirty="0">
                <a:solidFill>
                  <a:schemeClr val="tx1"/>
                </a:solidFill>
              </a:rPr>
              <a:t>zákoník práce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§ 328 odst. 1: Peněžitá práva zaměstnance jeho smrtí nezanikají. Do výše odpovídající trojnásobku jeho průměrného měsíčního výdělku přecházejí </a:t>
            </a:r>
            <a:r>
              <a:rPr lang="cs-CZ" sz="2400" b="1" dirty="0">
                <a:solidFill>
                  <a:schemeClr val="tx1"/>
                </a:solidFill>
              </a:rPr>
              <a:t>mzdová a platová práva</a:t>
            </a:r>
            <a:r>
              <a:rPr lang="cs-CZ" sz="2400" dirty="0">
                <a:solidFill>
                  <a:schemeClr val="tx1"/>
                </a:solidFill>
              </a:rPr>
              <a:t> z pracovněprávního vztahu uvedeného v § 3 větě druhé postupně na jeho </a:t>
            </a:r>
            <a:r>
              <a:rPr lang="cs-CZ" sz="2400" b="1" dirty="0">
                <a:solidFill>
                  <a:schemeClr val="tx1"/>
                </a:solidFill>
              </a:rPr>
              <a:t>manžela, děti a rodiče</a:t>
            </a:r>
            <a:r>
              <a:rPr lang="cs-CZ" sz="2400" dirty="0">
                <a:solidFill>
                  <a:schemeClr val="tx1"/>
                </a:solidFill>
              </a:rPr>
              <a:t>, jestliže s ním žili v době smrti ve </a:t>
            </a:r>
            <a:r>
              <a:rPr lang="cs-CZ" sz="2400" b="1" dirty="0">
                <a:solidFill>
                  <a:schemeClr val="tx1"/>
                </a:solidFill>
              </a:rPr>
              <a:t>společné domácnosti</a:t>
            </a:r>
            <a:r>
              <a:rPr lang="cs-CZ" sz="2400" dirty="0">
                <a:solidFill>
                  <a:schemeClr val="tx1"/>
                </a:solidFill>
              </a:rPr>
              <a:t>; předmětem dědictví se stávají, není-li těchto osob.  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30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1295400"/>
            <a:ext cx="8445500" cy="457200"/>
          </a:xfrm>
        </p:spPr>
        <p:txBody>
          <a:bodyPr>
            <a:normAutofit/>
          </a:bodyPr>
          <a:lstStyle/>
          <a:p>
            <a:pPr algn="ctr"/>
            <a:r>
              <a:rPr lang="cs-CZ" i="1" dirty="0" smtClean="0"/>
              <a:t>3) Přechod platových nároků ze služebních </a:t>
            </a:r>
            <a:r>
              <a:rPr lang="cs-CZ" i="1" dirty="0"/>
              <a:t>poměrů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0" y="1879600"/>
            <a:ext cx="8293100" cy="4660900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z</a:t>
            </a:r>
            <a:r>
              <a:rPr lang="cs-CZ" sz="2400" dirty="0">
                <a:solidFill>
                  <a:schemeClr val="tx1"/>
                </a:solidFill>
              </a:rPr>
              <a:t>. č. 221/1999 Sb., </a:t>
            </a:r>
            <a:r>
              <a:rPr lang="cs-CZ" sz="2400" i="1" dirty="0">
                <a:solidFill>
                  <a:schemeClr val="tx1"/>
                </a:solidFill>
              </a:rPr>
              <a:t>o vojácích z </a:t>
            </a:r>
            <a:r>
              <a:rPr lang="cs-CZ" sz="2400" i="1" dirty="0" smtClean="0">
                <a:solidFill>
                  <a:schemeClr val="tx1"/>
                </a:solidFill>
              </a:rPr>
              <a:t>povolání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§ 159 (</a:t>
            </a:r>
            <a:r>
              <a:rPr lang="cs-CZ" sz="2400" dirty="0" smtClean="0">
                <a:solidFill>
                  <a:schemeClr val="tx1"/>
                </a:solidFill>
              </a:rPr>
              <a:t>7): </a:t>
            </a:r>
            <a:r>
              <a:rPr lang="cs-CZ" sz="2400" dirty="0">
                <a:solidFill>
                  <a:schemeClr val="tx1"/>
                </a:solidFill>
              </a:rPr>
              <a:t>Ostatní peněžité nároky vojáka vzniklé do zániku služebního poměru nezanikají; do výše odpovídající trojnásobku jeho průměrného měsíčního výdělku přecházejí </a:t>
            </a:r>
            <a:r>
              <a:rPr lang="cs-CZ" sz="2400" b="1" dirty="0">
                <a:solidFill>
                  <a:schemeClr val="tx1"/>
                </a:solidFill>
              </a:rPr>
              <a:t>platové nároky </a:t>
            </a:r>
            <a:r>
              <a:rPr lang="cs-CZ" sz="2400" dirty="0">
                <a:solidFill>
                  <a:schemeClr val="tx1"/>
                </a:solidFill>
              </a:rPr>
              <a:t>ze služebního poměru postupně přímo na manžela, děti a rodiče, jestliže s ním žili v době smrti ve společné domácnosti; předmětem dědictví se stávají, není-li těchto osob.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</a:t>
            </a:r>
            <a:r>
              <a:rPr lang="cs-CZ" sz="2400" dirty="0">
                <a:solidFill>
                  <a:schemeClr val="tx1"/>
                </a:solidFill>
              </a:rPr>
              <a:t>. č. 361/2003 Sb., </a:t>
            </a:r>
            <a:r>
              <a:rPr lang="cs-CZ" sz="2400" i="1" dirty="0">
                <a:solidFill>
                  <a:schemeClr val="tx1"/>
                </a:solidFill>
              </a:rPr>
              <a:t>o služebním poměru příslušníků bezpečnostních </a:t>
            </a:r>
            <a:r>
              <a:rPr lang="cs-CZ" sz="2400" i="1" dirty="0" smtClean="0">
                <a:solidFill>
                  <a:schemeClr val="tx1"/>
                </a:solidFill>
              </a:rPr>
              <a:t>sborů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§ 212 (1</a:t>
            </a:r>
            <a:r>
              <a:rPr lang="cs-CZ" sz="2400" dirty="0" smtClean="0">
                <a:solidFill>
                  <a:schemeClr val="tx1"/>
                </a:solidFill>
              </a:rPr>
              <a:t>): </a:t>
            </a:r>
            <a:r>
              <a:rPr lang="cs-CZ" sz="2400" dirty="0">
                <a:solidFill>
                  <a:schemeClr val="tx1"/>
                </a:solidFill>
              </a:rPr>
              <a:t>Nárok na náhradu za bolest a za ztížení společenského uplatnění zaniká smrtí příslušníka. Ostatní peněžité nároky nezanikají.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(2</a:t>
            </a:r>
            <a:r>
              <a:rPr lang="cs-CZ" sz="2400" dirty="0" smtClean="0">
                <a:solidFill>
                  <a:schemeClr val="tx1"/>
                </a:solidFill>
              </a:rPr>
              <a:t>): </a:t>
            </a:r>
            <a:r>
              <a:rPr lang="cs-CZ" sz="2400" b="1" dirty="0">
                <a:solidFill>
                  <a:schemeClr val="tx1"/>
                </a:solidFill>
              </a:rPr>
              <a:t>Nároky ze služebního poměru </a:t>
            </a:r>
            <a:r>
              <a:rPr lang="cs-CZ" sz="2400" dirty="0">
                <a:solidFill>
                  <a:schemeClr val="tx1"/>
                </a:solidFill>
              </a:rPr>
              <a:t>až do výše trojnásobku průměrného služební[ho] příjmu příslušníka přecházejí na jeho manžela, a není-li jej, na jeho děti, a není-li manžela ani dětí, na rodiče, jestliže s ním žili v době smrti v domácnosti. Jestliže není těchto osob, nároky se stávají předmětem dědictví. 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2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00" y="1422400"/>
            <a:ext cx="8445500" cy="457200"/>
          </a:xfrm>
        </p:spPr>
        <p:txBody>
          <a:bodyPr>
            <a:normAutofit/>
          </a:bodyPr>
          <a:lstStyle/>
          <a:p>
            <a:pPr algn="ctr"/>
            <a:r>
              <a:rPr lang="cs-CZ" i="1" dirty="0" smtClean="0"/>
              <a:t>(Ne)řešené problémy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5" y="2190750"/>
            <a:ext cx="7734299" cy="43497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400" dirty="0">
                <a:solidFill>
                  <a:schemeClr val="tx1"/>
                </a:solidFill>
              </a:rPr>
              <a:t>v</a:t>
            </a:r>
            <a:r>
              <a:rPr lang="cs-CZ" sz="2400" dirty="0" smtClean="0">
                <a:solidFill>
                  <a:schemeClr val="tx1"/>
                </a:solidFill>
              </a:rPr>
              <a:t>ýchodisko: vztah </a:t>
            </a:r>
            <a:r>
              <a:rPr lang="cs-CZ" sz="2400" dirty="0">
                <a:solidFill>
                  <a:schemeClr val="tx1"/>
                </a:solidFill>
              </a:rPr>
              <a:t>veřejného a soukromého </a:t>
            </a:r>
            <a:r>
              <a:rPr lang="cs-CZ" sz="2400" dirty="0" smtClean="0">
                <a:solidFill>
                  <a:schemeClr val="tx1"/>
                </a:solidFill>
              </a:rPr>
              <a:t>práva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1) rozsah </a:t>
            </a:r>
            <a:r>
              <a:rPr lang="cs-CZ" sz="2400" dirty="0">
                <a:solidFill>
                  <a:schemeClr val="tx1"/>
                </a:solidFill>
              </a:rPr>
              <a:t>nabývaných </a:t>
            </a:r>
            <a:r>
              <a:rPr lang="cs-CZ" sz="2400" dirty="0" smtClean="0">
                <a:solidFill>
                  <a:schemeClr val="tx1"/>
                </a:solidFill>
              </a:rPr>
              <a:t>práv (peněžitá práva x </a:t>
            </a:r>
            <a:r>
              <a:rPr lang="cs-CZ" sz="2400" dirty="0">
                <a:solidFill>
                  <a:schemeClr val="tx1"/>
                </a:solidFill>
              </a:rPr>
              <a:t>m</a:t>
            </a:r>
            <a:r>
              <a:rPr lang="cs-CZ" sz="2400" dirty="0" smtClean="0">
                <a:solidFill>
                  <a:schemeClr val="tx1"/>
                </a:solidFill>
              </a:rPr>
              <a:t>zdová a platová práva; co cestovní náhrady? </a:t>
            </a:r>
            <a:r>
              <a:rPr lang="cs-CZ" sz="2400" dirty="0">
                <a:solidFill>
                  <a:schemeClr val="tx1"/>
                </a:solidFill>
              </a:rPr>
              <a:t>nároky na náhradu za bolest a za ztížení společenského </a:t>
            </a:r>
            <a:r>
              <a:rPr lang="cs-CZ" sz="2400" dirty="0" smtClean="0">
                <a:solidFill>
                  <a:schemeClr val="tx1"/>
                </a:solidFill>
              </a:rPr>
              <a:t>uplatnění</a:t>
            </a:r>
            <a:r>
              <a:rPr lang="cs-CZ" sz="2400" dirty="0">
                <a:solidFill>
                  <a:schemeClr val="tx1"/>
                </a:solidFill>
              </a:rPr>
              <a:t>;</a:t>
            </a:r>
            <a:r>
              <a:rPr lang="cs-CZ" sz="2400" dirty="0" smtClean="0">
                <a:solidFill>
                  <a:schemeClr val="tx1"/>
                </a:solidFill>
              </a:rPr>
              <a:t> osobní?) 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2) </a:t>
            </a:r>
            <a:r>
              <a:rPr lang="cs-CZ" sz="2400" dirty="0">
                <a:solidFill>
                  <a:schemeClr val="tx1"/>
                </a:solidFill>
              </a:rPr>
              <a:t>na okruh oprávněných </a:t>
            </a:r>
            <a:r>
              <a:rPr lang="cs-CZ" sz="2400" dirty="0" smtClean="0">
                <a:solidFill>
                  <a:schemeClr val="tx1"/>
                </a:solidFill>
              </a:rPr>
              <a:t>(registrované partnerství?) 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3) </a:t>
            </a:r>
            <a:r>
              <a:rPr lang="cs-CZ" sz="2400" dirty="0">
                <a:solidFill>
                  <a:schemeClr val="tx1"/>
                </a:solidFill>
              </a:rPr>
              <a:t>na charakter nabývání jinak než </a:t>
            </a:r>
            <a:r>
              <a:rPr lang="cs-CZ" sz="2400" dirty="0" smtClean="0">
                <a:solidFill>
                  <a:schemeClr val="tx1"/>
                </a:solidFill>
              </a:rPr>
              <a:t>děděním (vražda manžela, viz dále)</a:t>
            </a:r>
          </a:p>
          <a:p>
            <a:pPr marL="0" indent="0">
              <a:lnSpc>
                <a:spcPct val="110000"/>
              </a:lnSpc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66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499014" y="1383209"/>
            <a:ext cx="8149582" cy="6360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i="1" dirty="0">
                <a:latin typeface="Arial" charset="0"/>
                <a:cs typeface="Arial" charset="0"/>
              </a:rPr>
              <a:t>Judikatura Nejvyššího správního soudu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8734" y="1911234"/>
            <a:ext cx="8680804" cy="4381427"/>
          </a:xfrm>
        </p:spPr>
        <p:txBody>
          <a:bodyPr/>
          <a:lstStyle/>
          <a:p>
            <a:pPr>
              <a:spcBef>
                <a:spcPts val="594"/>
              </a:spcBef>
            </a:pPr>
            <a:r>
              <a:rPr lang="cs-CZ" altLang="cs-CZ" sz="2400" dirty="0">
                <a:solidFill>
                  <a:schemeClr val="tx1"/>
                </a:solidFill>
                <a:latin typeface="Arial" charset="0"/>
                <a:cs typeface="Arial" charset="0"/>
              </a:rPr>
              <a:t>„veřejné a soukromé právo v moderní společnosti nejsou dva světy oddělené, v nichž by platila zcela a principiálně odlišná pravidla, nýbrž dvě sféry jednoho ve své podstatě jednotného a uceleného právního řádu“; </a:t>
            </a:r>
          </a:p>
          <a:p>
            <a:pPr>
              <a:spcBef>
                <a:spcPts val="594"/>
              </a:spcBef>
            </a:pPr>
            <a:r>
              <a:rPr lang="cs-CZ" altLang="cs-CZ" sz="2400" dirty="0">
                <a:solidFill>
                  <a:schemeClr val="tx1"/>
                </a:solidFill>
                <a:latin typeface="Arial" charset="0"/>
                <a:cs typeface="Arial" charset="0"/>
              </a:rPr>
              <a:t>vztah soukromého a veřejného práva chápe jako „vztah obecného a zvláštního práva“, což má být v praxi cenné tím, že to „umožňuje </a:t>
            </a:r>
            <a:r>
              <a:rPr lang="cs-CZ" alt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ˈsubsidiárně</a:t>
            </a:r>
            <a:r>
              <a:rPr lang="cs-CZ" altLang="cs-CZ" sz="2400" dirty="0">
                <a:solidFill>
                  <a:schemeClr val="tx1"/>
                </a:solidFill>
                <a:latin typeface="Arial" charset="0"/>
                <a:cs typeface="Arial" charset="0"/>
              </a:rPr>
              <a:t>ˈ</a:t>
            </a:r>
            <a:r>
              <a:rPr lang="cs-CZ" alt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400" dirty="0">
                <a:solidFill>
                  <a:schemeClr val="tx1"/>
                </a:solidFill>
                <a:latin typeface="Arial" charset="0"/>
                <a:cs typeface="Arial" charset="0"/>
              </a:rPr>
              <a:t>použít i ve veřejném právu normy práva soukromého tam, kde veřejnoprávní úprava chybí či je kusá a kde nelze dospět k rozumnému závěru, že absence či kusost úpravy má svůj samostatný smysl a účel“ (č. j. 2 As 50/2005-53).</a:t>
            </a:r>
            <a:endParaRPr lang="cs-CZ" altLang="cs-CZ" sz="23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40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8426" y="3987799"/>
            <a:ext cx="7560000" cy="952501"/>
          </a:xfrm>
        </p:spPr>
        <p:txBody>
          <a:bodyPr>
            <a:normAutofit/>
          </a:bodyPr>
          <a:lstStyle/>
          <a:p>
            <a:r>
              <a:rPr lang="cs-CZ" sz="2700" dirty="0" smtClean="0"/>
              <a:t>Případ </a:t>
            </a:r>
            <a:r>
              <a:rPr lang="cs-CZ" sz="2700" dirty="0" err="1"/>
              <a:t>Riggs</a:t>
            </a:r>
            <a:r>
              <a:rPr lang="cs-CZ" sz="2700" dirty="0"/>
              <a:t> </a:t>
            </a:r>
            <a:r>
              <a:rPr lang="cs-CZ" sz="2700" dirty="0" smtClean="0"/>
              <a:t>v. </a:t>
            </a:r>
            <a:r>
              <a:rPr lang="cs-CZ" sz="2700" dirty="0" err="1"/>
              <a:t>Palmer</a:t>
            </a:r>
            <a:r>
              <a:rPr lang="cs-CZ" sz="2700" dirty="0"/>
              <a:t> </a:t>
            </a:r>
            <a:r>
              <a:rPr lang="cs-CZ" sz="2700" smtClean="0"/>
              <a:t/>
            </a:r>
            <a:br>
              <a:rPr lang="cs-CZ" sz="2700" smtClean="0"/>
            </a:br>
            <a:r>
              <a:rPr lang="cs-CZ" sz="2700" smtClean="0"/>
              <a:t>a jeho význam pro české právo</a:t>
            </a: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0000" y="5422900"/>
            <a:ext cx="7560000" cy="838200"/>
          </a:xfrm>
        </p:spPr>
        <p:txBody>
          <a:bodyPr>
            <a:normAutofit/>
          </a:bodyPr>
          <a:lstStyle/>
          <a:p>
            <a:r>
              <a:rPr lang="cs-CZ" sz="2200" dirty="0"/>
              <a:t>p</a:t>
            </a:r>
            <a:r>
              <a:rPr lang="cs-CZ" sz="2200" dirty="0" smtClean="0"/>
              <a:t>rovází Ondřej Horák</a:t>
            </a:r>
            <a:endParaRPr lang="cs-CZ" sz="2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80000" y="6197600"/>
            <a:ext cx="6840000" cy="354775"/>
          </a:xfrm>
        </p:spPr>
        <p:txBody>
          <a:bodyPr/>
          <a:lstStyle/>
          <a:p>
            <a:pPr algn="ctr"/>
            <a:r>
              <a:rPr lang="cs-CZ" sz="1600" dirty="0" smtClean="0"/>
              <a:t>Katedra teorie práv a právních dějin PF UP v Olomouci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8975" y="1353300"/>
            <a:ext cx="7560000" cy="526300"/>
          </a:xfrm>
        </p:spPr>
        <p:txBody>
          <a:bodyPr/>
          <a:lstStyle/>
          <a:p>
            <a:pPr algn="ctr"/>
            <a:r>
              <a:rPr lang="cs-CZ" sz="2400" i="1" dirty="0" err="1"/>
              <a:t>Riggs</a:t>
            </a:r>
            <a:r>
              <a:rPr lang="cs-CZ" sz="2400" i="1" dirty="0"/>
              <a:t> v. </a:t>
            </a:r>
            <a:r>
              <a:rPr lang="cs-CZ" sz="2400" i="1" dirty="0" err="1"/>
              <a:t>Palmer</a:t>
            </a:r>
            <a:r>
              <a:rPr lang="cs-CZ" sz="2400" i="1" dirty="0"/>
              <a:t> – spor, který se proslavil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006600"/>
            <a:ext cx="7988300" cy="4572000"/>
          </a:xfrm>
        </p:spPr>
        <p:txBody>
          <a:bodyPr>
            <a:normAutofit fontScale="62500" lnSpcReduction="20000"/>
          </a:bodyPr>
          <a:lstStyle/>
          <a:p>
            <a:r>
              <a:rPr lang="cs-CZ" altLang="cs-CZ" sz="3800" dirty="0">
                <a:solidFill>
                  <a:schemeClr val="tx1"/>
                </a:solidFill>
                <a:cs typeface="Times New Roman" pitchFamily="18" charset="0"/>
              </a:rPr>
              <a:t>vnuk zavraždil </a:t>
            </a:r>
            <a:r>
              <a:rPr lang="cs-CZ" altLang="cs-CZ" sz="3800" dirty="0" smtClean="0">
                <a:solidFill>
                  <a:schemeClr val="tx1"/>
                </a:solidFill>
                <a:cs typeface="Times New Roman" pitchFamily="18" charset="0"/>
              </a:rPr>
              <a:t>dědečka…</a:t>
            </a:r>
            <a:r>
              <a:rPr lang="cs-CZ" altLang="cs-CZ" sz="3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altLang="cs-CZ" sz="3800" dirty="0" smtClean="0">
                <a:solidFill>
                  <a:schemeClr val="tx1"/>
                </a:solidFill>
                <a:cs typeface="Times New Roman" pitchFamily="18" charset="0"/>
              </a:rPr>
              <a:t>z </a:t>
            </a:r>
            <a:r>
              <a:rPr lang="cs-CZ" altLang="cs-CZ" sz="3800" dirty="0">
                <a:solidFill>
                  <a:schemeClr val="tx1"/>
                </a:solidFill>
                <a:cs typeface="Times New Roman" pitchFamily="18" charset="0"/>
              </a:rPr>
              <a:t>kontinentální perspektivy banální </a:t>
            </a:r>
            <a:r>
              <a:rPr lang="cs-CZ" altLang="cs-CZ" sz="3800" dirty="0" smtClean="0">
                <a:solidFill>
                  <a:schemeClr val="tx1"/>
                </a:solidFill>
                <a:cs typeface="Times New Roman" pitchFamily="18" charset="0"/>
              </a:rPr>
              <a:t>dědicko-právní </a:t>
            </a:r>
            <a:r>
              <a:rPr lang="cs-CZ" altLang="cs-CZ" sz="3800" dirty="0">
                <a:solidFill>
                  <a:schemeClr val="tx1"/>
                </a:solidFill>
                <a:cs typeface="Times New Roman" pitchFamily="18" charset="0"/>
              </a:rPr>
              <a:t>spor </a:t>
            </a:r>
            <a:endParaRPr lang="cs-CZ" sz="380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cs-CZ" sz="3800" dirty="0" smtClean="0">
                <a:solidFill>
                  <a:schemeClr val="tx1"/>
                </a:solidFill>
                <a:cs typeface="Times New Roman" pitchFamily="18" charset="0"/>
              </a:rPr>
              <a:t>zapsal se do dějin právní myšlení,</a:t>
            </a:r>
            <a:endParaRPr lang="cs-CZ" sz="3800" dirty="0" smtClean="0">
              <a:solidFill>
                <a:schemeClr val="tx1"/>
              </a:solidFill>
            </a:endParaRPr>
          </a:p>
          <a:p>
            <a:r>
              <a:rPr lang="cs-CZ" sz="3800" dirty="0">
                <a:solidFill>
                  <a:schemeClr val="tx1"/>
                </a:solidFill>
              </a:rPr>
              <a:t>p</a:t>
            </a:r>
            <a:r>
              <a:rPr lang="cs-CZ" sz="3800" dirty="0" smtClean="0">
                <a:solidFill>
                  <a:schemeClr val="tx1"/>
                </a:solidFill>
              </a:rPr>
              <a:t>olemika o významu principů v právu, kritika právního pozitivismu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endParaRPr lang="cs-CZ" sz="2200" dirty="0" smtClean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  <a:p>
            <a:endParaRPr lang="cs-CZ" sz="2200" dirty="0" smtClean="0">
              <a:solidFill>
                <a:schemeClr val="tx1"/>
              </a:solidFill>
            </a:endParaRPr>
          </a:p>
          <a:p>
            <a:endParaRPr lang="cs-CZ" sz="2200" dirty="0" smtClean="0">
              <a:solidFill>
                <a:schemeClr val="tx1"/>
              </a:solidFill>
            </a:endParaRPr>
          </a:p>
          <a:p>
            <a:endParaRPr lang="cs-CZ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                                                       </a:t>
            </a:r>
          </a:p>
          <a:p>
            <a:pPr marL="0" indent="0">
              <a:buNone/>
            </a:pPr>
            <a:r>
              <a:rPr lang="cs-CZ" sz="3400" dirty="0" smtClean="0"/>
              <a:t>             Ronald </a:t>
            </a:r>
            <a:r>
              <a:rPr lang="cs-CZ" sz="3400" dirty="0" err="1" smtClean="0"/>
              <a:t>Dworkin</a:t>
            </a:r>
            <a:r>
              <a:rPr lang="cs-CZ" sz="3400" dirty="0" smtClean="0"/>
              <a:t>                             H</a:t>
            </a:r>
            <a:r>
              <a:rPr lang="cs-CZ" sz="3400" dirty="0"/>
              <a:t>. L. A. Hart</a:t>
            </a:r>
            <a:endParaRPr lang="cs-CZ" sz="3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                   </a:t>
            </a:r>
            <a:r>
              <a:rPr lang="cs-CZ" sz="2900" dirty="0" smtClean="0">
                <a:solidFill>
                  <a:schemeClr val="tx1"/>
                </a:solidFill>
              </a:rPr>
              <a:t>(1931–2013)                                          (1907–</a:t>
            </a:r>
            <a:r>
              <a:rPr lang="cs-CZ" sz="2900" dirty="0">
                <a:solidFill>
                  <a:schemeClr val="tx1"/>
                </a:solidFill>
              </a:rPr>
              <a:t>1992</a:t>
            </a:r>
            <a:r>
              <a:rPr lang="cs-CZ" sz="2900" dirty="0" smtClean="0">
                <a:solidFill>
                  <a:schemeClr val="tx1"/>
                </a:solidFill>
              </a:rPr>
              <a:t>)</a:t>
            </a:r>
          </a:p>
          <a:p>
            <a:endParaRPr lang="cs-CZ" sz="2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herbert h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132" y="3580327"/>
            <a:ext cx="1876568" cy="211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5" y="3689351"/>
            <a:ext cx="2514600" cy="189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01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600" y="1188200"/>
            <a:ext cx="7560000" cy="615200"/>
          </a:xfrm>
        </p:spPr>
        <p:txBody>
          <a:bodyPr/>
          <a:lstStyle/>
          <a:p>
            <a:pPr algn="ctr"/>
            <a:r>
              <a:rPr lang="cs-CZ" i="1" dirty="0" smtClean="0"/>
              <a:t>Domácí reflexe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900" y="1752600"/>
            <a:ext cx="7429500" cy="47879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A. </a:t>
            </a:r>
            <a:r>
              <a:rPr lang="cs-CZ" sz="2400" dirty="0" err="1">
                <a:solidFill>
                  <a:schemeClr val="tx1"/>
                </a:solidFill>
              </a:rPr>
              <a:t>Bröstl</a:t>
            </a:r>
            <a:r>
              <a:rPr lang="cs-CZ" sz="2400" dirty="0">
                <a:solidFill>
                  <a:schemeClr val="tx1"/>
                </a:solidFill>
              </a:rPr>
              <a:t>, V. </a:t>
            </a:r>
            <a:r>
              <a:rPr lang="cs-CZ" sz="2400" dirty="0" err="1">
                <a:solidFill>
                  <a:schemeClr val="tx1"/>
                </a:solidFill>
              </a:rPr>
              <a:t>Cepl</a:t>
            </a:r>
            <a:r>
              <a:rPr lang="cs-CZ" sz="2400" dirty="0">
                <a:solidFill>
                  <a:schemeClr val="tx1"/>
                </a:solidFill>
              </a:rPr>
              <a:t>, P. </a:t>
            </a:r>
            <a:r>
              <a:rPr lang="cs-CZ" sz="2400" dirty="0" err="1">
                <a:solidFill>
                  <a:schemeClr val="tx1"/>
                </a:solidFill>
              </a:rPr>
              <a:t>Colotka</a:t>
            </a:r>
            <a:r>
              <a:rPr lang="cs-CZ" sz="2400" dirty="0">
                <a:solidFill>
                  <a:schemeClr val="tx1"/>
                </a:solidFill>
              </a:rPr>
              <a:t>, P. </a:t>
            </a:r>
            <a:r>
              <a:rPr lang="cs-CZ" sz="2400" dirty="0" err="1" smtClean="0">
                <a:solidFill>
                  <a:schemeClr val="tx1"/>
                </a:solidFill>
              </a:rPr>
              <a:t>Holländer</a:t>
            </a:r>
            <a:r>
              <a:rPr lang="cs-CZ" sz="2400" dirty="0" smtClean="0">
                <a:solidFill>
                  <a:schemeClr val="tx1"/>
                </a:solidFill>
              </a:rPr>
              <a:t>, Z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  <a:r>
              <a:rPr lang="cs-CZ" sz="2400" dirty="0" err="1" smtClean="0">
                <a:solidFill>
                  <a:schemeClr val="tx1"/>
                </a:solidFill>
              </a:rPr>
              <a:t>Kühn</a:t>
            </a:r>
            <a:r>
              <a:rPr lang="cs-CZ" sz="2400" dirty="0" smtClean="0">
                <a:solidFill>
                  <a:schemeClr val="tx1"/>
                </a:solidFill>
              </a:rPr>
              <a:t> či T. Sobek; </a:t>
            </a:r>
            <a:r>
              <a:rPr lang="cs-CZ" sz="2400" dirty="0">
                <a:solidFill>
                  <a:schemeClr val="tx1"/>
                </a:solidFill>
              </a:rPr>
              <a:t>ÚS, NS i NSS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„Pokusím se na slavném sporu </a:t>
            </a:r>
            <a:r>
              <a:rPr lang="cs-CZ" sz="2400" dirty="0" err="1" smtClean="0">
                <a:solidFill>
                  <a:schemeClr val="tx1"/>
                </a:solidFill>
              </a:rPr>
              <a:t>Riggs</a:t>
            </a:r>
            <a:r>
              <a:rPr lang="cs-CZ" sz="2400" dirty="0" smtClean="0">
                <a:solidFill>
                  <a:schemeClr val="tx1"/>
                </a:solidFill>
              </a:rPr>
              <a:t> versus </a:t>
            </a:r>
            <a:r>
              <a:rPr lang="cs-CZ" sz="2400" dirty="0" err="1" smtClean="0">
                <a:solidFill>
                  <a:schemeClr val="tx1"/>
                </a:solidFill>
              </a:rPr>
              <a:t>Palmer</a:t>
            </a:r>
            <a:r>
              <a:rPr lang="cs-CZ" sz="2400" dirty="0" smtClean="0">
                <a:solidFill>
                  <a:schemeClr val="tx1"/>
                </a:solidFill>
              </a:rPr>
              <a:t> objasnit podstatu sporu </a:t>
            </a:r>
            <a:r>
              <a:rPr lang="cs-CZ" sz="2400" dirty="0" err="1" smtClean="0">
                <a:solidFill>
                  <a:schemeClr val="tx1"/>
                </a:solidFill>
              </a:rPr>
              <a:t>Dworkinova</a:t>
            </a:r>
            <a:r>
              <a:rPr lang="cs-CZ" sz="2400" dirty="0" smtClean="0">
                <a:solidFill>
                  <a:schemeClr val="tx1"/>
                </a:solidFill>
              </a:rPr>
              <a:t> útoku proti Hartovi. Pan </a:t>
            </a:r>
            <a:r>
              <a:rPr lang="cs-CZ" sz="2400" dirty="0" err="1" smtClean="0">
                <a:solidFill>
                  <a:schemeClr val="tx1"/>
                </a:solidFill>
              </a:rPr>
              <a:t>Riggs</a:t>
            </a:r>
            <a:r>
              <a:rPr lang="cs-CZ" sz="2400" dirty="0" smtClean="0">
                <a:solidFill>
                  <a:schemeClr val="tx1"/>
                </a:solidFill>
              </a:rPr>
              <a:t> zavraždil bohatého člověka, který předtím sepsal závěť, v níž panu </a:t>
            </a:r>
            <a:r>
              <a:rPr lang="cs-CZ" sz="2400" dirty="0" err="1" smtClean="0">
                <a:solidFill>
                  <a:schemeClr val="tx1"/>
                </a:solidFill>
              </a:rPr>
              <a:t>Riggsovi</a:t>
            </a:r>
            <a:r>
              <a:rPr lang="cs-CZ" sz="2400" dirty="0" smtClean="0">
                <a:solidFill>
                  <a:schemeClr val="tx1"/>
                </a:solidFill>
              </a:rPr>
              <a:t> odkázal veškerý svůj majetek. … Právě v tomto případě se ukázala nedostatečnost </a:t>
            </a:r>
            <a:r>
              <a:rPr lang="cs-CZ" sz="2400" dirty="0">
                <a:solidFill>
                  <a:schemeClr val="tx1"/>
                </a:solidFill>
              </a:rPr>
              <a:t>H</a:t>
            </a:r>
            <a:r>
              <a:rPr lang="cs-CZ" sz="2400" dirty="0" smtClean="0">
                <a:solidFill>
                  <a:schemeClr val="tx1"/>
                </a:solidFill>
              </a:rPr>
              <a:t>artových ústupků – ani ta nejvolnější interpretace ani dotváření práva či analogie nemohla nahradit aplikaci starého uznávaného principu, že nikdo nemůže nabýt majetku vlastním protiprávním činem.“   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    /</a:t>
            </a:r>
            <a:r>
              <a:rPr lang="cs-CZ" sz="1800" dirty="0">
                <a:solidFill>
                  <a:schemeClr val="tx1"/>
                </a:solidFill>
              </a:rPr>
              <a:t>CEPL, V. </a:t>
            </a:r>
            <a:r>
              <a:rPr lang="cs-CZ" sz="1800" i="1" dirty="0">
                <a:solidFill>
                  <a:schemeClr val="tx1"/>
                </a:solidFill>
              </a:rPr>
              <a:t>Prameny práva – principy nebo zájmy?</a:t>
            </a:r>
            <a:r>
              <a:rPr lang="cs-CZ" sz="1800" dirty="0">
                <a:solidFill>
                  <a:schemeClr val="tx1"/>
                </a:solidFill>
              </a:rPr>
              <a:t> Praha 1999, s. 8</a:t>
            </a:r>
            <a:r>
              <a:rPr lang="cs-CZ" sz="1800" dirty="0" smtClean="0">
                <a:solidFill>
                  <a:schemeClr val="tx1"/>
                </a:solidFill>
              </a:rPr>
              <a:t>./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85602"/>
      </p:ext>
    </p:extLst>
  </p:cSld>
  <p:clrMapOvr>
    <a:masterClrMapping/>
  </p:clrMapOvr>
</p:sld>
</file>

<file path=ppt/theme/theme1.xml><?xml version="1.0" encoding="utf-8"?>
<a:theme xmlns:a="http://schemas.openxmlformats.org/drawingml/2006/main" name="UP_prezentace_cz_4x3 (1)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 (1)</Template>
  <TotalTime>379</TotalTime>
  <Words>577</Words>
  <Application>Microsoft Office PowerPoint</Application>
  <PresentationFormat>Vlastní</PresentationFormat>
  <Paragraphs>81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UP_prezentace_cz_4x3 (1)</vt:lpstr>
      <vt:lpstr>Nabývání pro případ smrti jinak než děděním (Riggs versus Palmer) </vt:lpstr>
      <vt:lpstr>1) Přechod práv (nároků) z pracovního a služebních poměrů</vt:lpstr>
      <vt:lpstr>2) Přechod nároků (práv) z pracovního poměru</vt:lpstr>
      <vt:lpstr>3) Přechod platových nároků ze služebních poměrů</vt:lpstr>
      <vt:lpstr>(Ne)řešené problémy</vt:lpstr>
      <vt:lpstr>Judikatura Nejvyššího správního soudu</vt:lpstr>
      <vt:lpstr>Případ Riggs v. Palmer  a jeho význam pro české právo</vt:lpstr>
      <vt:lpstr>Riggs v. Palmer – spor, který se proslavil</vt:lpstr>
      <vt:lpstr>Domácí reflexe</vt:lpstr>
      <vt:lpstr>Komparace - středoevropský kontext</vt:lpstr>
      <vt:lpstr>Komparace - historický kontext</vt:lpstr>
      <vt:lpstr>Řešení</vt:lpstr>
      <vt:lpstr>Prezentace aplikace PowerPoint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Horák</dc:creator>
  <cp:lastModifiedBy>Posluchárna</cp:lastModifiedBy>
  <cp:revision>45</cp:revision>
  <dcterms:created xsi:type="dcterms:W3CDTF">2015-10-08T21:20:08Z</dcterms:created>
  <dcterms:modified xsi:type="dcterms:W3CDTF">2017-09-20T06:27:21Z</dcterms:modified>
</cp:coreProperties>
</file>