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8" r:id="rId15"/>
    <p:sldId id="279" r:id="rId16"/>
    <p:sldId id="276" r:id="rId17"/>
    <p:sldId id="277" r:id="rId18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564" y="4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20.09.2017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FAA9F45-41CB-41CC-ADA0-E9758E285E86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158F4C4-7AE8-46D2-97F3-C6923DC79303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6</a:t>
            </a:fld>
            <a:endParaRPr lang="cs-CZ" alt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887797-BD88-4B60-8234-F59C1E246102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23B0E20-E7A0-4B45-B574-8030A1E8D436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013D06F-CE3A-4D62-979C-B6EBCDF77574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6D293B6-2AE3-4B85-BBFF-5893E6F861E3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98FB1CF-3F72-4EA9-A65F-32173F772AB3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8B29A4-AC34-4254-A53D-7C278C615EAE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2356" y="3744096"/>
            <a:ext cx="7560000" cy="1383958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altLang="cs-CZ" sz="2800" i="1" dirty="0"/>
              <a:t>„Běžící zajíc jest nemovitostí, skolený movitostí“  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>Součást a příslušenství věci </a:t>
            </a:r>
            <a:br>
              <a:rPr lang="cs-CZ" altLang="cs-CZ" sz="2800" dirty="0"/>
            </a:br>
            <a:r>
              <a:rPr lang="cs-CZ" altLang="cs-CZ" sz="2800" dirty="0"/>
              <a:t>v soukromém i veřejném právu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7643" y="5511114"/>
            <a:ext cx="7560000" cy="1131879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p</a:t>
            </a:r>
            <a:r>
              <a:rPr lang="pl-PL" dirty="0" smtClean="0">
                <a:solidFill>
                  <a:schemeClr val="tx1"/>
                </a:solidFill>
              </a:rPr>
              <a:t>rovází Ondřej Horák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8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2E62DE-87A7-4FB9-9404-B0D721997565}" type="slidenum">
              <a:rPr lang="cs-CZ" altLang="cs-CZ"/>
              <a:pPr>
                <a:defRPr/>
              </a:pPr>
              <a:t>10</a:t>
            </a:fld>
            <a:endParaRPr lang="cs-CZ" altLang="cs-CZ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013254" y="1332737"/>
            <a:ext cx="8205147" cy="646051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i="1" dirty="0"/>
              <a:t>Sdílí příslušenství osud věci hlavní?</a:t>
            </a:r>
            <a:br>
              <a:rPr lang="cs-CZ" altLang="cs-CZ" i="1" dirty="0"/>
            </a:br>
            <a:endParaRPr lang="cs-CZ" altLang="cs-CZ" i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45" y="1902941"/>
            <a:ext cx="8893293" cy="482200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200" dirty="0">
                <a:solidFill>
                  <a:schemeClr val="tx1"/>
                </a:solidFill>
              </a:rPr>
              <a:t>Eliáš: </a:t>
            </a:r>
            <a:r>
              <a:rPr lang="cs-CZ" sz="2200" i="1" dirty="0">
                <a:solidFill>
                  <a:schemeClr val="tx1"/>
                </a:solidFill>
              </a:rPr>
              <a:t>„Příslušenství je sice samostatná věc v právním smyslu, ale </a:t>
            </a:r>
            <a:br>
              <a:rPr lang="cs-CZ" sz="2200" i="1" dirty="0">
                <a:solidFill>
                  <a:schemeClr val="tx1"/>
                </a:solidFill>
              </a:rPr>
            </a:br>
            <a:r>
              <a:rPr lang="cs-CZ" sz="2200" i="1" dirty="0">
                <a:solidFill>
                  <a:schemeClr val="tx1"/>
                </a:solidFill>
              </a:rPr>
              <a:t>její právní osud je do značné míry spojen s právním osudem věci hlavní. Z tohoto spojení se především odvozuje klasické pravidlo, </a:t>
            </a:r>
            <a:br>
              <a:rPr lang="cs-CZ" sz="2200" i="1" dirty="0">
                <a:solidFill>
                  <a:schemeClr val="tx1"/>
                </a:solidFill>
              </a:rPr>
            </a:br>
            <a:r>
              <a:rPr lang="cs-CZ" sz="2200" i="1" dirty="0">
                <a:solidFill>
                  <a:schemeClr val="tx1"/>
                </a:solidFill>
              </a:rPr>
              <a:t>že rozhodne-li se o právním osudu vlastní věci, sleduje týž osud i příslušenství (</a:t>
            </a:r>
            <a:r>
              <a:rPr lang="cs-CZ" sz="2200" i="1" dirty="0" err="1">
                <a:solidFill>
                  <a:schemeClr val="tx1"/>
                </a:solidFill>
              </a:rPr>
              <a:t>accessorium</a:t>
            </a:r>
            <a:r>
              <a:rPr lang="cs-CZ" sz="2200" i="1" dirty="0">
                <a:solidFill>
                  <a:schemeClr val="tx1"/>
                </a:solidFill>
              </a:rPr>
              <a:t> </a:t>
            </a:r>
            <a:r>
              <a:rPr lang="cs-CZ" sz="2200" i="1" dirty="0" err="1">
                <a:solidFill>
                  <a:schemeClr val="tx1"/>
                </a:solidFill>
              </a:rPr>
              <a:t>sequitur</a:t>
            </a:r>
            <a:r>
              <a:rPr lang="cs-CZ" sz="2200" i="1" dirty="0">
                <a:solidFill>
                  <a:schemeClr val="tx1"/>
                </a:solidFill>
              </a:rPr>
              <a:t> </a:t>
            </a:r>
            <a:r>
              <a:rPr lang="cs-CZ" sz="2200" i="1" dirty="0" err="1">
                <a:solidFill>
                  <a:schemeClr val="tx1"/>
                </a:solidFill>
              </a:rPr>
              <a:t>principale</a:t>
            </a:r>
            <a:r>
              <a:rPr lang="cs-CZ" sz="2200" i="1" dirty="0">
                <a:solidFill>
                  <a:schemeClr val="tx1"/>
                </a:solidFill>
              </a:rPr>
              <a:t>).“ </a:t>
            </a:r>
            <a:r>
              <a:rPr lang="cs-CZ" sz="2200" dirty="0">
                <a:solidFill>
                  <a:schemeClr val="tx1"/>
                </a:solidFill>
              </a:rPr>
              <a:t>(DZ, 2012, s. 237)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200" dirty="0">
                <a:solidFill>
                  <a:schemeClr val="tx1"/>
                </a:solidFill>
              </a:rPr>
              <a:t>Tilsch: </a:t>
            </a:r>
            <a:r>
              <a:rPr lang="cs-CZ" sz="2200" dirty="0" smtClean="0">
                <a:solidFill>
                  <a:schemeClr val="tx1"/>
                </a:solidFill>
              </a:rPr>
              <a:t>„</a:t>
            </a:r>
            <a:r>
              <a:rPr lang="cs-CZ" sz="2200" i="1" dirty="0" smtClean="0">
                <a:solidFill>
                  <a:schemeClr val="tx1"/>
                </a:solidFill>
              </a:rPr>
              <a:t>Příslušenství </a:t>
            </a:r>
            <a:r>
              <a:rPr lang="cs-CZ" sz="2200" i="1" dirty="0">
                <a:solidFill>
                  <a:schemeClr val="tx1"/>
                </a:solidFill>
              </a:rPr>
              <a:t>sleduje zásadně osudy hlavní věci…</a:t>
            </a:r>
            <a:r>
              <a:rPr lang="cs-CZ" sz="2200" dirty="0">
                <a:solidFill>
                  <a:schemeClr val="tx1"/>
                </a:solidFill>
              </a:rPr>
              <a:t> </a:t>
            </a:r>
            <a:r>
              <a:rPr lang="cs-CZ" sz="2200" dirty="0" smtClean="0">
                <a:solidFill>
                  <a:schemeClr val="tx1"/>
                </a:solidFill>
              </a:rPr>
              <a:t>„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>
                <a:solidFill>
                  <a:schemeClr val="tx1"/>
                </a:solidFill>
              </a:rPr>
              <a:t>1925, s. 150)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200" dirty="0">
                <a:solidFill>
                  <a:schemeClr val="tx1"/>
                </a:solidFill>
              </a:rPr>
              <a:t>Komentář R-S: </a:t>
            </a:r>
            <a:r>
              <a:rPr lang="cs-CZ" sz="2200" dirty="0" smtClean="0">
                <a:solidFill>
                  <a:schemeClr val="tx1"/>
                </a:solidFill>
              </a:rPr>
              <a:t>„</a:t>
            </a:r>
            <a:r>
              <a:rPr lang="cs-CZ" sz="2200" i="1" dirty="0" smtClean="0">
                <a:solidFill>
                  <a:schemeClr val="tx1"/>
                </a:solidFill>
              </a:rPr>
              <a:t>Chybným </a:t>
            </a:r>
            <a:r>
              <a:rPr lang="cs-CZ" sz="2200" i="1" dirty="0">
                <a:solidFill>
                  <a:schemeClr val="tx1"/>
                </a:solidFill>
              </a:rPr>
              <a:t>bylo by tvrzení, že příslušenství sdílí osudy věci hlavní, neboť – jak poznáme – jest tomu tak jen v několika směrech</a:t>
            </a:r>
            <a:r>
              <a:rPr lang="cs-CZ" sz="2200" i="1" dirty="0" smtClean="0">
                <a:solidFill>
                  <a:schemeClr val="tx1"/>
                </a:solidFill>
              </a:rPr>
              <a:t>.“ </a:t>
            </a:r>
            <a:r>
              <a:rPr lang="cs-CZ" dirty="0">
                <a:solidFill>
                  <a:schemeClr val="tx1"/>
                </a:solidFill>
              </a:rPr>
              <a:t>(II, 1935, s. 34)</a:t>
            </a:r>
            <a:r>
              <a:rPr lang="cs-CZ" sz="2100" dirty="0">
                <a:solidFill>
                  <a:schemeClr val="tx1"/>
                </a:solidFill>
              </a:rPr>
              <a:t>     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200" dirty="0">
                <a:solidFill>
                  <a:schemeClr val="tx1"/>
                </a:solidFill>
              </a:rPr>
              <a:t>Krčmář:</a:t>
            </a:r>
            <a:r>
              <a:rPr lang="cs-CZ" sz="2100" dirty="0">
                <a:solidFill>
                  <a:schemeClr val="tx1"/>
                </a:solidFill>
              </a:rPr>
              <a:t> </a:t>
            </a:r>
            <a:r>
              <a:rPr lang="cs-CZ" sz="2100" dirty="0" smtClean="0">
                <a:solidFill>
                  <a:schemeClr val="tx1"/>
                </a:solidFill>
              </a:rPr>
              <a:t>„</a:t>
            </a:r>
            <a:r>
              <a:rPr lang="cs-CZ" sz="2100" i="1" dirty="0" smtClean="0">
                <a:solidFill>
                  <a:schemeClr val="tx1"/>
                </a:solidFill>
              </a:rPr>
              <a:t>zdali </a:t>
            </a:r>
            <a:r>
              <a:rPr lang="cs-CZ" sz="2100" i="1" dirty="0">
                <a:solidFill>
                  <a:schemeClr val="tx1"/>
                </a:solidFill>
              </a:rPr>
              <a:t>nějaký kus je částí věci nemovité a zdali tedy ve všech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sz="2100" i="1" dirty="0">
                <a:solidFill>
                  <a:schemeClr val="tx1"/>
                </a:solidFill>
              </a:rPr>
              <a:t>směrech sdílí osudy věci hlavní či je příslušenstvím a osudy sdílí jen v určitých směrech, nebude … vždy snadno </a:t>
            </a:r>
            <a:r>
              <a:rPr lang="cs-CZ" sz="2100" i="1" dirty="0" smtClean="0">
                <a:solidFill>
                  <a:schemeClr val="tx1"/>
                </a:solidFill>
              </a:rPr>
              <a:t>rozhodnouti“ </a:t>
            </a:r>
            <a:r>
              <a:rPr lang="cs-CZ" dirty="0">
                <a:solidFill>
                  <a:schemeClr val="tx1"/>
                </a:solidFill>
              </a:rPr>
              <a:t>(1946, s. 185)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716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26F7E4-76E9-4F3F-9FD3-242BFBCAD6D6}" type="slidenum">
              <a:rPr lang="cs-CZ" altLang="cs-CZ"/>
              <a:pPr>
                <a:defRPr/>
              </a:pPr>
              <a:t>11</a:t>
            </a:fld>
            <a:endParaRPr lang="cs-CZ" altLang="cs-CZ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95287" y="1406878"/>
            <a:ext cx="8504251" cy="5732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i="1" dirty="0" err="1"/>
              <a:t>Accessorium</a:t>
            </a:r>
            <a:r>
              <a:rPr lang="cs-CZ" altLang="cs-CZ" i="1" dirty="0"/>
              <a:t> </a:t>
            </a:r>
            <a:r>
              <a:rPr lang="cs-CZ" altLang="cs-CZ" i="1" dirty="0" err="1"/>
              <a:t>sequitur</a:t>
            </a:r>
            <a:r>
              <a:rPr lang="cs-CZ" altLang="cs-CZ" i="1" dirty="0"/>
              <a:t> </a:t>
            </a:r>
            <a:r>
              <a:rPr lang="cs-CZ" altLang="cs-CZ" i="1" dirty="0" err="1"/>
              <a:t>principale</a:t>
            </a:r>
            <a:r>
              <a:rPr lang="cs-CZ" altLang="cs-CZ" i="1" dirty="0"/>
              <a:t>?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862" y="2113005"/>
            <a:ext cx="8576123" cy="4553246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naše literatura nezmiňuje, převzato z </a:t>
            </a:r>
            <a:r>
              <a:rPr lang="cs-CZ" sz="2400" dirty="0" err="1" smtClean="0">
                <a:solidFill>
                  <a:schemeClr val="tx1"/>
                </a:solidFill>
              </a:rPr>
              <a:t>Coinga</a:t>
            </a:r>
            <a:endParaRPr lang="cs-CZ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tradičněji</a:t>
            </a:r>
            <a:r>
              <a:rPr lang="cs-CZ" sz="2400" i="1" dirty="0" smtClean="0">
                <a:solidFill>
                  <a:schemeClr val="tx1"/>
                </a:solidFill>
              </a:rPr>
              <a:t> </a:t>
            </a:r>
            <a:r>
              <a:rPr lang="cs-CZ" sz="2400" i="1" dirty="0" err="1" smtClean="0">
                <a:solidFill>
                  <a:schemeClr val="tx1"/>
                </a:solidFill>
              </a:rPr>
              <a:t>accessio</a:t>
            </a:r>
            <a:r>
              <a:rPr lang="cs-CZ" sz="2400" i="1" dirty="0" smtClean="0">
                <a:solidFill>
                  <a:schemeClr val="tx1"/>
                </a:solidFill>
              </a:rPr>
              <a:t> cedit </a:t>
            </a:r>
            <a:r>
              <a:rPr lang="cs-CZ" sz="2400" i="1" dirty="0" err="1" smtClean="0">
                <a:solidFill>
                  <a:schemeClr val="tx1"/>
                </a:solidFill>
              </a:rPr>
              <a:t>principali</a:t>
            </a:r>
            <a:r>
              <a:rPr lang="cs-CZ" sz="2400" i="1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„přírůstek </a:t>
            </a:r>
            <a:r>
              <a:rPr lang="cs-CZ" sz="2400" dirty="0">
                <a:solidFill>
                  <a:schemeClr val="tx1"/>
                </a:solidFill>
              </a:rPr>
              <a:t>následuje věc hlavní</a:t>
            </a:r>
            <a:r>
              <a:rPr lang="cs-CZ" sz="2400" dirty="0" smtClean="0">
                <a:solidFill>
                  <a:schemeClr val="tx1"/>
                </a:solidFill>
              </a:rPr>
              <a:t>“, resp. týká se především součásti,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chemeClr val="tx1"/>
                </a:solidFill>
              </a:rPr>
              <a:t>k</a:t>
            </a:r>
            <a:r>
              <a:rPr lang="cs-CZ" sz="2400" dirty="0" smtClean="0">
                <a:solidFill>
                  <a:schemeClr val="tx1"/>
                </a:solidFill>
              </a:rPr>
              <a:t>dy došlo k rozšíření na příslušenství? ….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chemeClr val="tx1"/>
                </a:solidFill>
              </a:rPr>
              <a:t>d</a:t>
            </a:r>
            <a:r>
              <a:rPr lang="cs-CZ" sz="2400" dirty="0" smtClean="0">
                <a:solidFill>
                  <a:schemeClr val="tx1"/>
                </a:solidFill>
              </a:rPr>
              <a:t>ůsledné rozlišování součásti a příslušenství u Carla </a:t>
            </a:r>
            <a:r>
              <a:rPr lang="cs-CZ" sz="2400" dirty="0">
                <a:solidFill>
                  <a:schemeClr val="tx1"/>
                </a:solidFill>
              </a:rPr>
              <a:t>Christopha </a:t>
            </a:r>
            <a:r>
              <a:rPr lang="cs-CZ" sz="2400" dirty="0" err="1">
                <a:solidFill>
                  <a:schemeClr val="tx1"/>
                </a:solidFill>
              </a:rPr>
              <a:t>Hofackera</a:t>
            </a:r>
            <a:r>
              <a:rPr lang="cs-CZ" sz="2400" dirty="0">
                <a:solidFill>
                  <a:schemeClr val="tx1"/>
                </a:solidFill>
              </a:rPr>
              <a:t> (1749-1794)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cs-CZ" sz="1800" dirty="0">
                <a:solidFill>
                  <a:schemeClr val="tx1"/>
                </a:solidFill>
              </a:rPr>
              <a:t>/HOLTHÖFER, E. </a:t>
            </a:r>
            <a:r>
              <a:rPr lang="cs-CZ" sz="1800" i="1" dirty="0" err="1">
                <a:solidFill>
                  <a:schemeClr val="tx1"/>
                </a:solidFill>
              </a:rPr>
              <a:t>Sachteil</a:t>
            </a:r>
            <a:r>
              <a:rPr lang="cs-CZ" sz="1800" i="1" dirty="0">
                <a:solidFill>
                  <a:schemeClr val="tx1"/>
                </a:solidFill>
              </a:rPr>
              <a:t> </a:t>
            </a:r>
            <a:r>
              <a:rPr lang="cs-CZ" sz="1800" i="1" dirty="0" err="1">
                <a:solidFill>
                  <a:schemeClr val="tx1"/>
                </a:solidFill>
              </a:rPr>
              <a:t>und</a:t>
            </a:r>
            <a:r>
              <a:rPr lang="cs-CZ" sz="1800" i="1" dirty="0">
                <a:solidFill>
                  <a:schemeClr val="tx1"/>
                </a:solidFill>
              </a:rPr>
              <a:t> </a:t>
            </a:r>
            <a:r>
              <a:rPr lang="cs-CZ" sz="1800" i="1" dirty="0" err="1">
                <a:solidFill>
                  <a:schemeClr val="tx1"/>
                </a:solidFill>
              </a:rPr>
              <a:t>Sachzubehör</a:t>
            </a:r>
            <a:r>
              <a:rPr lang="cs-CZ" sz="1800" i="1" dirty="0">
                <a:solidFill>
                  <a:schemeClr val="tx1"/>
                </a:solidFill>
              </a:rPr>
              <a:t> </a:t>
            </a:r>
            <a:r>
              <a:rPr lang="cs-CZ" sz="1800" i="1" dirty="0" err="1">
                <a:solidFill>
                  <a:schemeClr val="tx1"/>
                </a:solidFill>
              </a:rPr>
              <a:t>im</a:t>
            </a:r>
            <a:r>
              <a:rPr lang="cs-CZ" sz="1800" i="1" dirty="0">
                <a:solidFill>
                  <a:schemeClr val="tx1"/>
                </a:solidFill>
              </a:rPr>
              <a:t> </a:t>
            </a:r>
            <a:r>
              <a:rPr lang="cs-CZ" sz="1800" i="1" dirty="0" err="1">
                <a:solidFill>
                  <a:schemeClr val="tx1"/>
                </a:solidFill>
              </a:rPr>
              <a:t>römischen</a:t>
            </a:r>
            <a:r>
              <a:rPr lang="cs-CZ" sz="1800" i="1" dirty="0">
                <a:solidFill>
                  <a:schemeClr val="tx1"/>
                </a:solidFill>
              </a:rPr>
              <a:t> </a:t>
            </a:r>
            <a:r>
              <a:rPr lang="cs-CZ" sz="1800" i="1" dirty="0" err="1">
                <a:solidFill>
                  <a:schemeClr val="tx1"/>
                </a:solidFill>
              </a:rPr>
              <a:t>und</a:t>
            </a:r>
            <a:r>
              <a:rPr lang="cs-CZ" sz="1800" i="1" dirty="0">
                <a:solidFill>
                  <a:schemeClr val="tx1"/>
                </a:solidFill>
              </a:rPr>
              <a:t> </a:t>
            </a:r>
            <a:r>
              <a:rPr lang="cs-CZ" sz="1800" i="1" dirty="0" err="1">
                <a:solidFill>
                  <a:schemeClr val="tx1"/>
                </a:solidFill>
              </a:rPr>
              <a:t>im</a:t>
            </a:r>
            <a:r>
              <a:rPr lang="cs-CZ" sz="1800" i="1" dirty="0">
                <a:solidFill>
                  <a:schemeClr val="tx1"/>
                </a:solidFill>
              </a:rPr>
              <a:t> </a:t>
            </a:r>
            <a:r>
              <a:rPr lang="cs-CZ" sz="1800" i="1" dirty="0" err="1">
                <a:solidFill>
                  <a:schemeClr val="tx1"/>
                </a:solidFill>
              </a:rPr>
              <a:t>gemeinen</a:t>
            </a:r>
            <a:r>
              <a:rPr lang="cs-CZ" sz="1800" i="1" dirty="0">
                <a:solidFill>
                  <a:schemeClr val="tx1"/>
                </a:solidFill>
              </a:rPr>
              <a:t> </a:t>
            </a:r>
            <a:r>
              <a:rPr lang="cs-CZ" sz="1800" i="1" dirty="0" err="1">
                <a:solidFill>
                  <a:schemeClr val="tx1"/>
                </a:solidFill>
              </a:rPr>
              <a:t>Recht</a:t>
            </a:r>
            <a:r>
              <a:rPr lang="cs-CZ" sz="1800" dirty="0">
                <a:solidFill>
                  <a:schemeClr val="tx1"/>
                </a:solidFill>
              </a:rPr>
              <a:t>. </a:t>
            </a:r>
            <a:r>
              <a:rPr lang="cs-CZ" sz="1800" dirty="0" err="1">
                <a:solidFill>
                  <a:schemeClr val="tx1"/>
                </a:solidFill>
              </a:rPr>
              <a:t>Berlin</a:t>
            </a:r>
            <a:r>
              <a:rPr lang="cs-CZ" sz="1800" dirty="0">
                <a:solidFill>
                  <a:schemeClr val="tx1"/>
                </a:solidFill>
              </a:rPr>
              <a:t>; New York: Walter de </a:t>
            </a:r>
            <a:r>
              <a:rPr lang="cs-CZ" sz="1800" dirty="0" err="1">
                <a:solidFill>
                  <a:schemeClr val="tx1"/>
                </a:solidFill>
              </a:rPr>
              <a:t>Gruyter</a:t>
            </a:r>
            <a:r>
              <a:rPr lang="cs-CZ" sz="1800" dirty="0">
                <a:solidFill>
                  <a:schemeClr val="tx1"/>
                </a:solidFill>
              </a:rPr>
              <a:t>, 1972, zvl. s. 183./</a:t>
            </a:r>
            <a:endParaRPr lang="cs-CZ" alt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55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228DDF-8690-480A-A472-A890EDF9562C}" type="slidenum">
              <a:rPr lang="cs-CZ" altLang="cs-CZ"/>
              <a:pPr>
                <a:defRPr/>
              </a:pPr>
              <a:t>12</a:t>
            </a:fld>
            <a:endParaRPr lang="cs-CZ" altLang="cs-CZ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46111" y="1394521"/>
            <a:ext cx="8646431" cy="50195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i="1" dirty="0"/>
              <a:t>NSS k dani z převodu nemovitostí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288" y="2028410"/>
            <a:ext cx="8576123" cy="481212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cs-CZ" altLang="cs-CZ" sz="2400" dirty="0" smtClean="0">
                <a:solidFill>
                  <a:schemeClr val="tx1"/>
                </a:solidFill>
              </a:rPr>
              <a:t>NSS považoval již samotnou daň z převodu nemovitostí je protiústavní (viz nález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Pl</a:t>
            </a:r>
            <a:r>
              <a:rPr lang="cs-CZ" altLang="cs-CZ" sz="2400" dirty="0" smtClean="0">
                <a:solidFill>
                  <a:schemeClr val="tx1"/>
                </a:solidFill>
              </a:rPr>
              <a:t>. ÚS 29/08)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z="2400" dirty="0" smtClean="0">
                <a:solidFill>
                  <a:schemeClr val="tx1"/>
                </a:solidFill>
              </a:rPr>
              <a:t>NSS k problematice součásti a příslušenství: rozsudek NSS 5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Afs</a:t>
            </a:r>
            <a:r>
              <a:rPr lang="cs-CZ" altLang="cs-CZ" sz="2400" dirty="0" smtClean="0">
                <a:solidFill>
                  <a:schemeClr val="tx1"/>
                </a:solidFill>
              </a:rPr>
              <a:t> 130/2004 – 62 „o čerpací stanici“ (a řada dalších)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z="2400" b="1" i="1" dirty="0" smtClean="0">
                <a:solidFill>
                  <a:schemeClr val="tx1"/>
                </a:solidFill>
              </a:rPr>
              <a:t>proč?</a:t>
            </a:r>
            <a:r>
              <a:rPr lang="cs-CZ" altLang="cs-CZ" sz="2400" dirty="0" smtClean="0">
                <a:solidFill>
                  <a:schemeClr val="tx1"/>
                </a:solidFill>
              </a:rPr>
              <a:t>   a) v ASPI,   b) založilo „konstantní“ judikaturu (odvolává se na něj NSS i MF),   c) nejvíce zaujalo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z="2400" dirty="0" smtClean="0">
                <a:solidFill>
                  <a:schemeClr val="tx1"/>
                </a:solidFill>
              </a:rPr>
              <a:t>Právní věta: </a:t>
            </a:r>
            <a:r>
              <a:rPr lang="cs-CZ" altLang="cs-CZ" sz="2400" i="1" dirty="0" smtClean="0">
                <a:solidFill>
                  <a:schemeClr val="tx1"/>
                </a:solidFill>
              </a:rPr>
              <a:t>„Zda </a:t>
            </a:r>
            <a:r>
              <a:rPr lang="cs-CZ" altLang="cs-CZ" sz="2400" i="1" dirty="0">
                <a:solidFill>
                  <a:schemeClr val="tx1"/>
                </a:solidFill>
              </a:rPr>
              <a:t>se jedná o součást věci nebo její příslušenství nezávisí na vůli subjektu, ale je nutno je posuzovat ve smyslu příslušných ustanovení občanského </a:t>
            </a:r>
            <a:r>
              <a:rPr lang="cs-CZ" altLang="cs-CZ" sz="2400" i="1" dirty="0" smtClean="0">
                <a:solidFill>
                  <a:schemeClr val="tx1"/>
                </a:solidFill>
              </a:rPr>
              <a:t>zákoníku.“</a:t>
            </a:r>
            <a:endParaRPr lang="cs-CZ" altLang="cs-CZ" sz="24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cs-CZ" altLang="cs-CZ" dirty="0" smtClean="0"/>
          </a:p>
          <a:p>
            <a:pPr eaLnBrk="1" hangingPunct="1">
              <a:lnSpc>
                <a:spcPct val="130000"/>
              </a:lnSpc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985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44FDC3-EC78-4CF9-8F23-A3651E1A4978}" type="slidenum">
              <a:rPr lang="cs-CZ" altLang="cs-CZ"/>
              <a:pPr>
                <a:defRPr/>
              </a:pPr>
              <a:t>13</a:t>
            </a:fld>
            <a:endParaRPr lang="cs-CZ" altLang="cs-CZ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835291" y="1334038"/>
            <a:ext cx="8576123" cy="50354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i="1" dirty="0"/>
              <a:t>NSS: 5 </a:t>
            </a:r>
            <a:r>
              <a:rPr lang="cs-CZ" altLang="cs-CZ" i="1" dirty="0" err="1"/>
              <a:t>Afs</a:t>
            </a:r>
            <a:r>
              <a:rPr lang="cs-CZ" altLang="cs-CZ" i="1" dirty="0"/>
              <a:t> 130/2004 – 62 „o čerpací stanici“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281" y="1828800"/>
            <a:ext cx="8716741" cy="491268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cs-CZ" altLang="cs-CZ" sz="2400" dirty="0" smtClean="0">
                <a:solidFill>
                  <a:schemeClr val="tx1"/>
                </a:solidFill>
              </a:rPr>
              <a:t>kupní smlouva 18 mil. Kč </a:t>
            </a:r>
            <a:r>
              <a:rPr lang="cs-CZ" altLang="cs-CZ" sz="2300" dirty="0">
                <a:solidFill>
                  <a:schemeClr val="tx1"/>
                </a:solidFill>
              </a:rPr>
              <a:t>/nemovité věci-stavba 7 mil. Kč, movité věci-technologie 10 mil. Kč a movité věci-drobné předměty 1 mil. Kč/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400" dirty="0" smtClean="0">
                <a:solidFill>
                  <a:schemeClr val="tx1"/>
                </a:solidFill>
              </a:rPr>
              <a:t>FÚ 17 mil. Kč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„technologické zařízení i standardní obslužná zařízení, jsou součástí čerpací stanice náležející jejímu vlastníkovi, a jejich cena je proto součástí ceny nemovitosti pro účely daně z převodu nemovitostí“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„…jedná se o objekty, které sice jsou schopné samostatného plnění určité vymezené funkce (např. vysavač lze užívat samostatně, i </a:t>
            </a:r>
            <a:r>
              <a:rPr lang="cs-CZ" altLang="cs-CZ" sz="2400" b="1" i="1" dirty="0">
                <a:solidFill>
                  <a:schemeClr val="tx1"/>
                </a:solidFill>
              </a:rPr>
              <a:t>nádrž na úkapy</a:t>
            </a:r>
            <a:r>
              <a:rPr lang="cs-CZ" altLang="cs-CZ" sz="2400" dirty="0">
                <a:solidFill>
                  <a:schemeClr val="tx1"/>
                </a:solidFill>
              </a:rPr>
              <a:t> nebo nádrže lze využívat samostatně i k jiným účelům); z hlediska fungování čerpací stanice však nemohou být osamostatněny, nemá-li dojít ke zmaření účelu, k jakému byl celý objekt čerpací stanice vybudován, zkolaudován, poté pronajímán a prodán.“ </a:t>
            </a:r>
          </a:p>
          <a:p>
            <a:pPr eaLnBrk="1" hangingPunct="1">
              <a:lnSpc>
                <a:spcPct val="13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2243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>
          <a:xfrm>
            <a:off x="460914" y="1265184"/>
            <a:ext cx="8149582" cy="718890"/>
          </a:xfrm>
        </p:spPr>
        <p:txBody>
          <a:bodyPr/>
          <a:lstStyle/>
          <a:p>
            <a:pPr algn="ctr" eaLnBrk="1" hangingPunct="1"/>
            <a:r>
              <a:rPr lang="cs-CZ" altLang="cs-CZ" sz="3000" i="1" dirty="0">
                <a:latin typeface="Arial" charset="0"/>
                <a:cs typeface="Arial" charset="0"/>
              </a:rPr>
              <a:t>NSS </a:t>
            </a:r>
            <a:r>
              <a:rPr lang="cs-CZ" altLang="cs-CZ" sz="3000" i="1" dirty="0" smtClean="0">
                <a:latin typeface="Arial" charset="0"/>
                <a:cs typeface="Arial" charset="0"/>
              </a:rPr>
              <a:t>„</a:t>
            </a:r>
            <a:r>
              <a:rPr lang="cs-CZ" altLang="cs-CZ" sz="3000" i="1" dirty="0">
                <a:latin typeface="Arial" charset="0"/>
                <a:cs typeface="Arial" charset="0"/>
              </a:rPr>
              <a:t>o čerpací stanici“ – z odůvodnění </a:t>
            </a:r>
            <a:r>
              <a:rPr lang="cs-CZ" altLang="cs-CZ" sz="3000" i="1" dirty="0" smtClean="0">
                <a:latin typeface="Arial" charset="0"/>
                <a:cs typeface="Arial" charset="0"/>
              </a:rPr>
              <a:t>I.</a:t>
            </a:r>
            <a:endParaRPr lang="cs-CZ" altLang="cs-CZ" sz="3000" dirty="0">
              <a:latin typeface="Arial" charset="0"/>
              <a:cs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9043" y="2128167"/>
            <a:ext cx="8149582" cy="40932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188"/>
              </a:spcBef>
              <a:defRPr/>
            </a:pPr>
            <a:r>
              <a:rPr lang="cs-CZ" sz="2400" i="1" dirty="0">
                <a:solidFill>
                  <a:schemeClr val="tx1"/>
                </a:solidFill>
              </a:rPr>
              <a:t>„Zákonným předpokladem součásti věci je tak její neoddělitelnost, bez současného znehodnocení věci hlavní. </a:t>
            </a:r>
            <a:r>
              <a:rPr lang="cs-CZ" sz="2400" b="1" i="1" dirty="0">
                <a:solidFill>
                  <a:schemeClr val="tx1"/>
                </a:solidFill>
              </a:rPr>
              <a:t>Znehodnocení</a:t>
            </a:r>
            <a:r>
              <a:rPr lang="cs-CZ" sz="2400" i="1" dirty="0">
                <a:solidFill>
                  <a:schemeClr val="tx1"/>
                </a:solidFill>
              </a:rPr>
              <a:t> nelze přitom chápat pouze v úzkém slova smyslu, tedy jako zničení či </a:t>
            </a:r>
            <a:r>
              <a:rPr lang="cs-CZ" sz="2400" b="1" i="1" dirty="0">
                <a:solidFill>
                  <a:schemeClr val="tx1"/>
                </a:solidFill>
              </a:rPr>
              <a:t>podstatné poškození</a:t>
            </a:r>
            <a:r>
              <a:rPr lang="cs-CZ" sz="2400" i="1" dirty="0">
                <a:solidFill>
                  <a:schemeClr val="tx1"/>
                </a:solidFill>
              </a:rPr>
              <a:t> věci hlavní při oddělení součásti, znehodnocení lze chápat rovněž </a:t>
            </a:r>
            <a:r>
              <a:rPr lang="cs-CZ" sz="2400" b="1" i="1" dirty="0">
                <a:solidFill>
                  <a:schemeClr val="tx1"/>
                </a:solidFill>
              </a:rPr>
              <a:t>ve smyslu snížení hodnoty</a:t>
            </a:r>
            <a:r>
              <a:rPr lang="cs-CZ" sz="2400" i="1" dirty="0">
                <a:solidFill>
                  <a:schemeClr val="tx1"/>
                </a:solidFill>
              </a:rPr>
              <a:t>.“</a:t>
            </a:r>
          </a:p>
          <a:p>
            <a:pPr marL="0" indent="0" algn="ctr">
              <a:lnSpc>
                <a:spcPct val="100000"/>
              </a:lnSpc>
              <a:spcBef>
                <a:spcPts val="1188"/>
              </a:spcBef>
              <a:buNone/>
              <a:defRPr/>
            </a:pPr>
            <a:r>
              <a:rPr lang="cs-CZ" sz="2200" dirty="0">
                <a:solidFill>
                  <a:schemeClr val="tx1"/>
                </a:solidFill>
              </a:rPr>
              <a:t>/výklad § 120 a 121 OZ, bez odkazu na komentář či literaturu/</a:t>
            </a:r>
          </a:p>
        </p:txBody>
      </p:sp>
    </p:spTree>
    <p:extLst>
      <p:ext uri="{BB962C8B-B14F-4D97-AF65-F5344CB8AC3E}">
        <p14:creationId xmlns:p14="http://schemas.microsoft.com/office/powerpoint/2010/main" val="358234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460914" y="1265184"/>
            <a:ext cx="8149582" cy="718890"/>
          </a:xfrm>
        </p:spPr>
        <p:txBody>
          <a:bodyPr/>
          <a:lstStyle/>
          <a:p>
            <a:pPr algn="ctr" eaLnBrk="1" hangingPunct="1"/>
            <a:r>
              <a:rPr lang="cs-CZ" altLang="cs-CZ" sz="3000" i="1" dirty="0">
                <a:latin typeface="Arial" charset="0"/>
                <a:cs typeface="Arial" charset="0"/>
              </a:rPr>
              <a:t>NSS </a:t>
            </a:r>
            <a:r>
              <a:rPr lang="cs-CZ" altLang="cs-CZ" sz="3000" i="1" dirty="0" smtClean="0">
                <a:latin typeface="Arial" charset="0"/>
                <a:cs typeface="Arial" charset="0"/>
              </a:rPr>
              <a:t>„</a:t>
            </a:r>
            <a:r>
              <a:rPr lang="cs-CZ" altLang="cs-CZ" sz="3000" i="1" dirty="0">
                <a:latin typeface="Arial" charset="0"/>
                <a:cs typeface="Arial" charset="0"/>
              </a:rPr>
              <a:t>o čerpací stanici“ – z </a:t>
            </a:r>
            <a:r>
              <a:rPr lang="cs-CZ" altLang="cs-CZ" sz="3000" i="1" dirty="0" smtClean="0">
                <a:latin typeface="Arial" charset="0"/>
                <a:cs typeface="Arial" charset="0"/>
              </a:rPr>
              <a:t>odůvodnění II </a:t>
            </a:r>
            <a:endParaRPr lang="cs-CZ" altLang="cs-CZ" sz="3000" dirty="0">
              <a:latin typeface="Arial" charset="0"/>
              <a:cs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45" y="1911235"/>
            <a:ext cx="8787049" cy="43101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188"/>
              </a:spcBef>
              <a:defRPr/>
            </a:pPr>
            <a:r>
              <a:rPr lang="cs-CZ" sz="2400" i="1" dirty="0">
                <a:solidFill>
                  <a:schemeClr val="tx1"/>
                </a:solidFill>
              </a:rPr>
              <a:t>„Nejvyšší správní soud netvrdí, že samostatná nádrž, vysavač, popř. reklamní panel, nemůže být věcí movitou, ovšem movité věci </a:t>
            </a:r>
            <a:r>
              <a:rPr lang="cs-CZ" sz="2400" b="1" i="1" dirty="0">
                <a:solidFill>
                  <a:schemeClr val="tx1"/>
                </a:solidFill>
              </a:rPr>
              <a:t>určené vlastníkem</a:t>
            </a:r>
            <a:r>
              <a:rPr lang="cs-CZ" sz="2400" i="1" dirty="0">
                <a:solidFill>
                  <a:schemeClr val="tx1"/>
                </a:solidFill>
              </a:rPr>
              <a:t> k trvalému užívání věci nemovité zůstávají </a:t>
            </a:r>
            <a:r>
              <a:rPr lang="cs-CZ" sz="2400" b="1" i="1" dirty="0">
                <a:solidFill>
                  <a:schemeClr val="tx1"/>
                </a:solidFill>
              </a:rPr>
              <a:t>????? věci nemovité</a:t>
            </a:r>
            <a:r>
              <a:rPr lang="cs-CZ" sz="2400" i="1" dirty="0">
                <a:solidFill>
                  <a:schemeClr val="tx1"/>
                </a:solidFill>
              </a:rPr>
              <a:t>, pokud takový poměr trvá.“</a:t>
            </a:r>
          </a:p>
          <a:p>
            <a:pPr>
              <a:lnSpc>
                <a:spcPct val="100000"/>
              </a:lnSpc>
              <a:spcBef>
                <a:spcPts val="1188"/>
              </a:spcBef>
              <a:defRPr/>
            </a:pPr>
            <a:r>
              <a:rPr lang="cs-CZ" sz="2400" i="1" dirty="0">
                <a:solidFill>
                  <a:schemeClr val="tx1"/>
                </a:solidFill>
              </a:rPr>
              <a:t>„Nejvyšší správní soud netvrdí, že samostatná nádrž, vysavač, popř. reklamní panel, nemůže být věcí movitou, ovšem movité věci </a:t>
            </a:r>
            <a:r>
              <a:rPr lang="cs-CZ" sz="2400" b="1" i="1" dirty="0">
                <a:solidFill>
                  <a:schemeClr val="tx1"/>
                </a:solidFill>
              </a:rPr>
              <a:t>určené vlastníkem</a:t>
            </a:r>
            <a:r>
              <a:rPr lang="cs-CZ" sz="2400" i="1" dirty="0">
                <a:solidFill>
                  <a:schemeClr val="tx1"/>
                </a:solidFill>
              </a:rPr>
              <a:t> k trvalému užívání věci nemovité zůstávají </a:t>
            </a:r>
            <a:r>
              <a:rPr lang="cs-CZ" sz="2400" b="1" i="1" dirty="0">
                <a:solidFill>
                  <a:schemeClr val="tx1"/>
                </a:solidFill>
              </a:rPr>
              <a:t>součástí věci nemovité</a:t>
            </a:r>
            <a:r>
              <a:rPr lang="cs-CZ" sz="2400" i="1" dirty="0">
                <a:solidFill>
                  <a:schemeClr val="tx1"/>
                </a:solidFill>
              </a:rPr>
              <a:t>, pokud takový poměr trvá.“</a:t>
            </a:r>
          </a:p>
          <a:p>
            <a:pPr marL="0" indent="0" algn="ctr">
              <a:lnSpc>
                <a:spcPct val="100000"/>
              </a:lnSpc>
              <a:spcBef>
                <a:spcPts val="1188"/>
              </a:spcBef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/NSS nerozlišuje součást a příslušenství věci./</a:t>
            </a:r>
          </a:p>
        </p:txBody>
      </p:sp>
    </p:spTree>
    <p:extLst>
      <p:ext uri="{BB962C8B-B14F-4D97-AF65-F5344CB8AC3E}">
        <p14:creationId xmlns:p14="http://schemas.microsoft.com/office/powerpoint/2010/main" val="324467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45E6F1-BBCB-4606-A283-5EF5FEE57210}" type="slidenum">
              <a:rPr lang="cs-CZ" altLang="cs-CZ"/>
              <a:pPr>
                <a:defRPr/>
              </a:pPr>
              <a:t>16</a:t>
            </a:fld>
            <a:endParaRPr lang="cs-CZ" altLang="cs-CZ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46863" y="1122673"/>
            <a:ext cx="8504251" cy="573212"/>
          </a:xfrm>
        </p:spPr>
        <p:txBody>
          <a:bodyPr/>
          <a:lstStyle/>
          <a:p>
            <a:pPr algn="ctr" eaLnBrk="1" hangingPunct="1"/>
            <a:r>
              <a:rPr lang="cs-CZ" altLang="cs-CZ" sz="3000" i="1" dirty="0"/>
              <a:t>Shrnutí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862" y="1624628"/>
            <a:ext cx="8752676" cy="501095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20000"/>
              </a:lnSpc>
              <a:buNone/>
              <a:defRPr/>
            </a:pPr>
            <a:r>
              <a:rPr lang="cs-CZ" sz="2400" b="1" i="1" dirty="0" smtClean="0">
                <a:solidFill>
                  <a:schemeClr val="tx1"/>
                </a:solidFill>
              </a:rPr>
              <a:t>Dříve: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b="1" i="1" dirty="0">
                <a:solidFill>
                  <a:schemeClr val="tx1"/>
                </a:solidFill>
              </a:rPr>
              <a:t>o</a:t>
            </a:r>
            <a:r>
              <a:rPr lang="cs-CZ" sz="2400" b="1" i="1" dirty="0" smtClean="0">
                <a:solidFill>
                  <a:schemeClr val="tx1"/>
                </a:solidFill>
              </a:rPr>
              <a:t>becně: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příslušenství v daňovém právu nesdílí osud věci hlavní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b="1" i="1" dirty="0">
                <a:solidFill>
                  <a:schemeClr val="tx1"/>
                </a:solidFill>
              </a:rPr>
              <a:t>k</a:t>
            </a:r>
            <a:r>
              <a:rPr lang="cs-CZ" sz="2400" b="1" i="1" dirty="0" smtClean="0">
                <a:solidFill>
                  <a:schemeClr val="tx1"/>
                </a:solidFill>
              </a:rPr>
              <a:t>onkrétně: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„nádrž na úkapy u benzinky“ či „samostatné vybavení bytu“ nejsou součásti nemovitosti, ale věci movité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buNone/>
              <a:defRPr/>
            </a:pPr>
            <a:r>
              <a:rPr lang="cs-CZ" altLang="cs-CZ" sz="2400" b="1" i="1" dirty="0" smtClean="0">
                <a:solidFill>
                  <a:schemeClr val="tx1"/>
                </a:solidFill>
              </a:rPr>
              <a:t>Nyní:</a:t>
            </a:r>
            <a:r>
              <a:rPr lang="cs-CZ" altLang="cs-CZ" sz="2400" dirty="0" smtClean="0">
                <a:solidFill>
                  <a:schemeClr val="tx1"/>
                </a:solidFill>
              </a:rPr>
              <a:t> od 1.1. 2014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§ 510 odst. 2 </a:t>
            </a:r>
            <a:r>
              <a:rPr lang="cs-CZ" altLang="cs-CZ" sz="2400" dirty="0" smtClean="0">
                <a:solidFill>
                  <a:schemeClr val="tx1"/>
                </a:solidFill>
              </a:rPr>
              <a:t>OZ</a:t>
            </a:r>
            <a:r>
              <a:rPr lang="cs-CZ" altLang="cs-CZ" sz="2400" dirty="0">
                <a:solidFill>
                  <a:schemeClr val="tx1"/>
                </a:solidFill>
              </a:rPr>
              <a:t>: „Má se za to, že se právní jednání a práva i povinnosti týkající se hlavní věci týkají i jejího příslušenství.“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v návrhu obdobně, ale ve schválené podobě z. o. s. 340/2013 Sb., </a:t>
            </a:r>
            <a:r>
              <a:rPr lang="cs-CZ" altLang="cs-CZ" sz="2400" i="1" dirty="0">
                <a:solidFill>
                  <a:schemeClr val="tx1"/>
                </a:solidFill>
              </a:rPr>
              <a:t>o dani z nabytí nemovitých věcí</a:t>
            </a:r>
            <a:r>
              <a:rPr lang="cs-CZ" altLang="cs-CZ" sz="2400" dirty="0">
                <a:solidFill>
                  <a:schemeClr val="tx1"/>
                </a:solidFill>
              </a:rPr>
              <a:t> vypuštěno  </a:t>
            </a:r>
          </a:p>
          <a:p>
            <a:pPr eaLnBrk="1" hangingPunct="1">
              <a:lnSpc>
                <a:spcPct val="130000"/>
              </a:lnSpc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28929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C00B1C-79F3-4A79-A236-32F690F6E9A8}" type="slidenum">
              <a:rPr lang="cs-CZ" altLang="cs-CZ"/>
              <a:pPr>
                <a:defRPr/>
              </a:pPr>
              <a:t>17</a:t>
            </a:fld>
            <a:endParaRPr lang="cs-CZ" altLang="cs-CZ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31091" y="1443949"/>
            <a:ext cx="8504251" cy="5732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i="1" dirty="0"/>
              <a:t>„Běžící zajíc ještě nemovitostí…“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863" y="1839979"/>
            <a:ext cx="8505813" cy="4166078"/>
          </a:xfrm>
        </p:spPr>
        <p:txBody>
          <a:bodyPr/>
          <a:lstStyle/>
          <a:p>
            <a:pPr marL="0" indent="0" algn="ctr">
              <a:lnSpc>
                <a:spcPct val="130000"/>
              </a:lnSpc>
              <a:buNone/>
            </a:pPr>
            <a:endParaRPr lang="cs-CZ" altLang="cs-CZ" dirty="0" smtClean="0"/>
          </a:p>
          <a:p>
            <a:pPr marL="0" indent="0" algn="ctr">
              <a:lnSpc>
                <a:spcPct val="130000"/>
              </a:lnSpc>
              <a:buNone/>
            </a:pPr>
            <a:endParaRPr lang="cs-CZ" altLang="cs-CZ" dirty="0" smtClean="0"/>
          </a:p>
          <a:p>
            <a:pPr marL="0" indent="0" algn="ctr">
              <a:lnSpc>
                <a:spcPct val="130000"/>
              </a:lnSpc>
              <a:buNone/>
            </a:pPr>
            <a:endParaRPr lang="cs-CZ" altLang="cs-CZ" dirty="0" smtClean="0"/>
          </a:p>
          <a:p>
            <a:pPr marL="0" indent="0" algn="ctr">
              <a:lnSpc>
                <a:spcPct val="130000"/>
              </a:lnSpc>
              <a:buNone/>
            </a:pPr>
            <a:r>
              <a:rPr lang="cs-CZ" altLang="cs-CZ" sz="2800" dirty="0">
                <a:solidFill>
                  <a:schemeClr val="tx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96458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745162-2894-48EB-B2FB-1E5E90F67F21}" type="slidenum">
              <a:rPr lang="cs-CZ" altLang="cs-CZ"/>
              <a:pPr>
                <a:defRPr/>
              </a:pPr>
              <a:t>2</a:t>
            </a:fld>
            <a:endParaRPr lang="cs-CZ" altLang="cs-CZ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245" y="1401109"/>
            <a:ext cx="8893293" cy="718890"/>
          </a:xfrm>
        </p:spPr>
        <p:txBody>
          <a:bodyPr>
            <a:normAutofit fontScale="9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cs-CZ" altLang="cs-CZ" sz="3000" i="1" dirty="0"/>
              <a:t>Volba tématu – jak </a:t>
            </a:r>
            <a:r>
              <a:rPr lang="cs-CZ" sz="3000" i="1" dirty="0"/>
              <a:t>zdaňovat „vybavení“?</a:t>
            </a:r>
            <a:r>
              <a:rPr lang="cs-CZ" altLang="cs-CZ" sz="2300" i="1" dirty="0">
                <a:latin typeface="+mn-lt"/>
                <a:ea typeface="+mn-ea"/>
                <a:cs typeface="+mn-cs"/>
              </a:rPr>
              <a:t/>
            </a:r>
            <a:br>
              <a:rPr lang="cs-CZ" altLang="cs-CZ" sz="2300" i="1" dirty="0">
                <a:latin typeface="+mn-lt"/>
                <a:ea typeface="+mn-ea"/>
                <a:cs typeface="+mn-cs"/>
              </a:rPr>
            </a:br>
            <a:endParaRPr lang="cs-CZ" altLang="cs-CZ" sz="2300" i="1" dirty="0">
              <a:latin typeface="+mn-lt"/>
              <a:ea typeface="+mn-ea"/>
              <a:cs typeface="+mn-cs"/>
            </a:endParaRP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554" y="2199423"/>
            <a:ext cx="8646431" cy="402198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b="1" i="1" dirty="0" smtClean="0">
                <a:solidFill>
                  <a:schemeClr val="tx1"/>
                </a:solidFill>
              </a:rPr>
              <a:t>název:</a:t>
            </a:r>
            <a:r>
              <a:rPr lang="cs-CZ" sz="2400" i="1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inspirace starým právnickým vtipem</a:t>
            </a:r>
          </a:p>
          <a:p>
            <a:pPr marL="213797" indent="0">
              <a:spcBef>
                <a:spcPts val="0"/>
              </a:spcBef>
              <a:buNone/>
              <a:defRPr/>
            </a:pPr>
            <a:r>
              <a:rPr lang="cs-CZ" sz="2200" dirty="0">
                <a:solidFill>
                  <a:schemeClr val="tx1"/>
                </a:solidFill>
              </a:rPr>
              <a:t>§ 295 </a:t>
            </a:r>
            <a:r>
              <a:rPr lang="cs-CZ" sz="2200" i="1" dirty="0">
                <a:solidFill>
                  <a:schemeClr val="tx1"/>
                </a:solidFill>
              </a:rPr>
              <a:t>ABGB</a:t>
            </a:r>
            <a:r>
              <a:rPr lang="cs-CZ" sz="2200" dirty="0">
                <a:solidFill>
                  <a:schemeClr val="tx1"/>
                </a:solidFill>
              </a:rPr>
              <a:t>: </a:t>
            </a:r>
            <a:r>
              <a:rPr lang="cs-CZ" sz="2200" dirty="0" smtClean="0">
                <a:solidFill>
                  <a:schemeClr val="tx1"/>
                </a:solidFill>
              </a:rPr>
              <a:t>„Tráva</a:t>
            </a:r>
            <a:r>
              <a:rPr lang="cs-CZ" sz="2200" dirty="0">
                <a:solidFill>
                  <a:schemeClr val="tx1"/>
                </a:solidFill>
              </a:rPr>
              <a:t>, stromy, plody… zůstanou dotud nemovitým jměním, dokud nebyly od pozemku a půdy odděleny. Ano, i zvěř </a:t>
            </a:r>
            <a:r>
              <a:rPr lang="cs-CZ" sz="2200" dirty="0" smtClean="0">
                <a:solidFill>
                  <a:schemeClr val="tx1"/>
                </a:solidFill>
              </a:rPr>
              <a:t/>
            </a:r>
            <a:br>
              <a:rPr lang="cs-CZ" sz="2200" dirty="0" smtClean="0">
                <a:solidFill>
                  <a:schemeClr val="tx1"/>
                </a:solidFill>
              </a:rPr>
            </a:br>
            <a:r>
              <a:rPr lang="cs-CZ" sz="2200" dirty="0" smtClean="0">
                <a:solidFill>
                  <a:schemeClr val="tx1"/>
                </a:solidFill>
              </a:rPr>
              <a:t>v </a:t>
            </a:r>
            <a:r>
              <a:rPr lang="cs-CZ" sz="2200" dirty="0">
                <a:solidFill>
                  <a:schemeClr val="tx1"/>
                </a:solidFill>
              </a:rPr>
              <a:t>lese stane se movitým statkem teprve, když byla chycena nebo složena.“  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b="1" i="1" dirty="0">
                <a:solidFill>
                  <a:schemeClr val="tx1"/>
                </a:solidFill>
              </a:rPr>
              <a:t>f</a:t>
            </a:r>
            <a:r>
              <a:rPr lang="cs-CZ" sz="2400" b="1" i="1" dirty="0" smtClean="0">
                <a:solidFill>
                  <a:schemeClr val="tx1"/>
                </a:solidFill>
              </a:rPr>
              <a:t>ormulace problému:</a:t>
            </a:r>
          </a:p>
          <a:p>
            <a:pPr marL="534492">
              <a:lnSpc>
                <a:spcPct val="120000"/>
              </a:lnSpc>
              <a:spcBef>
                <a:spcPts val="0"/>
              </a:spcBef>
              <a:defRPr/>
            </a:pPr>
            <a:r>
              <a:rPr lang="cs-CZ" sz="2400" b="1" i="1" dirty="0">
                <a:solidFill>
                  <a:schemeClr val="tx1"/>
                </a:solidFill>
              </a:rPr>
              <a:t>konkrétně: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i="1" dirty="0">
                <a:solidFill>
                  <a:schemeClr val="tx1"/>
                </a:solidFill>
              </a:rPr>
              <a:t>jak zdaňovat vybavení nemovitosti (bytu)?       </a:t>
            </a:r>
            <a:endParaRPr lang="cs-CZ" sz="2400" i="1" dirty="0" smtClean="0">
              <a:solidFill>
                <a:schemeClr val="tx1"/>
              </a:solidFill>
            </a:endParaRPr>
          </a:p>
          <a:p>
            <a:pPr marL="267792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cs-CZ" sz="2400" i="1" dirty="0" smtClean="0">
                <a:solidFill>
                  <a:schemeClr val="tx1"/>
                </a:solidFill>
              </a:rPr>
              <a:t>	jako </a:t>
            </a:r>
            <a:r>
              <a:rPr lang="cs-CZ" sz="2400" i="1" dirty="0">
                <a:solidFill>
                  <a:schemeClr val="tx1"/>
                </a:solidFill>
              </a:rPr>
              <a:t>věc movitou nebo nemovitou?</a:t>
            </a:r>
            <a:r>
              <a:rPr lang="cs-CZ" sz="2400" dirty="0">
                <a:solidFill>
                  <a:schemeClr val="tx1"/>
                </a:solidFill>
              </a:rPr>
              <a:t>  </a:t>
            </a:r>
          </a:p>
          <a:p>
            <a:pPr marL="534492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b="1" i="1" dirty="0">
                <a:solidFill>
                  <a:schemeClr val="tx1"/>
                </a:solidFill>
              </a:rPr>
              <a:t>obecně: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i="1" dirty="0">
                <a:solidFill>
                  <a:schemeClr val="tx1"/>
                </a:solidFill>
              </a:rPr>
              <a:t>jak rozlišovat součást a příslušenství věci?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cs-CZ" sz="2100" dirty="0"/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cs-CZ" altLang="cs-C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1000" b="1" i="1" dirty="0"/>
          </a:p>
        </p:txBody>
      </p:sp>
    </p:spTree>
    <p:extLst>
      <p:ext uri="{BB962C8B-B14F-4D97-AF65-F5344CB8AC3E}">
        <p14:creationId xmlns:p14="http://schemas.microsoft.com/office/powerpoint/2010/main" val="317244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A5606B3-3F3E-4C34-A339-C726D803288F}" type="slidenum">
              <a:rPr lang="cs-CZ" altLang="cs-CZ"/>
              <a:pPr>
                <a:defRPr/>
              </a:pPr>
              <a:t>3</a:t>
            </a:fld>
            <a:endParaRPr lang="cs-CZ" altLang="cs-CZ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245" y="1193928"/>
            <a:ext cx="8893293" cy="790146"/>
          </a:xfrm>
        </p:spPr>
        <p:txBody>
          <a:bodyPr>
            <a:normAutofit fontScale="9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cs-CZ" altLang="cs-CZ" sz="3000" i="1" dirty="0"/>
              <a:t>Volba tématu - důvody</a:t>
            </a:r>
            <a:r>
              <a:rPr lang="cs-CZ" altLang="cs-CZ" sz="2300" i="1" dirty="0">
                <a:latin typeface="+mn-lt"/>
                <a:ea typeface="+mn-ea"/>
                <a:cs typeface="+mn-cs"/>
              </a:rPr>
              <a:t/>
            </a:r>
            <a:br>
              <a:rPr lang="cs-CZ" altLang="cs-CZ" sz="2300" i="1" dirty="0">
                <a:latin typeface="+mn-lt"/>
                <a:ea typeface="+mn-ea"/>
                <a:cs typeface="+mn-cs"/>
              </a:rPr>
            </a:br>
            <a:endParaRPr lang="cs-CZ" altLang="cs-CZ" sz="2300" i="1" dirty="0">
              <a:latin typeface="+mn-lt"/>
              <a:ea typeface="+mn-ea"/>
              <a:cs typeface="+mn-cs"/>
            </a:endParaRP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914" y="1927654"/>
            <a:ext cx="8362071" cy="46708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1"/>
                </a:solidFill>
              </a:rPr>
              <a:t>interakce soukromého a veřejného </a:t>
            </a:r>
            <a:r>
              <a:rPr lang="cs-CZ" sz="2400" dirty="0" smtClean="0">
                <a:solidFill>
                  <a:schemeClr val="tx1"/>
                </a:solidFill>
              </a:rPr>
              <a:t>práva</a:t>
            </a:r>
          </a:p>
          <a:p>
            <a:pPr marL="534492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1"/>
                </a:solidFill>
              </a:rPr>
              <a:t>„soukromoprávní“ pojmy, výklad ustanovení OZ o věcech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teoretická i praktická otázka </a:t>
            </a:r>
            <a:r>
              <a:rPr lang="cs-CZ" sz="2400" dirty="0">
                <a:solidFill>
                  <a:schemeClr val="tx1"/>
                </a:solidFill>
              </a:rPr>
              <a:t>(„za miliardu“)</a:t>
            </a:r>
          </a:p>
          <a:p>
            <a:pPr marL="534492">
              <a:lnSpc>
                <a:spcPct val="13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1"/>
                </a:solidFill>
              </a:rPr>
              <a:t>významná z hlediska inkasa daně (cca 10 </a:t>
            </a:r>
            <a:r>
              <a:rPr lang="cs-CZ" sz="2400" dirty="0" smtClean="0">
                <a:solidFill>
                  <a:schemeClr val="tx1"/>
                </a:solidFill>
              </a:rPr>
              <a:t>% výše výběru daně </a:t>
            </a:r>
            <a:r>
              <a:rPr lang="cs-CZ" sz="2400" dirty="0">
                <a:solidFill>
                  <a:schemeClr val="tx1"/>
                </a:solidFill>
              </a:rPr>
              <a:t>z </a:t>
            </a:r>
            <a:r>
              <a:rPr lang="cs-CZ" sz="2400" dirty="0" smtClean="0">
                <a:solidFill>
                  <a:schemeClr val="tx1"/>
                </a:solidFill>
              </a:rPr>
              <a:t>nabytí nemovitých věcí, 2016: 13 </a:t>
            </a:r>
            <a:r>
              <a:rPr lang="cs-CZ" sz="2400" dirty="0">
                <a:solidFill>
                  <a:schemeClr val="tx1"/>
                </a:solidFill>
              </a:rPr>
              <a:t>mld.)  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právněhistorický rozměr </a:t>
            </a:r>
            <a:endParaRPr lang="cs-CZ" sz="2400" dirty="0">
              <a:solidFill>
                <a:schemeClr val="tx1"/>
              </a:solidFill>
            </a:endParaRPr>
          </a:p>
          <a:p>
            <a:pPr marL="195090" indent="0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  a) vzhledem k rekodifikaci </a:t>
            </a:r>
          </a:p>
          <a:p>
            <a:pPr marL="195090" indent="0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     b) rozebíranému rozhodnutí NSS </a:t>
            </a:r>
          </a:p>
          <a:p>
            <a:pPr marL="195090" indent="0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        c) inspirativní řešení v minulosti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cs-CZ" altLang="cs-C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1000" b="1" i="1" dirty="0"/>
          </a:p>
        </p:txBody>
      </p:sp>
    </p:spTree>
    <p:extLst>
      <p:ext uri="{BB962C8B-B14F-4D97-AF65-F5344CB8AC3E}">
        <p14:creationId xmlns:p14="http://schemas.microsoft.com/office/powerpoint/2010/main" val="7357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69A86F-6492-4F0A-AC20-0B3890D2D8A3}" type="slidenum">
              <a:rPr lang="cs-CZ" altLang="cs-CZ"/>
              <a:pPr>
                <a:defRPr/>
              </a:pPr>
              <a:t>4</a:t>
            </a:fld>
            <a:endParaRPr lang="cs-CZ" altLang="cs-CZ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01268" y="1314610"/>
            <a:ext cx="8646431" cy="64605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i="1" dirty="0"/>
              <a:t>Součást a příslušenství věci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863" y="1989439"/>
            <a:ext cx="8646431" cy="4670854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sz="2300" dirty="0">
                <a:solidFill>
                  <a:schemeClr val="tx1"/>
                </a:solidFill>
              </a:rPr>
              <a:t>m</a:t>
            </a:r>
            <a:r>
              <a:rPr lang="cs-CZ" altLang="cs-CZ" sz="2300" dirty="0" smtClean="0">
                <a:solidFill>
                  <a:schemeClr val="tx1"/>
                </a:solidFill>
              </a:rPr>
              <a:t>ají funkční vazbu na věc hlavní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300" dirty="0" smtClean="0">
                <a:solidFill>
                  <a:schemeClr val="tx1"/>
                </a:solidFill>
              </a:rPr>
              <a:t>samostatný předmět právních vztahů</a:t>
            </a:r>
          </a:p>
          <a:p>
            <a:pPr marL="0" indent="0" algn="ctr">
              <a:lnSpc>
                <a:spcPct val="120000"/>
              </a:lnSpc>
              <a:buNone/>
              <a:defRPr/>
            </a:pPr>
            <a:r>
              <a:rPr lang="cs-CZ" altLang="cs-CZ" sz="2300" dirty="0" smtClean="0">
                <a:solidFill>
                  <a:schemeClr val="tx1"/>
                </a:solidFill>
              </a:rPr>
              <a:t>u příslušenství </a:t>
            </a:r>
            <a:r>
              <a:rPr lang="cs-CZ" altLang="cs-CZ" sz="2300" b="1" dirty="0" smtClean="0">
                <a:solidFill>
                  <a:schemeClr val="tx1"/>
                </a:solidFill>
              </a:rPr>
              <a:t>ano</a:t>
            </a:r>
            <a:r>
              <a:rPr lang="cs-CZ" altLang="cs-CZ" sz="2300" dirty="0" smtClean="0">
                <a:solidFill>
                  <a:schemeClr val="tx1"/>
                </a:solidFill>
              </a:rPr>
              <a:t> x u součásti </a:t>
            </a:r>
            <a:r>
              <a:rPr lang="cs-CZ" altLang="cs-CZ" sz="2300" b="1" dirty="0" smtClean="0">
                <a:solidFill>
                  <a:schemeClr val="tx1"/>
                </a:solidFill>
              </a:rPr>
              <a:t>ne  </a:t>
            </a:r>
            <a:r>
              <a:rPr lang="cs-CZ" altLang="cs-CZ" sz="2300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300" b="1" i="1" dirty="0" smtClean="0">
                <a:solidFill>
                  <a:schemeClr val="tx1"/>
                </a:solidFill>
              </a:rPr>
              <a:t>rozlišení:</a:t>
            </a:r>
            <a:r>
              <a:rPr lang="cs-CZ" altLang="cs-CZ" sz="2300" i="1" dirty="0" smtClean="0">
                <a:solidFill>
                  <a:schemeClr val="tx1"/>
                </a:solidFill>
              </a:rPr>
              <a:t> </a:t>
            </a:r>
            <a:r>
              <a:rPr lang="cs-CZ" altLang="cs-CZ" sz="2300" dirty="0" smtClean="0">
                <a:solidFill>
                  <a:schemeClr val="tx1"/>
                </a:solidFill>
              </a:rPr>
              <a:t>poměrně komplikovaná otázka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300" dirty="0" smtClean="0">
                <a:solidFill>
                  <a:schemeClr val="tx1"/>
                </a:solidFill>
              </a:rPr>
              <a:t>učebnicové: součást (motor auta, klíč od domu) x 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cs-CZ" altLang="cs-CZ" sz="2300" dirty="0">
                <a:solidFill>
                  <a:schemeClr val="tx1"/>
                </a:solidFill>
              </a:rPr>
              <a:t> </a:t>
            </a:r>
            <a:r>
              <a:rPr lang="cs-CZ" altLang="cs-CZ" sz="2300" dirty="0" smtClean="0">
                <a:solidFill>
                  <a:schemeClr val="tx1"/>
                </a:solidFill>
              </a:rPr>
              <a:t>                      příslušenství (vybavení hospodářské usedlosti)   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300" dirty="0">
                <a:solidFill>
                  <a:schemeClr val="tx1"/>
                </a:solidFill>
              </a:rPr>
              <a:t>z</a:t>
            </a:r>
            <a:r>
              <a:rPr lang="cs-CZ" altLang="cs-CZ" sz="2300" dirty="0" smtClean="0">
                <a:solidFill>
                  <a:schemeClr val="tx1"/>
                </a:solidFill>
              </a:rPr>
              <a:t>e studentských let: </a:t>
            </a:r>
            <a:r>
              <a:rPr lang="cs-CZ" altLang="cs-CZ" sz="2300" i="1" dirty="0" err="1" smtClean="0">
                <a:solidFill>
                  <a:schemeClr val="tx1"/>
                </a:solidFill>
              </a:rPr>
              <a:t>Digesta</a:t>
            </a:r>
            <a:r>
              <a:rPr lang="cs-CZ" altLang="cs-CZ" sz="2300" i="1" dirty="0" smtClean="0">
                <a:solidFill>
                  <a:schemeClr val="tx1"/>
                </a:solidFill>
              </a:rPr>
              <a:t> (krytina)</a:t>
            </a:r>
          </a:p>
          <a:p>
            <a:pPr>
              <a:defRPr/>
            </a:pPr>
            <a:r>
              <a:rPr lang="cs-CZ" altLang="cs-CZ" sz="2300" b="1" i="1" dirty="0" smtClean="0">
                <a:solidFill>
                  <a:schemeClr val="tx1"/>
                </a:solidFill>
              </a:rPr>
              <a:t>kritéria:</a:t>
            </a:r>
            <a:r>
              <a:rPr lang="cs-CZ" altLang="cs-CZ" sz="2300" i="1" dirty="0" smtClean="0">
                <a:solidFill>
                  <a:schemeClr val="tx1"/>
                </a:solidFill>
              </a:rPr>
              <a:t> </a:t>
            </a:r>
            <a:r>
              <a:rPr lang="cs-CZ" sz="2300" dirty="0" smtClean="0">
                <a:solidFill>
                  <a:schemeClr val="tx1"/>
                </a:solidFill>
              </a:rPr>
              <a:t>Sedláček: individualita věci, samostatné účelové určení </a:t>
            </a:r>
            <a:r>
              <a:rPr lang="cs-CZ" sz="2300" dirty="0">
                <a:solidFill>
                  <a:schemeClr val="tx1"/>
                </a:solidFill>
              </a:rPr>
              <a:t>(1931, s. 214n. a 218n.)</a:t>
            </a:r>
            <a:endParaRPr lang="cs-CZ" altLang="cs-CZ" sz="2300" dirty="0">
              <a:solidFill>
                <a:schemeClr val="tx1"/>
              </a:solidFill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95518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F6ED81-714E-4B0F-9714-EA5EBBD7CF44}" type="slidenum">
              <a:rPr lang="cs-CZ" altLang="cs-CZ"/>
              <a:pPr>
                <a:defRPr/>
              </a:pPr>
              <a:t>5</a:t>
            </a:fld>
            <a:endParaRPr lang="cs-CZ" altLang="cs-CZ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46863" y="1122673"/>
            <a:ext cx="8504251" cy="5732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i="1" dirty="0"/>
              <a:t>OZ 1950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863" y="1839978"/>
            <a:ext cx="8505813" cy="448668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altLang="cs-CZ" sz="2400" dirty="0" smtClean="0">
                <a:solidFill>
                  <a:schemeClr val="tx1"/>
                </a:solidFill>
              </a:rPr>
              <a:t>§ 24: Součástí věcí je vše, co k ní podle její povahy náleží a nemůže být odděleno, aniž by se tím věc anebo její oddělitelná část poškodila nebo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podstatně</a:t>
            </a:r>
            <a:r>
              <a:rPr lang="cs-CZ" altLang="cs-CZ" sz="2400" dirty="0" smtClean="0">
                <a:solidFill>
                  <a:schemeClr val="tx1"/>
                </a:solidFill>
              </a:rPr>
              <a:t> znehodnotila.</a:t>
            </a:r>
          </a:p>
          <a:p>
            <a:pPr>
              <a:lnSpc>
                <a:spcPct val="110000"/>
              </a:lnSpc>
            </a:pPr>
            <a:r>
              <a:rPr lang="cs-CZ" altLang="cs-CZ" sz="2400" dirty="0" smtClean="0">
                <a:solidFill>
                  <a:schemeClr val="tx1"/>
                </a:solidFill>
              </a:rPr>
              <a:t>§ 27: Příslušenství jsou vedlejší věci, které náležejí vlastníku věci hlavní a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jsou jím určeny </a:t>
            </a:r>
            <a:r>
              <a:rPr lang="cs-CZ" altLang="cs-CZ" sz="2400" dirty="0" smtClean="0">
                <a:solidFill>
                  <a:schemeClr val="tx1"/>
                </a:solidFill>
              </a:rPr>
              <a:t>k tomu, aby se jich s touto věcí trvale užívalo.</a:t>
            </a:r>
          </a:p>
          <a:p>
            <a:pPr>
              <a:lnSpc>
                <a:spcPct val="110000"/>
              </a:lnSpc>
            </a:pPr>
            <a:r>
              <a:rPr lang="cs-CZ" altLang="cs-CZ" sz="2400" dirty="0" smtClean="0">
                <a:solidFill>
                  <a:schemeClr val="tx1"/>
                </a:solidFill>
              </a:rPr>
              <a:t>§ 130: Kdo nabude vlastnictví k věci, nabude také jejího příslušenství, jakož i práv s jejím vlastnictvím spojených, pokud nejsou omezena na předchůdce.</a:t>
            </a:r>
          </a:p>
        </p:txBody>
      </p:sp>
    </p:spTree>
    <p:extLst>
      <p:ext uri="{BB962C8B-B14F-4D97-AF65-F5344CB8AC3E}">
        <p14:creationId xmlns:p14="http://schemas.microsoft.com/office/powerpoint/2010/main" val="151469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46863" y="1122673"/>
            <a:ext cx="8504251" cy="5732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i="1" dirty="0"/>
              <a:t>OZ 1964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469557" y="1839978"/>
            <a:ext cx="8118389" cy="428897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§ 120 (1): Součástí věci je vše, co k ní podle její povahy náleží a nemůže být odděleno, aniž by se tím věc znehodnotila. /obdobně § 505 OZ/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121 (1): Příslušenstvím věci jsou věci, které náleží vlastníku věci hlavní a jsou jím určeny k tomu, aby byly s hlavní věcí trvale užívány. </a:t>
            </a:r>
            <a:endParaRPr lang="cs-CZ" altLang="cs-CZ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cs-CZ" altLang="cs-CZ" sz="2400" dirty="0" smtClean="0">
                <a:solidFill>
                  <a:schemeClr val="tx1"/>
                </a:solidFill>
              </a:rPr>
              <a:t>judikatura </a:t>
            </a:r>
            <a:r>
              <a:rPr lang="cs-CZ" altLang="cs-CZ" sz="2400" dirty="0">
                <a:solidFill>
                  <a:schemeClr val="tx1"/>
                </a:solidFill>
              </a:rPr>
              <a:t>NS: příslušenství nepřechází bez dalšího na nabyvatele věci hlavní (viz </a:t>
            </a:r>
            <a:r>
              <a:rPr lang="cs-CZ" altLang="cs-CZ" sz="2400" dirty="0" err="1">
                <a:solidFill>
                  <a:schemeClr val="tx1"/>
                </a:solidFill>
              </a:rPr>
              <a:t>sp</a:t>
            </a:r>
            <a:r>
              <a:rPr lang="cs-CZ" altLang="cs-CZ" sz="2400" dirty="0">
                <a:solidFill>
                  <a:schemeClr val="tx1"/>
                </a:solidFill>
              </a:rPr>
              <a:t>. zn. 31 </a:t>
            </a:r>
            <a:r>
              <a:rPr lang="cs-CZ" altLang="cs-CZ" sz="2400" dirty="0" err="1">
                <a:solidFill>
                  <a:schemeClr val="tx1"/>
                </a:solidFill>
              </a:rPr>
              <a:t>Cdo</a:t>
            </a:r>
            <a:r>
              <a:rPr lang="cs-CZ" altLang="cs-CZ" sz="2400" dirty="0">
                <a:solidFill>
                  <a:schemeClr val="tx1"/>
                </a:solidFill>
              </a:rPr>
              <a:t> 2772/2000)</a:t>
            </a:r>
          </a:p>
          <a:p>
            <a:pPr marL="0" indent="0">
              <a:lnSpc>
                <a:spcPct val="130000"/>
              </a:lnSpc>
              <a:buNone/>
              <a:defRPr/>
            </a:pPr>
            <a:endParaRPr lang="cs-CZ" alt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DA7D3-6993-4AD8-AABE-DC72F2668711}" type="slidenum">
              <a:rPr lang="cs-CZ" altLang="cs-CZ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700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2CE40A-2C67-42D0-946F-AB727EEE17A2}" type="slidenum">
              <a:rPr lang="cs-CZ" altLang="cs-CZ"/>
              <a:pPr>
                <a:defRPr/>
              </a:pPr>
              <a:t>7</a:t>
            </a:fld>
            <a:endParaRPr lang="cs-CZ" altLang="cs-CZ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46863" y="1122673"/>
            <a:ext cx="8504251" cy="5732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i="1" dirty="0"/>
              <a:t>OZ 2012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863" y="1839978"/>
            <a:ext cx="8505813" cy="402198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§ 510 (1) Příslušenství věci je vedlejší věc vlastníka u věci hlavní, je-li účelem vedlejší věci, aby se jí trvale užívalo společně s hlavní věcí v rámci jejich hospodářského určení. Byla-li vedlejší věc od hlavní věci přechodně odloučena, nepřestává být příslušenstvím.“</a:t>
            </a:r>
          </a:p>
          <a:p>
            <a:pPr>
              <a:lnSpc>
                <a:spcPct val="11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(2) Má se za to, že se právní jednání a práva i povinnosti týkající se hlavní věci týkají i jejího příslušenství.</a:t>
            </a:r>
          </a:p>
          <a:p>
            <a:pPr>
              <a:lnSpc>
                <a:spcPct val="11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§ 511 Jsou-li pochybnosti, zda je něco příslušenstvím věci, posoudí se případ podle zvyklostí.</a:t>
            </a:r>
          </a:p>
        </p:txBody>
      </p:sp>
    </p:spTree>
    <p:extLst>
      <p:ext uri="{BB962C8B-B14F-4D97-AF65-F5344CB8AC3E}">
        <p14:creationId xmlns:p14="http://schemas.microsoft.com/office/powerpoint/2010/main" val="139534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C39CCE-5969-43BA-AF6D-FF0A85FB4788}" type="slidenum">
              <a:rPr lang="cs-CZ" altLang="cs-CZ"/>
              <a:pPr>
                <a:defRPr/>
              </a:pPr>
              <a:t>8</a:t>
            </a:fld>
            <a:endParaRPr lang="cs-CZ" altLang="cs-CZ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70430" y="1345095"/>
            <a:ext cx="8504251" cy="5732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i="1" dirty="0"/>
              <a:t>NS: S22 </a:t>
            </a:r>
            <a:r>
              <a:rPr lang="cs-CZ" altLang="cs-CZ" i="1" dirty="0" err="1"/>
              <a:t>Cdo</a:t>
            </a:r>
            <a:r>
              <a:rPr lang="cs-CZ" altLang="cs-CZ" i="1" dirty="0"/>
              <a:t> 1964/2003 (Spáčil)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863" y="2074757"/>
            <a:ext cx="8505813" cy="416607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cs-CZ" altLang="cs-CZ" sz="2400" dirty="0" smtClean="0">
                <a:solidFill>
                  <a:schemeClr val="tx1"/>
                </a:solidFill>
              </a:rPr>
              <a:t>„Sporné </a:t>
            </a:r>
            <a:r>
              <a:rPr lang="cs-CZ" altLang="cs-CZ" sz="2400" dirty="0">
                <a:solidFill>
                  <a:schemeClr val="tx1"/>
                </a:solidFill>
              </a:rPr>
              <a:t>objekty tvořily před vydáním věci dovolateli jediný hospodářský celek. To ovšem neznamená, že by šlo nutně o součást věci. Obdobné funkční vazby jako mezi věcí a její součástí vznikají mezi věcí a jejím příslušenstvím; rozdíl tu spočívá zejména </a:t>
            </a:r>
            <a:r>
              <a:rPr lang="cs-CZ" altLang="cs-CZ" sz="2400" b="1" i="1" dirty="0">
                <a:solidFill>
                  <a:schemeClr val="tx1"/>
                </a:solidFill>
              </a:rPr>
              <a:t>v míře fyzické sounáležitosti</a:t>
            </a:r>
            <a:r>
              <a:rPr lang="cs-CZ" altLang="cs-CZ" sz="2400" dirty="0">
                <a:solidFill>
                  <a:schemeClr val="tx1"/>
                </a:solidFill>
              </a:rPr>
              <a:t> a </a:t>
            </a:r>
            <a:r>
              <a:rPr lang="cs-CZ" altLang="cs-CZ" sz="2400" b="1" i="1" dirty="0">
                <a:solidFill>
                  <a:schemeClr val="tx1"/>
                </a:solidFill>
              </a:rPr>
              <a:t>možnosti využít příslušenství věci i jinak než pro věc hlavní</a:t>
            </a:r>
            <a:r>
              <a:rPr lang="cs-CZ" altLang="cs-CZ" sz="2400" dirty="0">
                <a:solidFill>
                  <a:schemeClr val="tx1"/>
                </a:solidFill>
              </a:rPr>
              <a:t>. I faktické oddělení příslušenství </a:t>
            </a:r>
            <a:r>
              <a:rPr lang="cs-CZ" altLang="cs-CZ" sz="2400" b="1" i="1" dirty="0">
                <a:solidFill>
                  <a:schemeClr val="tx1"/>
                </a:solidFill>
              </a:rPr>
              <a:t>může mít vliv na funkčnost</a:t>
            </a:r>
            <a:r>
              <a:rPr lang="cs-CZ" altLang="cs-CZ" sz="2400" dirty="0">
                <a:solidFill>
                  <a:schemeClr val="tx1"/>
                </a:solidFill>
              </a:rPr>
              <a:t> věci hlavní (např. vyklizení zařízení a nábytku z domu má vliv na jeho užívání k bydlení…).“</a:t>
            </a:r>
            <a:r>
              <a:rPr lang="cs-CZ" altLang="cs-CZ" sz="2400" dirty="0" smtClean="0">
                <a:solidFill>
                  <a:schemeClr val="tx1"/>
                </a:solidFill>
              </a:rPr>
              <a:t>     </a:t>
            </a:r>
          </a:p>
          <a:p>
            <a:pPr eaLnBrk="1" hangingPunct="1">
              <a:lnSpc>
                <a:spcPct val="13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769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BD35485-C60A-46AF-A52A-FFC5F33DCC05}" type="slidenum">
              <a:rPr lang="cs-CZ" altLang="cs-CZ"/>
              <a:pPr>
                <a:defRPr/>
              </a:pPr>
              <a:t>9</a:t>
            </a:fld>
            <a:endParaRPr lang="cs-CZ" altLang="cs-CZ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07" y="1258597"/>
            <a:ext cx="8646431" cy="64605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2900" i="1" dirty="0"/>
              <a:t>Smysl příslušenství</a:t>
            </a:r>
            <a:r>
              <a:rPr lang="cs-CZ" altLang="cs-CZ" sz="2800" i="1" dirty="0"/>
              <a:t/>
            </a:r>
            <a:br>
              <a:rPr lang="cs-CZ" altLang="cs-CZ" sz="2800" i="1" dirty="0"/>
            </a:br>
            <a:endParaRPr lang="cs-CZ" altLang="cs-CZ" sz="2800" i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8918" y="1839978"/>
            <a:ext cx="8414951" cy="4668034"/>
          </a:xfrm>
        </p:spPr>
        <p:txBody>
          <a:bodyPr/>
          <a:lstStyle/>
          <a:p>
            <a:pPr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pojem </a:t>
            </a:r>
            <a:r>
              <a:rPr lang="cs-CZ" sz="2400" dirty="0">
                <a:solidFill>
                  <a:schemeClr val="tx1"/>
                </a:solidFill>
              </a:rPr>
              <a:t>právního řádu, se kterým jsou spojovány určité následky. </a:t>
            </a:r>
            <a:r>
              <a:rPr lang="cs-CZ" sz="2400" dirty="0" smtClean="0">
                <a:solidFill>
                  <a:schemeClr val="tx1"/>
                </a:solidFill>
              </a:rPr>
              <a:t>Dva odlišné </a:t>
            </a:r>
            <a:r>
              <a:rPr lang="cs-CZ" sz="2400" dirty="0">
                <a:solidFill>
                  <a:schemeClr val="tx1"/>
                </a:solidFill>
              </a:rPr>
              <a:t>přístupy: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1) úprava preferuje autonomii vůle </a:t>
            </a:r>
            <a:r>
              <a:rPr lang="cs-CZ" sz="2400" dirty="0" smtClean="0">
                <a:solidFill>
                  <a:schemeClr val="tx1"/>
                </a:solidFill>
              </a:rPr>
              <a:t>(</a:t>
            </a:r>
            <a:r>
              <a:rPr lang="cs-CZ" sz="2400" i="1" dirty="0" err="1" smtClean="0">
                <a:solidFill>
                  <a:schemeClr val="tx1"/>
                </a:solidFill>
              </a:rPr>
              <a:t>instrumentum</a:t>
            </a:r>
            <a:r>
              <a:rPr lang="cs-CZ" sz="2400" i="1" dirty="0" smtClean="0">
                <a:solidFill>
                  <a:schemeClr val="tx1"/>
                </a:solidFill>
              </a:rPr>
              <a:t> </a:t>
            </a:r>
            <a:r>
              <a:rPr lang="cs-CZ" sz="2400" i="1" dirty="0" err="1">
                <a:solidFill>
                  <a:schemeClr val="tx1"/>
                </a:solidFill>
              </a:rPr>
              <a:t>fundi</a:t>
            </a:r>
            <a:r>
              <a:rPr lang="cs-CZ" sz="2400" i="1" dirty="0">
                <a:solidFill>
                  <a:schemeClr val="tx1"/>
                </a:solidFill>
              </a:rPr>
              <a:t>, resp. </a:t>
            </a:r>
            <a:r>
              <a:rPr lang="cs-CZ" sz="2400" i="1" dirty="0" err="1">
                <a:solidFill>
                  <a:schemeClr val="tx1"/>
                </a:solidFill>
              </a:rPr>
              <a:t>domus</a:t>
            </a:r>
            <a:r>
              <a:rPr lang="cs-CZ" sz="2400" dirty="0">
                <a:solidFill>
                  <a:schemeClr val="tx1"/>
                </a:solidFill>
              </a:rPr>
              <a:t> v klasickém římském právu);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2) úprava preferuje ingerenci </a:t>
            </a:r>
            <a:r>
              <a:rPr lang="cs-CZ" sz="2400" dirty="0" smtClean="0">
                <a:solidFill>
                  <a:schemeClr val="tx1"/>
                </a:solidFill>
              </a:rPr>
              <a:t>(jako </a:t>
            </a:r>
            <a:r>
              <a:rPr lang="cs-CZ" sz="2400" dirty="0">
                <a:solidFill>
                  <a:schemeClr val="tx1"/>
                </a:solidFill>
              </a:rPr>
              <a:t>např. </a:t>
            </a:r>
            <a:r>
              <a:rPr lang="cs-CZ" sz="2400" dirty="0" smtClean="0">
                <a:solidFill>
                  <a:schemeClr val="tx1"/>
                </a:solidFill>
              </a:rPr>
              <a:t>sovětský OZ z</a:t>
            </a:r>
            <a:r>
              <a:rPr lang="cs-CZ" sz="2400" dirty="0">
                <a:solidFill>
                  <a:schemeClr val="tx1"/>
                </a:solidFill>
              </a:rPr>
              <a:t> roku 1922</a:t>
            </a:r>
            <a:r>
              <a:rPr lang="cs-CZ" sz="2400" dirty="0" smtClean="0">
                <a:solidFill>
                  <a:schemeClr val="tx1"/>
                </a:solidFill>
              </a:rPr>
              <a:t>).</a:t>
            </a:r>
          </a:p>
          <a:p>
            <a:pPr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§ 25</a:t>
            </a:r>
            <a:r>
              <a:rPr lang="cs-CZ" sz="2400" dirty="0">
                <a:solidFill>
                  <a:schemeClr val="tx1"/>
                </a:solidFill>
              </a:rPr>
              <a:t>: </a:t>
            </a:r>
            <a:r>
              <a:rPr lang="cs-CZ" sz="2400" dirty="0" smtClean="0">
                <a:solidFill>
                  <a:schemeClr val="tx1"/>
                </a:solidFill>
              </a:rPr>
              <a:t>Příslušenstvím jmenuje se věc určená k tomu, aby sloužila věci hlavní, se kterou je spoutána společným hospodářským účelem.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Příslušenství sleduje osud věci hlavní, jestliže ve smlouvě nebo v zákoně není zvláště stanoveno něco jiného. 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8472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_prezentace_cz_4x3 (7)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P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6BAB"/>
    </a:accent1>
    <a:accent2>
      <a:srgbClr val="6C6D70"/>
    </a:accent2>
    <a:accent3>
      <a:srgbClr val="A5A5A5"/>
    </a:accent3>
    <a:accent4>
      <a:srgbClr val="ED7D3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1142</Words>
  <Application>Microsoft Office PowerPoint</Application>
  <PresentationFormat>Vlastní</PresentationFormat>
  <Paragraphs>114</Paragraphs>
  <Slides>17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UP_prezentace_cz_4x3 (7)</vt:lpstr>
      <vt:lpstr>„Běžící zajíc jest nemovitostí, skolený movitostí“   Součást a příslušenství věci  v soukromém i veřejném právu</vt:lpstr>
      <vt:lpstr>Volba tématu – jak zdaňovat „vybavení“? </vt:lpstr>
      <vt:lpstr>Volba tématu - důvody </vt:lpstr>
      <vt:lpstr>Součást a příslušenství věci</vt:lpstr>
      <vt:lpstr>OZ 1950 </vt:lpstr>
      <vt:lpstr>OZ 1964 </vt:lpstr>
      <vt:lpstr>OZ 2012 </vt:lpstr>
      <vt:lpstr>NS: S22 Cdo 1964/2003 (Spáčil)</vt:lpstr>
      <vt:lpstr>Smysl příslušenství </vt:lpstr>
      <vt:lpstr>Sdílí příslušenství osud věci hlavní? </vt:lpstr>
      <vt:lpstr>Accessorium sequitur principale? </vt:lpstr>
      <vt:lpstr>NSS k dani z převodu nemovitostí</vt:lpstr>
      <vt:lpstr>NSS: 5 Afs 130/2004 – 62 „o čerpací stanici“</vt:lpstr>
      <vt:lpstr>NSS „o čerpací stanici“ – z odůvodnění I.</vt:lpstr>
      <vt:lpstr>NSS „o čerpací stanici“ – z odůvodnění II </vt:lpstr>
      <vt:lpstr>Shrnutí </vt:lpstr>
      <vt:lpstr>„Běžící zajíc ještě nemovitostí…“</vt:lpstr>
    </vt:vector>
  </TitlesOfParts>
  <Company>Univerzita Palackého v Olomouci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Horák</dc:creator>
  <cp:lastModifiedBy>Posluchárna</cp:lastModifiedBy>
  <cp:revision>43</cp:revision>
  <dcterms:created xsi:type="dcterms:W3CDTF">2015-11-16T14:04:05Z</dcterms:created>
  <dcterms:modified xsi:type="dcterms:W3CDTF">2017-09-20T06:28:03Z</dcterms:modified>
</cp:coreProperties>
</file>