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83" r:id="rId3"/>
    <p:sldId id="257" r:id="rId4"/>
    <p:sldId id="259" r:id="rId5"/>
    <p:sldId id="260" r:id="rId6"/>
    <p:sldId id="258" r:id="rId7"/>
    <p:sldId id="261" r:id="rId8"/>
    <p:sldId id="262" r:id="rId9"/>
    <p:sldId id="263" r:id="rId10"/>
    <p:sldId id="264" r:id="rId11"/>
    <p:sldId id="282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4" r:id="rId20"/>
    <p:sldId id="272" r:id="rId21"/>
    <p:sldId id="273" r:id="rId22"/>
    <p:sldId id="275" r:id="rId23"/>
    <p:sldId id="276" r:id="rId24"/>
    <p:sldId id="278" r:id="rId25"/>
    <p:sldId id="277" r:id="rId26"/>
    <p:sldId id="279" r:id="rId27"/>
    <p:sldId id="280" r:id="rId28"/>
    <p:sldId id="281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4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10/16/2016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10/16/2016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10/16/2016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10/16/2016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10/16/2016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10/16/2016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10/16/2016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10/16/2016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10/16/2016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10/16/2016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10/16/2016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10/16/2016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Evropské</a:t>
            </a:r>
            <a:r>
              <a:rPr lang="en-GB" dirty="0"/>
              <a:t> </a:t>
            </a:r>
            <a:r>
              <a:rPr lang="en-GB" dirty="0" err="1"/>
              <a:t>hospodářské</a:t>
            </a:r>
            <a:r>
              <a:rPr lang="en-GB" dirty="0"/>
              <a:t> </a:t>
            </a:r>
            <a:r>
              <a:rPr lang="en-GB" dirty="0" err="1"/>
              <a:t>právo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/>
              <a:t>Volný</a:t>
            </a:r>
            <a:r>
              <a:rPr lang="en-GB" dirty="0"/>
              <a:t> </a:t>
            </a:r>
            <a:r>
              <a:rPr lang="en-GB" dirty="0" err="1"/>
              <a:t>pohyb</a:t>
            </a:r>
            <a:r>
              <a:rPr lang="en-GB" dirty="0"/>
              <a:t> </a:t>
            </a:r>
            <a:r>
              <a:rPr lang="en-GB" dirty="0" err="1"/>
              <a:t>kapitálu</a:t>
            </a:r>
            <a:endParaRPr lang="en-GB" dirty="0"/>
          </a:p>
          <a:p>
            <a:r>
              <a:rPr lang="en-GB" dirty="0"/>
              <a:t>a</a:t>
            </a:r>
          </a:p>
          <a:p>
            <a:r>
              <a:rPr lang="en-GB" dirty="0" err="1"/>
              <a:t>Finanční</a:t>
            </a:r>
            <a:r>
              <a:rPr lang="en-GB" dirty="0"/>
              <a:t> </a:t>
            </a:r>
            <a:r>
              <a:rPr lang="en-GB" dirty="0" err="1"/>
              <a:t>služby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20361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Platby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/>
              <a:t>Pokud</a:t>
            </a:r>
            <a:r>
              <a:rPr lang="en-GB" dirty="0"/>
              <a:t> </a:t>
            </a:r>
            <a:r>
              <a:rPr lang="en-GB" dirty="0" err="1"/>
              <a:t>jde</a:t>
            </a:r>
            <a:r>
              <a:rPr lang="en-GB" dirty="0"/>
              <a:t> o </a:t>
            </a:r>
            <a:r>
              <a:rPr lang="en-GB" b="1" dirty="0" err="1"/>
              <a:t>platby</a:t>
            </a:r>
            <a:r>
              <a:rPr lang="en-GB" dirty="0"/>
              <a:t>, </a:t>
            </a:r>
            <a:r>
              <a:rPr lang="en-GB" dirty="0" err="1"/>
              <a:t>čl</a:t>
            </a:r>
            <a:r>
              <a:rPr lang="en-GB" dirty="0"/>
              <a:t>. 63 </a:t>
            </a:r>
            <a:r>
              <a:rPr lang="en-GB" dirty="0" err="1"/>
              <a:t>odst</a:t>
            </a:r>
            <a:r>
              <a:rPr lang="en-GB" dirty="0"/>
              <a:t>. 2 </a:t>
            </a:r>
            <a:r>
              <a:rPr lang="en-GB" dirty="0" err="1"/>
              <a:t>Smlouvy</a:t>
            </a:r>
            <a:r>
              <a:rPr lang="en-GB" dirty="0"/>
              <a:t> o </a:t>
            </a:r>
            <a:r>
              <a:rPr lang="en-GB" dirty="0" err="1"/>
              <a:t>fungování</a:t>
            </a:r>
            <a:r>
              <a:rPr lang="en-GB" dirty="0"/>
              <a:t> EU </a:t>
            </a:r>
            <a:r>
              <a:rPr lang="en-GB" dirty="0" err="1"/>
              <a:t>stanoví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„v </a:t>
            </a:r>
            <a:r>
              <a:rPr lang="en-GB" dirty="0" err="1"/>
              <a:t>rámci</a:t>
            </a:r>
            <a:r>
              <a:rPr lang="en-GB" dirty="0"/>
              <a:t> </a:t>
            </a:r>
            <a:r>
              <a:rPr lang="en-GB" dirty="0" err="1"/>
              <a:t>této</a:t>
            </a:r>
            <a:r>
              <a:rPr lang="en-GB" dirty="0"/>
              <a:t> </a:t>
            </a:r>
            <a:r>
              <a:rPr lang="en-GB" dirty="0" err="1"/>
              <a:t>kapitoly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zakázána</a:t>
            </a:r>
            <a:r>
              <a:rPr lang="en-GB" dirty="0"/>
              <a:t> </a:t>
            </a:r>
            <a:r>
              <a:rPr lang="en-GB" dirty="0" err="1"/>
              <a:t>všechna</a:t>
            </a:r>
            <a:r>
              <a:rPr lang="en-GB" dirty="0"/>
              <a:t> </a:t>
            </a:r>
            <a:r>
              <a:rPr lang="en-GB" dirty="0" err="1"/>
              <a:t>omezení</a:t>
            </a:r>
            <a:r>
              <a:rPr lang="en-GB" dirty="0"/>
              <a:t> </a:t>
            </a:r>
            <a:r>
              <a:rPr lang="en-GB" dirty="0" err="1"/>
              <a:t>plateb</a:t>
            </a:r>
            <a:r>
              <a:rPr lang="en-GB" dirty="0"/>
              <a:t> </a:t>
            </a:r>
            <a:r>
              <a:rPr lang="en-GB" dirty="0" err="1"/>
              <a:t>mezi</a:t>
            </a:r>
            <a:r>
              <a:rPr lang="en-GB" dirty="0"/>
              <a:t> </a:t>
            </a:r>
            <a:r>
              <a:rPr lang="en-GB" dirty="0" err="1"/>
              <a:t>členskými</a:t>
            </a:r>
            <a:r>
              <a:rPr lang="en-GB" dirty="0"/>
              <a:t> </a:t>
            </a:r>
            <a:r>
              <a:rPr lang="en-GB" dirty="0" err="1"/>
              <a:t>státy</a:t>
            </a:r>
            <a:r>
              <a:rPr lang="en-GB" dirty="0"/>
              <a:t> a </a:t>
            </a:r>
            <a:r>
              <a:rPr lang="en-GB" dirty="0" err="1"/>
              <a:t>mezi</a:t>
            </a:r>
            <a:r>
              <a:rPr lang="en-GB" dirty="0"/>
              <a:t> </a:t>
            </a:r>
            <a:r>
              <a:rPr lang="en-GB" dirty="0" err="1"/>
              <a:t>členskými</a:t>
            </a:r>
            <a:r>
              <a:rPr lang="en-GB" dirty="0"/>
              <a:t> </a:t>
            </a:r>
            <a:r>
              <a:rPr lang="en-GB" dirty="0" err="1"/>
              <a:t>státy</a:t>
            </a:r>
            <a:r>
              <a:rPr lang="en-GB" dirty="0"/>
              <a:t> a </a:t>
            </a:r>
            <a:r>
              <a:rPr lang="en-GB" dirty="0" err="1"/>
              <a:t>třetími</a:t>
            </a:r>
            <a:r>
              <a:rPr lang="en-GB" dirty="0"/>
              <a:t> </a:t>
            </a:r>
            <a:r>
              <a:rPr lang="en-GB" dirty="0" err="1"/>
              <a:t>zeměmi</a:t>
            </a:r>
            <a:r>
              <a:rPr lang="en-GB" dirty="0"/>
              <a:t>.“</a:t>
            </a:r>
          </a:p>
          <a:p>
            <a:pPr marL="0" indent="0">
              <a:buNone/>
            </a:pPr>
            <a:r>
              <a:rPr lang="en-GB" dirty="0" err="1"/>
              <a:t>Směrnice</a:t>
            </a:r>
            <a:r>
              <a:rPr lang="en-GB" dirty="0"/>
              <a:t> o </a:t>
            </a:r>
            <a:r>
              <a:rPr lang="en-GB" dirty="0" err="1"/>
              <a:t>platebních</a:t>
            </a:r>
            <a:r>
              <a:rPr lang="en-GB" dirty="0"/>
              <a:t> </a:t>
            </a:r>
            <a:r>
              <a:rPr lang="en-GB" dirty="0" err="1"/>
              <a:t>službách</a:t>
            </a:r>
            <a:r>
              <a:rPr lang="en-GB" dirty="0"/>
              <a:t> 2007/64/ES </a:t>
            </a:r>
            <a:r>
              <a:rPr lang="en-GB" dirty="0" err="1"/>
              <a:t>poskytuje</a:t>
            </a:r>
            <a:r>
              <a:rPr lang="en-GB" dirty="0"/>
              <a:t> </a:t>
            </a:r>
            <a:r>
              <a:rPr lang="en-GB" dirty="0" err="1"/>
              <a:t>právní</a:t>
            </a:r>
            <a:r>
              <a:rPr lang="en-GB" dirty="0"/>
              <a:t> </a:t>
            </a:r>
            <a:r>
              <a:rPr lang="en-GB" dirty="0" err="1"/>
              <a:t>základ</a:t>
            </a:r>
            <a:r>
              <a:rPr lang="en-GB" dirty="0"/>
              <a:t> pro </a:t>
            </a:r>
            <a:r>
              <a:rPr lang="en-GB" dirty="0" err="1"/>
              <a:t>vytvoření</a:t>
            </a:r>
            <a:r>
              <a:rPr lang="en-GB" dirty="0"/>
              <a:t> </a:t>
            </a:r>
            <a:r>
              <a:rPr lang="en-GB" dirty="0" err="1"/>
              <a:t>jednotného</a:t>
            </a:r>
            <a:r>
              <a:rPr lang="en-GB" dirty="0"/>
              <a:t> </a:t>
            </a:r>
            <a:r>
              <a:rPr lang="en-GB" dirty="0" err="1"/>
              <a:t>platebního</a:t>
            </a:r>
            <a:r>
              <a:rPr lang="en-GB" dirty="0"/>
              <a:t> </a:t>
            </a:r>
            <a:r>
              <a:rPr lang="en-GB" dirty="0" err="1"/>
              <a:t>trhu</a:t>
            </a:r>
            <a:r>
              <a:rPr lang="en-GB" dirty="0"/>
              <a:t> pro </a:t>
            </a:r>
            <a:r>
              <a:rPr lang="en-GB" dirty="0" err="1"/>
              <a:t>celou</a:t>
            </a:r>
            <a:r>
              <a:rPr lang="en-GB" dirty="0"/>
              <a:t> EU do </a:t>
            </a:r>
            <a:r>
              <a:rPr lang="en-GB" dirty="0" err="1"/>
              <a:t>roku</a:t>
            </a:r>
            <a:r>
              <a:rPr lang="en-GB" dirty="0"/>
              <a:t> 2010</a:t>
            </a:r>
          </a:p>
        </p:txBody>
      </p:sp>
    </p:spTree>
    <p:extLst>
      <p:ext uri="{BB962C8B-B14F-4D97-AF65-F5344CB8AC3E}">
        <p14:creationId xmlns:p14="http://schemas.microsoft.com/office/powerpoint/2010/main" val="2137555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ČÁST DRUHÁ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29280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Finanční</a:t>
            </a:r>
            <a:r>
              <a:rPr lang="en-GB" dirty="0"/>
              <a:t> </a:t>
            </a:r>
            <a:r>
              <a:rPr lang="en-GB" dirty="0" err="1"/>
              <a:t>služby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V </a:t>
            </a:r>
            <a:r>
              <a:rPr lang="en-GB" dirty="0" err="1"/>
              <a:t>odvětví</a:t>
            </a:r>
            <a:r>
              <a:rPr lang="en-GB" dirty="0"/>
              <a:t> </a:t>
            </a:r>
            <a:r>
              <a:rPr lang="en-GB" dirty="0" err="1"/>
              <a:t>finančních</a:t>
            </a:r>
            <a:r>
              <a:rPr lang="en-GB" dirty="0"/>
              <a:t> </a:t>
            </a:r>
            <a:r>
              <a:rPr lang="en-GB" dirty="0" err="1"/>
              <a:t>služeb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právním</a:t>
            </a:r>
            <a:r>
              <a:rPr lang="en-GB" dirty="0"/>
              <a:t> </a:t>
            </a:r>
            <a:r>
              <a:rPr lang="en-GB" dirty="0" err="1"/>
              <a:t>základem</a:t>
            </a:r>
            <a:r>
              <a:rPr lang="en-GB" dirty="0"/>
              <a:t> </a:t>
            </a:r>
            <a:r>
              <a:rPr lang="en-GB" dirty="0" err="1"/>
              <a:t>obvykle</a:t>
            </a:r>
            <a:r>
              <a:rPr lang="en-GB" dirty="0"/>
              <a:t> </a:t>
            </a:r>
            <a:r>
              <a:rPr lang="en-GB" dirty="0" err="1"/>
              <a:t>články</a:t>
            </a:r>
            <a:r>
              <a:rPr lang="en-GB" dirty="0"/>
              <a:t> 49 a 56 </a:t>
            </a:r>
            <a:r>
              <a:rPr lang="en-GB" dirty="0" err="1"/>
              <a:t>Smlouvy</a:t>
            </a:r>
            <a:r>
              <a:rPr lang="en-GB" dirty="0"/>
              <a:t> o </a:t>
            </a:r>
            <a:r>
              <a:rPr lang="en-GB" dirty="0" err="1"/>
              <a:t>fungování</a:t>
            </a:r>
            <a:r>
              <a:rPr lang="en-GB" dirty="0"/>
              <a:t> </a:t>
            </a:r>
            <a:r>
              <a:rPr lang="en-GB" dirty="0" err="1"/>
              <a:t>Evropské</a:t>
            </a:r>
            <a:r>
              <a:rPr lang="en-GB" dirty="0"/>
              <a:t> </a:t>
            </a:r>
            <a:r>
              <a:rPr lang="en-GB" dirty="0" err="1"/>
              <a:t>unie</a:t>
            </a:r>
            <a:r>
              <a:rPr lang="en-GB" dirty="0"/>
              <a:t> TFEU </a:t>
            </a:r>
            <a:r>
              <a:rPr lang="en-GB" dirty="0" err="1"/>
              <a:t>jež</a:t>
            </a:r>
            <a:r>
              <a:rPr lang="en-GB" dirty="0"/>
              <a:t> </a:t>
            </a:r>
            <a:r>
              <a:rPr lang="en-GB" dirty="0" err="1"/>
              <a:t>stanoví</a:t>
            </a:r>
            <a:r>
              <a:rPr lang="en-GB" dirty="0"/>
              <a:t> </a:t>
            </a:r>
            <a:r>
              <a:rPr lang="en-GB" dirty="0" err="1"/>
              <a:t>svobodu</a:t>
            </a:r>
            <a:r>
              <a:rPr lang="en-GB" dirty="0"/>
              <a:t> </a:t>
            </a:r>
            <a:r>
              <a:rPr lang="en-GB" dirty="0" err="1"/>
              <a:t>usazování</a:t>
            </a:r>
            <a:r>
              <a:rPr lang="en-GB" dirty="0"/>
              <a:t> a </a:t>
            </a:r>
            <a:r>
              <a:rPr lang="en-GB" dirty="0" err="1"/>
              <a:t>svobodu</a:t>
            </a:r>
            <a:r>
              <a:rPr lang="en-GB" dirty="0"/>
              <a:t> </a:t>
            </a:r>
            <a:r>
              <a:rPr lang="en-GB" dirty="0" err="1"/>
              <a:t>poskytování</a:t>
            </a:r>
            <a:r>
              <a:rPr lang="en-GB" dirty="0"/>
              <a:t> </a:t>
            </a:r>
            <a:r>
              <a:rPr lang="en-GB" dirty="0" err="1"/>
              <a:t>služeb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81893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/>
              <a:t>Bankovnictví</a:t>
            </a:r>
            <a:r>
              <a:rPr lang="en-GB" b="1" dirty="0"/>
              <a:t> a </a:t>
            </a:r>
            <a:r>
              <a:rPr lang="en-GB" b="1" dirty="0" err="1"/>
              <a:t>platební</a:t>
            </a:r>
            <a:r>
              <a:rPr lang="en-GB" b="1" dirty="0"/>
              <a:t> </a:t>
            </a:r>
            <a:r>
              <a:rPr lang="en-GB" b="1" dirty="0" err="1"/>
              <a:t>styk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 err="1"/>
              <a:t>Směrnice</a:t>
            </a:r>
            <a:r>
              <a:rPr lang="en-GB" dirty="0"/>
              <a:t> o </a:t>
            </a:r>
            <a:r>
              <a:rPr lang="en-GB" dirty="0" err="1"/>
              <a:t>kapitálových</a:t>
            </a:r>
            <a:r>
              <a:rPr lang="en-GB" dirty="0"/>
              <a:t> </a:t>
            </a:r>
            <a:r>
              <a:rPr lang="en-GB" dirty="0" err="1"/>
              <a:t>požadavcích</a:t>
            </a:r>
            <a:r>
              <a:rPr lang="en-GB" dirty="0"/>
              <a:t> 2013/36/EU (CRD) a </a:t>
            </a:r>
            <a:r>
              <a:rPr lang="en-GB" dirty="0" err="1"/>
              <a:t>nařízení</a:t>
            </a:r>
            <a:r>
              <a:rPr lang="en-GB" dirty="0"/>
              <a:t> (EU) č. 575/213 o </a:t>
            </a:r>
            <a:r>
              <a:rPr lang="en-GB" dirty="0" err="1"/>
              <a:t>obezřetnostních</a:t>
            </a:r>
            <a:r>
              <a:rPr lang="en-GB" dirty="0"/>
              <a:t> </a:t>
            </a:r>
            <a:r>
              <a:rPr lang="en-GB" dirty="0" err="1"/>
              <a:t>požadavcích</a:t>
            </a:r>
            <a:r>
              <a:rPr lang="en-GB" dirty="0"/>
              <a:t> (CRR, </a:t>
            </a:r>
            <a:r>
              <a:rPr lang="en-GB" dirty="0" err="1"/>
              <a:t>společně</a:t>
            </a:r>
            <a:r>
              <a:rPr lang="en-GB" dirty="0"/>
              <a:t> CRD IV)</a:t>
            </a:r>
          </a:p>
          <a:p>
            <a:pPr algn="just"/>
            <a:r>
              <a:rPr lang="en-GB" dirty="0" err="1"/>
              <a:t>například</a:t>
            </a:r>
            <a:r>
              <a:rPr lang="en-GB" dirty="0"/>
              <a:t> </a:t>
            </a:r>
            <a:r>
              <a:rPr lang="en-GB" dirty="0" err="1"/>
              <a:t>výslovně</a:t>
            </a:r>
            <a:r>
              <a:rPr lang="en-GB" dirty="0"/>
              <a:t> </a:t>
            </a:r>
            <a:r>
              <a:rPr lang="en-GB" dirty="0" err="1"/>
              <a:t>ukládá</a:t>
            </a:r>
            <a:r>
              <a:rPr lang="en-GB" dirty="0"/>
              <a:t> </a:t>
            </a:r>
            <a:r>
              <a:rPr lang="en-GB" dirty="0" err="1"/>
              <a:t>měření</a:t>
            </a:r>
            <a:r>
              <a:rPr lang="en-GB" dirty="0"/>
              <a:t> </a:t>
            </a:r>
            <a:r>
              <a:rPr lang="en-GB" dirty="0" err="1"/>
              <a:t>provozního</a:t>
            </a:r>
            <a:r>
              <a:rPr lang="en-GB" dirty="0"/>
              <a:t> </a:t>
            </a:r>
            <a:r>
              <a:rPr lang="en-GB" dirty="0" err="1"/>
              <a:t>rizika</a:t>
            </a:r>
            <a:r>
              <a:rPr lang="en-GB" dirty="0"/>
              <a:t> a </a:t>
            </a:r>
            <a:r>
              <a:rPr lang="en-GB" dirty="0" err="1"/>
              <a:t>umožňuje</a:t>
            </a:r>
            <a:r>
              <a:rPr lang="en-GB" dirty="0"/>
              <a:t> </a:t>
            </a:r>
            <a:r>
              <a:rPr lang="en-GB" dirty="0" err="1"/>
              <a:t>zlepšit</a:t>
            </a:r>
            <a:r>
              <a:rPr lang="en-GB" dirty="0"/>
              <a:t> </a:t>
            </a:r>
            <a:r>
              <a:rPr lang="en-GB" dirty="0" err="1"/>
              <a:t>řízení</a:t>
            </a:r>
            <a:r>
              <a:rPr lang="en-GB" dirty="0"/>
              <a:t> </a:t>
            </a:r>
            <a:r>
              <a:rPr lang="en-GB" dirty="0" err="1"/>
              <a:t>rizika</a:t>
            </a:r>
            <a:r>
              <a:rPr lang="en-GB" dirty="0"/>
              <a:t>, </a:t>
            </a:r>
            <a:r>
              <a:rPr lang="en-GB" dirty="0" err="1"/>
              <a:t>neboť</a:t>
            </a:r>
            <a:r>
              <a:rPr lang="en-GB" dirty="0"/>
              <a:t> </a:t>
            </a:r>
            <a:r>
              <a:rPr lang="en-GB" dirty="0" err="1"/>
              <a:t>povoluje</a:t>
            </a:r>
            <a:r>
              <a:rPr lang="en-GB" dirty="0"/>
              <a:t> </a:t>
            </a:r>
            <a:r>
              <a:rPr lang="en-GB" dirty="0" err="1"/>
              <a:t>interní</a:t>
            </a:r>
            <a:r>
              <a:rPr lang="en-GB" dirty="0"/>
              <a:t> </a:t>
            </a:r>
            <a:r>
              <a:rPr lang="en-GB" dirty="0" err="1"/>
              <a:t>systémy</a:t>
            </a:r>
            <a:r>
              <a:rPr lang="en-GB" dirty="0"/>
              <a:t> pro </a:t>
            </a:r>
            <a:r>
              <a:rPr lang="en-GB" dirty="0" err="1"/>
              <a:t>posouzení</a:t>
            </a:r>
            <a:r>
              <a:rPr lang="en-GB" dirty="0"/>
              <a:t> </a:t>
            </a:r>
            <a:r>
              <a:rPr lang="en-GB" dirty="0" err="1"/>
              <a:t>rizika</a:t>
            </a:r>
            <a:r>
              <a:rPr lang="en-GB" dirty="0"/>
              <a:t> (</a:t>
            </a:r>
            <a:r>
              <a:rPr lang="en-GB" dirty="0" err="1"/>
              <a:t>ratingy</a:t>
            </a:r>
            <a:r>
              <a:rPr lang="en-GB" dirty="0"/>
              <a:t>). V </a:t>
            </a:r>
            <a:r>
              <a:rPr lang="en-GB" dirty="0" err="1"/>
              <a:t>souvislosti</a:t>
            </a:r>
            <a:r>
              <a:rPr lang="en-GB" dirty="0"/>
              <a:t> s </a:t>
            </a:r>
            <a:r>
              <a:rPr lang="en-GB" dirty="0" err="1"/>
              <a:t>následnými</a:t>
            </a:r>
            <a:r>
              <a:rPr lang="en-GB" dirty="0"/>
              <a:t> </a:t>
            </a:r>
            <a:r>
              <a:rPr lang="en-GB" dirty="0" err="1"/>
              <a:t>změnami</a:t>
            </a:r>
            <a:r>
              <a:rPr lang="en-GB" dirty="0"/>
              <a:t> (</a:t>
            </a:r>
            <a:r>
              <a:rPr lang="en-GB" dirty="0" err="1"/>
              <a:t>směrnice</a:t>
            </a:r>
            <a:r>
              <a:rPr lang="en-GB" dirty="0"/>
              <a:t> o </a:t>
            </a:r>
            <a:r>
              <a:rPr lang="en-GB" dirty="0" err="1"/>
              <a:t>kapitálových</a:t>
            </a:r>
            <a:r>
              <a:rPr lang="en-GB" dirty="0"/>
              <a:t> </a:t>
            </a:r>
            <a:r>
              <a:rPr lang="en-GB" dirty="0" err="1"/>
              <a:t>požadavcích</a:t>
            </a:r>
            <a:r>
              <a:rPr lang="en-GB" dirty="0"/>
              <a:t> II-IV) </a:t>
            </a:r>
            <a:r>
              <a:rPr lang="en-GB" dirty="0" err="1"/>
              <a:t>byly</a:t>
            </a:r>
            <a:r>
              <a:rPr lang="en-GB" dirty="0"/>
              <a:t> </a:t>
            </a:r>
            <a:r>
              <a:rPr lang="en-GB" dirty="0" err="1"/>
              <a:t>zavedeny</a:t>
            </a:r>
            <a:r>
              <a:rPr lang="en-GB" dirty="0"/>
              <a:t> </a:t>
            </a:r>
            <a:r>
              <a:rPr lang="en-GB" dirty="0" err="1"/>
              <a:t>např</a:t>
            </a:r>
            <a:r>
              <a:rPr lang="en-GB" dirty="0"/>
              <a:t>. </a:t>
            </a:r>
            <a:r>
              <a:rPr lang="en-GB" dirty="0" err="1"/>
              <a:t>předpisy</a:t>
            </a:r>
            <a:r>
              <a:rPr lang="en-GB" dirty="0"/>
              <a:t> </a:t>
            </a:r>
            <a:r>
              <a:rPr lang="en-GB" dirty="0" err="1"/>
              <a:t>týkající</a:t>
            </a:r>
            <a:r>
              <a:rPr lang="en-GB" dirty="0"/>
              <a:t> se </a:t>
            </a:r>
            <a:r>
              <a:rPr lang="en-GB" dirty="0" err="1"/>
              <a:t>resekuritizace</a:t>
            </a:r>
            <a:r>
              <a:rPr lang="en-GB" dirty="0"/>
              <a:t> a </a:t>
            </a:r>
            <a:r>
              <a:rPr lang="en-GB" dirty="0" err="1"/>
              <a:t>zásad</a:t>
            </a:r>
            <a:r>
              <a:rPr lang="en-GB" dirty="0"/>
              <a:t> </a:t>
            </a:r>
            <a:r>
              <a:rPr lang="en-GB" dirty="0" err="1"/>
              <a:t>odměňování</a:t>
            </a:r>
            <a:r>
              <a:rPr lang="en-GB" dirty="0"/>
              <a:t>, </a:t>
            </a:r>
            <a:r>
              <a:rPr lang="en-GB" dirty="0" err="1"/>
              <a:t>jakož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vyšší</a:t>
            </a:r>
            <a:r>
              <a:rPr lang="en-GB" dirty="0"/>
              <a:t> </a:t>
            </a:r>
            <a:r>
              <a:rPr lang="en-GB" dirty="0" err="1"/>
              <a:t>kapitálové</a:t>
            </a:r>
            <a:r>
              <a:rPr lang="en-GB" dirty="0"/>
              <a:t> </a:t>
            </a:r>
            <a:r>
              <a:rPr lang="en-GB" dirty="0" err="1"/>
              <a:t>požadavky</a:t>
            </a:r>
            <a:r>
              <a:rPr lang="en-GB" dirty="0"/>
              <a:t>. </a:t>
            </a:r>
            <a:r>
              <a:rPr lang="en-GB" dirty="0" err="1"/>
              <a:t>Nařízení</a:t>
            </a:r>
            <a:r>
              <a:rPr lang="en-GB" dirty="0"/>
              <a:t> o </a:t>
            </a:r>
            <a:r>
              <a:rPr lang="en-GB" dirty="0" err="1"/>
              <a:t>kapitálových</a:t>
            </a:r>
            <a:r>
              <a:rPr lang="en-GB" dirty="0"/>
              <a:t> </a:t>
            </a:r>
            <a:r>
              <a:rPr lang="en-GB" dirty="0" err="1"/>
              <a:t>požadavcích</a:t>
            </a:r>
            <a:r>
              <a:rPr lang="en-GB" dirty="0"/>
              <a:t> by </a:t>
            </a:r>
            <a:r>
              <a:rPr lang="en-GB" dirty="0" err="1"/>
              <a:t>mělo</a:t>
            </a:r>
            <a:r>
              <a:rPr lang="en-GB" dirty="0"/>
              <a:t> </a:t>
            </a:r>
            <a:r>
              <a:rPr lang="en-GB" dirty="0" err="1"/>
              <a:t>zajistit</a:t>
            </a:r>
            <a:r>
              <a:rPr lang="en-GB" dirty="0"/>
              <a:t> </a:t>
            </a:r>
            <a:r>
              <a:rPr lang="en-GB" dirty="0" err="1"/>
              <a:t>jednotné</a:t>
            </a:r>
            <a:r>
              <a:rPr lang="en-GB" dirty="0"/>
              <a:t> </a:t>
            </a:r>
            <a:r>
              <a:rPr lang="en-GB" dirty="0" err="1"/>
              <a:t>uplatňování</a:t>
            </a:r>
            <a:r>
              <a:rPr lang="en-GB" dirty="0"/>
              <a:t> (</a:t>
            </a:r>
            <a:r>
              <a:rPr lang="en-GB" dirty="0" err="1"/>
              <a:t>jednotný</a:t>
            </a:r>
            <a:r>
              <a:rPr lang="en-GB" dirty="0"/>
              <a:t> </a:t>
            </a:r>
            <a:r>
              <a:rPr lang="en-GB" dirty="0" err="1"/>
              <a:t>soubor</a:t>
            </a:r>
            <a:r>
              <a:rPr lang="en-GB" dirty="0"/>
              <a:t> </a:t>
            </a:r>
            <a:r>
              <a:rPr lang="en-GB" dirty="0" err="1"/>
              <a:t>pravidel</a:t>
            </a:r>
            <a:r>
              <a:rPr lang="en-GB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381369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Cíle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err="1"/>
              <a:t>Cílem</a:t>
            </a:r>
            <a:r>
              <a:rPr lang="en-GB" dirty="0"/>
              <a:t> </a:t>
            </a:r>
            <a:r>
              <a:rPr lang="en-GB" dirty="0" err="1"/>
              <a:t>směrnice</a:t>
            </a:r>
            <a:r>
              <a:rPr lang="en-GB" dirty="0"/>
              <a:t> a </a:t>
            </a:r>
            <a:r>
              <a:rPr lang="en-GB" dirty="0" err="1"/>
              <a:t>nařízení</a:t>
            </a:r>
            <a:r>
              <a:rPr lang="en-GB" dirty="0"/>
              <a:t> </a:t>
            </a:r>
            <a:r>
              <a:rPr lang="en-GB" dirty="0" err="1"/>
              <a:t>je</a:t>
            </a:r>
            <a:r>
              <a:rPr lang="en-GB" dirty="0"/>
              <a:t> </a:t>
            </a:r>
            <a:r>
              <a:rPr lang="en-GB" dirty="0" err="1"/>
              <a:t>zavést</a:t>
            </a:r>
            <a:r>
              <a:rPr lang="en-GB" dirty="0"/>
              <a:t> </a:t>
            </a:r>
            <a:r>
              <a:rPr lang="en-GB" dirty="0" err="1"/>
              <a:t>moderní</a:t>
            </a:r>
            <a:r>
              <a:rPr lang="en-GB" dirty="0"/>
              <a:t> </a:t>
            </a:r>
            <a:r>
              <a:rPr lang="en-GB" dirty="0" err="1"/>
              <a:t>právní</a:t>
            </a:r>
            <a:r>
              <a:rPr lang="en-GB" dirty="0"/>
              <a:t> </a:t>
            </a:r>
            <a:r>
              <a:rPr lang="en-GB" dirty="0" err="1"/>
              <a:t>rámec</a:t>
            </a:r>
            <a:r>
              <a:rPr lang="en-GB" dirty="0"/>
              <a:t> pro </a:t>
            </a:r>
            <a:r>
              <a:rPr lang="en-GB" dirty="0" err="1"/>
              <a:t>úvěrové</a:t>
            </a:r>
            <a:r>
              <a:rPr lang="en-GB" dirty="0"/>
              <a:t> </a:t>
            </a:r>
            <a:r>
              <a:rPr lang="en-GB" dirty="0" err="1"/>
              <a:t>instituce</a:t>
            </a:r>
            <a:r>
              <a:rPr lang="en-GB" dirty="0"/>
              <a:t>, </a:t>
            </a:r>
            <a:r>
              <a:rPr lang="en-GB" dirty="0" err="1"/>
              <a:t>který</a:t>
            </a:r>
            <a:r>
              <a:rPr lang="en-GB" dirty="0"/>
              <a:t> </a:t>
            </a:r>
            <a:r>
              <a:rPr lang="en-GB" dirty="0" err="1"/>
              <a:t>je</a:t>
            </a:r>
            <a:r>
              <a:rPr lang="en-GB" dirty="0"/>
              <a:t> </a:t>
            </a:r>
            <a:r>
              <a:rPr lang="en-GB" dirty="0" err="1"/>
              <a:t>schopen</a:t>
            </a:r>
            <a:r>
              <a:rPr lang="en-GB" dirty="0"/>
              <a:t> </a:t>
            </a:r>
            <a:r>
              <a:rPr lang="en-GB" dirty="0" err="1"/>
              <a:t>reagovat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riziko</a:t>
            </a:r>
            <a:r>
              <a:rPr lang="en-GB" dirty="0"/>
              <a:t> a </a:t>
            </a:r>
            <a:r>
              <a:rPr lang="en-GB" dirty="0" err="1"/>
              <a:t>zohledňuje</a:t>
            </a:r>
            <a:r>
              <a:rPr lang="en-GB" dirty="0"/>
              <a:t> </a:t>
            </a:r>
            <a:r>
              <a:rPr lang="en-GB" dirty="0" err="1"/>
              <a:t>mezinárodní</a:t>
            </a:r>
            <a:r>
              <a:rPr lang="en-GB" dirty="0"/>
              <a:t> </a:t>
            </a:r>
            <a:r>
              <a:rPr lang="en-GB" dirty="0" err="1"/>
              <a:t>rámcovou</a:t>
            </a:r>
            <a:r>
              <a:rPr lang="en-GB" dirty="0"/>
              <a:t> </a:t>
            </a:r>
            <a:r>
              <a:rPr lang="en-GB" dirty="0" err="1"/>
              <a:t>dohodu</a:t>
            </a:r>
            <a:r>
              <a:rPr lang="en-GB" dirty="0"/>
              <a:t> </a:t>
            </a:r>
            <a:r>
              <a:rPr lang="en-GB" dirty="0" err="1"/>
              <a:t>Basilejského</a:t>
            </a:r>
            <a:r>
              <a:rPr lang="en-GB" dirty="0"/>
              <a:t> </a:t>
            </a:r>
            <a:r>
              <a:rPr lang="en-GB" dirty="0" err="1"/>
              <a:t>výboru</a:t>
            </a:r>
            <a:r>
              <a:rPr lang="en-GB" dirty="0"/>
              <a:t> pro </a:t>
            </a:r>
            <a:r>
              <a:rPr lang="en-GB" dirty="0" err="1"/>
              <a:t>bankovní</a:t>
            </a:r>
            <a:r>
              <a:rPr lang="en-GB" dirty="0"/>
              <a:t> </a:t>
            </a:r>
            <a:r>
              <a:rPr lang="en-GB" dirty="0" err="1"/>
              <a:t>dohled</a:t>
            </a:r>
            <a:r>
              <a:rPr lang="en-GB" dirty="0"/>
              <a:t> (Basel Committee on Banking Supervision) o </a:t>
            </a:r>
            <a:r>
              <a:rPr lang="en-GB" dirty="0" err="1"/>
              <a:t>kapitálových</a:t>
            </a:r>
            <a:r>
              <a:rPr lang="en-GB" dirty="0"/>
              <a:t> </a:t>
            </a:r>
            <a:r>
              <a:rPr lang="en-GB" dirty="0" err="1"/>
              <a:t>požadavcích</a:t>
            </a:r>
            <a:r>
              <a:rPr lang="en-GB" dirty="0"/>
              <a:t> </a:t>
            </a:r>
            <a:r>
              <a:rPr lang="en-GB" dirty="0" err="1"/>
              <a:t>úvěrových</a:t>
            </a:r>
            <a:r>
              <a:rPr lang="en-GB" dirty="0"/>
              <a:t> </a:t>
            </a:r>
            <a:r>
              <a:rPr lang="en-GB" dirty="0" err="1"/>
              <a:t>institucí</a:t>
            </a:r>
            <a:r>
              <a:rPr lang="en-GB" dirty="0"/>
              <a:t> (</a:t>
            </a:r>
            <a:r>
              <a:rPr lang="en-GB" dirty="0" err="1"/>
              <a:t>Basilej</a:t>
            </a:r>
            <a:r>
              <a:rPr lang="en-GB" dirty="0"/>
              <a:t> III)</a:t>
            </a:r>
          </a:p>
        </p:txBody>
      </p:sp>
    </p:spTree>
    <p:extLst>
      <p:ext uri="{BB962C8B-B14F-4D97-AF65-F5344CB8AC3E}">
        <p14:creationId xmlns:p14="http://schemas.microsoft.com/office/powerpoint/2010/main" val="15432460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 </a:t>
            </a:r>
            <a:r>
              <a:rPr lang="en-GB" dirty="0" err="1"/>
              <a:t>přináší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Prostřednictvím</a:t>
            </a:r>
            <a:r>
              <a:rPr lang="en-GB" dirty="0"/>
              <a:t> </a:t>
            </a:r>
            <a:r>
              <a:rPr lang="en-GB" dirty="0" err="1"/>
              <a:t>směrnice</a:t>
            </a:r>
            <a:r>
              <a:rPr lang="en-GB" dirty="0"/>
              <a:t> o </a:t>
            </a:r>
            <a:r>
              <a:rPr lang="en-GB" dirty="0" err="1"/>
              <a:t>kapitálových</a:t>
            </a:r>
            <a:r>
              <a:rPr lang="en-GB" dirty="0"/>
              <a:t> </a:t>
            </a:r>
            <a:r>
              <a:rPr lang="en-GB" dirty="0" err="1"/>
              <a:t>požadavcích</a:t>
            </a:r>
            <a:r>
              <a:rPr lang="en-GB" dirty="0"/>
              <a:t> IV </a:t>
            </a:r>
            <a:r>
              <a:rPr lang="en-GB" dirty="0" err="1"/>
              <a:t>byla</a:t>
            </a:r>
            <a:r>
              <a:rPr lang="en-GB" dirty="0"/>
              <a:t> </a:t>
            </a:r>
            <a:r>
              <a:rPr lang="en-GB" dirty="0" err="1"/>
              <a:t>basilejská</a:t>
            </a:r>
            <a:r>
              <a:rPr lang="en-GB" dirty="0"/>
              <a:t> </a:t>
            </a:r>
            <a:r>
              <a:rPr lang="en-GB" dirty="0" err="1"/>
              <a:t>rámcová</a:t>
            </a:r>
            <a:r>
              <a:rPr lang="en-GB" dirty="0"/>
              <a:t> </a:t>
            </a:r>
            <a:r>
              <a:rPr lang="en-GB" dirty="0" err="1"/>
              <a:t>dohoda</a:t>
            </a:r>
            <a:r>
              <a:rPr lang="en-GB" dirty="0"/>
              <a:t> </a:t>
            </a:r>
            <a:r>
              <a:rPr lang="en-GB" dirty="0" err="1"/>
              <a:t>přenesena</a:t>
            </a:r>
            <a:r>
              <a:rPr lang="en-GB" dirty="0"/>
              <a:t> do </a:t>
            </a:r>
            <a:r>
              <a:rPr lang="en-GB" dirty="0" err="1"/>
              <a:t>práva</a:t>
            </a:r>
            <a:r>
              <a:rPr lang="en-GB" dirty="0"/>
              <a:t> EU a </a:t>
            </a:r>
            <a:r>
              <a:rPr lang="en-GB" dirty="0" err="1"/>
              <a:t>byla</a:t>
            </a:r>
            <a:r>
              <a:rPr lang="en-GB" dirty="0"/>
              <a:t> </a:t>
            </a:r>
            <a:r>
              <a:rPr lang="en-GB" dirty="0" err="1"/>
              <a:t>přizpůsobena</a:t>
            </a:r>
            <a:r>
              <a:rPr lang="en-GB" dirty="0"/>
              <a:t> </a:t>
            </a:r>
            <a:r>
              <a:rPr lang="en-GB" dirty="0" err="1"/>
              <a:t>evropskému</a:t>
            </a:r>
            <a:r>
              <a:rPr lang="en-GB" dirty="0"/>
              <a:t> </a:t>
            </a:r>
            <a:r>
              <a:rPr lang="en-GB" dirty="0" err="1"/>
              <a:t>odvětví</a:t>
            </a:r>
            <a:r>
              <a:rPr lang="en-GB" dirty="0"/>
              <a:t> </a:t>
            </a:r>
            <a:r>
              <a:rPr lang="en-GB" dirty="0" err="1"/>
              <a:t>finančních</a:t>
            </a:r>
            <a:r>
              <a:rPr lang="en-GB" dirty="0"/>
              <a:t> </a:t>
            </a:r>
            <a:r>
              <a:rPr lang="en-GB" dirty="0" err="1"/>
              <a:t>služeb</a:t>
            </a:r>
            <a:r>
              <a:rPr lang="en-GB" dirty="0"/>
              <a:t> </a:t>
            </a:r>
            <a:r>
              <a:rPr lang="en-GB" dirty="0" err="1"/>
              <a:t>při</a:t>
            </a:r>
            <a:r>
              <a:rPr lang="en-GB" dirty="0"/>
              <a:t> </a:t>
            </a:r>
            <a:r>
              <a:rPr lang="en-GB" dirty="0" err="1"/>
              <a:t>zohlednění</a:t>
            </a:r>
            <a:r>
              <a:rPr lang="en-GB" dirty="0"/>
              <a:t> </a:t>
            </a:r>
            <a:r>
              <a:rPr lang="en-GB" dirty="0" err="1"/>
              <a:t>priorit</a:t>
            </a:r>
            <a:r>
              <a:rPr lang="en-GB" dirty="0"/>
              <a:t> EP z </a:t>
            </a:r>
            <a:r>
              <a:rPr lang="en-GB" dirty="0" err="1"/>
              <a:t>roku</a:t>
            </a:r>
            <a:r>
              <a:rPr lang="en-GB" dirty="0"/>
              <a:t> 2010 (</a:t>
            </a:r>
            <a:r>
              <a:rPr lang="en-GB" dirty="0" err="1"/>
              <a:t>zlepšení</a:t>
            </a:r>
            <a:r>
              <a:rPr lang="en-GB" dirty="0"/>
              <a:t> </a:t>
            </a:r>
            <a:r>
              <a:rPr lang="en-GB" dirty="0" err="1"/>
              <a:t>kapitálového</a:t>
            </a:r>
            <a:r>
              <a:rPr lang="en-GB" dirty="0"/>
              <a:t> </a:t>
            </a:r>
            <a:r>
              <a:rPr lang="en-GB" dirty="0" err="1"/>
              <a:t>základu</a:t>
            </a:r>
            <a:r>
              <a:rPr lang="en-GB" dirty="0"/>
              <a:t>, </a:t>
            </a:r>
            <a:r>
              <a:rPr lang="en-GB" dirty="0" err="1"/>
              <a:t>standardů</a:t>
            </a:r>
            <a:r>
              <a:rPr lang="en-GB" dirty="0"/>
              <a:t> </a:t>
            </a:r>
            <a:r>
              <a:rPr lang="en-GB" dirty="0" err="1"/>
              <a:t>likvidity</a:t>
            </a:r>
            <a:r>
              <a:rPr lang="en-GB" dirty="0"/>
              <a:t>, </a:t>
            </a:r>
            <a:r>
              <a:rPr lang="en-GB" dirty="0" err="1"/>
              <a:t>proticyklických</a:t>
            </a:r>
            <a:r>
              <a:rPr lang="en-GB" dirty="0"/>
              <a:t> </a:t>
            </a:r>
            <a:r>
              <a:rPr lang="en-GB" dirty="0" err="1"/>
              <a:t>opatření</a:t>
            </a:r>
            <a:r>
              <a:rPr lang="en-GB" dirty="0"/>
              <a:t>, </a:t>
            </a:r>
            <a:r>
              <a:rPr lang="en-GB" dirty="0" err="1"/>
              <a:t>pákového</a:t>
            </a:r>
            <a:r>
              <a:rPr lang="en-GB" dirty="0"/>
              <a:t> </a:t>
            </a:r>
            <a:r>
              <a:rPr lang="en-GB" dirty="0" err="1"/>
              <a:t>poměru</a:t>
            </a:r>
            <a:r>
              <a:rPr lang="en-GB" dirty="0"/>
              <a:t> a </a:t>
            </a:r>
            <a:r>
              <a:rPr lang="en-GB" dirty="0" err="1"/>
              <a:t>pokrytí</a:t>
            </a:r>
            <a:r>
              <a:rPr lang="en-GB" dirty="0"/>
              <a:t> </a:t>
            </a:r>
            <a:r>
              <a:rPr lang="en-GB" dirty="0" err="1"/>
              <a:t>úvěrového</a:t>
            </a:r>
            <a:r>
              <a:rPr lang="en-GB" dirty="0"/>
              <a:t> </a:t>
            </a:r>
            <a:r>
              <a:rPr lang="en-GB" dirty="0" err="1"/>
              <a:t>rizika</a:t>
            </a:r>
            <a:r>
              <a:rPr lang="en-GB" dirty="0"/>
              <a:t> </a:t>
            </a:r>
            <a:r>
              <a:rPr lang="en-GB" dirty="0" err="1"/>
              <a:t>protistrany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71106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Platební</a:t>
            </a:r>
            <a:r>
              <a:rPr lang="en-GB" dirty="0"/>
              <a:t> </a:t>
            </a:r>
            <a:r>
              <a:rPr lang="en-GB" dirty="0" err="1"/>
              <a:t>služby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err="1"/>
              <a:t>Směrnice</a:t>
            </a:r>
            <a:r>
              <a:rPr lang="en-GB" dirty="0"/>
              <a:t> 2007/64/ES o </a:t>
            </a:r>
            <a:r>
              <a:rPr lang="en-GB" dirty="0" err="1"/>
              <a:t>platebních</a:t>
            </a:r>
            <a:r>
              <a:rPr lang="en-GB" dirty="0"/>
              <a:t> </a:t>
            </a:r>
            <a:r>
              <a:rPr lang="en-GB" dirty="0" err="1"/>
              <a:t>službách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vnitřním</a:t>
            </a:r>
            <a:r>
              <a:rPr lang="en-GB" dirty="0"/>
              <a:t> </a:t>
            </a:r>
            <a:r>
              <a:rPr lang="en-GB" dirty="0" err="1"/>
              <a:t>trhu</a:t>
            </a:r>
            <a:r>
              <a:rPr lang="en-GB" dirty="0"/>
              <a:t> (Payment Services Directive, PSD, </a:t>
            </a:r>
            <a:r>
              <a:rPr lang="en-GB" dirty="0" err="1"/>
              <a:t>zrušena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podzim</a:t>
            </a:r>
            <a:r>
              <a:rPr lang="en-GB" dirty="0"/>
              <a:t> </a:t>
            </a:r>
            <a:r>
              <a:rPr lang="en-GB" dirty="0" err="1"/>
              <a:t>roku</a:t>
            </a:r>
            <a:r>
              <a:rPr lang="en-GB" dirty="0"/>
              <a:t> 2015); </a:t>
            </a:r>
            <a:r>
              <a:rPr lang="en-GB" dirty="0" err="1"/>
              <a:t>směrnice</a:t>
            </a:r>
            <a:r>
              <a:rPr lang="en-GB" dirty="0"/>
              <a:t> (EU) 2015/2366 (PSD 2). </a:t>
            </a:r>
            <a:r>
              <a:rPr lang="en-GB" dirty="0" err="1"/>
              <a:t>Směrnice</a:t>
            </a:r>
            <a:r>
              <a:rPr lang="en-GB" dirty="0"/>
              <a:t> PSD 2 </a:t>
            </a:r>
            <a:r>
              <a:rPr lang="en-GB" dirty="0" err="1"/>
              <a:t>vstoupila</a:t>
            </a:r>
            <a:r>
              <a:rPr lang="en-GB" dirty="0"/>
              <a:t> v </a:t>
            </a:r>
            <a:r>
              <a:rPr lang="en-GB" dirty="0" err="1"/>
              <a:t>platnost</a:t>
            </a:r>
            <a:r>
              <a:rPr lang="en-GB" dirty="0"/>
              <a:t> </a:t>
            </a:r>
            <a:r>
              <a:rPr lang="en-GB" dirty="0" err="1"/>
              <a:t>dne</a:t>
            </a:r>
            <a:r>
              <a:rPr lang="en-GB" dirty="0"/>
              <a:t> 12. 1. 2016 a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vnitrostátních</a:t>
            </a:r>
            <a:r>
              <a:rPr lang="en-GB" dirty="0"/>
              <a:t> </a:t>
            </a:r>
            <a:r>
              <a:rPr lang="en-GB" dirty="0" err="1"/>
              <a:t>právních</a:t>
            </a:r>
            <a:r>
              <a:rPr lang="en-GB" dirty="0"/>
              <a:t> </a:t>
            </a:r>
            <a:r>
              <a:rPr lang="en-GB" dirty="0" err="1"/>
              <a:t>předpisech</a:t>
            </a:r>
            <a:r>
              <a:rPr lang="en-GB" dirty="0"/>
              <a:t> </a:t>
            </a:r>
            <a:r>
              <a:rPr lang="en-GB" dirty="0" err="1"/>
              <a:t>musí</a:t>
            </a:r>
            <a:r>
              <a:rPr lang="en-GB" dirty="0"/>
              <a:t> </a:t>
            </a:r>
            <a:r>
              <a:rPr lang="en-GB" dirty="0" err="1"/>
              <a:t>být</a:t>
            </a:r>
            <a:r>
              <a:rPr lang="en-GB" dirty="0"/>
              <a:t> </a:t>
            </a:r>
            <a:r>
              <a:rPr lang="en-GB" dirty="0" err="1"/>
              <a:t>provedena</a:t>
            </a:r>
            <a:r>
              <a:rPr lang="en-GB" dirty="0"/>
              <a:t> do </a:t>
            </a:r>
            <a:r>
              <a:rPr lang="en-GB" dirty="0" err="1"/>
              <a:t>začátku</a:t>
            </a:r>
            <a:r>
              <a:rPr lang="en-GB" dirty="0"/>
              <a:t> </a:t>
            </a:r>
            <a:r>
              <a:rPr lang="en-GB" dirty="0" err="1"/>
              <a:t>roku</a:t>
            </a:r>
            <a:r>
              <a:rPr lang="en-GB" dirty="0"/>
              <a:t> 2018.</a:t>
            </a:r>
          </a:p>
          <a:p>
            <a:endParaRPr lang="en-GB" dirty="0"/>
          </a:p>
          <a:p>
            <a:pPr algn="just"/>
            <a:r>
              <a:rPr lang="en-GB" dirty="0"/>
              <a:t>Tato </a:t>
            </a:r>
            <a:r>
              <a:rPr lang="en-GB" dirty="0" err="1"/>
              <a:t>směrnice</a:t>
            </a:r>
            <a:r>
              <a:rPr lang="en-GB" dirty="0"/>
              <a:t> </a:t>
            </a:r>
            <a:r>
              <a:rPr lang="en-GB" dirty="0" err="1"/>
              <a:t>usnadňuje</a:t>
            </a:r>
            <a:r>
              <a:rPr lang="en-GB" dirty="0"/>
              <a:t> </a:t>
            </a:r>
            <a:r>
              <a:rPr lang="en-GB" dirty="0" err="1"/>
              <a:t>bezhotovostní</a:t>
            </a:r>
            <a:r>
              <a:rPr lang="en-GB" dirty="0"/>
              <a:t> </a:t>
            </a:r>
            <a:r>
              <a:rPr lang="en-GB" dirty="0" err="1"/>
              <a:t>platební</a:t>
            </a:r>
            <a:r>
              <a:rPr lang="en-GB" dirty="0"/>
              <a:t> </a:t>
            </a:r>
            <a:r>
              <a:rPr lang="en-GB" dirty="0" err="1"/>
              <a:t>styk</a:t>
            </a:r>
            <a:r>
              <a:rPr lang="en-GB" dirty="0"/>
              <a:t> v </a:t>
            </a:r>
            <a:r>
              <a:rPr lang="en-GB" dirty="0" err="1"/>
              <a:t>celé</a:t>
            </a:r>
            <a:r>
              <a:rPr lang="en-GB" dirty="0"/>
              <a:t> EU a </a:t>
            </a:r>
            <a:r>
              <a:rPr lang="en-GB" dirty="0" err="1"/>
              <a:t>vytváří</a:t>
            </a:r>
            <a:r>
              <a:rPr lang="en-GB" dirty="0"/>
              <a:t> </a:t>
            </a:r>
            <a:r>
              <a:rPr lang="en-GB" dirty="0" err="1"/>
              <a:t>jednotnou</a:t>
            </a:r>
            <a:r>
              <a:rPr lang="en-GB" dirty="0"/>
              <a:t> oblast pro </a:t>
            </a:r>
            <a:r>
              <a:rPr lang="en-GB" dirty="0" err="1"/>
              <a:t>platby</a:t>
            </a:r>
            <a:r>
              <a:rPr lang="en-GB" dirty="0"/>
              <a:t> v </a:t>
            </a:r>
            <a:r>
              <a:rPr lang="en-GB" dirty="0" err="1"/>
              <a:t>eurech</a:t>
            </a:r>
            <a:r>
              <a:rPr lang="en-GB" dirty="0"/>
              <a:t> (Single European Payment Area, SEPA).</a:t>
            </a:r>
          </a:p>
          <a:p>
            <a:pPr algn="just"/>
            <a:endParaRPr lang="en-GB" dirty="0"/>
          </a:p>
          <a:p>
            <a:pPr algn="just"/>
            <a:r>
              <a:rPr lang="en-GB" dirty="0" err="1"/>
              <a:t>Směrnici</a:t>
            </a:r>
            <a:r>
              <a:rPr lang="en-GB" dirty="0"/>
              <a:t> </a:t>
            </a:r>
            <a:r>
              <a:rPr lang="en-GB" dirty="0" err="1"/>
              <a:t>doplňuje</a:t>
            </a:r>
            <a:r>
              <a:rPr lang="en-GB" dirty="0"/>
              <a:t> </a:t>
            </a:r>
            <a:r>
              <a:rPr lang="en-GB" dirty="0" err="1"/>
              <a:t>nařízení</a:t>
            </a:r>
            <a:r>
              <a:rPr lang="en-GB" dirty="0"/>
              <a:t> (EU) č. 924/2009 a </a:t>
            </a:r>
            <a:r>
              <a:rPr lang="en-GB" dirty="0" err="1"/>
              <a:t>nařízení</a:t>
            </a:r>
            <a:r>
              <a:rPr lang="en-GB" dirty="0"/>
              <a:t> (EU) č. 260/2012</a:t>
            </a:r>
          </a:p>
        </p:txBody>
      </p:sp>
    </p:spTree>
    <p:extLst>
      <p:ext uri="{BB962C8B-B14F-4D97-AF65-F5344CB8AC3E}">
        <p14:creationId xmlns:p14="http://schemas.microsoft.com/office/powerpoint/2010/main" val="9451066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Platební</a:t>
            </a:r>
            <a:r>
              <a:rPr lang="en-GB" dirty="0"/>
              <a:t> </a:t>
            </a:r>
            <a:r>
              <a:rPr lang="en-GB" dirty="0" err="1"/>
              <a:t>služby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Některá</a:t>
            </a:r>
            <a:r>
              <a:rPr lang="en-GB" dirty="0"/>
              <a:t> </a:t>
            </a:r>
            <a:r>
              <a:rPr lang="en-GB" dirty="0" err="1"/>
              <a:t>ustanovení</a:t>
            </a:r>
            <a:r>
              <a:rPr lang="en-GB" dirty="0"/>
              <a:t> </a:t>
            </a:r>
            <a:r>
              <a:rPr lang="en-GB" dirty="0" err="1"/>
              <a:t>směrnice</a:t>
            </a:r>
            <a:r>
              <a:rPr lang="en-GB" dirty="0"/>
              <a:t> o </a:t>
            </a:r>
            <a:r>
              <a:rPr lang="en-GB" dirty="0" err="1"/>
              <a:t>platebních</a:t>
            </a:r>
            <a:r>
              <a:rPr lang="en-GB" dirty="0"/>
              <a:t> </a:t>
            </a:r>
            <a:r>
              <a:rPr lang="en-GB" dirty="0" err="1"/>
              <a:t>službách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vnitřním</a:t>
            </a:r>
            <a:r>
              <a:rPr lang="en-GB" dirty="0"/>
              <a:t> </a:t>
            </a:r>
            <a:r>
              <a:rPr lang="en-GB" dirty="0" err="1"/>
              <a:t>trhu</a:t>
            </a:r>
            <a:r>
              <a:rPr lang="en-GB" dirty="0"/>
              <a:t> </a:t>
            </a:r>
            <a:r>
              <a:rPr lang="en-GB" dirty="0" err="1"/>
              <a:t>byla</a:t>
            </a:r>
            <a:r>
              <a:rPr lang="en-GB" dirty="0"/>
              <a:t> </a:t>
            </a:r>
            <a:r>
              <a:rPr lang="en-GB" dirty="0" err="1"/>
              <a:t>kritizována</a:t>
            </a:r>
            <a:r>
              <a:rPr lang="en-GB" dirty="0"/>
              <a:t>: </a:t>
            </a:r>
            <a:r>
              <a:rPr lang="en-GB" dirty="0" err="1"/>
              <a:t>např</a:t>
            </a:r>
            <a:r>
              <a:rPr lang="en-GB" dirty="0"/>
              <a:t>. </a:t>
            </a:r>
            <a:r>
              <a:rPr lang="en-GB" dirty="0" err="1"/>
              <a:t>chybí</a:t>
            </a:r>
            <a:r>
              <a:rPr lang="en-GB" dirty="0"/>
              <a:t> </a:t>
            </a:r>
            <a:r>
              <a:rPr lang="en-GB" dirty="0" err="1"/>
              <a:t>porovnání</a:t>
            </a:r>
            <a:r>
              <a:rPr lang="en-GB" dirty="0"/>
              <a:t> (</a:t>
            </a:r>
            <a:r>
              <a:rPr lang="en-GB" dirty="0" err="1"/>
              <a:t>příslušného</a:t>
            </a:r>
            <a:r>
              <a:rPr lang="en-GB" dirty="0"/>
              <a:t>) </a:t>
            </a:r>
            <a:r>
              <a:rPr lang="en-GB" dirty="0" err="1"/>
              <a:t>čísla</a:t>
            </a:r>
            <a:r>
              <a:rPr lang="en-GB" dirty="0"/>
              <a:t> IBAN se </a:t>
            </a:r>
            <a:r>
              <a:rPr lang="en-GB" dirty="0" err="1"/>
              <a:t>jménem</a:t>
            </a:r>
            <a:r>
              <a:rPr lang="en-GB" dirty="0"/>
              <a:t> </a:t>
            </a:r>
            <a:r>
              <a:rPr lang="en-GB" dirty="0" err="1"/>
              <a:t>majitele</a:t>
            </a:r>
            <a:r>
              <a:rPr lang="en-GB" dirty="0"/>
              <a:t> </a:t>
            </a:r>
            <a:r>
              <a:rPr lang="en-GB" dirty="0" err="1"/>
              <a:t>účtu</a:t>
            </a:r>
            <a:r>
              <a:rPr lang="en-GB" dirty="0"/>
              <a:t>, v </a:t>
            </a:r>
            <a:r>
              <a:rPr lang="en-GB" dirty="0" err="1"/>
              <a:t>důsledku</a:t>
            </a:r>
            <a:r>
              <a:rPr lang="en-GB" dirty="0"/>
              <a:t> </a:t>
            </a:r>
            <a:r>
              <a:rPr lang="en-GB" dirty="0" err="1"/>
              <a:t>čehož</a:t>
            </a:r>
            <a:r>
              <a:rPr lang="en-GB" dirty="0"/>
              <a:t> </a:t>
            </a:r>
            <a:r>
              <a:rPr lang="en-GB" dirty="0" err="1"/>
              <a:t>budou</a:t>
            </a:r>
            <a:r>
              <a:rPr lang="en-GB" dirty="0"/>
              <a:t> </a:t>
            </a:r>
            <a:r>
              <a:rPr lang="en-GB" dirty="0" err="1"/>
              <a:t>prováděny</a:t>
            </a:r>
            <a:r>
              <a:rPr lang="en-GB" dirty="0"/>
              <a:t> </a:t>
            </a:r>
            <a:r>
              <a:rPr lang="en-GB" dirty="0" err="1"/>
              <a:t>převody</a:t>
            </a:r>
            <a:r>
              <a:rPr lang="en-GB" dirty="0"/>
              <a:t> </a:t>
            </a:r>
            <a:r>
              <a:rPr lang="en-GB" dirty="0" err="1"/>
              <a:t>prostředků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 v </a:t>
            </a:r>
            <a:r>
              <a:rPr lang="en-GB" dirty="0" err="1"/>
              <a:t>případě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tyto</a:t>
            </a:r>
            <a:r>
              <a:rPr lang="en-GB" dirty="0"/>
              <a:t> </a:t>
            </a:r>
            <a:r>
              <a:rPr lang="en-GB" dirty="0" err="1"/>
              <a:t>údaje</a:t>
            </a:r>
            <a:r>
              <a:rPr lang="en-GB" dirty="0"/>
              <a:t> </a:t>
            </a:r>
            <a:r>
              <a:rPr lang="en-GB" dirty="0" err="1"/>
              <a:t>nesouhlasí</a:t>
            </a:r>
            <a:r>
              <a:rPr lang="en-GB" dirty="0"/>
              <a:t>. </a:t>
            </a:r>
            <a:r>
              <a:rPr lang="en-GB" dirty="0" err="1"/>
              <a:t>Nelze</a:t>
            </a:r>
            <a:r>
              <a:rPr lang="en-GB" dirty="0"/>
              <a:t> </a:t>
            </a:r>
            <a:r>
              <a:rPr lang="en-GB" dirty="0" err="1"/>
              <a:t>také</a:t>
            </a:r>
            <a:r>
              <a:rPr lang="en-GB" dirty="0"/>
              <a:t> </a:t>
            </a:r>
            <a:r>
              <a:rPr lang="en-GB" dirty="0" err="1"/>
              <a:t>omezit</a:t>
            </a:r>
            <a:r>
              <a:rPr lang="en-GB" dirty="0"/>
              <a:t> </a:t>
            </a:r>
            <a:r>
              <a:rPr lang="en-GB" dirty="0" err="1"/>
              <a:t>zmocnění</a:t>
            </a:r>
            <a:r>
              <a:rPr lang="en-GB" dirty="0"/>
              <a:t> k </a:t>
            </a:r>
            <a:r>
              <a:rPr lang="en-GB" dirty="0" err="1"/>
              <a:t>inkasu</a:t>
            </a:r>
            <a:r>
              <a:rPr lang="en-GB" dirty="0"/>
              <a:t> </a:t>
            </a:r>
            <a:r>
              <a:rPr lang="en-GB" dirty="0" err="1"/>
              <a:t>výší</a:t>
            </a:r>
            <a:r>
              <a:rPr lang="en-GB" dirty="0"/>
              <a:t> </a:t>
            </a:r>
            <a:r>
              <a:rPr lang="en-GB" dirty="0" err="1"/>
              <a:t>částky</a:t>
            </a:r>
            <a:r>
              <a:rPr lang="en-GB" dirty="0"/>
              <a:t> a </a:t>
            </a:r>
            <a:r>
              <a:rPr lang="en-GB" dirty="0" err="1"/>
              <a:t>je</a:t>
            </a:r>
            <a:r>
              <a:rPr lang="en-GB" dirty="0"/>
              <a:t> </a:t>
            </a:r>
            <a:r>
              <a:rPr lang="en-GB" dirty="0" err="1"/>
              <a:t>vyloučena</a:t>
            </a:r>
            <a:r>
              <a:rPr lang="en-GB" dirty="0"/>
              <a:t> </a:t>
            </a:r>
            <a:r>
              <a:rPr lang="en-GB" dirty="0" err="1"/>
              <a:t>možnost</a:t>
            </a:r>
            <a:r>
              <a:rPr lang="en-GB" dirty="0"/>
              <a:t> </a:t>
            </a:r>
            <a:r>
              <a:rPr lang="en-GB" dirty="0" err="1"/>
              <a:t>stornovat</a:t>
            </a:r>
            <a:r>
              <a:rPr lang="en-GB" dirty="0"/>
              <a:t> </a:t>
            </a:r>
            <a:r>
              <a:rPr lang="en-GB" dirty="0" err="1"/>
              <a:t>platbu</a:t>
            </a:r>
            <a:r>
              <a:rPr lang="en-GB" dirty="0"/>
              <a:t> </a:t>
            </a:r>
            <a:r>
              <a:rPr lang="en-GB" dirty="0" err="1"/>
              <a:t>po</a:t>
            </a:r>
            <a:r>
              <a:rPr lang="en-GB" dirty="0"/>
              <a:t> </a:t>
            </a:r>
            <a:r>
              <a:rPr lang="en-GB" dirty="0" err="1"/>
              <a:t>jejím</a:t>
            </a:r>
            <a:r>
              <a:rPr lang="en-GB" dirty="0"/>
              <a:t> </a:t>
            </a:r>
            <a:r>
              <a:rPr lang="en-GB" dirty="0" err="1"/>
              <a:t>přijetí</a:t>
            </a:r>
            <a:r>
              <a:rPr lang="en-GB" dirty="0"/>
              <a:t>. </a:t>
            </a:r>
            <a:r>
              <a:rPr lang="en-GB" dirty="0" err="1"/>
              <a:t>Směrnice</a:t>
            </a:r>
            <a:r>
              <a:rPr lang="en-GB" dirty="0"/>
              <a:t> PSD 2 </a:t>
            </a:r>
            <a:r>
              <a:rPr lang="en-GB" dirty="0" err="1"/>
              <a:t>vyvolala</a:t>
            </a:r>
            <a:r>
              <a:rPr lang="en-GB" dirty="0"/>
              <a:t> </a:t>
            </a:r>
            <a:r>
              <a:rPr lang="en-GB" dirty="0" err="1"/>
              <a:t>znepokojení</a:t>
            </a:r>
            <a:r>
              <a:rPr lang="en-GB" dirty="0"/>
              <a:t> </a:t>
            </a:r>
            <a:r>
              <a:rPr lang="en-GB" dirty="0" err="1"/>
              <a:t>ohledně</a:t>
            </a:r>
            <a:r>
              <a:rPr lang="en-GB" dirty="0"/>
              <a:t> </a:t>
            </a:r>
            <a:r>
              <a:rPr lang="en-GB" dirty="0" err="1"/>
              <a:t>bezpečnosti</a:t>
            </a:r>
            <a:r>
              <a:rPr lang="en-GB" dirty="0"/>
              <a:t> a </a:t>
            </a:r>
            <a:r>
              <a:rPr lang="en-GB" dirty="0" err="1"/>
              <a:t>ochrany</a:t>
            </a:r>
            <a:r>
              <a:rPr lang="en-GB" dirty="0"/>
              <a:t> </a:t>
            </a:r>
            <a:r>
              <a:rPr lang="en-GB" dirty="0" err="1"/>
              <a:t>údajů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29098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Oblast </a:t>
            </a:r>
            <a:r>
              <a:rPr lang="en-GB" dirty="0" err="1"/>
              <a:t>Cenných</a:t>
            </a:r>
            <a:r>
              <a:rPr lang="en-GB" dirty="0"/>
              <a:t> </a:t>
            </a:r>
            <a:r>
              <a:rPr lang="en-GB" dirty="0" err="1"/>
              <a:t>Papírů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err="1"/>
              <a:t>Směrnice</a:t>
            </a:r>
            <a:r>
              <a:rPr lang="en-GB" dirty="0"/>
              <a:t> 2014/65/EU a </a:t>
            </a:r>
            <a:r>
              <a:rPr lang="en-GB" dirty="0" err="1"/>
              <a:t>nařízení</a:t>
            </a:r>
            <a:r>
              <a:rPr lang="en-GB" dirty="0"/>
              <a:t> (EU) č. 600/2014 (</a:t>
            </a:r>
            <a:r>
              <a:rPr lang="en-GB" dirty="0" err="1"/>
              <a:t>směrnice</a:t>
            </a:r>
            <a:r>
              <a:rPr lang="en-GB" dirty="0"/>
              <a:t> o </a:t>
            </a:r>
            <a:r>
              <a:rPr lang="en-GB" dirty="0" err="1"/>
              <a:t>trzích</a:t>
            </a:r>
            <a:r>
              <a:rPr lang="en-GB" dirty="0"/>
              <a:t> </a:t>
            </a:r>
            <a:r>
              <a:rPr lang="en-GB" dirty="0" err="1"/>
              <a:t>finančních</a:t>
            </a:r>
            <a:r>
              <a:rPr lang="en-GB" dirty="0"/>
              <a:t> </a:t>
            </a:r>
            <a:r>
              <a:rPr lang="en-GB" dirty="0" err="1"/>
              <a:t>nástrojů</a:t>
            </a:r>
            <a:r>
              <a:rPr lang="en-GB" dirty="0"/>
              <a:t>, MiFID). V </a:t>
            </a:r>
            <a:r>
              <a:rPr lang="en-GB" dirty="0" err="1"/>
              <a:t>návaznosti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revizi</a:t>
            </a:r>
            <a:r>
              <a:rPr lang="en-GB" dirty="0"/>
              <a:t> </a:t>
            </a:r>
            <a:r>
              <a:rPr lang="en-GB" dirty="0" err="1"/>
              <a:t>směrnice</a:t>
            </a:r>
            <a:r>
              <a:rPr lang="en-GB" dirty="0"/>
              <a:t> </a:t>
            </a:r>
            <a:r>
              <a:rPr lang="en-GB" dirty="0" err="1"/>
              <a:t>zahájenou</a:t>
            </a:r>
            <a:r>
              <a:rPr lang="en-GB" dirty="0"/>
              <a:t> v </a:t>
            </a:r>
            <a:r>
              <a:rPr lang="en-GB" dirty="0" err="1"/>
              <a:t>roce</a:t>
            </a:r>
            <a:r>
              <a:rPr lang="en-GB" dirty="0"/>
              <a:t> 2011 </a:t>
            </a:r>
            <a:r>
              <a:rPr lang="en-GB" dirty="0" err="1"/>
              <a:t>byla</a:t>
            </a:r>
            <a:r>
              <a:rPr lang="en-GB" dirty="0"/>
              <a:t> </a:t>
            </a:r>
            <a:r>
              <a:rPr lang="en-GB" dirty="0" err="1"/>
              <a:t>přijata</a:t>
            </a:r>
            <a:r>
              <a:rPr lang="en-GB" dirty="0"/>
              <a:t> v </a:t>
            </a:r>
            <a:r>
              <a:rPr lang="en-GB" dirty="0" err="1"/>
              <a:t>podobě</a:t>
            </a:r>
            <a:r>
              <a:rPr lang="en-GB" dirty="0"/>
              <a:t> </a:t>
            </a:r>
            <a:r>
              <a:rPr lang="en-GB" dirty="0" err="1"/>
              <a:t>přepracovaného</a:t>
            </a:r>
            <a:r>
              <a:rPr lang="en-GB" dirty="0"/>
              <a:t> </a:t>
            </a:r>
            <a:r>
              <a:rPr lang="en-GB" dirty="0" err="1"/>
              <a:t>znění</a:t>
            </a:r>
            <a:r>
              <a:rPr lang="en-GB" dirty="0"/>
              <a:t> </a:t>
            </a:r>
            <a:r>
              <a:rPr lang="en-GB" dirty="0" err="1"/>
              <a:t>směrnice</a:t>
            </a:r>
            <a:r>
              <a:rPr lang="en-GB" dirty="0"/>
              <a:t> („MiFID II“) a </a:t>
            </a:r>
            <a:r>
              <a:rPr lang="en-GB" dirty="0" err="1"/>
              <a:t>nařízení</a:t>
            </a:r>
            <a:r>
              <a:rPr lang="en-GB" dirty="0"/>
              <a:t> („</a:t>
            </a:r>
            <a:r>
              <a:rPr lang="en-GB" dirty="0" err="1"/>
              <a:t>MiFIR</a:t>
            </a:r>
            <a:r>
              <a:rPr lang="en-GB" dirty="0"/>
              <a:t>“).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47317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Cíle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zavedeny</a:t>
            </a:r>
            <a:r>
              <a:rPr lang="en-GB" dirty="0"/>
              <a:t> </a:t>
            </a:r>
            <a:r>
              <a:rPr lang="en-GB" dirty="0" err="1"/>
              <a:t>celoevropské</a:t>
            </a:r>
            <a:r>
              <a:rPr lang="en-GB" dirty="0"/>
              <a:t> </a:t>
            </a:r>
            <a:r>
              <a:rPr lang="en-GB" dirty="0" err="1"/>
              <a:t>jednotné</a:t>
            </a:r>
            <a:r>
              <a:rPr lang="en-GB" dirty="0"/>
              <a:t> </a:t>
            </a:r>
            <a:r>
              <a:rPr lang="en-GB" dirty="0" err="1"/>
              <a:t>normy</a:t>
            </a:r>
            <a:r>
              <a:rPr lang="en-GB" dirty="0"/>
              <a:t> pro </a:t>
            </a:r>
            <a:r>
              <a:rPr lang="en-GB" dirty="0" err="1"/>
              <a:t>obchodování</a:t>
            </a:r>
            <a:r>
              <a:rPr lang="en-GB" dirty="0"/>
              <a:t> s </a:t>
            </a:r>
            <a:r>
              <a:rPr lang="en-GB" dirty="0" err="1"/>
              <a:t>cennými</a:t>
            </a:r>
            <a:r>
              <a:rPr lang="en-GB" dirty="0"/>
              <a:t> </a:t>
            </a:r>
            <a:r>
              <a:rPr lang="en-GB" dirty="0" err="1"/>
              <a:t>papíry</a:t>
            </a:r>
            <a:r>
              <a:rPr lang="en-GB" dirty="0"/>
              <a:t>, </a:t>
            </a:r>
            <a:r>
              <a:rPr lang="en-GB" dirty="0" err="1"/>
              <a:t>které</a:t>
            </a:r>
            <a:r>
              <a:rPr lang="en-GB" dirty="0"/>
              <a:t> </a:t>
            </a:r>
            <a:r>
              <a:rPr lang="en-GB" dirty="0" err="1"/>
              <a:t>rozvíjí</a:t>
            </a:r>
            <a:r>
              <a:rPr lang="en-GB" dirty="0"/>
              <a:t> </a:t>
            </a:r>
            <a:r>
              <a:rPr lang="en-GB" dirty="0" err="1"/>
              <a:t>hospodářskou</a:t>
            </a:r>
            <a:r>
              <a:rPr lang="en-GB" dirty="0"/>
              <a:t> </a:t>
            </a:r>
            <a:r>
              <a:rPr lang="en-GB" dirty="0" err="1"/>
              <a:t>soutěž</a:t>
            </a:r>
            <a:r>
              <a:rPr lang="en-GB" dirty="0"/>
              <a:t> a </a:t>
            </a:r>
            <a:r>
              <a:rPr lang="en-GB" dirty="0" err="1"/>
              <a:t>zvyšují</a:t>
            </a:r>
            <a:r>
              <a:rPr lang="en-GB" dirty="0"/>
              <a:t> </a:t>
            </a:r>
            <a:r>
              <a:rPr lang="en-GB" dirty="0" err="1"/>
              <a:t>ochranu</a:t>
            </a:r>
            <a:r>
              <a:rPr lang="en-GB" dirty="0"/>
              <a:t> </a:t>
            </a:r>
            <a:r>
              <a:rPr lang="en-GB" dirty="0" err="1"/>
              <a:t>vkladatelů</a:t>
            </a:r>
            <a:r>
              <a:rPr lang="en-GB" dirty="0"/>
              <a:t>, </a:t>
            </a:r>
            <a:r>
              <a:rPr lang="en-GB" dirty="0" err="1"/>
              <a:t>mimo</a:t>
            </a:r>
            <a:r>
              <a:rPr lang="en-GB" dirty="0"/>
              <a:t> </a:t>
            </a:r>
            <a:r>
              <a:rPr lang="en-GB" dirty="0" err="1"/>
              <a:t>jiné</a:t>
            </a:r>
            <a:r>
              <a:rPr lang="en-GB" dirty="0"/>
              <a:t> </a:t>
            </a:r>
            <a:r>
              <a:rPr lang="en-GB" dirty="0" err="1"/>
              <a:t>prostřednictvím</a:t>
            </a:r>
            <a:r>
              <a:rPr lang="en-GB" dirty="0"/>
              <a:t> </a:t>
            </a:r>
            <a:r>
              <a:rPr lang="en-GB" dirty="0" err="1"/>
              <a:t>nových</a:t>
            </a:r>
            <a:r>
              <a:rPr lang="en-GB" dirty="0"/>
              <a:t> </a:t>
            </a:r>
            <a:r>
              <a:rPr lang="en-GB" dirty="0" err="1"/>
              <a:t>ustanovení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ochranu</a:t>
            </a:r>
            <a:r>
              <a:rPr lang="en-GB" dirty="0"/>
              <a:t> </a:t>
            </a:r>
            <a:r>
              <a:rPr lang="en-GB" dirty="0" err="1"/>
              <a:t>vkladatelů</a:t>
            </a:r>
            <a:r>
              <a:rPr lang="en-GB" dirty="0"/>
              <a:t>, </a:t>
            </a:r>
            <a:r>
              <a:rPr lang="en-GB" dirty="0" err="1"/>
              <a:t>větší</a:t>
            </a:r>
            <a:r>
              <a:rPr lang="en-GB" dirty="0"/>
              <a:t> </a:t>
            </a:r>
            <a:r>
              <a:rPr lang="en-GB" dirty="0" err="1"/>
              <a:t>transparentností</a:t>
            </a:r>
            <a:r>
              <a:rPr lang="en-GB" dirty="0"/>
              <a:t> </a:t>
            </a:r>
            <a:r>
              <a:rPr lang="en-GB" dirty="0" err="1"/>
              <a:t>při</a:t>
            </a:r>
            <a:r>
              <a:rPr lang="en-GB" dirty="0"/>
              <a:t> </a:t>
            </a:r>
            <a:r>
              <a:rPr lang="en-GB" dirty="0" err="1"/>
              <a:t>poskytování</a:t>
            </a:r>
            <a:r>
              <a:rPr lang="en-GB" dirty="0"/>
              <a:t> </a:t>
            </a:r>
            <a:r>
              <a:rPr lang="en-GB" dirty="0" err="1"/>
              <a:t>provizí</a:t>
            </a:r>
            <a:r>
              <a:rPr lang="en-GB" dirty="0"/>
              <a:t> z </a:t>
            </a:r>
            <a:r>
              <a:rPr lang="en-GB" dirty="0" err="1"/>
              <a:t>poradenství</a:t>
            </a:r>
            <a:r>
              <a:rPr lang="en-GB" dirty="0"/>
              <a:t> v </a:t>
            </a:r>
            <a:r>
              <a:rPr lang="en-GB" dirty="0" err="1"/>
              <a:t>oblasti</a:t>
            </a:r>
            <a:r>
              <a:rPr lang="en-GB" dirty="0"/>
              <a:t> </a:t>
            </a:r>
            <a:r>
              <a:rPr lang="en-GB" dirty="0" err="1"/>
              <a:t>vkladů</a:t>
            </a:r>
            <a:r>
              <a:rPr lang="en-GB" dirty="0"/>
              <a:t> a </a:t>
            </a:r>
            <a:r>
              <a:rPr lang="en-GB" dirty="0" err="1"/>
              <a:t>lépe</a:t>
            </a:r>
            <a:r>
              <a:rPr lang="en-GB" dirty="0"/>
              <a:t> </a:t>
            </a:r>
            <a:r>
              <a:rPr lang="en-GB" dirty="0" err="1"/>
              <a:t>integrovanými</a:t>
            </a:r>
            <a:r>
              <a:rPr lang="en-GB" dirty="0"/>
              <a:t> </a:t>
            </a:r>
            <a:r>
              <a:rPr lang="en-GB" dirty="0" err="1"/>
              <a:t>nabídkami</a:t>
            </a:r>
            <a:r>
              <a:rPr lang="en-GB" dirty="0"/>
              <a:t> </a:t>
            </a:r>
            <a:r>
              <a:rPr lang="en-GB" dirty="0" err="1"/>
              <a:t>služeb</a:t>
            </a:r>
            <a:r>
              <a:rPr lang="en-GB" dirty="0"/>
              <a:t> od </a:t>
            </a:r>
            <a:r>
              <a:rPr lang="en-GB" dirty="0" err="1"/>
              <a:t>poskytovatelů</a:t>
            </a:r>
            <a:r>
              <a:rPr lang="en-GB" dirty="0"/>
              <a:t> </a:t>
            </a:r>
            <a:r>
              <a:rPr lang="en-GB" dirty="0" err="1"/>
              <a:t>finančních</a:t>
            </a:r>
            <a:r>
              <a:rPr lang="en-GB" dirty="0"/>
              <a:t> </a:t>
            </a:r>
            <a:r>
              <a:rPr lang="en-GB" dirty="0" err="1"/>
              <a:t>služeb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3314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Část</a:t>
            </a:r>
            <a:r>
              <a:rPr lang="en-GB" dirty="0"/>
              <a:t> </a:t>
            </a:r>
            <a:r>
              <a:rPr lang="en-GB" dirty="0" err="1"/>
              <a:t>první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03082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Nesrovnalosti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err="1"/>
              <a:t>Ochránci</a:t>
            </a:r>
            <a:r>
              <a:rPr lang="en-GB" dirty="0"/>
              <a:t> </a:t>
            </a:r>
            <a:r>
              <a:rPr lang="en-GB" dirty="0" err="1"/>
              <a:t>vkladatelů</a:t>
            </a:r>
            <a:r>
              <a:rPr lang="en-GB" dirty="0"/>
              <a:t> </a:t>
            </a:r>
            <a:r>
              <a:rPr lang="en-GB" dirty="0" err="1"/>
              <a:t>mají</a:t>
            </a:r>
            <a:r>
              <a:rPr lang="en-GB" dirty="0"/>
              <a:t> </a:t>
            </a:r>
            <a:r>
              <a:rPr lang="en-GB" dirty="0" err="1"/>
              <a:t>výhrady</a:t>
            </a:r>
            <a:r>
              <a:rPr lang="en-GB" dirty="0"/>
              <a:t> </a:t>
            </a:r>
            <a:r>
              <a:rPr lang="en-GB" dirty="0" err="1"/>
              <a:t>např</a:t>
            </a:r>
            <a:r>
              <a:rPr lang="en-GB" dirty="0"/>
              <a:t>. k </a:t>
            </a:r>
            <a:r>
              <a:rPr lang="en-GB" dirty="0" err="1"/>
              <a:t>tomu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důkazní</a:t>
            </a:r>
            <a:r>
              <a:rPr lang="en-GB" dirty="0"/>
              <a:t> </a:t>
            </a:r>
            <a:r>
              <a:rPr lang="en-GB" dirty="0" err="1"/>
              <a:t>břemeno</a:t>
            </a:r>
            <a:r>
              <a:rPr lang="en-GB" dirty="0"/>
              <a:t> </a:t>
            </a:r>
            <a:r>
              <a:rPr lang="en-GB" dirty="0" err="1"/>
              <a:t>chybné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neúplné</a:t>
            </a:r>
            <a:r>
              <a:rPr lang="en-GB" dirty="0"/>
              <a:t> </a:t>
            </a:r>
            <a:r>
              <a:rPr lang="en-GB" dirty="0" err="1"/>
              <a:t>rady</a:t>
            </a:r>
            <a:r>
              <a:rPr lang="en-GB" dirty="0"/>
              <a:t> </a:t>
            </a:r>
            <a:r>
              <a:rPr lang="en-GB" dirty="0" err="1"/>
              <a:t>nese</a:t>
            </a:r>
            <a:r>
              <a:rPr lang="en-GB" dirty="0"/>
              <a:t> </a:t>
            </a:r>
            <a:r>
              <a:rPr lang="en-GB" dirty="0" err="1"/>
              <a:t>vkladatel</a:t>
            </a:r>
            <a:r>
              <a:rPr lang="en-GB" dirty="0"/>
              <a:t>, </a:t>
            </a:r>
            <a:r>
              <a:rPr lang="en-GB" dirty="0" err="1"/>
              <a:t>zatímco</a:t>
            </a:r>
            <a:r>
              <a:rPr lang="en-GB" dirty="0"/>
              <a:t> </a:t>
            </a:r>
            <a:r>
              <a:rPr lang="en-GB" dirty="0" err="1"/>
              <a:t>dokumentační</a:t>
            </a:r>
            <a:r>
              <a:rPr lang="en-GB" dirty="0"/>
              <a:t> </a:t>
            </a:r>
            <a:r>
              <a:rPr lang="en-GB" dirty="0" err="1"/>
              <a:t>povinnost</a:t>
            </a:r>
            <a:r>
              <a:rPr lang="en-GB" dirty="0"/>
              <a:t> </a:t>
            </a:r>
            <a:r>
              <a:rPr lang="en-GB" dirty="0" err="1"/>
              <a:t>má</a:t>
            </a:r>
            <a:r>
              <a:rPr lang="en-GB" dirty="0"/>
              <a:t> </a:t>
            </a:r>
            <a:r>
              <a:rPr lang="en-GB" dirty="0" err="1"/>
              <a:t>poradce</a:t>
            </a:r>
            <a:r>
              <a:rPr lang="en-GB" dirty="0"/>
              <a:t>. </a:t>
            </a:r>
          </a:p>
          <a:p>
            <a:pPr algn="just"/>
            <a:r>
              <a:rPr lang="en-GB" dirty="0" err="1"/>
              <a:t>Porušení</a:t>
            </a:r>
            <a:r>
              <a:rPr lang="en-GB" dirty="0"/>
              <a:t> </a:t>
            </a:r>
            <a:r>
              <a:rPr lang="en-GB" dirty="0" err="1"/>
              <a:t>předpisů</a:t>
            </a:r>
            <a:r>
              <a:rPr lang="en-GB" dirty="0"/>
              <a:t> o </a:t>
            </a:r>
            <a:r>
              <a:rPr lang="en-GB" dirty="0" err="1"/>
              <a:t>kontrole</a:t>
            </a:r>
            <a:r>
              <a:rPr lang="en-GB" dirty="0"/>
              <a:t> </a:t>
            </a:r>
            <a:r>
              <a:rPr lang="en-GB" dirty="0" err="1"/>
              <a:t>rovněž</a:t>
            </a:r>
            <a:r>
              <a:rPr lang="en-GB" dirty="0"/>
              <a:t> </a:t>
            </a:r>
            <a:r>
              <a:rPr lang="en-GB" dirty="0" err="1"/>
              <a:t>nemá</a:t>
            </a:r>
            <a:r>
              <a:rPr lang="en-GB" dirty="0"/>
              <a:t> </a:t>
            </a:r>
            <a:r>
              <a:rPr lang="en-GB" dirty="0" err="1"/>
              <a:t>žádné</a:t>
            </a:r>
            <a:r>
              <a:rPr lang="en-GB" dirty="0"/>
              <a:t> </a:t>
            </a:r>
            <a:r>
              <a:rPr lang="en-GB" dirty="0" err="1"/>
              <a:t>občanskoprávní</a:t>
            </a:r>
            <a:r>
              <a:rPr lang="en-GB" dirty="0"/>
              <a:t> </a:t>
            </a:r>
            <a:r>
              <a:rPr lang="en-GB" dirty="0" err="1"/>
              <a:t>dopady</a:t>
            </a:r>
            <a:r>
              <a:rPr lang="en-GB" dirty="0"/>
              <a:t>, </a:t>
            </a:r>
            <a:r>
              <a:rPr lang="en-GB" dirty="0" err="1"/>
              <a:t>takže</a:t>
            </a:r>
            <a:r>
              <a:rPr lang="en-GB" dirty="0"/>
              <a:t> se </a:t>
            </a:r>
            <a:r>
              <a:rPr lang="en-GB" dirty="0" err="1"/>
              <a:t>vkladatel</a:t>
            </a:r>
            <a:r>
              <a:rPr lang="en-GB" dirty="0"/>
              <a:t> </a:t>
            </a:r>
            <a:r>
              <a:rPr lang="en-GB" dirty="0" err="1"/>
              <a:t>nemůže</a:t>
            </a:r>
            <a:r>
              <a:rPr lang="en-GB" dirty="0"/>
              <a:t> </a:t>
            </a:r>
            <a:r>
              <a:rPr lang="en-GB" dirty="0" err="1"/>
              <a:t>domáhat</a:t>
            </a:r>
            <a:r>
              <a:rPr lang="en-GB" dirty="0"/>
              <a:t> </a:t>
            </a:r>
            <a:r>
              <a:rPr lang="en-GB" dirty="0" err="1"/>
              <a:t>žádné</a:t>
            </a:r>
            <a:r>
              <a:rPr lang="en-GB" dirty="0"/>
              <a:t> </a:t>
            </a:r>
            <a:r>
              <a:rPr lang="en-GB" dirty="0" err="1"/>
              <a:t>náhrady</a:t>
            </a:r>
            <a:r>
              <a:rPr lang="en-GB" dirty="0"/>
              <a:t> </a:t>
            </a:r>
            <a:r>
              <a:rPr lang="en-GB" dirty="0" err="1"/>
              <a:t>škody</a:t>
            </a:r>
            <a:r>
              <a:rPr lang="en-GB" dirty="0"/>
              <a:t>.</a:t>
            </a:r>
          </a:p>
          <a:p>
            <a:pPr algn="just"/>
            <a:r>
              <a:rPr lang="en-GB" dirty="0"/>
              <a:t> </a:t>
            </a:r>
            <a:r>
              <a:rPr lang="en-GB" dirty="0" err="1"/>
              <a:t>Jelikož</a:t>
            </a:r>
            <a:r>
              <a:rPr lang="en-GB" dirty="0"/>
              <a:t> se </a:t>
            </a:r>
            <a:r>
              <a:rPr lang="en-GB" dirty="0" err="1"/>
              <a:t>jedná</a:t>
            </a:r>
            <a:r>
              <a:rPr lang="en-GB" dirty="0"/>
              <a:t> o </a:t>
            </a:r>
            <a:r>
              <a:rPr lang="en-GB" dirty="0" err="1"/>
              <a:t>tzv</a:t>
            </a:r>
            <a:r>
              <a:rPr lang="en-GB" dirty="0"/>
              <a:t>. </a:t>
            </a:r>
            <a:r>
              <a:rPr lang="en-GB" dirty="0" err="1"/>
              <a:t>Lamfalussyho</a:t>
            </a:r>
            <a:r>
              <a:rPr lang="en-GB" dirty="0"/>
              <a:t> </a:t>
            </a:r>
            <a:r>
              <a:rPr lang="en-GB" dirty="0" err="1"/>
              <a:t>směrnici</a:t>
            </a:r>
            <a:r>
              <a:rPr lang="en-GB" dirty="0"/>
              <a:t>, </a:t>
            </a:r>
            <a:r>
              <a:rPr lang="en-GB" dirty="0" err="1"/>
              <a:t>je</a:t>
            </a:r>
            <a:r>
              <a:rPr lang="en-GB" dirty="0"/>
              <a:t> k </a:t>
            </a:r>
            <a:r>
              <a:rPr lang="en-GB" dirty="0" err="1"/>
              <a:t>jejímu</a:t>
            </a:r>
            <a:r>
              <a:rPr lang="en-GB" dirty="0"/>
              <a:t> </a:t>
            </a:r>
            <a:r>
              <a:rPr lang="en-GB" dirty="0" err="1"/>
              <a:t>provedení</a:t>
            </a:r>
            <a:r>
              <a:rPr lang="en-GB" dirty="0"/>
              <a:t> </a:t>
            </a:r>
            <a:r>
              <a:rPr lang="en-GB" dirty="0" err="1"/>
              <a:t>nutné</a:t>
            </a:r>
            <a:r>
              <a:rPr lang="en-GB" dirty="0"/>
              <a:t> </a:t>
            </a:r>
            <a:r>
              <a:rPr lang="en-GB" dirty="0" err="1"/>
              <a:t>přijmout</a:t>
            </a:r>
            <a:r>
              <a:rPr lang="en-GB" dirty="0"/>
              <a:t> </a:t>
            </a:r>
            <a:r>
              <a:rPr lang="en-GB" dirty="0" err="1"/>
              <a:t>řadu</a:t>
            </a:r>
            <a:r>
              <a:rPr lang="en-GB" dirty="0"/>
              <a:t> </a:t>
            </a:r>
            <a:r>
              <a:rPr lang="en-GB" dirty="0" err="1"/>
              <a:t>naplánovaných</a:t>
            </a:r>
            <a:r>
              <a:rPr lang="en-GB" dirty="0"/>
              <a:t> </a:t>
            </a:r>
            <a:r>
              <a:rPr lang="en-GB" dirty="0" err="1"/>
              <a:t>prováděcích</a:t>
            </a:r>
            <a:r>
              <a:rPr lang="en-GB" dirty="0"/>
              <a:t> </a:t>
            </a:r>
            <a:r>
              <a:rPr lang="en-GB" dirty="0" err="1"/>
              <a:t>ustanovení</a:t>
            </a:r>
            <a:r>
              <a:rPr lang="en-GB" dirty="0"/>
              <a:t>. </a:t>
            </a:r>
            <a:r>
              <a:rPr lang="en-GB" dirty="0" err="1"/>
              <a:t>Totéž</a:t>
            </a:r>
            <a:r>
              <a:rPr lang="en-GB" dirty="0"/>
              <a:t> </a:t>
            </a:r>
            <a:r>
              <a:rPr lang="en-GB" dirty="0" err="1"/>
              <a:t>platí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pro </a:t>
            </a:r>
            <a:r>
              <a:rPr lang="en-GB" dirty="0" err="1"/>
              <a:t>novou</a:t>
            </a:r>
            <a:r>
              <a:rPr lang="en-GB" dirty="0"/>
              <a:t> </a:t>
            </a:r>
            <a:r>
              <a:rPr lang="en-GB" dirty="0" err="1"/>
              <a:t>směrnici</a:t>
            </a:r>
            <a:r>
              <a:rPr lang="en-GB" dirty="0"/>
              <a:t>, resp. </a:t>
            </a:r>
            <a:r>
              <a:rPr lang="en-GB" dirty="0" err="1"/>
              <a:t>nařízení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901510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Kolektivní</a:t>
            </a:r>
            <a:r>
              <a:rPr lang="en-GB" dirty="0"/>
              <a:t> </a:t>
            </a:r>
            <a:r>
              <a:rPr lang="en-GB" dirty="0" err="1"/>
              <a:t>investování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Směrnice</a:t>
            </a:r>
            <a:r>
              <a:rPr lang="en-GB" dirty="0"/>
              <a:t> 2009/65/ES o </a:t>
            </a:r>
            <a:r>
              <a:rPr lang="en-GB" dirty="0" err="1"/>
              <a:t>investičních</a:t>
            </a:r>
            <a:r>
              <a:rPr lang="en-GB" dirty="0"/>
              <a:t> </a:t>
            </a:r>
            <a:r>
              <a:rPr lang="en-GB" dirty="0" err="1"/>
              <a:t>fondech</a:t>
            </a:r>
            <a:r>
              <a:rPr lang="en-GB" dirty="0"/>
              <a:t> (o </a:t>
            </a:r>
            <a:r>
              <a:rPr lang="en-GB" dirty="0" err="1"/>
              <a:t>subjektech</a:t>
            </a:r>
            <a:r>
              <a:rPr lang="en-GB" dirty="0"/>
              <a:t> </a:t>
            </a:r>
            <a:r>
              <a:rPr lang="en-GB" dirty="0" err="1"/>
              <a:t>kolektivního</a:t>
            </a:r>
            <a:r>
              <a:rPr lang="en-GB" dirty="0"/>
              <a:t> </a:t>
            </a:r>
            <a:r>
              <a:rPr lang="en-GB" dirty="0" err="1"/>
              <a:t>investování</a:t>
            </a:r>
            <a:r>
              <a:rPr lang="en-GB" dirty="0"/>
              <a:t> do </a:t>
            </a:r>
            <a:r>
              <a:rPr lang="en-GB" dirty="0" err="1"/>
              <a:t>převoditelných</a:t>
            </a:r>
            <a:r>
              <a:rPr lang="en-GB" dirty="0"/>
              <a:t> </a:t>
            </a:r>
            <a:r>
              <a:rPr lang="en-GB" dirty="0" err="1"/>
              <a:t>cenných</a:t>
            </a:r>
            <a:r>
              <a:rPr lang="en-GB" dirty="0"/>
              <a:t> </a:t>
            </a:r>
            <a:r>
              <a:rPr lang="en-GB" dirty="0" err="1"/>
              <a:t>papírů</a:t>
            </a:r>
            <a:r>
              <a:rPr lang="en-GB" dirty="0"/>
              <a:t>, SKIPCP)</a:t>
            </a:r>
          </a:p>
        </p:txBody>
      </p:sp>
    </p:spTree>
    <p:extLst>
      <p:ext uri="{BB962C8B-B14F-4D97-AF65-F5344CB8AC3E}">
        <p14:creationId xmlns:p14="http://schemas.microsoft.com/office/powerpoint/2010/main" val="22389600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Cíle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2112" y="2638044"/>
            <a:ext cx="9835116" cy="3624533"/>
          </a:xfrm>
        </p:spPr>
        <p:txBody>
          <a:bodyPr>
            <a:normAutofit/>
          </a:bodyPr>
          <a:lstStyle/>
          <a:p>
            <a:pPr algn="just"/>
            <a:r>
              <a:rPr lang="en-GB" dirty="0"/>
              <a:t>Od </a:t>
            </a:r>
            <a:r>
              <a:rPr lang="en-GB" dirty="0" err="1"/>
              <a:t>roku</a:t>
            </a:r>
            <a:r>
              <a:rPr lang="en-GB" dirty="0"/>
              <a:t> 1985 </a:t>
            </a:r>
            <a:r>
              <a:rPr lang="en-GB" dirty="0" err="1"/>
              <a:t>mohou</a:t>
            </a:r>
            <a:r>
              <a:rPr lang="en-GB" dirty="0"/>
              <a:t> </a:t>
            </a:r>
            <a:r>
              <a:rPr lang="en-GB" dirty="0" err="1"/>
              <a:t>podílové</a:t>
            </a:r>
            <a:r>
              <a:rPr lang="en-GB" dirty="0"/>
              <a:t> </a:t>
            </a:r>
            <a:r>
              <a:rPr lang="en-GB" dirty="0" err="1"/>
              <a:t>jednotky</a:t>
            </a:r>
            <a:r>
              <a:rPr lang="en-GB" dirty="0"/>
              <a:t> </a:t>
            </a:r>
            <a:r>
              <a:rPr lang="en-GB" dirty="0" err="1"/>
              <a:t>harmonizovaných</a:t>
            </a:r>
            <a:r>
              <a:rPr lang="en-GB" dirty="0"/>
              <a:t> </a:t>
            </a:r>
            <a:r>
              <a:rPr lang="en-GB" dirty="0" err="1"/>
              <a:t>investičních</a:t>
            </a:r>
            <a:r>
              <a:rPr lang="en-GB" dirty="0"/>
              <a:t> </a:t>
            </a:r>
            <a:r>
              <a:rPr lang="en-GB" dirty="0" err="1"/>
              <a:t>fondů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základě</a:t>
            </a:r>
            <a:r>
              <a:rPr lang="en-GB" dirty="0"/>
              <a:t> </a:t>
            </a:r>
            <a:r>
              <a:rPr lang="en-GB" dirty="0" err="1"/>
              <a:t>směrnice</a:t>
            </a:r>
            <a:r>
              <a:rPr lang="en-GB" dirty="0"/>
              <a:t> o SKIPCP </a:t>
            </a:r>
            <a:r>
              <a:rPr lang="en-GB" dirty="0" err="1"/>
              <a:t>získat</a:t>
            </a:r>
            <a:r>
              <a:rPr lang="en-GB" dirty="0"/>
              <a:t> „</a:t>
            </a:r>
            <a:r>
              <a:rPr lang="en-GB" dirty="0" err="1"/>
              <a:t>evropský</a:t>
            </a:r>
            <a:r>
              <a:rPr lang="en-GB" dirty="0"/>
              <a:t> pas“, </a:t>
            </a:r>
            <a:r>
              <a:rPr lang="en-GB" dirty="0" err="1"/>
              <a:t>díky</a:t>
            </a:r>
            <a:r>
              <a:rPr lang="en-GB" dirty="0"/>
              <a:t> </a:t>
            </a:r>
            <a:r>
              <a:rPr lang="en-GB" dirty="0" err="1"/>
              <a:t>němuž</a:t>
            </a:r>
            <a:r>
              <a:rPr lang="en-GB" dirty="0"/>
              <a:t> </a:t>
            </a:r>
            <a:r>
              <a:rPr lang="en-GB" dirty="0" err="1"/>
              <a:t>mohou</a:t>
            </a:r>
            <a:r>
              <a:rPr lang="en-GB" dirty="0"/>
              <a:t> </a:t>
            </a:r>
            <a:r>
              <a:rPr lang="en-GB" dirty="0" err="1"/>
              <a:t>být</a:t>
            </a:r>
            <a:r>
              <a:rPr lang="en-GB" dirty="0"/>
              <a:t> </a:t>
            </a:r>
            <a:r>
              <a:rPr lang="en-GB" dirty="0" err="1"/>
              <a:t>poté</a:t>
            </a:r>
            <a:r>
              <a:rPr lang="en-GB" dirty="0"/>
              <a:t>, co </a:t>
            </a:r>
            <a:r>
              <a:rPr lang="en-GB" dirty="0" err="1"/>
              <a:t>získaly</a:t>
            </a:r>
            <a:r>
              <a:rPr lang="en-GB" dirty="0"/>
              <a:t> </a:t>
            </a:r>
            <a:r>
              <a:rPr lang="en-GB" dirty="0" err="1"/>
              <a:t>povolení</a:t>
            </a:r>
            <a:r>
              <a:rPr lang="en-GB" dirty="0"/>
              <a:t> v </a:t>
            </a:r>
            <a:r>
              <a:rPr lang="en-GB" dirty="0" err="1"/>
              <a:t>jednom</a:t>
            </a:r>
            <a:r>
              <a:rPr lang="en-GB" dirty="0"/>
              <a:t> </a:t>
            </a:r>
            <a:r>
              <a:rPr lang="en-GB" dirty="0" err="1"/>
              <a:t>členském</a:t>
            </a:r>
            <a:r>
              <a:rPr lang="en-GB" dirty="0"/>
              <a:t> </a:t>
            </a:r>
            <a:r>
              <a:rPr lang="en-GB" dirty="0" err="1"/>
              <a:t>státě</a:t>
            </a:r>
            <a:r>
              <a:rPr lang="en-GB" dirty="0"/>
              <a:t>, </a:t>
            </a:r>
            <a:r>
              <a:rPr lang="en-GB" dirty="0" err="1"/>
              <a:t>uváděny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trh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všech</a:t>
            </a:r>
            <a:r>
              <a:rPr lang="en-GB" dirty="0"/>
              <a:t> </a:t>
            </a:r>
            <a:r>
              <a:rPr lang="en-GB" dirty="0" err="1"/>
              <a:t>ostatních</a:t>
            </a:r>
            <a:r>
              <a:rPr lang="en-GB" dirty="0"/>
              <a:t> </a:t>
            </a:r>
            <a:r>
              <a:rPr lang="en-GB" dirty="0" err="1"/>
              <a:t>členských</a:t>
            </a:r>
            <a:r>
              <a:rPr lang="en-GB" dirty="0"/>
              <a:t> </a:t>
            </a:r>
            <a:r>
              <a:rPr lang="en-GB" dirty="0" err="1"/>
              <a:t>státech</a:t>
            </a:r>
            <a:r>
              <a:rPr lang="en-GB" dirty="0"/>
              <a:t>, </a:t>
            </a:r>
            <a:r>
              <a:rPr lang="en-GB" dirty="0" err="1"/>
              <a:t>pakliže</a:t>
            </a:r>
            <a:r>
              <a:rPr lang="en-GB" dirty="0"/>
              <a:t> </a:t>
            </a:r>
            <a:r>
              <a:rPr lang="en-GB" dirty="0" err="1"/>
              <a:t>podaly</a:t>
            </a:r>
            <a:r>
              <a:rPr lang="en-GB" dirty="0"/>
              <a:t> </a:t>
            </a:r>
            <a:r>
              <a:rPr lang="en-GB" dirty="0" err="1"/>
              <a:t>příslušným</a:t>
            </a:r>
            <a:r>
              <a:rPr lang="en-GB" dirty="0"/>
              <a:t> </a:t>
            </a:r>
            <a:r>
              <a:rPr lang="en-GB" dirty="0" err="1"/>
              <a:t>orgánům</a:t>
            </a:r>
            <a:r>
              <a:rPr lang="en-GB" dirty="0"/>
              <a:t> </a:t>
            </a:r>
            <a:r>
              <a:rPr lang="en-GB" dirty="0" err="1"/>
              <a:t>oznámení</a:t>
            </a:r>
            <a:r>
              <a:rPr lang="en-GB" dirty="0"/>
              <a:t>.</a:t>
            </a:r>
          </a:p>
          <a:p>
            <a:endParaRPr lang="en-GB" dirty="0"/>
          </a:p>
          <a:p>
            <a:pPr algn="just"/>
            <a:r>
              <a:rPr lang="en-GB" dirty="0" err="1"/>
              <a:t>odstraňuje</a:t>
            </a:r>
            <a:r>
              <a:rPr lang="en-GB" dirty="0"/>
              <a:t> </a:t>
            </a:r>
            <a:r>
              <a:rPr lang="en-GB" dirty="0" err="1"/>
              <a:t>administrativní</a:t>
            </a:r>
            <a:r>
              <a:rPr lang="en-GB" dirty="0"/>
              <a:t> </a:t>
            </a:r>
            <a:r>
              <a:rPr lang="en-GB" dirty="0" err="1"/>
              <a:t>překážky</a:t>
            </a:r>
            <a:r>
              <a:rPr lang="en-GB" dirty="0"/>
              <a:t> pro </a:t>
            </a:r>
            <a:r>
              <a:rPr lang="en-GB" dirty="0" err="1"/>
              <a:t>přeshraniční</a:t>
            </a:r>
            <a:r>
              <a:rPr lang="en-GB" dirty="0"/>
              <a:t> </a:t>
            </a:r>
            <a:r>
              <a:rPr lang="en-GB" dirty="0" err="1"/>
              <a:t>uvádění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trh</a:t>
            </a:r>
            <a:r>
              <a:rPr lang="en-GB" dirty="0"/>
              <a:t> a </a:t>
            </a:r>
            <a:r>
              <a:rPr lang="en-GB" dirty="0" err="1"/>
              <a:t>stanovuje</a:t>
            </a:r>
            <a:r>
              <a:rPr lang="en-GB" dirty="0"/>
              <a:t> </a:t>
            </a:r>
            <a:r>
              <a:rPr lang="en-GB" dirty="0" err="1"/>
              <a:t>pravidla</a:t>
            </a:r>
            <a:r>
              <a:rPr lang="en-GB" dirty="0"/>
              <a:t> pro </a:t>
            </a:r>
            <a:r>
              <a:rPr lang="en-GB" dirty="0" err="1"/>
              <a:t>spojování</a:t>
            </a:r>
            <a:r>
              <a:rPr lang="en-GB" dirty="0"/>
              <a:t> </a:t>
            </a:r>
            <a:r>
              <a:rPr lang="en-GB" dirty="0" err="1"/>
              <a:t>fondů</a:t>
            </a:r>
            <a:r>
              <a:rPr lang="en-GB" dirty="0"/>
              <a:t>, </a:t>
            </a:r>
            <a:r>
              <a:rPr lang="en-GB" dirty="0" err="1"/>
              <a:t>tzv</a:t>
            </a:r>
            <a:r>
              <a:rPr lang="en-GB" dirty="0"/>
              <a:t>. </a:t>
            </a:r>
            <a:r>
              <a:rPr lang="en-GB" dirty="0" err="1"/>
              <a:t>struktury</a:t>
            </a:r>
            <a:r>
              <a:rPr lang="en-GB" dirty="0"/>
              <a:t> „master-feeder“, </a:t>
            </a:r>
            <a:r>
              <a:rPr lang="en-GB" dirty="0" err="1"/>
              <a:t>požadavky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depozitní</a:t>
            </a:r>
            <a:r>
              <a:rPr lang="en-GB" dirty="0"/>
              <a:t> </a:t>
            </a:r>
            <a:r>
              <a:rPr lang="en-GB" dirty="0" err="1"/>
              <a:t>banky</a:t>
            </a:r>
            <a:r>
              <a:rPr lang="en-GB" dirty="0"/>
              <a:t>, </a:t>
            </a:r>
            <a:r>
              <a:rPr lang="en-GB" dirty="0" err="1"/>
              <a:t>pravidla</a:t>
            </a:r>
            <a:r>
              <a:rPr lang="en-GB" dirty="0"/>
              <a:t> </a:t>
            </a:r>
            <a:r>
              <a:rPr lang="en-GB" dirty="0" err="1"/>
              <a:t>odpovědnosti</a:t>
            </a:r>
            <a:r>
              <a:rPr lang="en-GB" dirty="0"/>
              <a:t> a </a:t>
            </a:r>
            <a:r>
              <a:rPr lang="en-GB" dirty="0" err="1"/>
              <a:t>politiky</a:t>
            </a:r>
            <a:r>
              <a:rPr lang="en-GB" dirty="0"/>
              <a:t> </a:t>
            </a:r>
            <a:r>
              <a:rPr lang="en-GB" dirty="0" err="1"/>
              <a:t>odměňování</a:t>
            </a:r>
            <a:r>
              <a:rPr lang="en-GB" dirty="0"/>
              <a:t>, resp. </a:t>
            </a:r>
            <a:r>
              <a:rPr lang="en-GB" dirty="0" err="1"/>
              <a:t>sankce</a:t>
            </a:r>
            <a:r>
              <a:rPr lang="en-GB" dirty="0"/>
              <a:t>. </a:t>
            </a:r>
          </a:p>
          <a:p>
            <a:pPr algn="just"/>
            <a:r>
              <a:rPr lang="en-GB" dirty="0" err="1"/>
              <a:t>Zlepšilo</a:t>
            </a:r>
            <a:r>
              <a:rPr lang="en-GB" dirty="0"/>
              <a:t> se </a:t>
            </a:r>
            <a:r>
              <a:rPr lang="en-GB" dirty="0" err="1"/>
              <a:t>poskytování</a:t>
            </a:r>
            <a:r>
              <a:rPr lang="en-GB" dirty="0"/>
              <a:t> </a:t>
            </a:r>
            <a:r>
              <a:rPr lang="en-GB" dirty="0" err="1"/>
              <a:t>informací</a:t>
            </a:r>
            <a:r>
              <a:rPr lang="en-GB" dirty="0"/>
              <a:t> </a:t>
            </a:r>
            <a:r>
              <a:rPr lang="en-GB" dirty="0" err="1"/>
              <a:t>investorům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spolupráce</a:t>
            </a:r>
            <a:r>
              <a:rPr lang="en-GB" dirty="0"/>
              <a:t> </a:t>
            </a:r>
            <a:r>
              <a:rPr lang="en-GB" dirty="0" err="1"/>
              <a:t>mezi</a:t>
            </a:r>
            <a:r>
              <a:rPr lang="en-GB" dirty="0"/>
              <a:t> </a:t>
            </a:r>
            <a:r>
              <a:rPr lang="en-GB" dirty="0" err="1"/>
              <a:t>vnitrostátními</a:t>
            </a:r>
            <a:r>
              <a:rPr lang="en-GB" dirty="0"/>
              <a:t> </a:t>
            </a:r>
            <a:r>
              <a:rPr lang="en-GB" dirty="0" err="1"/>
              <a:t>orgány</a:t>
            </a:r>
            <a:r>
              <a:rPr lang="en-GB" dirty="0"/>
              <a:t> </a:t>
            </a:r>
            <a:r>
              <a:rPr lang="en-GB" dirty="0" err="1"/>
              <a:t>dohledu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414150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Oblast </a:t>
            </a:r>
            <a:r>
              <a:rPr lang="en-GB" dirty="0" err="1"/>
              <a:t>Pojištění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Směrnice</a:t>
            </a:r>
            <a:r>
              <a:rPr lang="en-GB" dirty="0"/>
              <a:t> 2009/138/ES o </a:t>
            </a:r>
            <a:r>
              <a:rPr lang="en-GB" dirty="0" err="1"/>
              <a:t>pojišťovací</a:t>
            </a:r>
            <a:r>
              <a:rPr lang="en-GB" dirty="0"/>
              <a:t> a </a:t>
            </a:r>
            <a:r>
              <a:rPr lang="en-GB" dirty="0" err="1"/>
              <a:t>zajišťovací</a:t>
            </a:r>
            <a:r>
              <a:rPr lang="en-GB" dirty="0"/>
              <a:t> </a:t>
            </a:r>
            <a:r>
              <a:rPr lang="en-GB" dirty="0" err="1"/>
              <a:t>činnosti</a:t>
            </a:r>
            <a:r>
              <a:rPr lang="en-GB" dirty="0"/>
              <a:t> (Solvency II)</a:t>
            </a:r>
          </a:p>
          <a:p>
            <a:r>
              <a:rPr lang="en-GB" dirty="0" err="1"/>
              <a:t>Směrnice</a:t>
            </a:r>
            <a:r>
              <a:rPr lang="en-GB" dirty="0"/>
              <a:t> 2014/51/EU, </a:t>
            </a:r>
            <a:r>
              <a:rPr lang="en-GB" dirty="0" err="1"/>
              <a:t>kterou</a:t>
            </a:r>
            <a:r>
              <a:rPr lang="en-GB" dirty="0"/>
              <a:t> se </a:t>
            </a:r>
            <a:r>
              <a:rPr lang="en-GB" dirty="0" err="1"/>
              <a:t>mění</a:t>
            </a:r>
            <a:r>
              <a:rPr lang="en-GB" dirty="0"/>
              <a:t> Solvency II (Omnibus II)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err="1"/>
              <a:t>Evropská</a:t>
            </a:r>
            <a:r>
              <a:rPr lang="en-GB" dirty="0"/>
              <a:t> </a:t>
            </a:r>
            <a:r>
              <a:rPr lang="en-GB" dirty="0" err="1"/>
              <a:t>směrnice</a:t>
            </a:r>
            <a:r>
              <a:rPr lang="en-GB" dirty="0"/>
              <a:t> Solvency II </a:t>
            </a:r>
            <a:r>
              <a:rPr lang="en-GB" dirty="0" err="1"/>
              <a:t>vešla</a:t>
            </a:r>
            <a:r>
              <a:rPr lang="en-GB" dirty="0"/>
              <a:t> v </a:t>
            </a:r>
            <a:r>
              <a:rPr lang="en-GB" dirty="0" err="1"/>
              <a:t>platnost</a:t>
            </a:r>
            <a:r>
              <a:rPr lang="en-GB" dirty="0"/>
              <a:t>. 1.1.2016 Od </a:t>
            </a:r>
            <a:r>
              <a:rPr lang="en-GB" dirty="0" err="1"/>
              <a:t>okamžiku</a:t>
            </a:r>
            <a:r>
              <a:rPr lang="en-GB" dirty="0"/>
              <a:t> </a:t>
            </a:r>
            <a:r>
              <a:rPr lang="en-GB" dirty="0" err="1"/>
              <a:t>schválení</a:t>
            </a:r>
            <a:r>
              <a:rPr lang="en-GB" dirty="0"/>
              <a:t> </a:t>
            </a:r>
            <a:r>
              <a:rPr lang="en-GB" dirty="0" err="1"/>
              <a:t>vypracování</a:t>
            </a:r>
            <a:r>
              <a:rPr lang="en-GB" dirty="0"/>
              <a:t> </a:t>
            </a:r>
            <a:r>
              <a:rPr lang="en-GB" dirty="0" err="1"/>
              <a:t>samotné</a:t>
            </a:r>
            <a:r>
              <a:rPr lang="en-GB" dirty="0"/>
              <a:t> </a:t>
            </a:r>
            <a:r>
              <a:rPr lang="en-GB" dirty="0" err="1"/>
              <a:t>směrnice</a:t>
            </a:r>
            <a:r>
              <a:rPr lang="en-GB" dirty="0"/>
              <a:t> to </a:t>
            </a:r>
            <a:r>
              <a:rPr lang="en-GB" dirty="0" err="1"/>
              <a:t>trvalo</a:t>
            </a:r>
            <a:r>
              <a:rPr lang="en-GB" dirty="0"/>
              <a:t> „</a:t>
            </a:r>
            <a:r>
              <a:rPr lang="en-GB" dirty="0" err="1"/>
              <a:t>pouhých</a:t>
            </a:r>
            <a:r>
              <a:rPr lang="en-GB" dirty="0"/>
              <a:t>“ </a:t>
            </a:r>
            <a:r>
              <a:rPr lang="en-GB" dirty="0" err="1"/>
              <a:t>šest</a:t>
            </a:r>
            <a:r>
              <a:rPr lang="en-GB" dirty="0"/>
              <a:t> let</a:t>
            </a:r>
          </a:p>
        </p:txBody>
      </p:sp>
    </p:spTree>
    <p:extLst>
      <p:ext uri="{BB962C8B-B14F-4D97-AF65-F5344CB8AC3E}">
        <p14:creationId xmlns:p14="http://schemas.microsoft.com/office/powerpoint/2010/main" val="7583745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Velmi</a:t>
            </a:r>
            <a:r>
              <a:rPr lang="en-GB" dirty="0"/>
              <a:t> </a:t>
            </a:r>
            <a:r>
              <a:rPr lang="en-GB" dirty="0" err="1"/>
              <a:t>dlouhá</a:t>
            </a:r>
            <a:r>
              <a:rPr lang="en-GB" dirty="0"/>
              <a:t> </a:t>
            </a:r>
            <a:r>
              <a:rPr lang="en-GB" dirty="0" err="1"/>
              <a:t>doba</a:t>
            </a:r>
            <a:r>
              <a:rPr lang="en-GB" dirty="0"/>
              <a:t> od </a:t>
            </a:r>
            <a:r>
              <a:rPr lang="en-GB" dirty="0" err="1"/>
              <a:t>předložení</a:t>
            </a:r>
            <a:r>
              <a:rPr lang="en-GB" dirty="0"/>
              <a:t> </a:t>
            </a:r>
            <a:r>
              <a:rPr lang="en-GB" dirty="0" err="1"/>
              <a:t>ke</a:t>
            </a:r>
            <a:r>
              <a:rPr lang="en-GB" dirty="0"/>
              <a:t> </a:t>
            </a:r>
            <a:r>
              <a:rPr lang="en-GB" dirty="0" err="1"/>
              <a:t>schválení</a:t>
            </a:r>
            <a:r>
              <a:rPr lang="en-GB" dirty="0"/>
              <a:t> Solvency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err="1"/>
              <a:t>Legislativní</a:t>
            </a:r>
            <a:r>
              <a:rPr lang="en-GB" dirty="0"/>
              <a:t> </a:t>
            </a:r>
            <a:r>
              <a:rPr lang="en-GB" dirty="0" err="1"/>
              <a:t>postup</a:t>
            </a:r>
            <a:r>
              <a:rPr lang="en-GB" dirty="0"/>
              <a:t> pro </a:t>
            </a:r>
            <a:r>
              <a:rPr lang="en-GB" dirty="0" err="1"/>
              <a:t>směrnici</a:t>
            </a:r>
            <a:r>
              <a:rPr lang="en-GB" dirty="0"/>
              <a:t> </a:t>
            </a:r>
            <a:r>
              <a:rPr lang="en-GB" dirty="0" err="1"/>
              <a:t>Solventnost</a:t>
            </a:r>
            <a:r>
              <a:rPr lang="en-GB" dirty="0"/>
              <a:t> II </a:t>
            </a:r>
            <a:r>
              <a:rPr lang="en-GB" dirty="0" err="1"/>
              <a:t>je</a:t>
            </a:r>
            <a:r>
              <a:rPr lang="en-GB" dirty="0"/>
              <a:t> </a:t>
            </a:r>
            <a:r>
              <a:rPr lang="en-GB" dirty="0" err="1"/>
              <a:t>názorným</a:t>
            </a:r>
            <a:r>
              <a:rPr lang="en-GB" dirty="0"/>
              <a:t> </a:t>
            </a:r>
            <a:r>
              <a:rPr lang="en-GB" dirty="0" err="1"/>
              <a:t>dokladem</a:t>
            </a:r>
            <a:r>
              <a:rPr lang="en-GB" dirty="0"/>
              <a:t> </a:t>
            </a:r>
            <a:r>
              <a:rPr lang="en-GB" dirty="0" err="1"/>
              <a:t>obtíží</a:t>
            </a:r>
            <a:r>
              <a:rPr lang="en-GB" dirty="0"/>
              <a:t> </a:t>
            </a:r>
            <a:r>
              <a:rPr lang="en-GB" dirty="0" err="1"/>
              <a:t>spojených</a:t>
            </a:r>
            <a:r>
              <a:rPr lang="en-GB" dirty="0"/>
              <a:t> s </a:t>
            </a:r>
            <a:r>
              <a:rPr lang="en-GB" dirty="0" err="1"/>
              <a:t>dvoustupňovým</a:t>
            </a:r>
            <a:r>
              <a:rPr lang="en-GB" dirty="0"/>
              <a:t> </a:t>
            </a:r>
            <a:r>
              <a:rPr lang="en-GB" dirty="0" err="1"/>
              <a:t>legislativním</a:t>
            </a:r>
            <a:r>
              <a:rPr lang="en-GB" dirty="0"/>
              <a:t> </a:t>
            </a:r>
            <a:r>
              <a:rPr lang="en-GB" dirty="0" err="1"/>
              <a:t>postupem</a:t>
            </a:r>
            <a:r>
              <a:rPr lang="en-GB" dirty="0"/>
              <a:t>, u </a:t>
            </a:r>
            <a:r>
              <a:rPr lang="en-GB" dirty="0" err="1"/>
              <a:t>nějž</a:t>
            </a:r>
            <a:r>
              <a:rPr lang="en-GB" dirty="0"/>
              <a:t> </a:t>
            </a:r>
            <a:r>
              <a:rPr lang="en-GB" dirty="0" err="1"/>
              <a:t>je</a:t>
            </a:r>
            <a:r>
              <a:rPr lang="en-GB" dirty="0"/>
              <a:t> </a:t>
            </a:r>
            <a:r>
              <a:rPr lang="en-GB" dirty="0" err="1"/>
              <a:t>nutné</a:t>
            </a:r>
            <a:r>
              <a:rPr lang="en-GB" dirty="0"/>
              <a:t> </a:t>
            </a:r>
            <a:r>
              <a:rPr lang="en-GB" dirty="0" err="1"/>
              <a:t>zavést</a:t>
            </a:r>
            <a:r>
              <a:rPr lang="en-GB" dirty="0"/>
              <a:t> </a:t>
            </a:r>
            <a:r>
              <a:rPr lang="en-GB" dirty="0" err="1"/>
              <a:t>prováděcí</a:t>
            </a:r>
            <a:r>
              <a:rPr lang="en-GB" dirty="0"/>
              <a:t> </a:t>
            </a:r>
            <a:r>
              <a:rPr lang="en-GB" dirty="0" err="1"/>
              <a:t>opatření</a:t>
            </a:r>
            <a:r>
              <a:rPr lang="en-GB" dirty="0"/>
              <a:t> k </a:t>
            </a:r>
            <a:r>
              <a:rPr lang="en-GB" dirty="0" err="1"/>
              <a:t>provádění</a:t>
            </a:r>
            <a:r>
              <a:rPr lang="en-GB" dirty="0"/>
              <a:t> a </a:t>
            </a:r>
            <a:r>
              <a:rPr lang="en-GB" dirty="0" err="1"/>
              <a:t>uplatňování</a:t>
            </a:r>
            <a:r>
              <a:rPr lang="en-GB" dirty="0"/>
              <a:t> </a:t>
            </a:r>
            <a:r>
              <a:rPr lang="en-GB" dirty="0" err="1"/>
              <a:t>rámcové</a:t>
            </a:r>
            <a:r>
              <a:rPr lang="en-GB" dirty="0"/>
              <a:t> </a:t>
            </a:r>
            <a:r>
              <a:rPr lang="en-GB" dirty="0" err="1"/>
              <a:t>směrnice</a:t>
            </a:r>
            <a:r>
              <a:rPr lang="en-GB" dirty="0"/>
              <a:t>: </a:t>
            </a:r>
            <a:r>
              <a:rPr lang="en-GB" dirty="0" err="1"/>
              <a:t>teprve</a:t>
            </a:r>
            <a:r>
              <a:rPr lang="en-GB" dirty="0"/>
              <a:t> v </a:t>
            </a:r>
            <a:r>
              <a:rPr lang="en-GB" dirty="0" err="1"/>
              <a:t>roce</a:t>
            </a:r>
            <a:r>
              <a:rPr lang="en-GB" dirty="0"/>
              <a:t> 2011 </a:t>
            </a:r>
            <a:r>
              <a:rPr lang="en-GB" dirty="0" err="1"/>
              <a:t>předložila</a:t>
            </a:r>
            <a:r>
              <a:rPr lang="en-GB" dirty="0"/>
              <a:t> </a:t>
            </a:r>
            <a:r>
              <a:rPr lang="en-GB" dirty="0" err="1"/>
              <a:t>Komise</a:t>
            </a:r>
            <a:r>
              <a:rPr lang="en-GB" dirty="0"/>
              <a:t> </a:t>
            </a:r>
            <a:r>
              <a:rPr lang="en-GB" dirty="0" err="1"/>
              <a:t>návrh</a:t>
            </a:r>
            <a:r>
              <a:rPr lang="en-GB" dirty="0"/>
              <a:t> „Omnibus II“s </a:t>
            </a:r>
            <a:r>
              <a:rPr lang="en-GB" dirty="0" err="1"/>
              <a:t>cílem</a:t>
            </a:r>
            <a:r>
              <a:rPr lang="en-GB" dirty="0"/>
              <a:t> </a:t>
            </a:r>
            <a:r>
              <a:rPr lang="en-GB" dirty="0" err="1"/>
              <a:t>zohlednit</a:t>
            </a:r>
            <a:r>
              <a:rPr lang="en-GB" dirty="0"/>
              <a:t> </a:t>
            </a:r>
            <a:r>
              <a:rPr lang="en-GB" dirty="0" err="1"/>
              <a:t>novou</a:t>
            </a:r>
            <a:r>
              <a:rPr lang="en-GB" dirty="0"/>
              <a:t> </a:t>
            </a:r>
            <a:r>
              <a:rPr lang="en-GB" dirty="0" err="1"/>
              <a:t>strukturu</a:t>
            </a:r>
            <a:r>
              <a:rPr lang="en-GB" dirty="0"/>
              <a:t> </a:t>
            </a:r>
            <a:r>
              <a:rPr lang="en-GB" dirty="0" err="1"/>
              <a:t>dohledu</a:t>
            </a:r>
            <a:r>
              <a:rPr lang="en-GB" dirty="0"/>
              <a:t> a </a:t>
            </a:r>
            <a:r>
              <a:rPr lang="en-GB" dirty="0" err="1"/>
              <a:t>především</a:t>
            </a:r>
            <a:r>
              <a:rPr lang="en-GB" dirty="0"/>
              <a:t> </a:t>
            </a:r>
            <a:r>
              <a:rPr lang="en-GB" dirty="0" err="1"/>
              <a:t>zřízení</a:t>
            </a:r>
            <a:r>
              <a:rPr lang="en-GB" dirty="0"/>
              <a:t> </a:t>
            </a:r>
            <a:r>
              <a:rPr lang="en-GB" dirty="0" err="1"/>
              <a:t>Evropského</a:t>
            </a:r>
            <a:r>
              <a:rPr lang="en-GB" dirty="0"/>
              <a:t> </a:t>
            </a:r>
            <a:r>
              <a:rPr lang="en-GB" dirty="0" err="1"/>
              <a:t>orgánu</a:t>
            </a:r>
            <a:r>
              <a:rPr lang="en-GB" dirty="0"/>
              <a:t> pro </a:t>
            </a:r>
            <a:r>
              <a:rPr lang="en-GB" dirty="0" err="1"/>
              <a:t>pojišťovnictví</a:t>
            </a:r>
            <a:r>
              <a:rPr lang="en-GB" dirty="0"/>
              <a:t> a </a:t>
            </a:r>
            <a:r>
              <a:rPr lang="en-GB" dirty="0" err="1"/>
              <a:t>zaměstnanecké</a:t>
            </a:r>
            <a:r>
              <a:rPr lang="en-GB" dirty="0"/>
              <a:t> </a:t>
            </a:r>
            <a:r>
              <a:rPr lang="en-GB" dirty="0" err="1"/>
              <a:t>penzijní</a:t>
            </a:r>
            <a:r>
              <a:rPr lang="en-GB" dirty="0"/>
              <a:t> </a:t>
            </a:r>
            <a:r>
              <a:rPr lang="en-GB" dirty="0" err="1"/>
              <a:t>pojištění</a:t>
            </a:r>
            <a:r>
              <a:rPr lang="en-GB" dirty="0"/>
              <a:t> (EIOPA), k </a:t>
            </a:r>
            <a:r>
              <a:rPr lang="en-GB" dirty="0" err="1"/>
              <a:t>němuž</a:t>
            </a:r>
            <a:r>
              <a:rPr lang="en-GB" dirty="0"/>
              <a:t> </a:t>
            </a:r>
            <a:r>
              <a:rPr lang="en-GB" dirty="0" err="1"/>
              <a:t>došlo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začátku</a:t>
            </a:r>
            <a:r>
              <a:rPr lang="en-GB" dirty="0"/>
              <a:t> </a:t>
            </a:r>
            <a:r>
              <a:rPr lang="en-GB" dirty="0" err="1"/>
              <a:t>roku</a:t>
            </a:r>
            <a:r>
              <a:rPr lang="en-GB" dirty="0"/>
              <a:t> 2011.</a:t>
            </a:r>
          </a:p>
        </p:txBody>
      </p:sp>
    </p:spTree>
    <p:extLst>
      <p:ext uri="{BB962C8B-B14F-4D97-AF65-F5344CB8AC3E}">
        <p14:creationId xmlns:p14="http://schemas.microsoft.com/office/powerpoint/2010/main" val="9324031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Cíle</a:t>
            </a:r>
            <a:r>
              <a:rPr lang="en-GB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GB" dirty="0" err="1"/>
              <a:t>Směrnice</a:t>
            </a:r>
            <a:r>
              <a:rPr lang="en-GB" dirty="0"/>
              <a:t> </a:t>
            </a:r>
            <a:r>
              <a:rPr lang="en-GB" dirty="0" err="1"/>
              <a:t>zásadním</a:t>
            </a:r>
            <a:r>
              <a:rPr lang="en-GB" dirty="0"/>
              <a:t> </a:t>
            </a:r>
            <a:r>
              <a:rPr lang="en-GB" dirty="0" err="1"/>
              <a:t>způsobem</a:t>
            </a:r>
            <a:r>
              <a:rPr lang="en-GB" dirty="0"/>
              <a:t> </a:t>
            </a:r>
            <a:r>
              <a:rPr lang="en-GB" dirty="0" err="1"/>
              <a:t>reformuje</a:t>
            </a:r>
            <a:r>
              <a:rPr lang="en-GB" dirty="0"/>
              <a:t> </a:t>
            </a:r>
            <a:r>
              <a:rPr lang="en-GB" dirty="0" err="1"/>
              <a:t>finanční</a:t>
            </a:r>
            <a:r>
              <a:rPr lang="en-GB" dirty="0"/>
              <a:t> </a:t>
            </a:r>
            <a:r>
              <a:rPr lang="en-GB" dirty="0" err="1"/>
              <a:t>dohled</a:t>
            </a:r>
            <a:r>
              <a:rPr lang="en-GB" dirty="0"/>
              <a:t> </a:t>
            </a:r>
            <a:r>
              <a:rPr lang="en-GB" dirty="0" err="1"/>
              <a:t>nad</a:t>
            </a:r>
            <a:r>
              <a:rPr lang="en-GB" dirty="0"/>
              <a:t> </a:t>
            </a:r>
            <a:r>
              <a:rPr lang="en-GB" dirty="0" err="1"/>
              <a:t>pojišťovnami</a:t>
            </a:r>
            <a:r>
              <a:rPr lang="en-GB" dirty="0"/>
              <a:t> a </a:t>
            </a:r>
            <a:r>
              <a:rPr lang="en-GB" dirty="0" err="1"/>
              <a:t>představuje</a:t>
            </a:r>
            <a:r>
              <a:rPr lang="en-GB" dirty="0"/>
              <a:t> </a:t>
            </a:r>
            <a:r>
              <a:rPr lang="en-GB" dirty="0" err="1"/>
              <a:t>přechod</a:t>
            </a:r>
            <a:r>
              <a:rPr lang="en-GB" dirty="0"/>
              <a:t> od </a:t>
            </a:r>
            <a:r>
              <a:rPr lang="en-GB" dirty="0" err="1"/>
              <a:t>dosavadního</a:t>
            </a:r>
            <a:r>
              <a:rPr lang="en-GB" dirty="0"/>
              <a:t> </a:t>
            </a:r>
            <a:r>
              <a:rPr lang="en-GB" dirty="0" err="1"/>
              <a:t>statického</a:t>
            </a:r>
            <a:r>
              <a:rPr lang="en-GB" dirty="0"/>
              <a:t> </a:t>
            </a:r>
            <a:r>
              <a:rPr lang="en-GB" dirty="0" err="1"/>
              <a:t>modelu</a:t>
            </a:r>
            <a:r>
              <a:rPr lang="en-GB" dirty="0"/>
              <a:t> </a:t>
            </a:r>
            <a:r>
              <a:rPr lang="en-GB" dirty="0" err="1"/>
              <a:t>dohledu</a:t>
            </a:r>
            <a:r>
              <a:rPr lang="en-GB" dirty="0"/>
              <a:t> k </a:t>
            </a:r>
            <a:r>
              <a:rPr lang="en-GB" dirty="0" err="1"/>
              <a:t>dynamickému</a:t>
            </a:r>
            <a:r>
              <a:rPr lang="en-GB" dirty="0"/>
              <a:t> </a:t>
            </a:r>
            <a:r>
              <a:rPr lang="en-GB" dirty="0" err="1"/>
              <a:t>přístupu</a:t>
            </a:r>
            <a:r>
              <a:rPr lang="en-GB" dirty="0"/>
              <a:t> </a:t>
            </a:r>
            <a:r>
              <a:rPr lang="en-GB" dirty="0" err="1"/>
              <a:t>založenému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riziku</a:t>
            </a:r>
            <a:r>
              <a:rPr lang="en-GB" dirty="0"/>
              <a:t> s </a:t>
            </a:r>
            <a:r>
              <a:rPr lang="en-GB" dirty="0" err="1"/>
              <a:t>cílem</a:t>
            </a:r>
            <a:r>
              <a:rPr lang="en-GB" dirty="0"/>
              <a:t> </a:t>
            </a:r>
            <a:r>
              <a:rPr lang="en-GB" dirty="0" err="1"/>
              <a:t>zlepšit</a:t>
            </a:r>
            <a:r>
              <a:rPr lang="en-GB" dirty="0"/>
              <a:t> </a:t>
            </a:r>
            <a:r>
              <a:rPr lang="en-GB" dirty="0" err="1"/>
              <a:t>ochranu</a:t>
            </a:r>
            <a:r>
              <a:rPr lang="en-GB" dirty="0"/>
              <a:t> </a:t>
            </a:r>
            <a:r>
              <a:rPr lang="en-GB" dirty="0" err="1"/>
              <a:t>spotřebitelů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podniků</a:t>
            </a:r>
            <a:r>
              <a:rPr lang="en-GB" dirty="0"/>
              <a:t>. </a:t>
            </a:r>
            <a:r>
              <a:rPr lang="en-GB" dirty="0" err="1"/>
              <a:t>Upravuje</a:t>
            </a:r>
            <a:r>
              <a:rPr lang="en-GB" dirty="0"/>
              <a:t> </a:t>
            </a:r>
            <a:r>
              <a:rPr lang="en-GB" dirty="0" err="1"/>
              <a:t>přiměřenost</a:t>
            </a:r>
            <a:r>
              <a:rPr lang="en-GB" dirty="0"/>
              <a:t> </a:t>
            </a:r>
            <a:r>
              <a:rPr lang="en-GB" dirty="0" err="1"/>
              <a:t>rizika</a:t>
            </a:r>
            <a:r>
              <a:rPr lang="en-GB" dirty="0"/>
              <a:t> a </a:t>
            </a:r>
            <a:r>
              <a:rPr lang="en-GB" dirty="0" err="1"/>
              <a:t>řízení</a:t>
            </a:r>
            <a:r>
              <a:rPr lang="en-GB" dirty="0"/>
              <a:t> </a:t>
            </a:r>
            <a:r>
              <a:rPr lang="en-GB" dirty="0" err="1"/>
              <a:t>kapitálu</a:t>
            </a:r>
            <a:r>
              <a:rPr lang="en-GB" dirty="0"/>
              <a:t>.</a:t>
            </a:r>
          </a:p>
          <a:p>
            <a:pPr algn="just"/>
            <a:endParaRPr lang="en-GB" dirty="0"/>
          </a:p>
          <a:p>
            <a:pPr algn="just"/>
            <a:r>
              <a:rPr lang="en-GB" dirty="0" err="1"/>
              <a:t>Cílem</a:t>
            </a:r>
            <a:r>
              <a:rPr lang="en-GB" dirty="0"/>
              <a:t> </a:t>
            </a:r>
            <a:r>
              <a:rPr lang="en-GB" dirty="0" err="1"/>
              <a:t>je</a:t>
            </a:r>
            <a:r>
              <a:rPr lang="en-GB" dirty="0"/>
              <a:t> </a:t>
            </a:r>
            <a:r>
              <a:rPr lang="en-GB" dirty="0" err="1"/>
              <a:t>řídit</a:t>
            </a:r>
            <a:r>
              <a:rPr lang="en-GB" dirty="0"/>
              <a:t> </a:t>
            </a:r>
            <a:r>
              <a:rPr lang="en-GB" dirty="0" err="1"/>
              <a:t>majetkové</a:t>
            </a:r>
            <a:r>
              <a:rPr lang="en-GB" dirty="0"/>
              <a:t> </a:t>
            </a:r>
            <a:r>
              <a:rPr lang="en-GB" dirty="0" err="1"/>
              <a:t>hodnoty</a:t>
            </a:r>
            <a:r>
              <a:rPr lang="en-GB" dirty="0"/>
              <a:t> </a:t>
            </a:r>
            <a:r>
              <a:rPr lang="en-GB" dirty="0" err="1"/>
              <a:t>tak</a:t>
            </a:r>
            <a:r>
              <a:rPr lang="en-GB" dirty="0"/>
              <a:t> </a:t>
            </a:r>
            <a:r>
              <a:rPr lang="en-GB" dirty="0" err="1"/>
              <a:t>zodpovědně</a:t>
            </a:r>
            <a:r>
              <a:rPr lang="en-GB" dirty="0"/>
              <a:t>, aby </a:t>
            </a:r>
            <a:r>
              <a:rPr lang="en-GB" dirty="0" err="1"/>
              <a:t>mohly</a:t>
            </a:r>
            <a:r>
              <a:rPr lang="en-GB" dirty="0"/>
              <a:t> </a:t>
            </a:r>
            <a:r>
              <a:rPr lang="en-GB" dirty="0" err="1"/>
              <a:t>být</a:t>
            </a:r>
            <a:r>
              <a:rPr lang="en-GB" dirty="0"/>
              <a:t> v </a:t>
            </a:r>
            <a:r>
              <a:rPr lang="en-GB" dirty="0" err="1"/>
              <a:t>každém</a:t>
            </a:r>
            <a:r>
              <a:rPr lang="en-GB" dirty="0"/>
              <a:t> </a:t>
            </a:r>
            <a:r>
              <a:rPr lang="en-GB" dirty="0" err="1"/>
              <a:t>okamžiku</a:t>
            </a:r>
            <a:r>
              <a:rPr lang="en-GB" dirty="0"/>
              <a:t> </a:t>
            </a:r>
            <a:r>
              <a:rPr lang="en-GB" dirty="0" err="1"/>
              <a:t>splněny</a:t>
            </a:r>
            <a:r>
              <a:rPr lang="en-GB" dirty="0"/>
              <a:t> </a:t>
            </a:r>
            <a:r>
              <a:rPr lang="en-GB" dirty="0" err="1"/>
              <a:t>povinnosti</a:t>
            </a:r>
            <a:r>
              <a:rPr lang="en-GB" dirty="0"/>
              <a:t>, </a:t>
            </a:r>
            <a:r>
              <a:rPr lang="en-GB" dirty="0" err="1"/>
              <a:t>jako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požadavky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platební</a:t>
            </a:r>
            <a:r>
              <a:rPr lang="en-GB" dirty="0"/>
              <a:t> </a:t>
            </a:r>
            <a:r>
              <a:rPr lang="en-GB" dirty="0" err="1"/>
              <a:t>schopnost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určený</a:t>
            </a:r>
            <a:r>
              <a:rPr lang="en-GB" dirty="0"/>
              <a:t> </a:t>
            </a:r>
            <a:r>
              <a:rPr lang="en-GB" dirty="0" err="1"/>
              <a:t>profil</a:t>
            </a:r>
            <a:r>
              <a:rPr lang="en-GB" dirty="0"/>
              <a:t> </a:t>
            </a:r>
            <a:r>
              <a:rPr lang="en-GB" dirty="0" err="1"/>
              <a:t>rizika</a:t>
            </a:r>
            <a:r>
              <a:rPr lang="en-GB" dirty="0"/>
              <a:t>/</a:t>
            </a:r>
            <a:r>
              <a:rPr lang="en-GB" dirty="0" err="1"/>
              <a:t>výnosu</a:t>
            </a:r>
            <a:r>
              <a:rPr lang="en-GB" dirty="0"/>
              <a:t>.</a:t>
            </a:r>
          </a:p>
          <a:p>
            <a:pPr algn="just"/>
            <a:r>
              <a:rPr lang="en-GB" dirty="0" err="1"/>
              <a:t>Pojišťovny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díky</a:t>
            </a:r>
            <a:r>
              <a:rPr lang="en-GB" dirty="0"/>
              <a:t> </a:t>
            </a:r>
            <a:r>
              <a:rPr lang="en-GB" dirty="0" err="1"/>
              <a:t>směrnici</a:t>
            </a:r>
            <a:r>
              <a:rPr lang="en-GB" dirty="0"/>
              <a:t> </a:t>
            </a:r>
            <a:r>
              <a:rPr lang="en-GB" dirty="0" err="1"/>
              <a:t>Solventnost</a:t>
            </a:r>
            <a:r>
              <a:rPr lang="en-GB" dirty="0"/>
              <a:t> II </a:t>
            </a:r>
            <a:r>
              <a:rPr lang="en-GB" dirty="0" err="1"/>
              <a:t>konkurenceschopnější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stále</a:t>
            </a:r>
            <a:r>
              <a:rPr lang="en-GB" dirty="0"/>
              <a:t> </a:t>
            </a:r>
            <a:r>
              <a:rPr lang="en-GB" dirty="0" err="1"/>
              <a:t>globalizovanějším</a:t>
            </a:r>
            <a:r>
              <a:rPr lang="en-GB" dirty="0"/>
              <a:t> </a:t>
            </a:r>
            <a:r>
              <a:rPr lang="en-GB" dirty="0" err="1"/>
              <a:t>trhu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85084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Obsah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37063" y="2153412"/>
            <a:ext cx="10103005" cy="4370051"/>
          </a:xfrm>
        </p:spPr>
        <p:txBody>
          <a:bodyPr>
            <a:normAutofit/>
          </a:bodyPr>
          <a:lstStyle/>
          <a:p>
            <a:pPr algn="just"/>
            <a:r>
              <a:rPr lang="en-GB" dirty="0"/>
              <a:t>V </a:t>
            </a:r>
            <a:r>
              <a:rPr lang="en-GB" dirty="0" err="1"/>
              <a:t>původních</a:t>
            </a:r>
            <a:r>
              <a:rPr lang="en-GB" dirty="0"/>
              <a:t> </a:t>
            </a:r>
            <a:r>
              <a:rPr lang="en-GB" dirty="0" err="1"/>
              <a:t>směrnicích</a:t>
            </a:r>
            <a:r>
              <a:rPr lang="en-GB" dirty="0"/>
              <a:t> </a:t>
            </a:r>
            <a:r>
              <a:rPr lang="en-GB" dirty="0" err="1"/>
              <a:t>bylo</a:t>
            </a:r>
            <a:r>
              <a:rPr lang="en-GB" dirty="0"/>
              <a:t> </a:t>
            </a:r>
            <a:r>
              <a:rPr lang="en-GB" dirty="0" err="1"/>
              <a:t>stanoveno</a:t>
            </a:r>
            <a:r>
              <a:rPr lang="en-GB" dirty="0"/>
              <a:t> </a:t>
            </a:r>
            <a:r>
              <a:rPr lang="en-GB" dirty="0" err="1"/>
              <a:t>statické</a:t>
            </a:r>
            <a:r>
              <a:rPr lang="en-GB" dirty="0"/>
              <a:t> </a:t>
            </a:r>
            <a:r>
              <a:rPr lang="en-GB" dirty="0" err="1"/>
              <a:t>schéma</a:t>
            </a:r>
            <a:r>
              <a:rPr lang="en-GB" dirty="0"/>
              <a:t> </a:t>
            </a:r>
            <a:r>
              <a:rPr lang="en-GB" dirty="0" err="1"/>
              <a:t>výpočtu</a:t>
            </a:r>
            <a:r>
              <a:rPr lang="en-GB" dirty="0"/>
              <a:t> </a:t>
            </a:r>
            <a:r>
              <a:rPr lang="en-GB" dirty="0" err="1"/>
              <a:t>míry</a:t>
            </a:r>
            <a:r>
              <a:rPr lang="en-GB" dirty="0"/>
              <a:t> </a:t>
            </a:r>
            <a:r>
              <a:rPr lang="en-GB" dirty="0" err="1"/>
              <a:t>solventnosti</a:t>
            </a:r>
            <a:r>
              <a:rPr lang="en-GB" dirty="0"/>
              <a:t>, </a:t>
            </a:r>
            <a:r>
              <a:rPr lang="en-GB" dirty="0" err="1"/>
              <a:t>jejíž</a:t>
            </a:r>
            <a:r>
              <a:rPr lang="en-GB" dirty="0"/>
              <a:t> </a:t>
            </a:r>
            <a:r>
              <a:rPr lang="en-GB" dirty="0" err="1"/>
              <a:t>výše</a:t>
            </a:r>
            <a:r>
              <a:rPr lang="en-GB" dirty="0"/>
              <a:t> se </a:t>
            </a:r>
            <a:r>
              <a:rPr lang="en-GB" dirty="0" err="1"/>
              <a:t>řídila</a:t>
            </a:r>
            <a:r>
              <a:rPr lang="en-GB" dirty="0"/>
              <a:t> </a:t>
            </a:r>
            <a:r>
              <a:rPr lang="en-GB" dirty="0" err="1"/>
              <a:t>celkovým</a:t>
            </a:r>
            <a:r>
              <a:rPr lang="en-GB" dirty="0"/>
              <a:t> </a:t>
            </a:r>
            <a:r>
              <a:rPr lang="en-GB" dirty="0" err="1"/>
              <a:t>objemem</a:t>
            </a:r>
            <a:r>
              <a:rPr lang="en-GB" dirty="0"/>
              <a:t> </a:t>
            </a:r>
            <a:r>
              <a:rPr lang="en-GB" dirty="0" err="1"/>
              <a:t>obchodů</a:t>
            </a:r>
            <a:r>
              <a:rPr lang="en-GB" dirty="0"/>
              <a:t>, </a:t>
            </a:r>
            <a:r>
              <a:rPr lang="en-GB" dirty="0" err="1"/>
              <a:t>přičemž</a:t>
            </a:r>
            <a:r>
              <a:rPr lang="en-GB" dirty="0"/>
              <a:t> se </a:t>
            </a:r>
            <a:r>
              <a:rPr lang="en-GB" dirty="0" err="1"/>
              <a:t>zohledňovaly</a:t>
            </a:r>
            <a:r>
              <a:rPr lang="en-GB" dirty="0"/>
              <a:t> </a:t>
            </a:r>
            <a:r>
              <a:rPr lang="en-GB" dirty="0" err="1"/>
              <a:t>čistě</a:t>
            </a:r>
            <a:r>
              <a:rPr lang="en-GB" dirty="0"/>
              <a:t> </a:t>
            </a:r>
            <a:r>
              <a:rPr lang="en-GB" dirty="0" err="1"/>
              <a:t>bilanční</a:t>
            </a:r>
            <a:r>
              <a:rPr lang="en-GB" dirty="0"/>
              <a:t> </a:t>
            </a:r>
            <a:r>
              <a:rPr lang="en-GB" dirty="0" err="1"/>
              <a:t>výše</a:t>
            </a:r>
            <a:r>
              <a:rPr lang="en-GB" dirty="0"/>
              <a:t>. </a:t>
            </a:r>
          </a:p>
          <a:p>
            <a:pPr algn="just"/>
            <a:r>
              <a:rPr lang="en-GB" dirty="0" err="1"/>
              <a:t>Solventnost</a:t>
            </a:r>
            <a:r>
              <a:rPr lang="en-GB" dirty="0"/>
              <a:t> II se </a:t>
            </a:r>
            <a:r>
              <a:rPr lang="en-GB" dirty="0" err="1"/>
              <a:t>více</a:t>
            </a:r>
            <a:r>
              <a:rPr lang="en-GB" dirty="0"/>
              <a:t> </a:t>
            </a:r>
            <a:r>
              <a:rPr lang="en-GB" dirty="0" err="1"/>
              <a:t>zaměřuje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skutečná</a:t>
            </a:r>
            <a:r>
              <a:rPr lang="en-GB" dirty="0"/>
              <a:t> </a:t>
            </a:r>
            <a:r>
              <a:rPr lang="en-GB" dirty="0" err="1"/>
              <a:t>rizika</a:t>
            </a:r>
            <a:r>
              <a:rPr lang="en-GB" dirty="0"/>
              <a:t> a </a:t>
            </a:r>
            <a:r>
              <a:rPr lang="en-GB" dirty="0" err="1"/>
              <a:t>středem</a:t>
            </a:r>
            <a:r>
              <a:rPr lang="en-GB" dirty="0"/>
              <a:t> </a:t>
            </a:r>
            <a:r>
              <a:rPr lang="en-GB" dirty="0" err="1"/>
              <a:t>pozornosti</a:t>
            </a:r>
            <a:r>
              <a:rPr lang="en-GB" dirty="0"/>
              <a:t> se </a:t>
            </a:r>
            <a:r>
              <a:rPr lang="en-GB" dirty="0" err="1"/>
              <a:t>stává</a:t>
            </a:r>
            <a:r>
              <a:rPr lang="en-GB" dirty="0"/>
              <a:t> </a:t>
            </a:r>
            <a:r>
              <a:rPr lang="en-GB" dirty="0" err="1"/>
              <a:t>konkrétní</a:t>
            </a:r>
            <a:r>
              <a:rPr lang="en-GB" dirty="0"/>
              <a:t> </a:t>
            </a:r>
            <a:r>
              <a:rPr lang="en-GB" dirty="0" err="1"/>
              <a:t>riziko</a:t>
            </a:r>
            <a:r>
              <a:rPr lang="en-GB" dirty="0"/>
              <a:t> </a:t>
            </a:r>
            <a:r>
              <a:rPr lang="en-GB" dirty="0" err="1"/>
              <a:t>podniku</a:t>
            </a:r>
            <a:r>
              <a:rPr lang="en-GB" dirty="0"/>
              <a:t>. </a:t>
            </a:r>
          </a:p>
          <a:p>
            <a:pPr algn="just"/>
            <a:r>
              <a:rPr lang="en-GB" dirty="0" err="1"/>
              <a:t>Musí</a:t>
            </a:r>
            <a:r>
              <a:rPr lang="en-GB" dirty="0"/>
              <a:t> </a:t>
            </a:r>
            <a:r>
              <a:rPr lang="en-GB" dirty="0" err="1"/>
              <a:t>být</a:t>
            </a:r>
            <a:r>
              <a:rPr lang="en-GB" dirty="0"/>
              <a:t> </a:t>
            </a:r>
            <a:r>
              <a:rPr lang="en-GB" dirty="0" err="1"/>
              <a:t>zohledňována</a:t>
            </a:r>
            <a:r>
              <a:rPr lang="en-GB" dirty="0"/>
              <a:t> </a:t>
            </a:r>
            <a:r>
              <a:rPr lang="en-GB" dirty="0" err="1"/>
              <a:t>veškerá</a:t>
            </a:r>
            <a:r>
              <a:rPr lang="en-GB" dirty="0"/>
              <a:t> </a:t>
            </a:r>
            <a:r>
              <a:rPr lang="en-GB" dirty="0" err="1"/>
              <a:t>příslušná</a:t>
            </a:r>
            <a:r>
              <a:rPr lang="en-GB" dirty="0"/>
              <a:t> </a:t>
            </a:r>
            <a:r>
              <a:rPr lang="en-GB" dirty="0" err="1"/>
              <a:t>kvantifikovatelná</a:t>
            </a:r>
            <a:r>
              <a:rPr lang="en-GB" dirty="0"/>
              <a:t> </a:t>
            </a:r>
            <a:r>
              <a:rPr lang="en-GB" dirty="0" err="1"/>
              <a:t>rizika</a:t>
            </a:r>
            <a:r>
              <a:rPr lang="en-GB" dirty="0"/>
              <a:t> (</a:t>
            </a:r>
            <a:r>
              <a:rPr lang="en-GB" dirty="0" err="1"/>
              <a:t>přinejmenším</a:t>
            </a:r>
            <a:r>
              <a:rPr lang="en-GB" dirty="0"/>
              <a:t> </a:t>
            </a:r>
            <a:r>
              <a:rPr lang="en-GB" dirty="0" err="1"/>
              <a:t>tržní</a:t>
            </a:r>
            <a:r>
              <a:rPr lang="en-GB" dirty="0"/>
              <a:t> </a:t>
            </a:r>
            <a:r>
              <a:rPr lang="en-GB" dirty="0" err="1"/>
              <a:t>riziko</a:t>
            </a:r>
            <a:r>
              <a:rPr lang="en-GB" dirty="0"/>
              <a:t>, </a:t>
            </a:r>
            <a:r>
              <a:rPr lang="en-GB" dirty="0" err="1"/>
              <a:t>úvěrové</a:t>
            </a:r>
            <a:r>
              <a:rPr lang="en-GB" dirty="0"/>
              <a:t> </a:t>
            </a:r>
            <a:r>
              <a:rPr lang="en-GB" dirty="0" err="1"/>
              <a:t>riziko</a:t>
            </a:r>
            <a:r>
              <a:rPr lang="en-GB" dirty="0"/>
              <a:t>, </a:t>
            </a:r>
            <a:r>
              <a:rPr lang="en-GB" dirty="0" err="1"/>
              <a:t>upisovací</a:t>
            </a:r>
            <a:r>
              <a:rPr lang="en-GB" dirty="0"/>
              <a:t> </a:t>
            </a:r>
            <a:r>
              <a:rPr lang="en-GB" dirty="0" err="1"/>
              <a:t>riziko</a:t>
            </a:r>
            <a:r>
              <a:rPr lang="en-GB" dirty="0"/>
              <a:t> a </a:t>
            </a:r>
            <a:r>
              <a:rPr lang="en-GB" dirty="0" err="1"/>
              <a:t>operační</a:t>
            </a:r>
            <a:r>
              <a:rPr lang="en-GB" dirty="0"/>
              <a:t> </a:t>
            </a:r>
            <a:r>
              <a:rPr lang="en-GB" dirty="0" err="1"/>
              <a:t>riziko</a:t>
            </a:r>
            <a:r>
              <a:rPr lang="en-GB" dirty="0"/>
              <a:t>). </a:t>
            </a:r>
          </a:p>
          <a:p>
            <a:pPr algn="just"/>
            <a:r>
              <a:rPr lang="en-GB" dirty="0" err="1"/>
              <a:t>Nový</a:t>
            </a:r>
            <a:r>
              <a:rPr lang="en-GB" dirty="0"/>
              <a:t> </a:t>
            </a:r>
            <a:r>
              <a:rPr lang="en-GB" dirty="0" err="1"/>
              <a:t>systém</a:t>
            </a:r>
            <a:r>
              <a:rPr lang="en-GB" dirty="0"/>
              <a:t> </a:t>
            </a:r>
            <a:r>
              <a:rPr lang="en-GB" dirty="0" err="1"/>
              <a:t>dohledu</a:t>
            </a:r>
            <a:r>
              <a:rPr lang="en-GB" dirty="0"/>
              <a:t> </a:t>
            </a:r>
            <a:r>
              <a:rPr lang="en-GB" dirty="0" err="1"/>
              <a:t>tak</a:t>
            </a:r>
            <a:r>
              <a:rPr lang="en-GB" dirty="0"/>
              <a:t> </a:t>
            </a:r>
            <a:r>
              <a:rPr lang="en-GB" dirty="0" err="1"/>
              <a:t>přinese</a:t>
            </a:r>
            <a:r>
              <a:rPr lang="en-GB" dirty="0"/>
              <a:t> </a:t>
            </a:r>
            <a:r>
              <a:rPr lang="en-GB" dirty="0" err="1"/>
              <a:t>kapitálovou</a:t>
            </a:r>
            <a:r>
              <a:rPr lang="en-GB" dirty="0"/>
              <a:t> </a:t>
            </a:r>
            <a:r>
              <a:rPr lang="en-GB" dirty="0" err="1"/>
              <a:t>přiměřenost</a:t>
            </a:r>
            <a:r>
              <a:rPr lang="en-GB" dirty="0"/>
              <a:t> </a:t>
            </a:r>
            <a:r>
              <a:rPr lang="en-GB" dirty="0" err="1"/>
              <a:t>pojišťoven</a:t>
            </a:r>
            <a:r>
              <a:rPr lang="en-GB" dirty="0"/>
              <a:t> </a:t>
            </a:r>
            <a:r>
              <a:rPr lang="en-GB" dirty="0" err="1"/>
              <a:t>odpovídající</a:t>
            </a:r>
            <a:r>
              <a:rPr lang="en-GB" dirty="0"/>
              <a:t> </a:t>
            </a:r>
            <a:r>
              <a:rPr lang="en-GB" dirty="0" err="1"/>
              <a:t>riziku</a:t>
            </a:r>
            <a:r>
              <a:rPr lang="en-GB" dirty="0"/>
              <a:t>. </a:t>
            </a:r>
          </a:p>
          <a:p>
            <a:pPr algn="just"/>
            <a:r>
              <a:rPr lang="en-GB" dirty="0" err="1"/>
              <a:t>Bude</a:t>
            </a:r>
            <a:r>
              <a:rPr lang="en-GB" dirty="0"/>
              <a:t> </a:t>
            </a:r>
            <a:r>
              <a:rPr lang="en-GB" dirty="0" err="1"/>
              <a:t>doplněn</a:t>
            </a:r>
            <a:r>
              <a:rPr lang="en-GB" dirty="0"/>
              <a:t> </a:t>
            </a:r>
            <a:r>
              <a:rPr lang="en-GB" dirty="0" err="1"/>
              <a:t>minimálním</a:t>
            </a:r>
            <a:r>
              <a:rPr lang="en-GB" dirty="0"/>
              <a:t> </a:t>
            </a:r>
            <a:r>
              <a:rPr lang="en-GB" dirty="0" err="1"/>
              <a:t>kapitálovým</a:t>
            </a:r>
            <a:r>
              <a:rPr lang="en-GB" dirty="0"/>
              <a:t> </a:t>
            </a:r>
            <a:r>
              <a:rPr lang="en-GB" dirty="0" err="1"/>
              <a:t>požadavkem</a:t>
            </a:r>
            <a:r>
              <a:rPr lang="en-GB" dirty="0"/>
              <a:t> (minimum capital requirement, MCR), </a:t>
            </a:r>
            <a:r>
              <a:rPr lang="en-GB" dirty="0" err="1"/>
              <a:t>který</a:t>
            </a:r>
            <a:r>
              <a:rPr lang="en-GB" dirty="0"/>
              <a:t> </a:t>
            </a:r>
            <a:r>
              <a:rPr lang="en-GB" dirty="0" err="1"/>
              <a:t>je</a:t>
            </a:r>
            <a:r>
              <a:rPr lang="en-GB" dirty="0"/>
              <a:t> </a:t>
            </a:r>
            <a:r>
              <a:rPr lang="en-GB" dirty="0" err="1"/>
              <a:t>třeba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všech</a:t>
            </a:r>
            <a:r>
              <a:rPr lang="en-GB" dirty="0"/>
              <a:t> </a:t>
            </a:r>
            <a:r>
              <a:rPr lang="en-GB" dirty="0" err="1"/>
              <a:t>okolností</a:t>
            </a:r>
            <a:r>
              <a:rPr lang="en-GB" dirty="0"/>
              <a:t> </a:t>
            </a:r>
            <a:r>
              <a:rPr lang="en-GB" dirty="0" err="1"/>
              <a:t>dodržet</a:t>
            </a:r>
            <a:r>
              <a:rPr lang="en-GB" dirty="0"/>
              <a:t>.</a:t>
            </a:r>
          </a:p>
          <a:p>
            <a:pPr algn="just"/>
            <a:r>
              <a:rPr lang="en-GB" dirty="0" err="1"/>
              <a:t>důraz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kvalitní</a:t>
            </a:r>
            <a:r>
              <a:rPr lang="en-GB" dirty="0"/>
              <a:t> risk management, </a:t>
            </a:r>
            <a:r>
              <a:rPr lang="en-GB" dirty="0" err="1"/>
              <a:t>skupinový</a:t>
            </a:r>
            <a:r>
              <a:rPr lang="en-GB" dirty="0"/>
              <a:t> </a:t>
            </a:r>
            <a:r>
              <a:rPr lang="en-GB" dirty="0" err="1"/>
              <a:t>dohled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výrazné</a:t>
            </a:r>
            <a:r>
              <a:rPr lang="en-GB" dirty="0"/>
              <a:t> </a:t>
            </a:r>
            <a:r>
              <a:rPr lang="en-GB" dirty="0" err="1"/>
              <a:t>rozšíření</a:t>
            </a:r>
            <a:r>
              <a:rPr lang="en-GB" dirty="0"/>
              <a:t> </a:t>
            </a:r>
            <a:r>
              <a:rPr lang="en-GB" dirty="0" err="1"/>
              <a:t>rozsahu</a:t>
            </a:r>
            <a:r>
              <a:rPr lang="en-GB" dirty="0"/>
              <a:t> </a:t>
            </a:r>
            <a:r>
              <a:rPr lang="en-GB" dirty="0" err="1"/>
              <a:t>uveřejňovaných</a:t>
            </a:r>
            <a:r>
              <a:rPr lang="en-GB" dirty="0"/>
              <a:t> </a:t>
            </a:r>
            <a:r>
              <a:rPr lang="en-GB" dirty="0" err="1"/>
              <a:t>informací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82175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Judikatura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 err="1"/>
              <a:t>Nejvýznamější</a:t>
            </a:r>
            <a:r>
              <a:rPr lang="en-GB" b="1" dirty="0"/>
              <a:t> </a:t>
            </a:r>
            <a:r>
              <a:rPr lang="en-GB" b="1" dirty="0" err="1"/>
              <a:t>rozhodnutí</a:t>
            </a:r>
            <a:endParaRPr lang="en-GB" b="1" dirty="0"/>
          </a:p>
          <a:p>
            <a:endParaRPr lang="en-GB" dirty="0"/>
          </a:p>
          <a:p>
            <a:r>
              <a:rPr lang="en-GB" dirty="0"/>
              <a:t>CASATI - </a:t>
            </a:r>
            <a:r>
              <a:rPr lang="cs-CZ" dirty="0"/>
              <a:t>Rozhodnutí Evropského soudního dvora č. 203/80 z r. 1981</a:t>
            </a:r>
            <a:endParaRPr lang="en-GB" dirty="0"/>
          </a:p>
          <a:p>
            <a:r>
              <a:rPr lang="cs-CZ" dirty="0" err="1"/>
              <a:t>Scientologové</a:t>
            </a:r>
            <a:r>
              <a:rPr lang="en-GB" dirty="0"/>
              <a:t> - </a:t>
            </a:r>
            <a:r>
              <a:rPr lang="cs-CZ" dirty="0"/>
              <a:t>Rozhodnutí Evropského soudního dvora z 14. března 2000, C-54/99 </a:t>
            </a:r>
            <a:r>
              <a:rPr lang="cs-CZ" dirty="0" err="1"/>
              <a:t>Church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Scientology</a:t>
            </a:r>
            <a:endParaRPr lang="en-GB" dirty="0"/>
          </a:p>
          <a:p>
            <a:pPr algn="just"/>
            <a:r>
              <a:rPr lang="en-GB" dirty="0" err="1"/>
              <a:t>Případy</a:t>
            </a:r>
            <a:r>
              <a:rPr lang="en-GB" dirty="0"/>
              <a:t> </a:t>
            </a:r>
            <a:r>
              <a:rPr lang="en-GB" dirty="0" err="1"/>
              <a:t>zlatých</a:t>
            </a:r>
            <a:r>
              <a:rPr lang="en-GB" dirty="0"/>
              <a:t> </a:t>
            </a:r>
            <a:r>
              <a:rPr lang="en-GB" dirty="0" err="1"/>
              <a:t>akcií</a:t>
            </a:r>
            <a:r>
              <a:rPr lang="en-GB" dirty="0"/>
              <a:t>: C-58/99 </a:t>
            </a:r>
            <a:r>
              <a:rPr lang="en-GB" dirty="0" err="1"/>
              <a:t>Komise</a:t>
            </a:r>
            <a:r>
              <a:rPr lang="en-GB" dirty="0"/>
              <a:t> v. </a:t>
            </a:r>
            <a:r>
              <a:rPr lang="en-GB" dirty="0" err="1"/>
              <a:t>Itálie</a:t>
            </a:r>
            <a:r>
              <a:rPr lang="en-GB" dirty="0"/>
              <a:t>; C-463/00, </a:t>
            </a:r>
            <a:r>
              <a:rPr lang="en-GB" dirty="0" err="1"/>
              <a:t>Komise</a:t>
            </a:r>
            <a:r>
              <a:rPr lang="en-GB" dirty="0"/>
              <a:t> v. </a:t>
            </a:r>
            <a:r>
              <a:rPr lang="en-GB" dirty="0" err="1"/>
              <a:t>Španělsko</a:t>
            </a:r>
            <a:r>
              <a:rPr lang="en-GB" dirty="0"/>
              <a:t>; C-174/04, </a:t>
            </a:r>
            <a:r>
              <a:rPr lang="en-GB" dirty="0" err="1"/>
              <a:t>Komise</a:t>
            </a:r>
            <a:r>
              <a:rPr lang="en-GB" dirty="0"/>
              <a:t> v. </a:t>
            </a:r>
            <a:r>
              <a:rPr lang="en-GB" dirty="0" err="1"/>
              <a:t>Italská</a:t>
            </a:r>
            <a:r>
              <a:rPr lang="en-GB" dirty="0"/>
              <a:t> </a:t>
            </a:r>
            <a:r>
              <a:rPr lang="en-GB" dirty="0" err="1"/>
              <a:t>republika</a:t>
            </a:r>
            <a:r>
              <a:rPr lang="en-GB" dirty="0"/>
              <a:t>; </a:t>
            </a:r>
            <a:r>
              <a:rPr lang="it-IT" dirty="0"/>
              <a:t>C-463/04 a C-464/04 - Federconsumatori a další a Associazione Azionariato Diffuso dell'AEM SpA a další v. Comune di Milano; C – 112/05 Komise v. Německo (Volkswagen) C-212/09 Komise v. Portugalsko;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16118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Judikatura</a:t>
            </a:r>
            <a:r>
              <a:rPr lang="en-GB" dirty="0"/>
              <a:t>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Daňová</a:t>
            </a:r>
            <a:r>
              <a:rPr lang="en-GB" dirty="0"/>
              <a:t> oblast</a:t>
            </a:r>
          </a:p>
          <a:p>
            <a:pPr marL="0" indent="0">
              <a:buNone/>
            </a:pPr>
            <a:r>
              <a:rPr lang="en-GB" dirty="0"/>
              <a:t>C-342/10 </a:t>
            </a:r>
            <a:r>
              <a:rPr lang="en-GB" dirty="0" err="1"/>
              <a:t>Komise</a:t>
            </a:r>
            <a:r>
              <a:rPr lang="en-GB" dirty="0"/>
              <a:t> v. </a:t>
            </a:r>
            <a:r>
              <a:rPr lang="en-GB" dirty="0" err="1"/>
              <a:t>Finsko</a:t>
            </a:r>
            <a:r>
              <a:rPr lang="en-GB" dirty="0"/>
              <a:t>; C-383/10 </a:t>
            </a:r>
            <a:r>
              <a:rPr lang="en-GB" dirty="0" err="1"/>
              <a:t>Komise</a:t>
            </a:r>
            <a:r>
              <a:rPr lang="en-GB" dirty="0"/>
              <a:t> v. </a:t>
            </a:r>
            <a:r>
              <a:rPr lang="en-GB" dirty="0" err="1"/>
              <a:t>Belgie</a:t>
            </a:r>
            <a:r>
              <a:rPr lang="en-GB" dirty="0"/>
              <a:t>; C-600/10 </a:t>
            </a:r>
            <a:r>
              <a:rPr lang="en-GB" dirty="0" err="1"/>
              <a:t>Komise</a:t>
            </a:r>
            <a:r>
              <a:rPr lang="en-GB" dirty="0"/>
              <a:t> v. </a:t>
            </a:r>
            <a:r>
              <a:rPr lang="en-GB" dirty="0" err="1"/>
              <a:t>Německo</a:t>
            </a:r>
            <a:r>
              <a:rPr lang="en-GB" dirty="0"/>
              <a:t>; C-364/01 </a:t>
            </a:r>
            <a:r>
              <a:rPr lang="en-GB" dirty="0" err="1"/>
              <a:t>Barbier</a:t>
            </a:r>
            <a:r>
              <a:rPr lang="en-GB" dirty="0"/>
              <a:t>; C-256/06 </a:t>
            </a:r>
            <a:r>
              <a:rPr lang="en-GB" dirty="0" err="1"/>
              <a:t>Jäger</a:t>
            </a:r>
            <a:r>
              <a:rPr lang="en-GB" dirty="0"/>
              <a:t>; C-11/07 </a:t>
            </a:r>
            <a:r>
              <a:rPr lang="en-GB" dirty="0" err="1"/>
              <a:t>Eckelkamp</a:t>
            </a:r>
            <a:r>
              <a:rPr lang="en-GB" dirty="0"/>
              <a:t>, C-43/07 </a:t>
            </a:r>
            <a:r>
              <a:rPr lang="en-GB" dirty="0" err="1"/>
              <a:t>Arens-Sikken</a:t>
            </a:r>
            <a:r>
              <a:rPr lang="en-GB" dirty="0"/>
              <a:t>; C-510/08 </a:t>
            </a:r>
            <a:r>
              <a:rPr lang="en-GB" dirty="0" err="1"/>
              <a:t>Mattner</a:t>
            </a:r>
            <a:r>
              <a:rPr lang="en-GB" dirty="0"/>
              <a:t>; C-132/10 Halley</a:t>
            </a:r>
          </a:p>
        </p:txBody>
      </p:sp>
    </p:spTree>
    <p:extLst>
      <p:ext uri="{BB962C8B-B14F-4D97-AF65-F5344CB8AC3E}">
        <p14:creationId xmlns:p14="http://schemas.microsoft.com/office/powerpoint/2010/main" val="1593751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Volný</a:t>
            </a:r>
            <a:r>
              <a:rPr lang="en-GB" dirty="0"/>
              <a:t> </a:t>
            </a:r>
            <a:r>
              <a:rPr lang="en-GB" dirty="0" err="1"/>
              <a:t>pohyb</a:t>
            </a:r>
            <a:r>
              <a:rPr lang="en-GB" dirty="0"/>
              <a:t> </a:t>
            </a:r>
            <a:r>
              <a:rPr lang="en-GB" dirty="0" err="1"/>
              <a:t>kapitálu</a:t>
            </a:r>
            <a:r>
              <a:rPr lang="en-GB" dirty="0"/>
              <a:t>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GB" dirty="0" err="1"/>
              <a:t>Jednostranný</a:t>
            </a:r>
            <a:r>
              <a:rPr lang="en-GB" dirty="0"/>
              <a:t> </a:t>
            </a:r>
            <a:r>
              <a:rPr lang="en-GB" dirty="0" err="1"/>
              <a:t>přesun</a:t>
            </a:r>
            <a:r>
              <a:rPr lang="en-GB" dirty="0"/>
              <a:t> </a:t>
            </a:r>
            <a:r>
              <a:rPr lang="en-GB" dirty="0" err="1"/>
              <a:t>aktiv</a:t>
            </a:r>
            <a:r>
              <a:rPr lang="en-GB" dirty="0"/>
              <a:t> z </a:t>
            </a:r>
            <a:r>
              <a:rPr lang="en-GB" dirty="0" err="1"/>
              <a:t>jednoho</a:t>
            </a:r>
            <a:r>
              <a:rPr lang="en-GB" dirty="0"/>
              <a:t> </a:t>
            </a:r>
            <a:r>
              <a:rPr lang="en-GB" dirty="0" err="1"/>
              <a:t>členského</a:t>
            </a:r>
            <a:r>
              <a:rPr lang="en-GB" dirty="0"/>
              <a:t> </a:t>
            </a:r>
            <a:r>
              <a:rPr lang="en-GB" dirty="0" err="1"/>
              <a:t>státu</a:t>
            </a:r>
            <a:r>
              <a:rPr lang="en-GB" dirty="0"/>
              <a:t> do </a:t>
            </a:r>
            <a:r>
              <a:rPr lang="en-GB" dirty="0" err="1"/>
              <a:t>druhého</a:t>
            </a:r>
            <a:endParaRPr lang="en-GB" dirty="0"/>
          </a:p>
          <a:p>
            <a:pPr marL="0" indent="0" algn="just">
              <a:buNone/>
            </a:pPr>
            <a:endParaRPr lang="en-GB" dirty="0"/>
          </a:p>
          <a:p>
            <a:pPr marL="0" indent="0" algn="just">
              <a:buNone/>
            </a:pPr>
            <a:r>
              <a:rPr lang="en-GB" dirty="0" err="1"/>
              <a:t>Pojem</a:t>
            </a:r>
            <a:r>
              <a:rPr lang="en-GB" dirty="0"/>
              <a:t> "</a:t>
            </a:r>
            <a:r>
              <a:rPr lang="en-GB" dirty="0" err="1"/>
              <a:t>volný</a:t>
            </a:r>
            <a:r>
              <a:rPr lang="en-GB" dirty="0"/>
              <a:t> </a:t>
            </a:r>
            <a:r>
              <a:rPr lang="en-GB" dirty="0" err="1"/>
              <a:t>pohyb</a:t>
            </a:r>
            <a:r>
              <a:rPr lang="en-GB" dirty="0"/>
              <a:t> </a:t>
            </a:r>
            <a:r>
              <a:rPr lang="en-GB" dirty="0" err="1"/>
              <a:t>kapitálu</a:t>
            </a:r>
            <a:r>
              <a:rPr lang="en-GB" dirty="0"/>
              <a:t>" </a:t>
            </a:r>
            <a:r>
              <a:rPr lang="en-GB" dirty="0" err="1"/>
              <a:t>zahrnuje</a:t>
            </a:r>
            <a:endParaRPr lang="en-GB" dirty="0"/>
          </a:p>
          <a:p>
            <a:pPr algn="just"/>
            <a:r>
              <a:rPr lang="en-GB" dirty="0" err="1"/>
              <a:t>pohyb</a:t>
            </a:r>
            <a:r>
              <a:rPr lang="en-GB" dirty="0"/>
              <a:t> </a:t>
            </a:r>
            <a:r>
              <a:rPr lang="en-GB" dirty="0" err="1"/>
              <a:t>věcného</a:t>
            </a:r>
            <a:r>
              <a:rPr lang="en-GB" dirty="0"/>
              <a:t> </a:t>
            </a:r>
            <a:r>
              <a:rPr lang="en-GB" dirty="0" err="1"/>
              <a:t>kapitálu</a:t>
            </a:r>
            <a:r>
              <a:rPr lang="en-GB" dirty="0"/>
              <a:t> (</a:t>
            </a:r>
            <a:r>
              <a:rPr lang="en-GB" dirty="0" err="1"/>
              <a:t>právo</a:t>
            </a:r>
            <a:r>
              <a:rPr lang="en-GB" dirty="0"/>
              <a:t> k </a:t>
            </a:r>
            <a:r>
              <a:rPr lang="en-GB" dirty="0" err="1"/>
              <a:t>nemovitostem</a:t>
            </a:r>
            <a:r>
              <a:rPr lang="en-GB" dirty="0"/>
              <a:t>, </a:t>
            </a:r>
            <a:r>
              <a:rPr lang="en-GB" dirty="0" err="1"/>
              <a:t>podnikatelské</a:t>
            </a:r>
            <a:r>
              <a:rPr lang="en-GB" dirty="0"/>
              <a:t> </a:t>
            </a:r>
            <a:r>
              <a:rPr lang="en-GB" dirty="0" err="1"/>
              <a:t>účasti</a:t>
            </a:r>
            <a:r>
              <a:rPr lang="en-GB" dirty="0"/>
              <a:t>)</a:t>
            </a:r>
          </a:p>
          <a:p>
            <a:pPr algn="just"/>
            <a:r>
              <a:rPr lang="en-GB" dirty="0" err="1"/>
              <a:t>peněžního</a:t>
            </a:r>
            <a:r>
              <a:rPr lang="en-GB" dirty="0"/>
              <a:t> </a:t>
            </a:r>
            <a:r>
              <a:rPr lang="en-GB" dirty="0" err="1"/>
              <a:t>kapitálu</a:t>
            </a:r>
            <a:r>
              <a:rPr lang="en-GB" dirty="0"/>
              <a:t> (</a:t>
            </a:r>
            <a:r>
              <a:rPr lang="en-GB" dirty="0" err="1"/>
              <a:t>cenné</a:t>
            </a:r>
            <a:r>
              <a:rPr lang="en-GB" dirty="0"/>
              <a:t> </a:t>
            </a:r>
            <a:r>
              <a:rPr lang="en-GB" dirty="0" err="1"/>
              <a:t>papíry</a:t>
            </a:r>
            <a:r>
              <a:rPr lang="en-GB" dirty="0"/>
              <a:t>, </a:t>
            </a:r>
            <a:r>
              <a:rPr lang="en-GB" dirty="0" err="1"/>
              <a:t>úvěry</a:t>
            </a:r>
            <a:r>
              <a:rPr lang="en-GB" dirty="0"/>
              <a:t>). </a:t>
            </a:r>
          </a:p>
          <a:p>
            <a:pPr marL="0" indent="0" algn="just">
              <a:buNone/>
            </a:pPr>
            <a:r>
              <a:rPr lang="en-GB" dirty="0" err="1"/>
              <a:t>Volný</a:t>
            </a:r>
            <a:r>
              <a:rPr lang="en-GB" dirty="0"/>
              <a:t> </a:t>
            </a:r>
            <a:r>
              <a:rPr lang="en-GB" dirty="0" err="1"/>
              <a:t>pohyb</a:t>
            </a:r>
            <a:r>
              <a:rPr lang="en-GB" dirty="0"/>
              <a:t> </a:t>
            </a:r>
            <a:r>
              <a:rPr lang="en-GB" dirty="0" err="1"/>
              <a:t>plateb</a:t>
            </a:r>
            <a:r>
              <a:rPr lang="en-GB" dirty="0"/>
              <a:t> </a:t>
            </a:r>
            <a:r>
              <a:rPr lang="en-GB" dirty="0" err="1"/>
              <a:t>je</a:t>
            </a:r>
            <a:r>
              <a:rPr lang="en-GB" dirty="0"/>
              <a:t> </a:t>
            </a:r>
            <a:r>
              <a:rPr lang="en-GB" dirty="0" err="1"/>
              <a:t>komplementární</a:t>
            </a:r>
            <a:r>
              <a:rPr lang="en-GB" dirty="0"/>
              <a:t> </a:t>
            </a:r>
            <a:r>
              <a:rPr lang="en-GB" dirty="0" err="1"/>
              <a:t>svobodou</a:t>
            </a:r>
            <a:r>
              <a:rPr lang="en-GB" dirty="0"/>
              <a:t> k </a:t>
            </a:r>
            <a:r>
              <a:rPr lang="en-GB" dirty="0" err="1"/>
              <a:t>volnému</a:t>
            </a:r>
            <a:r>
              <a:rPr lang="en-GB" dirty="0"/>
              <a:t> </a:t>
            </a:r>
            <a:r>
              <a:rPr lang="en-GB" dirty="0" err="1"/>
              <a:t>pohybu</a:t>
            </a:r>
            <a:r>
              <a:rPr lang="en-GB" dirty="0"/>
              <a:t> </a:t>
            </a:r>
            <a:r>
              <a:rPr lang="en-GB" dirty="0" err="1"/>
              <a:t>kapitálu</a:t>
            </a:r>
            <a:r>
              <a:rPr lang="en-GB" dirty="0"/>
              <a:t>. </a:t>
            </a:r>
          </a:p>
          <a:p>
            <a:pPr marL="0" indent="0" algn="just">
              <a:buNone/>
            </a:pPr>
            <a:endParaRPr lang="en-GB" dirty="0"/>
          </a:p>
          <a:p>
            <a:pPr marL="0" indent="0" algn="just">
              <a:buNone/>
            </a:pPr>
            <a:r>
              <a:rPr lang="en-GB" dirty="0"/>
              <a:t>V </a:t>
            </a:r>
            <a:r>
              <a:rPr lang="en-GB" dirty="0" err="1"/>
              <a:t>současné</a:t>
            </a:r>
            <a:r>
              <a:rPr lang="en-GB" dirty="0"/>
              <a:t> </a:t>
            </a:r>
            <a:r>
              <a:rPr lang="en-GB" dirty="0" err="1"/>
              <a:t>době</a:t>
            </a:r>
            <a:r>
              <a:rPr lang="en-GB" dirty="0"/>
              <a:t> </a:t>
            </a:r>
            <a:r>
              <a:rPr lang="en-GB" dirty="0" err="1"/>
              <a:t>je</a:t>
            </a:r>
            <a:r>
              <a:rPr lang="en-GB" dirty="0"/>
              <a:t> </a:t>
            </a:r>
            <a:r>
              <a:rPr lang="en-GB" dirty="0" err="1"/>
              <a:t>volný</a:t>
            </a:r>
            <a:r>
              <a:rPr lang="en-GB" dirty="0"/>
              <a:t> </a:t>
            </a:r>
            <a:r>
              <a:rPr lang="en-GB" dirty="0" err="1"/>
              <a:t>pohyb</a:t>
            </a:r>
            <a:r>
              <a:rPr lang="en-GB" dirty="0"/>
              <a:t> </a:t>
            </a:r>
            <a:r>
              <a:rPr lang="en-GB" dirty="0" err="1"/>
              <a:t>kapitálu</a:t>
            </a:r>
            <a:r>
              <a:rPr lang="en-GB" dirty="0"/>
              <a:t> a </a:t>
            </a:r>
            <a:r>
              <a:rPr lang="en-GB" dirty="0" err="1"/>
              <a:t>plateb</a:t>
            </a:r>
            <a:r>
              <a:rPr lang="en-GB" dirty="0"/>
              <a:t> </a:t>
            </a:r>
            <a:r>
              <a:rPr lang="en-GB" dirty="0" err="1"/>
              <a:t>realizován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základě</a:t>
            </a:r>
            <a:r>
              <a:rPr lang="en-GB" dirty="0"/>
              <a:t> </a:t>
            </a:r>
            <a:r>
              <a:rPr lang="en-GB" dirty="0" err="1"/>
              <a:t>článků</a:t>
            </a:r>
            <a:r>
              <a:rPr lang="en-GB" dirty="0"/>
              <a:t> 63 </a:t>
            </a:r>
            <a:r>
              <a:rPr lang="en-GB" dirty="0" err="1"/>
              <a:t>až</a:t>
            </a:r>
            <a:r>
              <a:rPr lang="en-GB" dirty="0"/>
              <a:t> 66 TFEU, </a:t>
            </a:r>
            <a:r>
              <a:rPr lang="en-GB" dirty="0" err="1"/>
              <a:t>doplněné</a:t>
            </a:r>
            <a:r>
              <a:rPr lang="en-GB" dirty="0"/>
              <a:t> </a:t>
            </a:r>
            <a:r>
              <a:rPr lang="en-GB" dirty="0" err="1"/>
              <a:t>články</a:t>
            </a:r>
            <a:r>
              <a:rPr lang="en-GB" dirty="0"/>
              <a:t> 75 a 215, </a:t>
            </a:r>
            <a:r>
              <a:rPr lang="en-GB" dirty="0" err="1"/>
              <a:t>jimiž</a:t>
            </a:r>
            <a:r>
              <a:rPr lang="en-GB" dirty="0"/>
              <a:t> se </a:t>
            </a:r>
            <a:r>
              <a:rPr lang="en-GB" dirty="0" err="1"/>
              <a:t>stanoví</a:t>
            </a:r>
            <a:r>
              <a:rPr lang="en-GB" dirty="0"/>
              <a:t> </a:t>
            </a:r>
            <a:r>
              <a:rPr lang="en-GB" dirty="0" err="1"/>
              <a:t>sankce</a:t>
            </a:r>
            <a:r>
              <a:rPr lang="en-GB" dirty="0"/>
              <a:t>. (</a:t>
            </a:r>
            <a:r>
              <a:rPr lang="en-GB" dirty="0" err="1"/>
              <a:t>dříve</a:t>
            </a:r>
            <a:r>
              <a:rPr lang="en-GB" dirty="0"/>
              <a:t> </a:t>
            </a:r>
            <a:r>
              <a:rPr lang="en-GB" dirty="0" err="1"/>
              <a:t>čl</a:t>
            </a:r>
            <a:r>
              <a:rPr lang="en-GB" dirty="0"/>
              <a:t>. 56-60 )</a:t>
            </a:r>
          </a:p>
        </p:txBody>
      </p:sp>
    </p:spTree>
    <p:extLst>
      <p:ext uri="{BB962C8B-B14F-4D97-AF65-F5344CB8AC3E}">
        <p14:creationId xmlns:p14="http://schemas.microsoft.com/office/powerpoint/2010/main" val="3668515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Pohyb</a:t>
            </a:r>
            <a:r>
              <a:rPr lang="en-GB" dirty="0"/>
              <a:t> </a:t>
            </a:r>
            <a:r>
              <a:rPr lang="en-GB" dirty="0" err="1"/>
              <a:t>kapitálu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pohyb kapitálu vymezen například jako </a:t>
            </a:r>
            <a:r>
              <a:rPr lang="cs-CZ" b="1" dirty="0"/>
              <a:t>finanční operace, jejímž cílem je umisťovat a investovat kapitál</a:t>
            </a:r>
            <a:r>
              <a:rPr lang="cs-CZ" dirty="0"/>
              <a:t>, což představuje významnou oporu pro aplikovatelnost svobody pohybu kapitálu. Další možná definice pohybu kapitálu je jeho vymezení jako </a:t>
            </a:r>
            <a:r>
              <a:rPr lang="cs-CZ" b="1" u="sng" dirty="0"/>
              <a:t>přeshraničního</a:t>
            </a:r>
            <a:r>
              <a:rPr lang="cs-CZ" b="1" dirty="0"/>
              <a:t> převodu</a:t>
            </a:r>
            <a:r>
              <a:rPr lang="cs-CZ" dirty="0"/>
              <a:t> (nabytí, zpeněžení či transferu) </a:t>
            </a:r>
            <a:r>
              <a:rPr lang="cs-CZ" b="1" dirty="0"/>
              <a:t>hodnot buď ve formě investičního kapitálu</a:t>
            </a:r>
            <a:r>
              <a:rPr lang="cs-CZ" dirty="0"/>
              <a:t> (např. nemovitosti, obchodní podíly), </a:t>
            </a:r>
            <a:r>
              <a:rPr lang="cs-CZ" b="1" dirty="0"/>
              <a:t>nebo ve formě peněžního kapitálu</a:t>
            </a:r>
            <a:r>
              <a:rPr lang="cs-CZ" dirty="0"/>
              <a:t> (např. cenné papíry či střednědobé a dlouhodobé úvěry).</a:t>
            </a:r>
            <a:endParaRPr lang="en-GB" dirty="0"/>
          </a:p>
          <a:p>
            <a:pPr algn="just"/>
            <a:r>
              <a:rPr lang="cs-CZ" dirty="0"/>
              <a:t>v rozsudku Evropského soudního dvora ze dne 31. ledna 1984, C-286/92, Luisi a </a:t>
            </a:r>
            <a:r>
              <a:rPr lang="cs-CZ" dirty="0" err="1"/>
              <a:t>Carbone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6085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Právní</a:t>
            </a:r>
            <a:r>
              <a:rPr lang="en-GB" dirty="0"/>
              <a:t> </a:t>
            </a:r>
            <a:r>
              <a:rPr lang="en-GB" dirty="0" err="1"/>
              <a:t>základ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prvním</a:t>
            </a:r>
            <a:r>
              <a:rPr lang="en-GB" dirty="0"/>
              <a:t> </a:t>
            </a:r>
            <a:r>
              <a:rPr lang="en-GB" dirty="0" err="1"/>
              <a:t>krokem</a:t>
            </a:r>
            <a:r>
              <a:rPr lang="en-GB" dirty="0"/>
              <a:t> </a:t>
            </a:r>
            <a:r>
              <a:rPr lang="en-GB" dirty="0" err="1"/>
              <a:t>byla</a:t>
            </a:r>
            <a:r>
              <a:rPr lang="en-GB" dirty="0"/>
              <a:t> </a:t>
            </a:r>
            <a:r>
              <a:rPr lang="en-GB" b="1" dirty="0" err="1"/>
              <a:t>směrnice</a:t>
            </a:r>
            <a:r>
              <a:rPr lang="en-GB" b="1" dirty="0"/>
              <a:t> </a:t>
            </a:r>
            <a:r>
              <a:rPr lang="en-GB" b="1" dirty="0" err="1"/>
              <a:t>Rady</a:t>
            </a:r>
            <a:r>
              <a:rPr lang="en-GB" b="1" dirty="0"/>
              <a:t> 88/361/EHS</a:t>
            </a:r>
            <a:r>
              <a:rPr lang="en-GB" dirty="0"/>
              <a:t> </a:t>
            </a:r>
            <a:r>
              <a:rPr lang="en-GB" dirty="0" err="1"/>
              <a:t>ze</a:t>
            </a:r>
            <a:r>
              <a:rPr lang="en-GB" dirty="0"/>
              <a:t> </a:t>
            </a:r>
            <a:r>
              <a:rPr lang="en-GB" dirty="0" err="1"/>
              <a:t>dne</a:t>
            </a:r>
            <a:r>
              <a:rPr lang="en-GB" dirty="0"/>
              <a:t> 24. </a:t>
            </a:r>
            <a:r>
              <a:rPr lang="en-GB" dirty="0" err="1"/>
              <a:t>června</a:t>
            </a:r>
            <a:r>
              <a:rPr lang="en-GB" dirty="0"/>
              <a:t> 1988, </a:t>
            </a:r>
            <a:r>
              <a:rPr lang="en-GB" dirty="0" err="1"/>
              <a:t>která</a:t>
            </a:r>
            <a:r>
              <a:rPr lang="en-GB" dirty="0"/>
              <a:t> </a:t>
            </a:r>
            <a:r>
              <a:rPr lang="en-GB" dirty="0" err="1"/>
              <a:t>ke</a:t>
            </a:r>
            <a:r>
              <a:rPr lang="en-GB" dirty="0"/>
              <a:t> </a:t>
            </a:r>
            <a:r>
              <a:rPr lang="en-GB" dirty="0" err="1"/>
              <a:t>dni</a:t>
            </a:r>
            <a:r>
              <a:rPr lang="en-GB" dirty="0"/>
              <a:t> 1. </a:t>
            </a:r>
            <a:r>
              <a:rPr lang="en-GB" dirty="0" err="1"/>
              <a:t>července</a:t>
            </a:r>
            <a:r>
              <a:rPr lang="en-GB" dirty="0"/>
              <a:t> 1990 </a:t>
            </a:r>
          </a:p>
          <a:p>
            <a:pPr marL="0" indent="0">
              <a:buNone/>
            </a:pPr>
            <a:r>
              <a:rPr lang="en-GB" dirty="0" err="1"/>
              <a:t>Zrušila</a:t>
            </a:r>
            <a:r>
              <a:rPr lang="en-GB" dirty="0"/>
              <a:t> </a:t>
            </a:r>
            <a:r>
              <a:rPr lang="en-GB" dirty="0" err="1"/>
              <a:t>veškerá</a:t>
            </a:r>
            <a:r>
              <a:rPr lang="en-GB" dirty="0"/>
              <a:t> </a:t>
            </a:r>
            <a:r>
              <a:rPr lang="en-GB" dirty="0" err="1"/>
              <a:t>zbývající</a:t>
            </a:r>
            <a:r>
              <a:rPr lang="en-GB" dirty="0"/>
              <a:t> </a:t>
            </a:r>
            <a:r>
              <a:rPr lang="en-GB" dirty="0" err="1"/>
              <a:t>omezení</a:t>
            </a:r>
            <a:r>
              <a:rPr lang="en-GB" dirty="0"/>
              <a:t> </a:t>
            </a:r>
            <a:r>
              <a:rPr lang="en-GB" dirty="0" err="1"/>
              <a:t>pohybu</a:t>
            </a:r>
            <a:r>
              <a:rPr lang="en-GB" dirty="0"/>
              <a:t> </a:t>
            </a:r>
            <a:r>
              <a:rPr lang="en-GB" dirty="0" err="1"/>
              <a:t>kapitálu</a:t>
            </a:r>
            <a:r>
              <a:rPr lang="en-GB" dirty="0"/>
              <a:t> </a:t>
            </a:r>
            <a:r>
              <a:rPr lang="en-GB" dirty="0" err="1"/>
              <a:t>mezi</a:t>
            </a:r>
            <a:r>
              <a:rPr lang="en-GB" dirty="0"/>
              <a:t> </a:t>
            </a:r>
            <a:r>
              <a:rPr lang="en-GB" dirty="0" err="1"/>
              <a:t>rezidenty</a:t>
            </a:r>
            <a:r>
              <a:rPr lang="en-GB" dirty="0"/>
              <a:t> </a:t>
            </a:r>
            <a:r>
              <a:rPr lang="en-GB" dirty="0" err="1"/>
              <a:t>členských</a:t>
            </a:r>
            <a:r>
              <a:rPr lang="en-GB" dirty="0"/>
              <a:t> </a:t>
            </a:r>
            <a:r>
              <a:rPr lang="en-GB" dirty="0" err="1"/>
              <a:t>států</a:t>
            </a:r>
            <a:r>
              <a:rPr lang="en-GB" dirty="0"/>
              <a:t>. </a:t>
            </a:r>
            <a:r>
              <a:rPr lang="en-GB" dirty="0" err="1"/>
              <a:t>Výsledkem</a:t>
            </a:r>
            <a:r>
              <a:rPr lang="en-GB" dirty="0"/>
              <a:t> </a:t>
            </a:r>
            <a:r>
              <a:rPr lang="en-GB" dirty="0" err="1"/>
              <a:t>bylo</a:t>
            </a:r>
            <a:r>
              <a:rPr lang="en-GB" dirty="0"/>
              <a:t> </a:t>
            </a:r>
            <a:r>
              <a:rPr lang="en-GB" dirty="0" err="1"/>
              <a:t>rozšíření</a:t>
            </a:r>
            <a:r>
              <a:rPr lang="en-GB" dirty="0"/>
              <a:t> </a:t>
            </a:r>
            <a:r>
              <a:rPr lang="en-GB" dirty="0" err="1"/>
              <a:t>liberalizace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peněžní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částečně</a:t>
            </a:r>
            <a:r>
              <a:rPr lang="en-GB" dirty="0"/>
              <a:t> </a:t>
            </a:r>
            <a:r>
              <a:rPr lang="en-GB" dirty="0" err="1"/>
              <a:t>peněžní</a:t>
            </a:r>
            <a:r>
              <a:rPr lang="en-GB" dirty="0"/>
              <a:t> </a:t>
            </a:r>
            <a:r>
              <a:rPr lang="en-GB" dirty="0" err="1"/>
              <a:t>transakce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Tato </a:t>
            </a:r>
            <a:r>
              <a:rPr lang="en-GB" dirty="0" err="1"/>
              <a:t>svoboda</a:t>
            </a:r>
            <a:r>
              <a:rPr lang="en-GB" dirty="0"/>
              <a:t> </a:t>
            </a:r>
            <a:r>
              <a:rPr lang="en-GB" dirty="0" err="1"/>
              <a:t>zakotvená</a:t>
            </a:r>
            <a:r>
              <a:rPr lang="en-GB" dirty="0"/>
              <a:t> v TFEU se </a:t>
            </a:r>
            <a:r>
              <a:rPr lang="en-GB" dirty="0" err="1"/>
              <a:t>vztahuje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třetí</a:t>
            </a:r>
            <a:r>
              <a:rPr lang="en-GB" dirty="0"/>
              <a:t> </a:t>
            </a:r>
            <a:r>
              <a:rPr lang="en-GB" dirty="0" err="1"/>
              <a:t>země</a:t>
            </a:r>
            <a:r>
              <a:rPr lang="en-GB" dirty="0"/>
              <a:t>, </a:t>
            </a:r>
            <a:r>
              <a:rPr lang="en-GB" dirty="0" err="1"/>
              <a:t>což</a:t>
            </a:r>
            <a:r>
              <a:rPr lang="en-GB" dirty="0"/>
              <a:t> </a:t>
            </a:r>
            <a:r>
              <a:rPr lang="en-GB" dirty="0" err="1"/>
              <a:t>je</a:t>
            </a:r>
            <a:r>
              <a:rPr lang="en-GB" dirty="0"/>
              <a:t> </a:t>
            </a:r>
            <a:r>
              <a:rPr lang="en-GB" dirty="0" err="1"/>
              <a:t>ojedinělé</a:t>
            </a:r>
            <a:r>
              <a:rPr lang="en-GB" dirty="0"/>
              <a:t>. </a:t>
            </a:r>
            <a:r>
              <a:rPr lang="en-GB" dirty="0" err="1"/>
              <a:t>Ustanovení</a:t>
            </a:r>
            <a:r>
              <a:rPr lang="en-GB" dirty="0"/>
              <a:t> </a:t>
            </a:r>
            <a:r>
              <a:rPr lang="en-GB" dirty="0" err="1"/>
              <a:t>zakazuje</a:t>
            </a:r>
            <a:r>
              <a:rPr lang="en-GB" dirty="0"/>
              <a:t> </a:t>
            </a:r>
            <a:r>
              <a:rPr lang="en-GB" dirty="0" err="1"/>
              <a:t>veškerá</a:t>
            </a:r>
            <a:r>
              <a:rPr lang="en-GB" dirty="0"/>
              <a:t> </a:t>
            </a:r>
            <a:r>
              <a:rPr lang="en-GB" dirty="0" err="1"/>
              <a:t>omezení</a:t>
            </a:r>
            <a:r>
              <a:rPr lang="en-GB" dirty="0"/>
              <a:t>, </a:t>
            </a:r>
            <a:r>
              <a:rPr lang="en-GB" dirty="0" err="1"/>
              <a:t>nikoliv</a:t>
            </a:r>
            <a:r>
              <a:rPr lang="en-GB" dirty="0"/>
              <a:t> </a:t>
            </a:r>
            <a:r>
              <a:rPr lang="en-GB" dirty="0" err="1"/>
              <a:t>pouze</a:t>
            </a:r>
            <a:r>
              <a:rPr lang="en-GB" dirty="0"/>
              <a:t> </a:t>
            </a:r>
            <a:r>
              <a:rPr lang="en-GB" dirty="0" err="1"/>
              <a:t>omezení</a:t>
            </a:r>
            <a:r>
              <a:rPr lang="en-GB" dirty="0"/>
              <a:t> </a:t>
            </a:r>
            <a:r>
              <a:rPr lang="en-GB" dirty="0" err="1"/>
              <a:t>diskriminační</a:t>
            </a:r>
            <a:r>
              <a:rPr lang="en-GB" dirty="0"/>
              <a:t>. </a:t>
            </a:r>
            <a:r>
              <a:rPr lang="en-GB" dirty="0" err="1"/>
              <a:t>Zavádí</a:t>
            </a:r>
            <a:r>
              <a:rPr lang="en-GB" dirty="0"/>
              <a:t> </a:t>
            </a:r>
            <a:r>
              <a:rPr lang="en-GB" dirty="0" err="1"/>
              <a:t>obecný</a:t>
            </a:r>
            <a:r>
              <a:rPr lang="en-GB" dirty="0"/>
              <a:t> </a:t>
            </a:r>
            <a:r>
              <a:rPr lang="en-GB" dirty="0" err="1"/>
              <a:t>zákaz</a:t>
            </a:r>
            <a:r>
              <a:rPr lang="en-GB" dirty="0"/>
              <a:t>, </a:t>
            </a:r>
            <a:r>
              <a:rPr lang="en-GB" dirty="0" err="1"/>
              <a:t>který</a:t>
            </a:r>
            <a:r>
              <a:rPr lang="en-GB" dirty="0"/>
              <a:t> </a:t>
            </a:r>
            <a:r>
              <a:rPr lang="en-GB" dirty="0" err="1"/>
              <a:t>přesahuje</a:t>
            </a:r>
            <a:r>
              <a:rPr lang="en-GB" dirty="0"/>
              <a:t> </a:t>
            </a:r>
            <a:r>
              <a:rPr lang="en-GB" dirty="0" err="1"/>
              <a:t>rámec</a:t>
            </a:r>
            <a:r>
              <a:rPr lang="en-GB" dirty="0"/>
              <a:t> </a:t>
            </a:r>
            <a:r>
              <a:rPr lang="en-GB" dirty="0" err="1"/>
              <a:t>pouhého</a:t>
            </a:r>
            <a:r>
              <a:rPr lang="en-GB" dirty="0"/>
              <a:t> </a:t>
            </a:r>
            <a:r>
              <a:rPr lang="en-GB" dirty="0" err="1"/>
              <a:t>odstranění</a:t>
            </a:r>
            <a:r>
              <a:rPr lang="en-GB" dirty="0"/>
              <a:t> </a:t>
            </a:r>
            <a:r>
              <a:rPr lang="en-GB" dirty="0" err="1"/>
              <a:t>nerovného</a:t>
            </a:r>
            <a:r>
              <a:rPr lang="en-GB" dirty="0"/>
              <a:t> </a:t>
            </a:r>
            <a:r>
              <a:rPr lang="en-GB" dirty="0" err="1"/>
              <a:t>zacházení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základě</a:t>
            </a:r>
            <a:r>
              <a:rPr lang="en-GB" dirty="0"/>
              <a:t> </a:t>
            </a:r>
            <a:r>
              <a:rPr lang="en-GB" dirty="0" err="1"/>
              <a:t>státní</a:t>
            </a:r>
            <a:r>
              <a:rPr lang="en-GB" dirty="0"/>
              <a:t> </a:t>
            </a:r>
            <a:r>
              <a:rPr lang="en-GB" dirty="0" err="1"/>
              <a:t>příslušnosti</a:t>
            </a:r>
            <a:r>
              <a:rPr lang="en-GB" dirty="0"/>
              <a:t> (</a:t>
            </a:r>
            <a:r>
              <a:rPr lang="en-GB" dirty="0" err="1"/>
              <a:t>viz</a:t>
            </a:r>
            <a:r>
              <a:rPr lang="en-GB" dirty="0"/>
              <a:t> </a:t>
            </a:r>
            <a:r>
              <a:rPr lang="en-GB" dirty="0" err="1"/>
              <a:t>věc</a:t>
            </a:r>
            <a:r>
              <a:rPr lang="en-GB" dirty="0"/>
              <a:t> C-367/98, </a:t>
            </a:r>
            <a:r>
              <a:rPr lang="en-GB" dirty="0" err="1"/>
              <a:t>Komise</a:t>
            </a:r>
            <a:r>
              <a:rPr lang="en-GB" dirty="0"/>
              <a:t> v. </a:t>
            </a:r>
            <a:r>
              <a:rPr lang="en-GB" dirty="0" err="1"/>
              <a:t>Portugalsko</a:t>
            </a:r>
            <a:r>
              <a:rPr lang="en-GB" dirty="0"/>
              <a:t>, </a:t>
            </a:r>
            <a:r>
              <a:rPr lang="en-GB" dirty="0" err="1"/>
              <a:t>odstavec</a:t>
            </a:r>
            <a:r>
              <a:rPr lang="en-GB" dirty="0"/>
              <a:t> 44). </a:t>
            </a:r>
          </a:p>
        </p:txBody>
      </p:sp>
    </p:spTree>
    <p:extLst>
      <p:ext uri="{BB962C8B-B14F-4D97-AF65-F5344CB8AC3E}">
        <p14:creationId xmlns:p14="http://schemas.microsoft.com/office/powerpoint/2010/main" val="649365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Cíle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/>
              <a:t>Všechna</a:t>
            </a:r>
            <a:r>
              <a:rPr lang="en-GB" dirty="0"/>
              <a:t> </a:t>
            </a:r>
            <a:r>
              <a:rPr lang="en-GB" dirty="0" err="1"/>
              <a:t>omezení</a:t>
            </a:r>
            <a:r>
              <a:rPr lang="en-GB" dirty="0"/>
              <a:t> </a:t>
            </a:r>
            <a:r>
              <a:rPr lang="en-GB" dirty="0" err="1"/>
              <a:t>pohybu</a:t>
            </a:r>
            <a:r>
              <a:rPr lang="en-GB" dirty="0"/>
              <a:t> </a:t>
            </a:r>
            <a:r>
              <a:rPr lang="en-GB" dirty="0" err="1"/>
              <a:t>kapitálu</a:t>
            </a:r>
            <a:r>
              <a:rPr lang="en-GB" dirty="0"/>
              <a:t> </a:t>
            </a:r>
            <a:r>
              <a:rPr lang="en-GB" dirty="0" err="1"/>
              <a:t>mezi</a:t>
            </a:r>
            <a:r>
              <a:rPr lang="en-GB" dirty="0"/>
              <a:t> </a:t>
            </a:r>
            <a:r>
              <a:rPr lang="en-GB" dirty="0" err="1"/>
              <a:t>členskými</a:t>
            </a:r>
            <a:r>
              <a:rPr lang="en-GB" dirty="0"/>
              <a:t> </a:t>
            </a:r>
            <a:r>
              <a:rPr lang="en-GB" dirty="0" err="1"/>
              <a:t>státy</a:t>
            </a:r>
            <a:r>
              <a:rPr lang="en-GB" dirty="0"/>
              <a:t> </a:t>
            </a:r>
            <a:r>
              <a:rPr lang="en-GB" dirty="0" err="1"/>
              <a:t>navzájem</a:t>
            </a:r>
            <a:r>
              <a:rPr lang="en-GB" dirty="0"/>
              <a:t> a </a:t>
            </a:r>
            <a:r>
              <a:rPr lang="en-GB" dirty="0" err="1"/>
              <a:t>mezi</a:t>
            </a:r>
            <a:r>
              <a:rPr lang="en-GB" dirty="0"/>
              <a:t> </a:t>
            </a:r>
            <a:r>
              <a:rPr lang="en-GB" dirty="0" err="1"/>
              <a:t>členskými</a:t>
            </a:r>
            <a:r>
              <a:rPr lang="en-GB" dirty="0"/>
              <a:t> </a:t>
            </a:r>
            <a:r>
              <a:rPr lang="en-GB" dirty="0" err="1"/>
              <a:t>státy</a:t>
            </a:r>
            <a:r>
              <a:rPr lang="en-GB" dirty="0"/>
              <a:t> a </a:t>
            </a:r>
            <a:r>
              <a:rPr lang="en-GB" dirty="0" err="1"/>
              <a:t>třetími</a:t>
            </a:r>
            <a:r>
              <a:rPr lang="en-GB" dirty="0"/>
              <a:t> </a:t>
            </a:r>
            <a:r>
              <a:rPr lang="en-GB" dirty="0" err="1"/>
              <a:t>zeměmi</a:t>
            </a:r>
            <a:r>
              <a:rPr lang="en-GB" dirty="0"/>
              <a:t> </a:t>
            </a:r>
            <a:r>
              <a:rPr lang="en-GB" dirty="0" err="1"/>
              <a:t>mají</a:t>
            </a:r>
            <a:r>
              <a:rPr lang="en-GB" dirty="0"/>
              <a:t> </a:t>
            </a:r>
            <a:r>
              <a:rPr lang="en-GB" dirty="0" err="1"/>
              <a:t>být</a:t>
            </a:r>
            <a:r>
              <a:rPr lang="en-GB" dirty="0"/>
              <a:t> </a:t>
            </a:r>
            <a:r>
              <a:rPr lang="en-GB" dirty="0" err="1"/>
              <a:t>odstraněna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U </a:t>
            </a:r>
            <a:r>
              <a:rPr lang="en-GB" dirty="0" err="1"/>
              <a:t>pohybu</a:t>
            </a:r>
            <a:r>
              <a:rPr lang="en-GB" dirty="0"/>
              <a:t> </a:t>
            </a:r>
            <a:r>
              <a:rPr lang="en-GB" dirty="0" err="1"/>
              <a:t>kapitálu</a:t>
            </a:r>
            <a:r>
              <a:rPr lang="en-GB" dirty="0"/>
              <a:t> </a:t>
            </a:r>
            <a:r>
              <a:rPr lang="en-GB" dirty="0" err="1"/>
              <a:t>mezi</a:t>
            </a:r>
            <a:r>
              <a:rPr lang="en-GB" dirty="0"/>
              <a:t> </a:t>
            </a:r>
            <a:r>
              <a:rPr lang="en-GB" dirty="0" err="1"/>
              <a:t>členskými</a:t>
            </a:r>
            <a:r>
              <a:rPr lang="en-GB" dirty="0"/>
              <a:t> </a:t>
            </a:r>
            <a:r>
              <a:rPr lang="en-GB" dirty="0" err="1"/>
              <a:t>státy</a:t>
            </a:r>
            <a:r>
              <a:rPr lang="en-GB" dirty="0"/>
              <a:t> a </a:t>
            </a:r>
            <a:r>
              <a:rPr lang="en-GB" dirty="0" err="1"/>
              <a:t>třetími</a:t>
            </a:r>
            <a:r>
              <a:rPr lang="en-GB" dirty="0"/>
              <a:t> </a:t>
            </a:r>
            <a:r>
              <a:rPr lang="en-GB" dirty="0" err="1"/>
              <a:t>zeměmi</a:t>
            </a:r>
            <a:r>
              <a:rPr lang="en-GB" dirty="0"/>
              <a:t> </a:t>
            </a:r>
            <a:r>
              <a:rPr lang="en-GB" dirty="0" err="1"/>
              <a:t>však</a:t>
            </a:r>
            <a:r>
              <a:rPr lang="en-GB" dirty="0"/>
              <a:t> </a:t>
            </a:r>
            <a:r>
              <a:rPr lang="en-GB" dirty="0" err="1"/>
              <a:t>mají</a:t>
            </a:r>
            <a:r>
              <a:rPr lang="en-GB" dirty="0"/>
              <a:t> </a:t>
            </a:r>
            <a:r>
              <a:rPr lang="en-GB" dirty="0" err="1"/>
              <a:t>členské</a:t>
            </a:r>
            <a:r>
              <a:rPr lang="en-GB" dirty="0"/>
              <a:t> </a:t>
            </a:r>
            <a:r>
              <a:rPr lang="en-GB" dirty="0" err="1"/>
              <a:t>státy</a:t>
            </a:r>
            <a:r>
              <a:rPr lang="en-GB" dirty="0"/>
              <a:t> </a:t>
            </a:r>
            <a:r>
              <a:rPr lang="en-GB" dirty="0" err="1"/>
              <a:t>zaručeny</a:t>
            </a:r>
            <a:r>
              <a:rPr lang="en-GB" dirty="0"/>
              <a:t> </a:t>
            </a:r>
            <a:r>
              <a:rPr lang="en-GB" dirty="0" err="1"/>
              <a:t>rovněž</a:t>
            </a:r>
            <a:r>
              <a:rPr lang="en-GB" dirty="0"/>
              <a:t> </a:t>
            </a:r>
            <a:r>
              <a:rPr lang="en-GB" dirty="0" err="1"/>
              <a:t>následující</a:t>
            </a:r>
            <a:r>
              <a:rPr lang="en-GB" dirty="0"/>
              <a:t> </a:t>
            </a:r>
            <a:r>
              <a:rPr lang="en-GB" dirty="0" err="1"/>
              <a:t>možnosti</a:t>
            </a:r>
            <a:r>
              <a:rPr lang="en-GB" dirty="0"/>
              <a:t>: </a:t>
            </a:r>
          </a:p>
          <a:p>
            <a:pPr marL="342900" indent="-342900">
              <a:buAutoNum type="arabicParenR"/>
            </a:pPr>
            <a:r>
              <a:rPr lang="en-GB" dirty="0" err="1"/>
              <a:t>rozhodnout</a:t>
            </a:r>
            <a:r>
              <a:rPr lang="en-GB" dirty="0"/>
              <a:t> se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výjimečných</a:t>
            </a:r>
            <a:r>
              <a:rPr lang="en-GB" dirty="0"/>
              <a:t> </a:t>
            </a:r>
            <a:r>
              <a:rPr lang="en-GB" dirty="0" err="1"/>
              <a:t>okolností</a:t>
            </a:r>
            <a:r>
              <a:rPr lang="en-GB" dirty="0"/>
              <a:t> pro </a:t>
            </a:r>
            <a:r>
              <a:rPr lang="en-GB" dirty="0" err="1"/>
              <a:t>ochranná</a:t>
            </a:r>
            <a:r>
              <a:rPr lang="en-GB" dirty="0"/>
              <a:t> </a:t>
            </a:r>
            <a:r>
              <a:rPr lang="en-GB" dirty="0" err="1"/>
              <a:t>opatření</a:t>
            </a:r>
            <a:r>
              <a:rPr lang="en-GB" dirty="0"/>
              <a:t>; </a:t>
            </a:r>
          </a:p>
          <a:p>
            <a:pPr marL="342900" indent="-342900">
              <a:buAutoNum type="arabicParenR"/>
            </a:pPr>
            <a:r>
              <a:rPr lang="en-GB" dirty="0" err="1"/>
              <a:t>uplatnit</a:t>
            </a:r>
            <a:r>
              <a:rPr lang="en-GB" dirty="0"/>
              <a:t> </a:t>
            </a:r>
            <a:r>
              <a:rPr lang="en-GB" dirty="0" err="1"/>
              <a:t>omezení</a:t>
            </a:r>
            <a:r>
              <a:rPr lang="en-GB" dirty="0"/>
              <a:t>, </a:t>
            </a:r>
            <a:r>
              <a:rPr lang="en-GB" dirty="0" err="1"/>
              <a:t>která</a:t>
            </a:r>
            <a:r>
              <a:rPr lang="en-GB" dirty="0"/>
              <a:t> </a:t>
            </a:r>
            <a:r>
              <a:rPr lang="en-GB" dirty="0" err="1"/>
              <a:t>před</a:t>
            </a:r>
            <a:r>
              <a:rPr lang="en-GB" dirty="0"/>
              <a:t> </a:t>
            </a:r>
            <a:r>
              <a:rPr lang="en-GB" dirty="0" err="1"/>
              <a:t>určitým</a:t>
            </a:r>
            <a:r>
              <a:rPr lang="en-GB" dirty="0"/>
              <a:t> </a:t>
            </a:r>
            <a:r>
              <a:rPr lang="en-GB" dirty="0" err="1"/>
              <a:t>datem</a:t>
            </a:r>
            <a:r>
              <a:rPr lang="en-GB" dirty="0"/>
              <a:t> </a:t>
            </a:r>
            <a:r>
              <a:rPr lang="en-GB" dirty="0" err="1"/>
              <a:t>existovala</a:t>
            </a:r>
            <a:r>
              <a:rPr lang="en-GB" dirty="0"/>
              <a:t> </a:t>
            </a:r>
            <a:r>
              <a:rPr lang="en-GB" dirty="0" err="1"/>
              <a:t>vůči</a:t>
            </a:r>
            <a:r>
              <a:rPr lang="en-GB" dirty="0"/>
              <a:t> </a:t>
            </a:r>
            <a:r>
              <a:rPr lang="en-GB" dirty="0" err="1"/>
              <a:t>třetím</a:t>
            </a:r>
            <a:r>
              <a:rPr lang="en-GB" dirty="0"/>
              <a:t> </a:t>
            </a:r>
            <a:r>
              <a:rPr lang="en-GB" dirty="0" err="1"/>
              <a:t>zemím</a:t>
            </a:r>
            <a:r>
              <a:rPr lang="en-GB" dirty="0"/>
              <a:t> a </a:t>
            </a:r>
            <a:r>
              <a:rPr lang="en-GB" dirty="0" err="1"/>
              <a:t>určitým</a:t>
            </a:r>
            <a:r>
              <a:rPr lang="en-GB" dirty="0"/>
              <a:t> </a:t>
            </a:r>
            <a:r>
              <a:rPr lang="en-GB" dirty="0" err="1"/>
              <a:t>kategoriím</a:t>
            </a:r>
            <a:r>
              <a:rPr lang="en-GB" dirty="0"/>
              <a:t> </a:t>
            </a:r>
            <a:r>
              <a:rPr lang="en-GB" dirty="0" err="1"/>
              <a:t>pohybu</a:t>
            </a:r>
            <a:r>
              <a:rPr lang="en-GB" dirty="0"/>
              <a:t> </a:t>
            </a:r>
            <a:r>
              <a:rPr lang="en-GB" dirty="0" err="1"/>
              <a:t>kapitálu</a:t>
            </a:r>
            <a:r>
              <a:rPr lang="en-GB" dirty="0"/>
              <a:t>; </a:t>
            </a:r>
          </a:p>
          <a:p>
            <a:pPr marL="342900" indent="-342900">
              <a:buAutoNum type="arabicParenR"/>
            </a:pPr>
            <a:r>
              <a:rPr lang="en-GB" dirty="0" err="1"/>
              <a:t>takováto</a:t>
            </a:r>
            <a:r>
              <a:rPr lang="en-GB" dirty="0"/>
              <a:t> </a:t>
            </a:r>
            <a:r>
              <a:rPr lang="en-GB" dirty="0" err="1"/>
              <a:t>omezení</a:t>
            </a:r>
            <a:r>
              <a:rPr lang="en-GB" dirty="0"/>
              <a:t> </a:t>
            </a:r>
            <a:r>
              <a:rPr lang="en-GB" dirty="0" err="1"/>
              <a:t>zavést</a:t>
            </a:r>
            <a:r>
              <a:rPr lang="en-GB" dirty="0"/>
              <a:t>, ale </a:t>
            </a:r>
            <a:r>
              <a:rPr lang="en-GB" dirty="0" err="1"/>
              <a:t>jen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velmi</a:t>
            </a:r>
            <a:r>
              <a:rPr lang="en-GB" dirty="0"/>
              <a:t> </a:t>
            </a:r>
            <a:r>
              <a:rPr lang="en-GB" dirty="0" err="1"/>
              <a:t>specifických</a:t>
            </a:r>
            <a:r>
              <a:rPr lang="en-GB" dirty="0"/>
              <a:t> </a:t>
            </a:r>
            <a:r>
              <a:rPr lang="en-GB" dirty="0" err="1"/>
              <a:t>okolností</a:t>
            </a:r>
            <a:r>
              <a:rPr lang="en-GB" dirty="0"/>
              <a:t>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6420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Zásada</a:t>
            </a:r>
            <a:r>
              <a:rPr lang="en-GB" dirty="0"/>
              <a:t> </a:t>
            </a:r>
            <a:r>
              <a:rPr lang="en-GB" dirty="0" err="1"/>
              <a:t>volného</a:t>
            </a:r>
            <a:r>
              <a:rPr lang="en-GB" dirty="0"/>
              <a:t> </a:t>
            </a:r>
            <a:r>
              <a:rPr lang="en-GB" dirty="0" err="1"/>
              <a:t>pohybu</a:t>
            </a:r>
            <a:r>
              <a:rPr lang="en-GB" dirty="0"/>
              <a:t> </a:t>
            </a:r>
            <a:r>
              <a:rPr lang="en-GB" dirty="0" err="1"/>
              <a:t>kapitálu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err="1"/>
              <a:t>Ustanovení</a:t>
            </a:r>
            <a:r>
              <a:rPr lang="en-GB" dirty="0"/>
              <a:t> </a:t>
            </a:r>
            <a:r>
              <a:rPr lang="en-GB" dirty="0" err="1"/>
              <a:t>čl</a:t>
            </a:r>
            <a:r>
              <a:rPr lang="en-GB" dirty="0"/>
              <a:t>. 65 </a:t>
            </a:r>
            <a:r>
              <a:rPr lang="en-GB" dirty="0" err="1"/>
              <a:t>odst</a:t>
            </a:r>
            <a:r>
              <a:rPr lang="en-GB" dirty="0"/>
              <a:t>. 1 </a:t>
            </a:r>
            <a:r>
              <a:rPr lang="en-GB" dirty="0" err="1"/>
              <a:t>Smlouvy</a:t>
            </a:r>
            <a:r>
              <a:rPr lang="en-GB" dirty="0"/>
              <a:t> o </a:t>
            </a:r>
            <a:r>
              <a:rPr lang="en-GB" dirty="0" err="1"/>
              <a:t>fungování</a:t>
            </a:r>
            <a:r>
              <a:rPr lang="en-GB" dirty="0"/>
              <a:t> EU </a:t>
            </a:r>
            <a:r>
              <a:rPr lang="en-GB" dirty="0" err="1"/>
              <a:t>umožňují</a:t>
            </a:r>
            <a:r>
              <a:rPr lang="en-GB" dirty="0"/>
              <a:t> </a:t>
            </a:r>
            <a:r>
              <a:rPr lang="en-GB" dirty="0" err="1"/>
              <a:t>odlišný</a:t>
            </a:r>
            <a:r>
              <a:rPr lang="en-GB" dirty="0"/>
              <a:t> </a:t>
            </a:r>
            <a:r>
              <a:rPr lang="en-GB" dirty="0" err="1"/>
              <a:t>daňový</a:t>
            </a:r>
            <a:r>
              <a:rPr lang="en-GB" dirty="0"/>
              <a:t> </a:t>
            </a:r>
            <a:r>
              <a:rPr lang="en-GB" dirty="0" err="1"/>
              <a:t>režim</a:t>
            </a:r>
            <a:r>
              <a:rPr lang="en-GB" dirty="0"/>
              <a:t> pro </a:t>
            </a:r>
            <a:r>
              <a:rPr lang="en-GB" dirty="0" err="1"/>
              <a:t>nerezidenty</a:t>
            </a:r>
            <a:r>
              <a:rPr lang="en-GB" dirty="0"/>
              <a:t> a </a:t>
            </a:r>
            <a:r>
              <a:rPr lang="en-GB" dirty="0" err="1"/>
              <a:t>zahraniční</a:t>
            </a:r>
            <a:r>
              <a:rPr lang="en-GB" dirty="0"/>
              <a:t> </a:t>
            </a:r>
            <a:r>
              <a:rPr lang="en-GB" dirty="0" err="1"/>
              <a:t>investice</a:t>
            </a:r>
            <a:r>
              <a:rPr lang="en-GB" dirty="0"/>
              <a:t>, to </a:t>
            </a:r>
            <a:r>
              <a:rPr lang="en-GB" dirty="0" err="1"/>
              <a:t>však</a:t>
            </a:r>
            <a:r>
              <a:rPr lang="en-GB" dirty="0"/>
              <a:t> </a:t>
            </a:r>
            <a:r>
              <a:rPr lang="en-GB" dirty="0" err="1"/>
              <a:t>nesmí</a:t>
            </a:r>
            <a:r>
              <a:rPr lang="en-GB" dirty="0"/>
              <a:t> </a:t>
            </a:r>
            <a:r>
              <a:rPr lang="en-GB" dirty="0" err="1"/>
              <a:t>sloužit</a:t>
            </a:r>
            <a:r>
              <a:rPr lang="en-GB" dirty="0"/>
              <a:t> </a:t>
            </a:r>
            <a:r>
              <a:rPr lang="en-GB" dirty="0" err="1"/>
              <a:t>jako</a:t>
            </a:r>
            <a:r>
              <a:rPr lang="en-GB" dirty="0"/>
              <a:t> </a:t>
            </a:r>
            <a:r>
              <a:rPr lang="en-GB" dirty="0" err="1"/>
              <a:t>prostředek</a:t>
            </a:r>
            <a:r>
              <a:rPr lang="en-GB" dirty="0"/>
              <a:t> </a:t>
            </a:r>
            <a:r>
              <a:rPr lang="en-GB" dirty="0" err="1"/>
              <a:t>svévolné</a:t>
            </a:r>
            <a:r>
              <a:rPr lang="en-GB" dirty="0"/>
              <a:t> </a:t>
            </a:r>
            <a:r>
              <a:rPr lang="en-GB" dirty="0" err="1"/>
              <a:t>diskriminace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zastřeného</a:t>
            </a:r>
            <a:r>
              <a:rPr lang="en-GB" dirty="0"/>
              <a:t> </a:t>
            </a:r>
            <a:r>
              <a:rPr lang="en-GB" dirty="0" err="1"/>
              <a:t>omezování</a:t>
            </a:r>
            <a:r>
              <a:rPr lang="en-GB" dirty="0"/>
              <a:t> </a:t>
            </a:r>
            <a:r>
              <a:rPr lang="en-GB" dirty="0" err="1"/>
              <a:t>volného</a:t>
            </a:r>
            <a:r>
              <a:rPr lang="en-GB" dirty="0"/>
              <a:t> </a:t>
            </a:r>
            <a:r>
              <a:rPr lang="en-GB" dirty="0" err="1"/>
              <a:t>pohybu</a:t>
            </a:r>
            <a:r>
              <a:rPr lang="en-GB" dirty="0"/>
              <a:t> </a:t>
            </a:r>
            <a:r>
              <a:rPr lang="en-GB" dirty="0" err="1"/>
              <a:t>kapitálu</a:t>
            </a:r>
            <a:r>
              <a:rPr lang="en-GB" dirty="0"/>
              <a:t> (</a:t>
            </a:r>
            <a:r>
              <a:rPr lang="en-GB" dirty="0" err="1"/>
              <a:t>čl</a:t>
            </a:r>
            <a:r>
              <a:rPr lang="en-GB" dirty="0"/>
              <a:t>. 65 </a:t>
            </a:r>
            <a:r>
              <a:rPr lang="en-GB" dirty="0" err="1"/>
              <a:t>odst</a:t>
            </a:r>
            <a:r>
              <a:rPr lang="en-GB" dirty="0"/>
              <a:t>. 3 SFEU). </a:t>
            </a:r>
          </a:p>
          <a:p>
            <a:pPr algn="just"/>
            <a:r>
              <a:rPr lang="en-GB" dirty="0" err="1"/>
              <a:t>Zásada</a:t>
            </a:r>
            <a:r>
              <a:rPr lang="en-GB" dirty="0"/>
              <a:t> </a:t>
            </a:r>
            <a:r>
              <a:rPr lang="en-GB" dirty="0" err="1"/>
              <a:t>volného</a:t>
            </a:r>
            <a:r>
              <a:rPr lang="en-GB" dirty="0"/>
              <a:t> </a:t>
            </a:r>
            <a:r>
              <a:rPr lang="en-GB" dirty="0" err="1"/>
              <a:t>pohybu</a:t>
            </a:r>
            <a:r>
              <a:rPr lang="en-GB" dirty="0"/>
              <a:t> </a:t>
            </a:r>
            <a:r>
              <a:rPr lang="en-GB" dirty="0" err="1"/>
              <a:t>kapitálu</a:t>
            </a:r>
            <a:r>
              <a:rPr lang="en-GB" dirty="0"/>
              <a:t> </a:t>
            </a:r>
            <a:r>
              <a:rPr lang="en-GB" dirty="0" err="1"/>
              <a:t>převažuje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vztahu</a:t>
            </a:r>
            <a:r>
              <a:rPr lang="en-GB" dirty="0"/>
              <a:t> </a:t>
            </a:r>
            <a:r>
              <a:rPr lang="en-GB" dirty="0" err="1"/>
              <a:t>vůči</a:t>
            </a:r>
            <a:r>
              <a:rPr lang="en-GB" dirty="0"/>
              <a:t> </a:t>
            </a:r>
            <a:r>
              <a:rPr lang="en-GB" dirty="0" err="1"/>
              <a:t>třetím</a:t>
            </a:r>
            <a:r>
              <a:rPr lang="en-GB" dirty="0"/>
              <a:t> </a:t>
            </a:r>
            <a:r>
              <a:rPr lang="en-GB" dirty="0" err="1"/>
              <a:t>zemím</a:t>
            </a:r>
            <a:r>
              <a:rPr lang="en-GB" dirty="0"/>
              <a:t> </a:t>
            </a:r>
            <a:r>
              <a:rPr lang="en-GB" dirty="0" err="1"/>
              <a:t>nad</a:t>
            </a:r>
            <a:r>
              <a:rPr lang="en-GB" dirty="0"/>
              <a:t> </a:t>
            </a:r>
            <a:r>
              <a:rPr lang="en-GB" dirty="0" err="1"/>
              <a:t>zásadou</a:t>
            </a:r>
            <a:r>
              <a:rPr lang="en-GB" dirty="0"/>
              <a:t> </a:t>
            </a:r>
            <a:r>
              <a:rPr lang="en-GB" dirty="0" err="1"/>
              <a:t>vzájemnosti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zásadou</a:t>
            </a:r>
            <a:r>
              <a:rPr lang="en-GB" dirty="0"/>
              <a:t> </a:t>
            </a:r>
            <a:r>
              <a:rPr lang="en-GB" dirty="0" err="1"/>
              <a:t>zachování</a:t>
            </a:r>
            <a:r>
              <a:rPr lang="en-GB" dirty="0"/>
              <a:t> </a:t>
            </a:r>
            <a:r>
              <a:rPr lang="en-GB" dirty="0" err="1"/>
              <a:t>vyjednávací</a:t>
            </a:r>
            <a:r>
              <a:rPr lang="en-GB" dirty="0"/>
              <a:t> </a:t>
            </a:r>
            <a:r>
              <a:rPr lang="en-GB" dirty="0" err="1"/>
              <a:t>síly</a:t>
            </a:r>
            <a:r>
              <a:rPr lang="en-GB" dirty="0"/>
              <a:t> (</a:t>
            </a:r>
            <a:r>
              <a:rPr lang="en-GB" dirty="0" err="1"/>
              <a:t>viz</a:t>
            </a:r>
            <a:r>
              <a:rPr lang="en-GB" dirty="0"/>
              <a:t> </a:t>
            </a:r>
            <a:r>
              <a:rPr lang="en-GB" dirty="0" err="1"/>
              <a:t>rozsudek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věci</a:t>
            </a:r>
            <a:r>
              <a:rPr lang="en-GB" dirty="0"/>
              <a:t> C-101/05, </a:t>
            </a:r>
            <a:r>
              <a:rPr lang="en-GB" dirty="0" err="1"/>
              <a:t>Skatteverket</a:t>
            </a:r>
            <a:r>
              <a:rPr lang="en-GB" dirty="0"/>
              <a:t> v. A)</a:t>
            </a:r>
          </a:p>
        </p:txBody>
      </p:sp>
    </p:spTree>
    <p:extLst>
      <p:ext uri="{BB962C8B-B14F-4D97-AF65-F5344CB8AC3E}">
        <p14:creationId xmlns:p14="http://schemas.microsoft.com/office/powerpoint/2010/main" val="4084680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Výjimky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6419" y="2153412"/>
            <a:ext cx="9633097" cy="4247388"/>
          </a:xfrm>
        </p:spPr>
        <p:txBody>
          <a:bodyPr>
            <a:normAutofit/>
          </a:bodyPr>
          <a:lstStyle/>
          <a:p>
            <a:r>
              <a:rPr lang="en-GB" b="1" dirty="0" err="1"/>
              <a:t>Výjimky</a:t>
            </a:r>
            <a:r>
              <a:rPr lang="en-GB" dirty="0"/>
              <a:t> se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většině</a:t>
            </a:r>
            <a:r>
              <a:rPr lang="en-GB" dirty="0"/>
              <a:t> </a:t>
            </a:r>
            <a:r>
              <a:rPr lang="en-GB" dirty="0" err="1"/>
              <a:t>případů</a:t>
            </a:r>
            <a:r>
              <a:rPr lang="en-GB" dirty="0"/>
              <a:t> </a:t>
            </a:r>
            <a:r>
              <a:rPr lang="en-GB" dirty="0" err="1"/>
              <a:t>omezují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b="1" dirty="0" err="1"/>
              <a:t>pohyb</a:t>
            </a:r>
            <a:r>
              <a:rPr lang="en-GB" b="1" dirty="0"/>
              <a:t> </a:t>
            </a:r>
            <a:r>
              <a:rPr lang="en-GB" b="1" dirty="0" err="1"/>
              <a:t>kapitálu</a:t>
            </a:r>
            <a:r>
              <a:rPr lang="en-GB" b="1" dirty="0"/>
              <a:t> z a do </a:t>
            </a:r>
            <a:r>
              <a:rPr lang="en-GB" b="1" dirty="0" err="1"/>
              <a:t>třetích</a:t>
            </a:r>
            <a:r>
              <a:rPr lang="en-GB" b="1" dirty="0"/>
              <a:t> </a:t>
            </a:r>
            <a:r>
              <a:rPr lang="en-GB" b="1" dirty="0" err="1"/>
              <a:t>zemí</a:t>
            </a:r>
            <a:r>
              <a:rPr lang="en-GB" dirty="0"/>
              <a:t> (</a:t>
            </a:r>
            <a:r>
              <a:rPr lang="en-GB" dirty="0" err="1"/>
              <a:t>článek</a:t>
            </a:r>
            <a:r>
              <a:rPr lang="en-GB" dirty="0"/>
              <a:t> 64 </a:t>
            </a:r>
            <a:r>
              <a:rPr lang="en-GB" dirty="0" err="1"/>
              <a:t>Smlouvy</a:t>
            </a:r>
            <a:r>
              <a:rPr lang="en-GB" dirty="0"/>
              <a:t>)</a:t>
            </a:r>
          </a:p>
          <a:p>
            <a:r>
              <a:rPr lang="en-GB" dirty="0" err="1"/>
              <a:t>Článek</a:t>
            </a:r>
            <a:r>
              <a:rPr lang="en-GB" dirty="0"/>
              <a:t> 66 </a:t>
            </a:r>
            <a:r>
              <a:rPr lang="en-GB" dirty="0" err="1"/>
              <a:t>Smlouvy</a:t>
            </a:r>
            <a:r>
              <a:rPr lang="en-GB" dirty="0"/>
              <a:t> o </a:t>
            </a:r>
            <a:r>
              <a:rPr lang="en-GB" dirty="0" err="1"/>
              <a:t>fungování</a:t>
            </a:r>
            <a:r>
              <a:rPr lang="en-GB" dirty="0"/>
              <a:t> EU se </a:t>
            </a:r>
            <a:r>
              <a:rPr lang="en-GB" dirty="0" err="1"/>
              <a:t>zabývá</a:t>
            </a:r>
            <a:r>
              <a:rPr lang="en-GB" dirty="0"/>
              <a:t> </a:t>
            </a:r>
            <a:r>
              <a:rPr lang="en-GB" dirty="0" err="1"/>
              <a:t>mimořádnými</a:t>
            </a:r>
            <a:r>
              <a:rPr lang="en-GB" dirty="0"/>
              <a:t> </a:t>
            </a:r>
            <a:r>
              <a:rPr lang="en-GB" dirty="0" err="1"/>
              <a:t>opatřeními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vztahu</a:t>
            </a:r>
            <a:r>
              <a:rPr lang="en-GB" dirty="0"/>
              <a:t> </a:t>
            </a:r>
            <a:r>
              <a:rPr lang="en-GB" dirty="0" err="1"/>
              <a:t>ke</a:t>
            </a:r>
            <a:r>
              <a:rPr lang="en-GB" dirty="0"/>
              <a:t> </a:t>
            </a:r>
            <a:r>
              <a:rPr lang="en-GB" dirty="0" err="1"/>
              <a:t>třetím</a:t>
            </a:r>
            <a:r>
              <a:rPr lang="en-GB" dirty="0"/>
              <a:t> </a:t>
            </a:r>
            <a:r>
              <a:rPr lang="en-GB" dirty="0" err="1"/>
              <a:t>zemím</a:t>
            </a:r>
            <a:r>
              <a:rPr lang="en-GB" dirty="0"/>
              <a:t>, ta </a:t>
            </a:r>
            <a:r>
              <a:rPr lang="en-GB" dirty="0" err="1"/>
              <a:t>však</a:t>
            </a:r>
            <a:r>
              <a:rPr lang="en-GB" dirty="0"/>
              <a:t> </a:t>
            </a:r>
            <a:r>
              <a:rPr lang="en-GB" dirty="0" err="1"/>
              <a:t>mohou</a:t>
            </a:r>
            <a:r>
              <a:rPr lang="en-GB" dirty="0"/>
              <a:t> </a:t>
            </a:r>
            <a:r>
              <a:rPr lang="en-GB" dirty="0" err="1"/>
              <a:t>platit</a:t>
            </a:r>
            <a:r>
              <a:rPr lang="en-GB" dirty="0"/>
              <a:t> </a:t>
            </a:r>
            <a:r>
              <a:rPr lang="en-GB" dirty="0" err="1"/>
              <a:t>pouze</a:t>
            </a:r>
            <a:r>
              <a:rPr lang="en-GB" dirty="0"/>
              <a:t> </a:t>
            </a:r>
            <a:r>
              <a:rPr lang="en-GB" dirty="0" err="1"/>
              <a:t>po</a:t>
            </a:r>
            <a:r>
              <a:rPr lang="en-GB" dirty="0"/>
              <a:t> </a:t>
            </a:r>
            <a:r>
              <a:rPr lang="en-GB" dirty="0" err="1"/>
              <a:t>dobu</a:t>
            </a:r>
            <a:r>
              <a:rPr lang="en-GB" dirty="0"/>
              <a:t> </a:t>
            </a:r>
            <a:r>
              <a:rPr lang="en-GB" dirty="0" err="1"/>
              <a:t>šesti</a:t>
            </a:r>
            <a:r>
              <a:rPr lang="en-GB" dirty="0"/>
              <a:t> </a:t>
            </a:r>
            <a:r>
              <a:rPr lang="en-GB" dirty="0" err="1"/>
              <a:t>měsíců</a:t>
            </a:r>
            <a:r>
              <a:rPr lang="en-GB" dirty="0"/>
              <a:t>.</a:t>
            </a:r>
          </a:p>
          <a:p>
            <a:r>
              <a:rPr lang="en-GB" dirty="0" err="1"/>
              <a:t>Jediná</a:t>
            </a:r>
            <a:r>
              <a:rPr lang="en-GB" dirty="0"/>
              <a:t> </a:t>
            </a:r>
            <a:r>
              <a:rPr lang="en-GB" dirty="0" err="1"/>
              <a:t>odůvodněná</a:t>
            </a:r>
            <a:r>
              <a:rPr lang="en-GB" dirty="0"/>
              <a:t> </a:t>
            </a:r>
            <a:r>
              <a:rPr lang="en-GB" dirty="0" err="1"/>
              <a:t>omezení</a:t>
            </a:r>
            <a:r>
              <a:rPr lang="en-GB" dirty="0"/>
              <a:t> </a:t>
            </a:r>
            <a:r>
              <a:rPr lang="en-GB" dirty="0" err="1"/>
              <a:t>pohybu</a:t>
            </a:r>
            <a:r>
              <a:rPr lang="en-GB" dirty="0"/>
              <a:t> </a:t>
            </a:r>
            <a:r>
              <a:rPr lang="en-GB" dirty="0" err="1"/>
              <a:t>kapitálu</a:t>
            </a:r>
            <a:r>
              <a:rPr lang="en-GB" dirty="0"/>
              <a:t> </a:t>
            </a:r>
            <a:r>
              <a:rPr lang="en-GB" dirty="0" err="1"/>
              <a:t>obecně</a:t>
            </a:r>
            <a:r>
              <a:rPr lang="en-GB" dirty="0"/>
              <a:t>, </a:t>
            </a:r>
            <a:r>
              <a:rPr lang="en-GB" dirty="0" err="1"/>
              <a:t>včetně</a:t>
            </a:r>
            <a:r>
              <a:rPr lang="en-GB" dirty="0"/>
              <a:t> </a:t>
            </a:r>
            <a:r>
              <a:rPr lang="en-GB" dirty="0" err="1"/>
              <a:t>pohybu</a:t>
            </a:r>
            <a:r>
              <a:rPr lang="en-GB" dirty="0"/>
              <a:t> </a:t>
            </a:r>
            <a:r>
              <a:rPr lang="en-GB" dirty="0" err="1"/>
              <a:t>kapitálu</a:t>
            </a:r>
            <a:r>
              <a:rPr lang="en-GB" dirty="0"/>
              <a:t> v </a:t>
            </a:r>
            <a:r>
              <a:rPr lang="en-GB" dirty="0" err="1"/>
              <a:t>rámci</a:t>
            </a:r>
            <a:r>
              <a:rPr lang="en-GB" dirty="0"/>
              <a:t> </a:t>
            </a:r>
            <a:r>
              <a:rPr lang="en-GB" dirty="0" err="1"/>
              <a:t>Unie</a:t>
            </a:r>
            <a:r>
              <a:rPr lang="en-GB" dirty="0"/>
              <a:t>, </a:t>
            </a:r>
            <a:r>
              <a:rPr lang="en-GB" dirty="0" err="1"/>
              <a:t>jež</a:t>
            </a:r>
            <a:r>
              <a:rPr lang="en-GB" dirty="0"/>
              <a:t> se </a:t>
            </a:r>
            <a:r>
              <a:rPr lang="en-GB" dirty="0" err="1"/>
              <a:t>mohou</a:t>
            </a:r>
            <a:r>
              <a:rPr lang="en-GB" dirty="0"/>
              <a:t> </a:t>
            </a:r>
            <a:r>
              <a:rPr lang="en-GB" dirty="0" err="1"/>
              <a:t>členské</a:t>
            </a:r>
            <a:r>
              <a:rPr lang="en-GB" dirty="0"/>
              <a:t> </a:t>
            </a:r>
            <a:r>
              <a:rPr lang="en-GB" dirty="0" err="1"/>
              <a:t>státy</a:t>
            </a:r>
            <a:r>
              <a:rPr lang="en-GB" dirty="0"/>
              <a:t> </a:t>
            </a:r>
            <a:r>
              <a:rPr lang="en-GB" dirty="0" err="1"/>
              <a:t>rozhodnout</a:t>
            </a:r>
            <a:r>
              <a:rPr lang="en-GB" dirty="0"/>
              <a:t> </a:t>
            </a:r>
            <a:r>
              <a:rPr lang="en-GB" dirty="0" err="1"/>
              <a:t>uplatnit</a:t>
            </a:r>
            <a:r>
              <a:rPr lang="en-GB" dirty="0"/>
              <a:t>,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stanovena</a:t>
            </a:r>
            <a:r>
              <a:rPr lang="en-GB" dirty="0"/>
              <a:t> v </a:t>
            </a:r>
            <a:r>
              <a:rPr lang="en-GB" dirty="0" err="1"/>
              <a:t>článku</a:t>
            </a:r>
            <a:r>
              <a:rPr lang="en-GB" dirty="0"/>
              <a:t> 65 </a:t>
            </a:r>
            <a:r>
              <a:rPr lang="en-GB" dirty="0" err="1"/>
              <a:t>Smlouvy</a:t>
            </a:r>
            <a:r>
              <a:rPr lang="en-GB" dirty="0"/>
              <a:t> o </a:t>
            </a:r>
            <a:r>
              <a:rPr lang="en-GB" dirty="0" err="1"/>
              <a:t>fungování</a:t>
            </a:r>
            <a:r>
              <a:rPr lang="en-GB" dirty="0"/>
              <a:t> EU</a:t>
            </a:r>
          </a:p>
          <a:p>
            <a:pPr lvl="1">
              <a:buFontTx/>
              <a:buChar char="-"/>
            </a:pPr>
            <a:r>
              <a:rPr lang="en-GB" dirty="0" err="1"/>
              <a:t>opatření</a:t>
            </a:r>
            <a:r>
              <a:rPr lang="en-GB" dirty="0"/>
              <a:t>, </a:t>
            </a:r>
            <a:r>
              <a:rPr lang="en-GB" dirty="0" err="1"/>
              <a:t>která</a:t>
            </a:r>
            <a:r>
              <a:rPr lang="en-GB" dirty="0"/>
              <a:t> by </a:t>
            </a:r>
            <a:r>
              <a:rPr lang="en-GB" dirty="0" err="1"/>
              <a:t>zabránila</a:t>
            </a:r>
            <a:r>
              <a:rPr lang="en-GB" dirty="0"/>
              <a:t> </a:t>
            </a:r>
            <a:r>
              <a:rPr lang="en-GB" dirty="0" err="1"/>
              <a:t>porušování</a:t>
            </a:r>
            <a:r>
              <a:rPr lang="en-GB" dirty="0"/>
              <a:t> </a:t>
            </a:r>
            <a:r>
              <a:rPr lang="en-GB" dirty="0" err="1"/>
              <a:t>vnitrostátních</a:t>
            </a:r>
            <a:r>
              <a:rPr lang="en-GB" dirty="0"/>
              <a:t> </a:t>
            </a:r>
            <a:r>
              <a:rPr lang="en-GB" dirty="0" err="1"/>
              <a:t>právních</a:t>
            </a:r>
            <a:r>
              <a:rPr lang="en-GB" dirty="0"/>
              <a:t> </a:t>
            </a:r>
            <a:r>
              <a:rPr lang="en-GB" dirty="0" err="1"/>
              <a:t>předpisů</a:t>
            </a:r>
            <a:r>
              <a:rPr lang="en-GB" dirty="0"/>
              <a:t> (</a:t>
            </a:r>
            <a:r>
              <a:rPr lang="en-GB" dirty="0" err="1"/>
              <a:t>konkrétně</a:t>
            </a:r>
            <a:r>
              <a:rPr lang="en-GB" dirty="0"/>
              <a:t> v </a:t>
            </a:r>
            <a:r>
              <a:rPr lang="en-GB" dirty="0" err="1"/>
              <a:t>oblasti</a:t>
            </a:r>
            <a:r>
              <a:rPr lang="en-GB" dirty="0"/>
              <a:t> </a:t>
            </a:r>
            <a:r>
              <a:rPr lang="en-GB" dirty="0" err="1"/>
              <a:t>zdanění</a:t>
            </a:r>
            <a:r>
              <a:rPr lang="en-GB" dirty="0"/>
              <a:t> a </a:t>
            </a:r>
            <a:r>
              <a:rPr lang="en-GB" dirty="0" err="1"/>
              <a:t>obezřetnostního</a:t>
            </a:r>
            <a:r>
              <a:rPr lang="en-GB" dirty="0"/>
              <a:t> </a:t>
            </a:r>
            <a:r>
              <a:rPr lang="en-GB" dirty="0" err="1"/>
              <a:t>dohledu</a:t>
            </a:r>
            <a:r>
              <a:rPr lang="en-GB" dirty="0"/>
              <a:t> </a:t>
            </a:r>
            <a:r>
              <a:rPr lang="en-GB" dirty="0" err="1"/>
              <a:t>nad</a:t>
            </a:r>
            <a:r>
              <a:rPr lang="en-GB" dirty="0"/>
              <a:t> </a:t>
            </a:r>
            <a:r>
              <a:rPr lang="en-GB" dirty="0" err="1"/>
              <a:t>finančními</a:t>
            </a:r>
            <a:r>
              <a:rPr lang="en-GB" dirty="0"/>
              <a:t> </a:t>
            </a:r>
            <a:r>
              <a:rPr lang="en-GB" dirty="0" err="1"/>
              <a:t>službami</a:t>
            </a:r>
            <a:r>
              <a:rPr lang="en-GB" dirty="0"/>
              <a:t>);</a:t>
            </a:r>
          </a:p>
          <a:p>
            <a:pPr lvl="1">
              <a:buFontTx/>
              <a:buChar char="-"/>
            </a:pPr>
            <a:r>
              <a:rPr lang="en-GB" dirty="0" err="1"/>
              <a:t>postupy</a:t>
            </a:r>
            <a:r>
              <a:rPr lang="en-GB" dirty="0"/>
              <a:t> pro </a:t>
            </a:r>
            <a:r>
              <a:rPr lang="en-GB" dirty="0" err="1"/>
              <a:t>ohlašování</a:t>
            </a:r>
            <a:r>
              <a:rPr lang="en-GB" dirty="0"/>
              <a:t> </a:t>
            </a:r>
            <a:r>
              <a:rPr lang="en-GB" dirty="0" err="1"/>
              <a:t>pohybu</a:t>
            </a:r>
            <a:r>
              <a:rPr lang="en-GB" dirty="0"/>
              <a:t> </a:t>
            </a:r>
            <a:r>
              <a:rPr lang="en-GB" dirty="0" err="1"/>
              <a:t>kapitálu</a:t>
            </a:r>
            <a:r>
              <a:rPr lang="en-GB" dirty="0"/>
              <a:t> pro </a:t>
            </a:r>
            <a:r>
              <a:rPr lang="en-GB" dirty="0" err="1"/>
              <a:t>správní</a:t>
            </a:r>
            <a:r>
              <a:rPr lang="en-GB" dirty="0"/>
              <a:t> </a:t>
            </a:r>
            <a:r>
              <a:rPr lang="en-GB" dirty="0" err="1"/>
              <a:t>či</a:t>
            </a:r>
            <a:r>
              <a:rPr lang="en-GB" dirty="0"/>
              <a:t> </a:t>
            </a:r>
            <a:r>
              <a:rPr lang="en-GB" dirty="0" err="1"/>
              <a:t>statistické</a:t>
            </a:r>
            <a:r>
              <a:rPr lang="en-GB" dirty="0"/>
              <a:t> </a:t>
            </a:r>
            <a:r>
              <a:rPr lang="en-GB" dirty="0" err="1"/>
              <a:t>účely</a:t>
            </a:r>
            <a:r>
              <a:rPr lang="en-GB" dirty="0"/>
              <a:t>; </a:t>
            </a:r>
          </a:p>
          <a:p>
            <a:pPr lvl="1">
              <a:buFontTx/>
              <a:buChar char="-"/>
            </a:pPr>
            <a:r>
              <a:rPr lang="en-GB" dirty="0" err="1"/>
              <a:t>opatření</a:t>
            </a:r>
            <a:r>
              <a:rPr lang="en-GB" dirty="0"/>
              <a:t> z </a:t>
            </a:r>
            <a:r>
              <a:rPr lang="en-GB" dirty="0" err="1"/>
              <a:t>důvodu</a:t>
            </a:r>
            <a:r>
              <a:rPr lang="en-GB" dirty="0"/>
              <a:t> </a:t>
            </a:r>
            <a:r>
              <a:rPr lang="en-GB" dirty="0" err="1"/>
              <a:t>veřejného</a:t>
            </a:r>
            <a:r>
              <a:rPr lang="en-GB" dirty="0"/>
              <a:t> </a:t>
            </a:r>
            <a:r>
              <a:rPr lang="en-GB" dirty="0" err="1"/>
              <a:t>pořádku</a:t>
            </a:r>
            <a:r>
              <a:rPr lang="en-GB" dirty="0"/>
              <a:t> </a:t>
            </a:r>
            <a:r>
              <a:rPr lang="en-GB" dirty="0" err="1"/>
              <a:t>či</a:t>
            </a:r>
            <a:r>
              <a:rPr lang="en-GB" dirty="0"/>
              <a:t> </a:t>
            </a:r>
            <a:r>
              <a:rPr lang="en-GB" dirty="0" err="1"/>
              <a:t>veřejné</a:t>
            </a:r>
            <a:r>
              <a:rPr lang="en-GB" dirty="0"/>
              <a:t> </a:t>
            </a:r>
            <a:r>
              <a:rPr lang="en-GB" dirty="0" err="1"/>
              <a:t>bezpečnosti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38128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err="1"/>
              <a:t>Řešení</a:t>
            </a:r>
            <a:r>
              <a:rPr lang="en-GB" b="1" dirty="0"/>
              <a:t> </a:t>
            </a:r>
            <a:r>
              <a:rPr lang="en-GB" b="1" dirty="0" err="1"/>
              <a:t>případů</a:t>
            </a:r>
            <a:r>
              <a:rPr lang="en-GB" b="1" dirty="0"/>
              <a:t> </a:t>
            </a:r>
            <a:r>
              <a:rPr lang="en-GB" b="1" dirty="0" err="1"/>
              <a:t>porušení</a:t>
            </a:r>
            <a:r>
              <a:rPr lang="en-GB" b="1" dirty="0"/>
              <a:t> a </a:t>
            </a:r>
            <a:r>
              <a:rPr lang="en-GB" b="1" dirty="0" err="1"/>
              <a:t>soudní</a:t>
            </a:r>
            <a:r>
              <a:rPr lang="en-GB" b="1" dirty="0"/>
              <a:t> </a:t>
            </a:r>
            <a:r>
              <a:rPr lang="en-GB" b="1" dirty="0" err="1"/>
              <a:t>rozhodnutí</a:t>
            </a:r>
            <a:br>
              <a:rPr lang="en-GB" b="1" dirty="0"/>
            </a:b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2111" y="2243470"/>
            <a:ext cx="10139829" cy="3496557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V </a:t>
            </a:r>
            <a:r>
              <a:rPr lang="en-GB" dirty="0" err="1"/>
              <a:t>případech</a:t>
            </a:r>
            <a:r>
              <a:rPr lang="en-GB" dirty="0"/>
              <a:t>, </a:t>
            </a:r>
            <a:r>
              <a:rPr lang="en-GB" dirty="0" err="1"/>
              <a:t>kdy</a:t>
            </a:r>
            <a:r>
              <a:rPr lang="en-GB" dirty="0"/>
              <a:t> </a:t>
            </a:r>
            <a:r>
              <a:rPr lang="en-GB" dirty="0" err="1"/>
              <a:t>členské</a:t>
            </a:r>
            <a:r>
              <a:rPr lang="en-GB" dirty="0"/>
              <a:t> </a:t>
            </a:r>
            <a:r>
              <a:rPr lang="en-GB" dirty="0" err="1"/>
              <a:t>státy</a:t>
            </a:r>
            <a:r>
              <a:rPr lang="en-GB" dirty="0"/>
              <a:t> </a:t>
            </a:r>
            <a:r>
              <a:rPr lang="en-GB" dirty="0" err="1"/>
              <a:t>neodůvodněně</a:t>
            </a:r>
            <a:r>
              <a:rPr lang="en-GB" dirty="0"/>
              <a:t> </a:t>
            </a:r>
            <a:r>
              <a:rPr lang="en-GB" dirty="0" err="1"/>
              <a:t>omezí</a:t>
            </a:r>
            <a:r>
              <a:rPr lang="en-GB" dirty="0"/>
              <a:t> </a:t>
            </a:r>
            <a:r>
              <a:rPr lang="en-GB" dirty="0" err="1"/>
              <a:t>svobodu</a:t>
            </a:r>
            <a:r>
              <a:rPr lang="en-GB" dirty="0"/>
              <a:t> </a:t>
            </a:r>
            <a:r>
              <a:rPr lang="en-GB" dirty="0" err="1"/>
              <a:t>pohybu</a:t>
            </a:r>
            <a:r>
              <a:rPr lang="en-GB" dirty="0"/>
              <a:t> </a:t>
            </a:r>
            <a:r>
              <a:rPr lang="en-GB" dirty="0" err="1"/>
              <a:t>kapitálu</a:t>
            </a:r>
            <a:r>
              <a:rPr lang="en-GB" dirty="0"/>
              <a:t>, se </a:t>
            </a:r>
            <a:r>
              <a:rPr lang="en-GB" dirty="0" err="1"/>
              <a:t>uplatňuje</a:t>
            </a:r>
            <a:r>
              <a:rPr lang="en-GB" dirty="0"/>
              <a:t> </a:t>
            </a:r>
            <a:r>
              <a:rPr lang="en-GB" dirty="0" err="1"/>
              <a:t>obvyklé</a:t>
            </a:r>
            <a:r>
              <a:rPr lang="en-GB" dirty="0"/>
              <a:t> </a:t>
            </a:r>
            <a:r>
              <a:rPr lang="en-GB" dirty="0" err="1"/>
              <a:t>řízení</a:t>
            </a:r>
            <a:r>
              <a:rPr lang="en-GB" dirty="0"/>
              <a:t> o </a:t>
            </a:r>
            <a:r>
              <a:rPr lang="en-GB" dirty="0" err="1"/>
              <a:t>nesplnění</a:t>
            </a:r>
            <a:r>
              <a:rPr lang="en-GB" dirty="0"/>
              <a:t> </a:t>
            </a:r>
            <a:r>
              <a:rPr lang="en-GB" dirty="0" err="1"/>
              <a:t>povinnosti</a:t>
            </a:r>
            <a:r>
              <a:rPr lang="en-GB" dirty="0"/>
              <a:t> </a:t>
            </a:r>
            <a:r>
              <a:rPr lang="en-GB" dirty="0" err="1"/>
              <a:t>stanovené</a:t>
            </a:r>
            <a:r>
              <a:rPr lang="en-GB" dirty="0"/>
              <a:t> </a:t>
            </a:r>
            <a:r>
              <a:rPr lang="en-GB" dirty="0" err="1"/>
              <a:t>články</a:t>
            </a:r>
            <a:r>
              <a:rPr lang="en-GB" dirty="0"/>
              <a:t> 258 </a:t>
            </a:r>
            <a:r>
              <a:rPr lang="en-GB" dirty="0" err="1"/>
              <a:t>až</a:t>
            </a:r>
            <a:r>
              <a:rPr lang="en-GB" dirty="0"/>
              <a:t> 260 </a:t>
            </a:r>
            <a:r>
              <a:rPr lang="en-GB" dirty="0" err="1"/>
              <a:t>Smlouvy</a:t>
            </a:r>
            <a:r>
              <a:rPr lang="en-GB" dirty="0"/>
              <a:t> o </a:t>
            </a:r>
            <a:r>
              <a:rPr lang="en-GB" dirty="0" err="1"/>
              <a:t>fungování</a:t>
            </a:r>
            <a:r>
              <a:rPr lang="en-GB" dirty="0"/>
              <a:t> EU.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/>
              <a:t>Významné</a:t>
            </a:r>
            <a:r>
              <a:rPr lang="en-GB" dirty="0"/>
              <a:t> </a:t>
            </a:r>
            <a:r>
              <a:rPr lang="en-GB" dirty="0" err="1"/>
              <a:t>případy</a:t>
            </a:r>
            <a:r>
              <a:rPr lang="en-GB" dirty="0"/>
              <a:t> </a:t>
            </a:r>
            <a:r>
              <a:rPr lang="en-GB" dirty="0" err="1"/>
              <a:t>porušení</a:t>
            </a:r>
            <a:r>
              <a:rPr lang="en-GB" dirty="0"/>
              <a:t> </a:t>
            </a:r>
            <a:r>
              <a:rPr lang="en-GB" dirty="0" err="1"/>
              <a:t>předpisů</a:t>
            </a:r>
            <a:r>
              <a:rPr lang="en-GB" dirty="0"/>
              <a:t> </a:t>
            </a:r>
            <a:r>
              <a:rPr lang="en-GB" dirty="0" err="1"/>
              <a:t>zahrnovaly</a:t>
            </a:r>
            <a:r>
              <a:rPr lang="en-GB" dirty="0"/>
              <a:t> </a:t>
            </a:r>
            <a:r>
              <a:rPr lang="en-GB" dirty="0" err="1"/>
              <a:t>mimo</a:t>
            </a:r>
            <a:r>
              <a:rPr lang="en-GB" dirty="0"/>
              <a:t> </a:t>
            </a:r>
            <a:r>
              <a:rPr lang="en-GB" dirty="0" err="1"/>
              <a:t>jiné</a:t>
            </a:r>
            <a:r>
              <a:rPr lang="en-GB" dirty="0"/>
              <a:t> </a:t>
            </a:r>
            <a:r>
              <a:rPr lang="en-GB" dirty="0" err="1"/>
              <a:t>zvláštní</a:t>
            </a:r>
            <a:r>
              <a:rPr lang="en-GB" dirty="0"/>
              <a:t> </a:t>
            </a:r>
            <a:r>
              <a:rPr lang="en-GB" dirty="0" err="1"/>
              <a:t>práva</a:t>
            </a:r>
            <a:r>
              <a:rPr lang="en-GB" dirty="0"/>
              <a:t> </a:t>
            </a:r>
            <a:r>
              <a:rPr lang="en-GB" dirty="0" err="1"/>
              <a:t>veřejných</a:t>
            </a:r>
            <a:r>
              <a:rPr lang="en-GB" dirty="0"/>
              <a:t> </a:t>
            </a:r>
            <a:r>
              <a:rPr lang="en-GB" dirty="0" err="1"/>
              <a:t>orgánů</a:t>
            </a:r>
            <a:r>
              <a:rPr lang="en-GB" dirty="0"/>
              <a:t> v </a:t>
            </a:r>
            <a:r>
              <a:rPr lang="en-GB" dirty="0" err="1"/>
              <a:t>soukromých</a:t>
            </a:r>
            <a:r>
              <a:rPr lang="en-GB" dirty="0"/>
              <a:t> </a:t>
            </a:r>
            <a:r>
              <a:rPr lang="en-GB" dirty="0" err="1"/>
              <a:t>společnostech</a:t>
            </a:r>
            <a:r>
              <a:rPr lang="en-GB" dirty="0"/>
              <a:t> </a:t>
            </a:r>
            <a:r>
              <a:rPr lang="en-GB" dirty="0" err="1"/>
              <a:t>či</a:t>
            </a:r>
            <a:r>
              <a:rPr lang="en-GB" dirty="0"/>
              <a:t> </a:t>
            </a:r>
            <a:r>
              <a:rPr lang="en-GB" dirty="0" err="1"/>
              <a:t>odvětvích</a:t>
            </a:r>
            <a:r>
              <a:rPr lang="en-GB" dirty="0"/>
              <a:t> </a:t>
            </a:r>
          </a:p>
          <a:p>
            <a:pPr marL="0" indent="0" algn="just">
              <a:buNone/>
            </a:pPr>
            <a:r>
              <a:rPr lang="en-GB" dirty="0"/>
              <a:t>(</a:t>
            </a:r>
            <a:r>
              <a:rPr lang="en-GB" dirty="0" err="1"/>
              <a:t>např</a:t>
            </a:r>
            <a:r>
              <a:rPr lang="en-GB" dirty="0"/>
              <a:t>. </a:t>
            </a:r>
            <a:r>
              <a:rPr lang="en-GB" dirty="0" err="1"/>
              <a:t>Komise</a:t>
            </a:r>
            <a:r>
              <a:rPr lang="en-GB" dirty="0"/>
              <a:t> v. </a:t>
            </a:r>
            <a:r>
              <a:rPr lang="en-GB" dirty="0" err="1"/>
              <a:t>Německo</a:t>
            </a:r>
            <a:r>
              <a:rPr lang="en-GB" dirty="0"/>
              <a:t>, </a:t>
            </a:r>
            <a:r>
              <a:rPr lang="en-GB" dirty="0" err="1"/>
              <a:t>věc</a:t>
            </a:r>
            <a:r>
              <a:rPr lang="en-GB" dirty="0"/>
              <a:t> C-112/05 Volkswagen), </a:t>
            </a:r>
            <a:r>
              <a:rPr lang="en-GB" dirty="0" err="1"/>
              <a:t>případ</a:t>
            </a:r>
            <a:r>
              <a:rPr lang="en-GB" dirty="0"/>
              <a:t> </a:t>
            </a:r>
            <a:r>
              <a:rPr lang="en-GB" dirty="0" err="1"/>
              <a:t>Evropská</a:t>
            </a:r>
            <a:r>
              <a:rPr lang="en-GB" dirty="0"/>
              <a:t> </a:t>
            </a:r>
            <a:r>
              <a:rPr lang="en-GB" dirty="0" err="1"/>
              <a:t>komise</a:t>
            </a:r>
            <a:r>
              <a:rPr lang="en-GB" dirty="0"/>
              <a:t> v. </a:t>
            </a:r>
            <a:r>
              <a:rPr lang="en-GB" dirty="0" err="1"/>
              <a:t>Portugalsko</a:t>
            </a:r>
            <a:r>
              <a:rPr lang="en-GB" dirty="0"/>
              <a:t> (</a:t>
            </a:r>
            <a:r>
              <a:rPr lang="en-GB" dirty="0" err="1"/>
              <a:t>věc</a:t>
            </a:r>
            <a:r>
              <a:rPr lang="en-GB" dirty="0"/>
              <a:t> C-171/08) z </a:t>
            </a:r>
            <a:r>
              <a:rPr lang="en-GB" dirty="0" err="1"/>
              <a:t>roku</a:t>
            </a:r>
            <a:r>
              <a:rPr lang="en-GB" dirty="0"/>
              <a:t> 2010, v </a:t>
            </a:r>
            <a:r>
              <a:rPr lang="en-GB" dirty="0" err="1"/>
              <a:t>němž</a:t>
            </a:r>
            <a:r>
              <a:rPr lang="en-GB" dirty="0"/>
              <a:t> </a:t>
            </a:r>
            <a:r>
              <a:rPr lang="en-GB" dirty="0" err="1"/>
              <a:t>Soudní</a:t>
            </a:r>
            <a:r>
              <a:rPr lang="en-GB" dirty="0"/>
              <a:t> </a:t>
            </a:r>
            <a:r>
              <a:rPr lang="en-GB" dirty="0" err="1"/>
              <a:t>dvůr</a:t>
            </a:r>
            <a:r>
              <a:rPr lang="en-GB" dirty="0"/>
              <a:t> </a:t>
            </a:r>
            <a:r>
              <a:rPr lang="en-GB" dirty="0" err="1"/>
              <a:t>potvrdil</a:t>
            </a:r>
            <a:r>
              <a:rPr lang="en-GB" dirty="0"/>
              <a:t> </a:t>
            </a:r>
            <a:r>
              <a:rPr lang="en-GB" dirty="0" err="1"/>
              <a:t>předchozí</a:t>
            </a:r>
            <a:r>
              <a:rPr lang="en-GB" dirty="0"/>
              <a:t> </a:t>
            </a:r>
            <a:r>
              <a:rPr lang="en-GB" dirty="0" err="1"/>
              <a:t>judikaturu</a:t>
            </a:r>
            <a:r>
              <a:rPr lang="en-GB" dirty="0"/>
              <a:t> </a:t>
            </a:r>
            <a:r>
              <a:rPr lang="en-GB" dirty="0" err="1"/>
              <a:t>ohledně</a:t>
            </a:r>
            <a:r>
              <a:rPr lang="en-GB" dirty="0"/>
              <a:t> </a:t>
            </a:r>
            <a:r>
              <a:rPr lang="en-GB" dirty="0" err="1"/>
              <a:t>zvláštních</a:t>
            </a:r>
            <a:r>
              <a:rPr lang="en-GB" dirty="0"/>
              <a:t> </a:t>
            </a:r>
            <a:r>
              <a:rPr lang="en-GB" dirty="0" err="1"/>
              <a:t>práv</a:t>
            </a:r>
            <a:r>
              <a:rPr lang="en-GB" dirty="0"/>
              <a:t> a </a:t>
            </a:r>
            <a:r>
              <a:rPr lang="en-GB" dirty="0" err="1"/>
              <a:t>zdůraznil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volný</a:t>
            </a:r>
            <a:r>
              <a:rPr lang="en-GB" dirty="0"/>
              <a:t> </a:t>
            </a:r>
            <a:r>
              <a:rPr lang="en-GB" dirty="0" err="1"/>
              <a:t>pohyb</a:t>
            </a:r>
            <a:r>
              <a:rPr lang="en-GB" dirty="0"/>
              <a:t> </a:t>
            </a:r>
            <a:r>
              <a:rPr lang="en-GB" dirty="0" err="1"/>
              <a:t>kapitálu</a:t>
            </a:r>
            <a:r>
              <a:rPr lang="en-GB" dirty="0"/>
              <a:t> </a:t>
            </a:r>
            <a:r>
              <a:rPr lang="en-GB" dirty="0" err="1"/>
              <a:t>zahrnuje</a:t>
            </a:r>
            <a:r>
              <a:rPr lang="en-GB" dirty="0"/>
              <a:t> </a:t>
            </a:r>
            <a:r>
              <a:rPr lang="en-GB" dirty="0" err="1"/>
              <a:t>jak</a:t>
            </a:r>
            <a:r>
              <a:rPr lang="en-GB" dirty="0"/>
              <a:t> „</a:t>
            </a:r>
            <a:r>
              <a:rPr lang="en-GB" dirty="0" err="1"/>
              <a:t>přímé</a:t>
            </a:r>
            <a:r>
              <a:rPr lang="en-GB" dirty="0"/>
              <a:t>“, </a:t>
            </a:r>
            <a:r>
              <a:rPr lang="en-GB" dirty="0" err="1"/>
              <a:t>tak</a:t>
            </a:r>
            <a:r>
              <a:rPr lang="en-GB" dirty="0"/>
              <a:t> „</a:t>
            </a:r>
            <a:r>
              <a:rPr lang="en-GB" dirty="0" err="1"/>
              <a:t>portfoliové</a:t>
            </a:r>
            <a:r>
              <a:rPr lang="en-GB" dirty="0"/>
              <a:t>“ </a:t>
            </a:r>
            <a:r>
              <a:rPr lang="en-GB" dirty="0" err="1"/>
              <a:t>investice</a:t>
            </a:r>
            <a:r>
              <a:rPr lang="en-GB" dirty="0"/>
              <a:t>, a </a:t>
            </a:r>
            <a:r>
              <a:rPr lang="en-GB" dirty="0" err="1"/>
              <a:t>jeden</a:t>
            </a:r>
            <a:r>
              <a:rPr lang="en-GB" dirty="0"/>
              <a:t> </a:t>
            </a:r>
            <a:r>
              <a:rPr lang="en-GB" dirty="0" err="1"/>
              <a:t>případ</a:t>
            </a:r>
            <a:r>
              <a:rPr lang="en-GB" dirty="0"/>
              <a:t> </a:t>
            </a:r>
            <a:r>
              <a:rPr lang="en-GB" dirty="0" err="1"/>
              <a:t>týkající</a:t>
            </a:r>
            <a:r>
              <a:rPr lang="en-GB" dirty="0"/>
              <a:t> se </a:t>
            </a:r>
            <a:r>
              <a:rPr lang="en-GB" dirty="0" err="1"/>
              <a:t>třetí</a:t>
            </a:r>
            <a:r>
              <a:rPr lang="en-GB" dirty="0"/>
              <a:t> </a:t>
            </a:r>
            <a:r>
              <a:rPr lang="en-GB" dirty="0" err="1"/>
              <a:t>země</a:t>
            </a:r>
            <a:r>
              <a:rPr lang="en-GB" dirty="0"/>
              <a:t> (</a:t>
            </a:r>
            <a:r>
              <a:rPr lang="en-GB" dirty="0" err="1"/>
              <a:t>věc</a:t>
            </a:r>
            <a:r>
              <a:rPr lang="en-GB" dirty="0"/>
              <a:t> C-452/04 </a:t>
            </a:r>
            <a:r>
              <a:rPr lang="en-GB" dirty="0" err="1"/>
              <a:t>Fidium</a:t>
            </a:r>
            <a:r>
              <a:rPr lang="en-GB" dirty="0"/>
              <a:t> </a:t>
            </a:r>
            <a:r>
              <a:rPr lang="en-GB" dirty="0" err="1"/>
              <a:t>Finanz</a:t>
            </a:r>
            <a:r>
              <a:rPr lang="en-GB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067865205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TM10001115[[fn=Balík]]</Template>
  <TotalTime>962</TotalTime>
  <Words>1136</Words>
  <Application>Microsoft Office PowerPoint</Application>
  <PresentationFormat>Širokoúhlá obrazovka</PresentationFormat>
  <Paragraphs>108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1" baseType="lpstr">
      <vt:lpstr>Arial</vt:lpstr>
      <vt:lpstr>Gill Sans MT</vt:lpstr>
      <vt:lpstr>Balík</vt:lpstr>
      <vt:lpstr>Evropské hospodářské právo</vt:lpstr>
      <vt:lpstr>Část první</vt:lpstr>
      <vt:lpstr>Volný pohyb kapitálu </vt:lpstr>
      <vt:lpstr>Pohyb kapitálu</vt:lpstr>
      <vt:lpstr>Právní základ</vt:lpstr>
      <vt:lpstr>Cíle</vt:lpstr>
      <vt:lpstr>Zásada volného pohybu kapitálu</vt:lpstr>
      <vt:lpstr>Výjimky</vt:lpstr>
      <vt:lpstr>Řešení případů porušení a soudní rozhodnutí </vt:lpstr>
      <vt:lpstr>Platby</vt:lpstr>
      <vt:lpstr>ČÁST DRUHÁ</vt:lpstr>
      <vt:lpstr>Finanční služby</vt:lpstr>
      <vt:lpstr>Bankovnictví a platební styk</vt:lpstr>
      <vt:lpstr>Cíle</vt:lpstr>
      <vt:lpstr>Co přináší</vt:lpstr>
      <vt:lpstr>Platební služby</vt:lpstr>
      <vt:lpstr>Platební služby</vt:lpstr>
      <vt:lpstr>Oblast Cenných Papírů</vt:lpstr>
      <vt:lpstr>Cíle</vt:lpstr>
      <vt:lpstr>Nesrovnalosti</vt:lpstr>
      <vt:lpstr>Kolektivní investování</vt:lpstr>
      <vt:lpstr>Cíle</vt:lpstr>
      <vt:lpstr>Oblast Pojištění</vt:lpstr>
      <vt:lpstr>Velmi dlouhá doba od předložení ke schválení Solvency II</vt:lpstr>
      <vt:lpstr>Cíle </vt:lpstr>
      <vt:lpstr>Obsah</vt:lpstr>
      <vt:lpstr>Judikatura</vt:lpstr>
      <vt:lpstr>Judikatura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Evropské hospodářské právo</dc:title>
  <dc:creator>green</dc:creator>
  <cp:lastModifiedBy>green</cp:lastModifiedBy>
  <cp:revision>59</cp:revision>
  <dcterms:created xsi:type="dcterms:W3CDTF">2016-10-09T11:29:16Z</dcterms:created>
  <dcterms:modified xsi:type="dcterms:W3CDTF">2016-10-16T21:22:19Z</dcterms:modified>
</cp:coreProperties>
</file>