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70" r:id="rId8"/>
    <p:sldId id="264" r:id="rId9"/>
    <p:sldId id="265" r:id="rId10"/>
    <p:sldId id="261" r:id="rId11"/>
    <p:sldId id="262" r:id="rId12"/>
    <p:sldId id="266" r:id="rId13"/>
    <p:sldId id="271" r:id="rId14"/>
    <p:sldId id="267" r:id="rId15"/>
    <p:sldId id="274" r:id="rId16"/>
    <p:sldId id="269" r:id="rId17"/>
    <p:sldId id="277" r:id="rId18"/>
    <p:sldId id="281" r:id="rId19"/>
    <p:sldId id="282" r:id="rId20"/>
    <p:sldId id="280" r:id="rId21"/>
    <p:sldId id="275" r:id="rId22"/>
    <p:sldId id="272" r:id="rId23"/>
    <p:sldId id="276" r:id="rId24"/>
    <p:sldId id="278" r:id="rId25"/>
    <p:sldId id="279"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AB792CC-5BAD-49E3-AE29-301717B31C1A}" type="datetimeFigureOut">
              <a:rPr lang="cs-CZ" smtClean="0"/>
              <a:t>08.11.2017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48721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AB792CC-5BAD-49E3-AE29-301717B31C1A}" type="datetimeFigureOut">
              <a:rPr lang="cs-CZ" smtClean="0"/>
              <a:t>08.11.2017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975857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AB792CC-5BAD-49E3-AE29-301717B31C1A}" type="datetimeFigureOut">
              <a:rPr lang="cs-CZ" smtClean="0"/>
              <a:t>08.11.2017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181949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AB792CC-5BAD-49E3-AE29-301717B31C1A}" type="datetimeFigureOut">
              <a:rPr lang="cs-CZ" smtClean="0"/>
              <a:t>08.11.2017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31776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FAB792CC-5BAD-49E3-AE29-301717B31C1A}" type="datetimeFigureOut">
              <a:rPr lang="cs-CZ" smtClean="0"/>
              <a:t>08.11.2017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775980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AB792CC-5BAD-49E3-AE29-301717B31C1A}" type="datetimeFigureOut">
              <a:rPr lang="cs-CZ" smtClean="0"/>
              <a:t>08.11.2017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62442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AB792CC-5BAD-49E3-AE29-301717B31C1A}" type="datetimeFigureOut">
              <a:rPr lang="cs-CZ" smtClean="0"/>
              <a:t>08.11.2017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406554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AB792CC-5BAD-49E3-AE29-301717B31C1A}" type="datetimeFigureOut">
              <a:rPr lang="cs-CZ" smtClean="0"/>
              <a:t>08.11.2017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152097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AB792CC-5BAD-49E3-AE29-301717B31C1A}" type="datetimeFigureOut">
              <a:rPr lang="cs-CZ" smtClean="0"/>
              <a:t>08.11.2017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279422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AB792CC-5BAD-49E3-AE29-301717B31C1A}" type="datetimeFigureOut">
              <a:rPr lang="cs-CZ" smtClean="0"/>
              <a:t>08.11.2017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319810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AB792CC-5BAD-49E3-AE29-301717B31C1A}" type="datetimeFigureOut">
              <a:rPr lang="cs-CZ" smtClean="0"/>
              <a:t>08.11.2017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122140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792CC-5BAD-49E3-AE29-301717B31C1A}" type="datetimeFigureOut">
              <a:rPr lang="cs-CZ" smtClean="0"/>
              <a:t>08.11.2017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C929F5-AA0F-4B17-85BE-6DF7C100D3A1}" type="slidenum">
              <a:rPr lang="cs-CZ" smtClean="0"/>
              <a:t>‹#›</a:t>
            </a:fld>
            <a:endParaRPr lang="cs-CZ"/>
          </a:p>
        </p:txBody>
      </p:sp>
    </p:spTree>
    <p:extLst>
      <p:ext uri="{BB962C8B-B14F-4D97-AF65-F5344CB8AC3E}">
        <p14:creationId xmlns:p14="http://schemas.microsoft.com/office/powerpoint/2010/main" val="3294805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e.wikipedia.org/wiki/Arthur_Stadthagen" TargetMode="External"/><Relationship Id="rId2" Type="http://schemas.openxmlformats.org/officeDocument/2006/relationships/hyperlink" Target="https://de.wikipedia.org/wiki/Deutsche_Zentrumspartei" TargetMode="External"/><Relationship Id="rId1" Type="http://schemas.openxmlformats.org/officeDocument/2006/relationships/slideLayout" Target="../slideLayouts/slideLayout2.xml"/><Relationship Id="rId4" Type="http://schemas.openxmlformats.org/officeDocument/2006/relationships/hyperlink" Target="https://de.wikipedia.org/wiki/Karl_Frohm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de.wikipedia.org/wiki/Internationales_Privatrecht_(Deutschland)" TargetMode="External"/><Relationship Id="rId2" Type="http://schemas.openxmlformats.org/officeDocument/2006/relationships/hyperlink" Target="https://de.wikipedia.org/wiki/Einf%C3%BChrungsgesetz_zum_B%C3%BCrgerlichen_Gesetzbuch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esetze-im-internet.de/bgb/__311.html" TargetMode="External"/><Relationship Id="rId2" Type="http://schemas.openxmlformats.org/officeDocument/2006/relationships/hyperlink" Target="https://dejure.org/gesetze/0BGB010102/305.html" TargetMode="External"/><Relationship Id="rId1" Type="http://schemas.openxmlformats.org/officeDocument/2006/relationships/slideLayout" Target="../slideLayouts/slideLayout2.xml"/><Relationship Id="rId6" Type="http://schemas.openxmlformats.org/officeDocument/2006/relationships/hyperlink" Target="https://de.wikipedia.org/wiki/Einf%C3%BChrungsgesetz_zum_B%C3%BCrgerlichen_Gesetzbuche_(Deutschland)" TargetMode="External"/><Relationship Id="rId5" Type="http://schemas.openxmlformats.org/officeDocument/2006/relationships/hyperlink" Target="https://de.wikipedia.org/wiki/Personenstandsgesetz_(Deutschland)" TargetMode="External"/><Relationship Id="rId4" Type="http://schemas.openxmlformats.org/officeDocument/2006/relationships/hyperlink" Target="https://www.gesetze-im-internet.de/bgb/__1937.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de.wikipedia.org/wiki/Weimarer_Republik" TargetMode="External"/><Relationship Id="rId13" Type="http://schemas.openxmlformats.org/officeDocument/2006/relationships/hyperlink" Target="https://de.wikipedia.org/wiki/Wegfall_der_Gesch%C3%A4ftsgrundlage" TargetMode="External"/><Relationship Id="rId18" Type="http://schemas.openxmlformats.org/officeDocument/2006/relationships/hyperlink" Target="https://de.wikipedia.org/wiki/Generalklausel" TargetMode="External"/><Relationship Id="rId26" Type="http://schemas.openxmlformats.org/officeDocument/2006/relationships/hyperlink" Target="https://de.wikipedia.org/wiki/Kontrollrat" TargetMode="External"/><Relationship Id="rId3" Type="http://schemas.openxmlformats.org/officeDocument/2006/relationships/hyperlink" Target="https://de.wikipedia.org/wiki/Rechtswissenschaft" TargetMode="External"/><Relationship Id="rId21" Type="http://schemas.openxmlformats.org/officeDocument/2006/relationships/hyperlink" Target="https://de.wikipedia.org/wiki/Rechtsdogmatik" TargetMode="External"/><Relationship Id="rId7" Type="http://schemas.openxmlformats.org/officeDocument/2006/relationships/hyperlink" Target="https://de.wikipedia.org/wiki/Unterlassungsklage" TargetMode="External"/><Relationship Id="rId12" Type="http://schemas.openxmlformats.org/officeDocument/2006/relationships/hyperlink" Target="https://de.wikipedia.org/wiki/Inflation" TargetMode="External"/><Relationship Id="rId17" Type="http://schemas.openxmlformats.org/officeDocument/2006/relationships/hyperlink" Target="https://de.wikipedia.org/wiki/Erbrecht" TargetMode="External"/><Relationship Id="rId25" Type="http://schemas.openxmlformats.org/officeDocument/2006/relationships/hyperlink" Target="https://de.wikipedia.org/wiki/Ehegesetz_(Deutschland)" TargetMode="External"/><Relationship Id="rId2" Type="http://schemas.openxmlformats.org/officeDocument/2006/relationships/hyperlink" Target="https://de.wikipedia.org/wiki/Rechtsprechung" TargetMode="External"/><Relationship Id="rId16" Type="http://schemas.openxmlformats.org/officeDocument/2006/relationships/hyperlink" Target="https://de.wikipedia.org/wiki/Familienrecht" TargetMode="External"/><Relationship Id="rId20" Type="http://schemas.openxmlformats.org/officeDocument/2006/relationships/hyperlink" Target="https://de.wikipedia.org/wiki/Treu_und_Glauben" TargetMode="External"/><Relationship Id="rId29" Type="http://schemas.openxmlformats.org/officeDocument/2006/relationships/hyperlink" Target="https://de.wikipedia.org/wiki/B%C3%BCrgerliches_Gesetzbuch#cite_note-23" TargetMode="External"/><Relationship Id="rId1" Type="http://schemas.openxmlformats.org/officeDocument/2006/relationships/slideLayout" Target="../slideLayouts/slideLayout2.xml"/><Relationship Id="rId6" Type="http://schemas.openxmlformats.org/officeDocument/2006/relationships/hyperlink" Target="https://de.wikipedia.org/wiki/Recht_am_eingerichteten_und_ausge%C3%BCbten_Gewerbebetrieb" TargetMode="External"/><Relationship Id="rId11" Type="http://schemas.openxmlformats.org/officeDocument/2006/relationships/hyperlink" Target="https://de.wikipedia.org/wiki/Reichsgericht" TargetMode="External"/><Relationship Id="rId24" Type="http://schemas.openxmlformats.org/officeDocument/2006/relationships/hyperlink" Target="https://de.wikipedia.org/wiki/Eherecht" TargetMode="External"/><Relationship Id="rId5" Type="http://schemas.openxmlformats.org/officeDocument/2006/relationships/hyperlink" Target="https://de.wikipedia.org/wiki/Positive_Vertragsverletzung" TargetMode="External"/><Relationship Id="rId15" Type="http://schemas.openxmlformats.org/officeDocument/2006/relationships/hyperlink" Target="https://de.wikipedia.org/wiki/Nationalsozialismus" TargetMode="External"/><Relationship Id="rId23" Type="http://schemas.openxmlformats.org/officeDocument/2006/relationships/hyperlink" Target="https://de.wikipedia.org/wiki/Volksgesetzbuch" TargetMode="External"/><Relationship Id="rId28" Type="http://schemas.openxmlformats.org/officeDocument/2006/relationships/hyperlink" Target="https://www.gesetze-im-internet.de/bgb/index.html#BJNR001950896BJNE241002377" TargetMode="External"/><Relationship Id="rId10" Type="http://schemas.openxmlformats.org/officeDocument/2006/relationships/hyperlink" Target="https://de.wikipedia.org/wiki/Arbeitsrecht_(Deutschland)" TargetMode="External"/><Relationship Id="rId19" Type="http://schemas.openxmlformats.org/officeDocument/2006/relationships/hyperlink" Target="https://www.gesetze-im-internet.de/bgb/__242.html" TargetMode="External"/><Relationship Id="rId4" Type="http://schemas.openxmlformats.org/officeDocument/2006/relationships/hyperlink" Target="https://de.wikipedia.org/wiki/Dogmatik" TargetMode="External"/><Relationship Id="rId9" Type="http://schemas.openxmlformats.org/officeDocument/2006/relationships/hyperlink" Target="https://de.wikipedia.org/wiki/Mietvertrag_(Deutschland)" TargetMode="External"/><Relationship Id="rId14" Type="http://schemas.openxmlformats.org/officeDocument/2006/relationships/hyperlink" Target="https://de.wikipedia.org/wiki/B%C3%BCrgerliches_Gesetzbuch#cite_note-22" TargetMode="External"/><Relationship Id="rId22" Type="http://schemas.openxmlformats.org/officeDocument/2006/relationships/hyperlink" Target="https://de.wikipedia.org/wiki/NS-Regime" TargetMode="External"/><Relationship Id="rId27" Type="http://schemas.openxmlformats.org/officeDocument/2006/relationships/hyperlink" Target="https://de.wikipedia.org/wiki/Scheidung"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de.wikipedia.org/wiki/Deutsche_Wiedervereinigung" TargetMode="External"/><Relationship Id="rId13" Type="http://schemas.openxmlformats.org/officeDocument/2006/relationships/hyperlink" Target="https://www.gesetze-im-internet.de/gg/art_117.html" TargetMode="External"/><Relationship Id="rId18" Type="http://schemas.openxmlformats.org/officeDocument/2006/relationships/hyperlink" Target="https://de.wikipedia.org/wiki/Unehelich" TargetMode="External"/><Relationship Id="rId3" Type="http://schemas.openxmlformats.org/officeDocument/2006/relationships/hyperlink" Target="https://de.wikipedia.org/wiki/Familiengesetzbuch_(DDR)" TargetMode="External"/><Relationship Id="rId21" Type="http://schemas.openxmlformats.org/officeDocument/2006/relationships/hyperlink" Target="https://de.wikipedia.org/wiki/Haust%C3%BCrwiderrufsgesetz" TargetMode="External"/><Relationship Id="rId7" Type="http://schemas.openxmlformats.org/officeDocument/2006/relationships/hyperlink" Target="https://de.wikipedia.org/wiki/W%C3%A4hrungs-,_Wirtschafts-_und_Sozialunion" TargetMode="External"/><Relationship Id="rId12" Type="http://schemas.openxmlformats.org/officeDocument/2006/relationships/hyperlink" Target="https://de.wikipedia.org/wiki/Gleichberechtigung" TargetMode="External"/><Relationship Id="rId17" Type="http://schemas.openxmlformats.org/officeDocument/2006/relationships/hyperlink" Target="https://de.wikipedia.org/wiki/Scheidung" TargetMode="External"/><Relationship Id="rId2" Type="http://schemas.openxmlformats.org/officeDocument/2006/relationships/hyperlink" Target="https://de.wikipedia.org/wiki/Deutsche_Demokratische_Republik" TargetMode="External"/><Relationship Id="rId16" Type="http://schemas.openxmlformats.org/officeDocument/2006/relationships/hyperlink" Target="https://de.wikipedia.org/wiki/Zugewinngemeinschaft" TargetMode="External"/><Relationship Id="rId20" Type="http://schemas.openxmlformats.org/officeDocument/2006/relationships/hyperlink" Target="https://de.wikipedia.org/wiki/Verbraucherschutz" TargetMode="External"/><Relationship Id="rId1" Type="http://schemas.openxmlformats.org/officeDocument/2006/relationships/slideLayout" Target="../slideLayouts/slideLayout2.xml"/><Relationship Id="rId6" Type="http://schemas.openxmlformats.org/officeDocument/2006/relationships/hyperlink" Target="https://de.wikipedia.org/wiki/Planwirtschaft" TargetMode="External"/><Relationship Id="rId11" Type="http://schemas.openxmlformats.org/officeDocument/2006/relationships/hyperlink" Target="https://de.wikipedia.org/wiki/Familienrecht" TargetMode="External"/><Relationship Id="rId5" Type="http://schemas.openxmlformats.org/officeDocument/2006/relationships/hyperlink" Target="https://de.wikipedia.org/wiki/Zivilgesetzbuch_der_Deutschen_Demokratischen_Republik" TargetMode="External"/><Relationship Id="rId15" Type="http://schemas.openxmlformats.org/officeDocument/2006/relationships/hyperlink" Target="https://de.wikipedia.org/wiki/Gleichberechtigungsgesetz" TargetMode="External"/><Relationship Id="rId23" Type="http://schemas.openxmlformats.org/officeDocument/2006/relationships/hyperlink" Target="https://de.wikipedia.org/wiki/AGB-Gesetz" TargetMode="External"/><Relationship Id="rId10" Type="http://schemas.openxmlformats.org/officeDocument/2006/relationships/hyperlink" Target="https://de.wikipedia.org/wiki/EGBGB" TargetMode="External"/><Relationship Id="rId19" Type="http://schemas.openxmlformats.org/officeDocument/2006/relationships/hyperlink" Target="https://www.gesetze-im-internet.de/gg/art_6.html" TargetMode="External"/><Relationship Id="rId4" Type="http://schemas.openxmlformats.org/officeDocument/2006/relationships/hyperlink" Target="https://de.wikipedia.org/wiki/Arbeitsgesetzbuch_(DDR)" TargetMode="External"/><Relationship Id="rId9" Type="http://schemas.openxmlformats.org/officeDocument/2006/relationships/hyperlink" Target="https://dejure.org/gesetze/EGBGB/230.html" TargetMode="External"/><Relationship Id="rId14" Type="http://schemas.openxmlformats.org/officeDocument/2006/relationships/hyperlink" Target="https://www.gesetze-im-internet.de/gg/art_3.html" TargetMode="External"/><Relationship Id="rId22" Type="http://schemas.openxmlformats.org/officeDocument/2006/relationships/hyperlink" Target="https://de.wikipedia.org/wiki/Allgemeine_Gesch%C3%A4ftsbedingungen"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de.wikipedia.org/wiki/Schuldrechtsmodernisierung" TargetMode="External"/><Relationship Id="rId13" Type="http://schemas.openxmlformats.org/officeDocument/2006/relationships/hyperlink" Target="https://www.bgbl.de/xaver/bgbl/start.xav?startbk=Bundesanzeiger_BGBl&amp;jumpTo=bgbl102s0042.pdf" TargetMode="External"/><Relationship Id="rId3" Type="http://schemas.openxmlformats.org/officeDocument/2006/relationships/hyperlink" Target="https://de.wikipedia.org/wiki/Vormundschaft" TargetMode="External"/><Relationship Id="rId7" Type="http://schemas.openxmlformats.org/officeDocument/2006/relationships/hyperlink" Target="https://de.wikipedia.org/wiki/Eherecht" TargetMode="External"/><Relationship Id="rId12" Type="http://schemas.openxmlformats.org/officeDocument/2006/relationships/hyperlink" Target="https://de.wikipedia.org/wiki/Verj%C3%A4hrung_(Deutschland)" TargetMode="External"/><Relationship Id="rId2" Type="http://schemas.openxmlformats.org/officeDocument/2006/relationships/hyperlink" Target="https://de.wikipedia.org/wiki/Betreuungsgesetz" TargetMode="External"/><Relationship Id="rId1" Type="http://schemas.openxmlformats.org/officeDocument/2006/relationships/slideLayout" Target="../slideLayouts/slideLayout2.xml"/><Relationship Id="rId6" Type="http://schemas.openxmlformats.org/officeDocument/2006/relationships/hyperlink" Target="https://de.wikipedia.org/wiki/Kindschaftsrecht" TargetMode="External"/><Relationship Id="rId11" Type="http://schemas.openxmlformats.org/officeDocument/2006/relationships/hyperlink" Target="https://de.wikipedia.org/wiki/Leistungsst%C3%B6rung" TargetMode="External"/><Relationship Id="rId5" Type="http://schemas.openxmlformats.org/officeDocument/2006/relationships/hyperlink" Target="https://www.gesetze-im-internet.de/bgb/BJNR001950896.html#BJNR001950896BJNG017103377" TargetMode="External"/><Relationship Id="rId10" Type="http://schemas.openxmlformats.org/officeDocument/2006/relationships/hyperlink" Target="https://de.wikipedia.org/wiki/Positive_Forderungsverletzung" TargetMode="External"/><Relationship Id="rId4" Type="http://schemas.openxmlformats.org/officeDocument/2006/relationships/hyperlink" Target="https://de.wikipedia.org/wiki/Betreuung_(Recht)" TargetMode="External"/><Relationship Id="rId9" Type="http://schemas.openxmlformats.org/officeDocument/2006/relationships/hyperlink" Target="https://de.wikipedia.org/wiki/Europ%C3%A4ische_Gemeinschaf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bgbl.de/xaver/bgbl/start.xav?startbk=Bundesanzeiger_BGBl&amp;jumpTo=bgbl102s0042.pdf" TargetMode="External"/><Relationship Id="rId2" Type="http://schemas.openxmlformats.org/officeDocument/2006/relationships/hyperlink" Target="https://de.wikipedia.org/wiki/Reichsgesetzblatt" TargetMode="External"/><Relationship Id="rId1" Type="http://schemas.openxmlformats.org/officeDocument/2006/relationships/slideLayout" Target="../slideLayouts/slideLayout2.xml"/><Relationship Id="rId6" Type="http://schemas.openxmlformats.org/officeDocument/2006/relationships/hyperlink" Target="https://www.bgbl.de/xaver/bgbl/start.xav?startbk=Bundesanzeiger_BGBl&amp;jumpTo=bgbl117s2787.pdf" TargetMode="External"/><Relationship Id="rId5" Type="http://schemas.openxmlformats.org/officeDocument/2006/relationships/hyperlink" Target="https://www.bgbl.de/xaver/bgbl/start.xav?startbk=Bundesanzeiger_BGBl&amp;jumpTo=bgbl103s0738a.pdf" TargetMode="External"/><Relationship Id="rId4" Type="http://schemas.openxmlformats.org/officeDocument/2006/relationships/hyperlink" Target="https://www.bgbl.de/xaver/bgbl/start.xav?startbk=Bundesanzeiger_BGBl&amp;jumpTo=bgbl102s2909.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epravo.cz/top/clanky/nedodrzeni-sjednane-formy-dodatku-smlouvy-98579.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wikipedia.org/wiki/Versicherungsvertragsgesetz_(Deutschland)" TargetMode="External"/><Relationship Id="rId2" Type="http://schemas.openxmlformats.org/officeDocument/2006/relationships/hyperlink" Target="https://de.wikipedia.org/wiki/Wohnungseigentumsgesetz" TargetMode="External"/><Relationship Id="rId1" Type="http://schemas.openxmlformats.org/officeDocument/2006/relationships/slideLayout" Target="../slideLayouts/slideLayout2.xml"/><Relationship Id="rId5" Type="http://schemas.openxmlformats.org/officeDocument/2006/relationships/hyperlink" Target="https://de.wikipedia.org/wiki/Allgemeines_Gleichbehandlungsgesetz" TargetMode="External"/><Relationship Id="rId4" Type="http://schemas.openxmlformats.org/officeDocument/2006/relationships/hyperlink" Target="https://de.wikipedia.org/wiki/Lebenspartnerschaftsgesetz"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de.wikipedia.org/wiki/Dienstvertrag_(Deutschland)" TargetMode="External"/><Relationship Id="rId13" Type="http://schemas.openxmlformats.org/officeDocument/2006/relationships/hyperlink" Target="https://de.wikipedia.org/wiki/Eigentum" TargetMode="External"/><Relationship Id="rId18" Type="http://schemas.openxmlformats.org/officeDocument/2006/relationships/hyperlink" Target="https://de.wikipedia.org/wiki/Ehe" TargetMode="External"/><Relationship Id="rId3" Type="http://schemas.openxmlformats.org/officeDocument/2006/relationships/hyperlink" Target="https://de.wikipedia.org/wiki/Klammertechnik_(Recht)" TargetMode="External"/><Relationship Id="rId21" Type="http://schemas.openxmlformats.org/officeDocument/2006/relationships/hyperlink" Target="https://de.wikipedia.org/wiki/Testament" TargetMode="External"/><Relationship Id="rId7" Type="http://schemas.openxmlformats.org/officeDocument/2006/relationships/hyperlink" Target="https://de.wikipedia.org/wiki/Mietvertrag_(Deutschland)" TargetMode="External"/><Relationship Id="rId12" Type="http://schemas.openxmlformats.org/officeDocument/2006/relationships/hyperlink" Target="https://de.wikipedia.org/wiki/Deutsches_Recht_(historisch)" TargetMode="External"/><Relationship Id="rId17" Type="http://schemas.openxmlformats.org/officeDocument/2006/relationships/hyperlink" Target="https://de.wikipedia.org/wiki/Familienrecht_(Deutschland)" TargetMode="External"/><Relationship Id="rId2" Type="http://schemas.openxmlformats.org/officeDocument/2006/relationships/hyperlink" Target="https://de.wikipedia.org/wiki/Allgemeiner_Teil_des_B%C3%BCrgerlichen_Rechts_(Deutschland)" TargetMode="External"/><Relationship Id="rId16" Type="http://schemas.openxmlformats.org/officeDocument/2006/relationships/hyperlink" Target="https://de.wikipedia.org/wiki/Fahrnis" TargetMode="External"/><Relationship Id="rId20" Type="http://schemas.openxmlformats.org/officeDocument/2006/relationships/hyperlink" Target="https://de.wikipedia.org/wiki/Erbrecht_(Deutschland)" TargetMode="External"/><Relationship Id="rId1" Type="http://schemas.openxmlformats.org/officeDocument/2006/relationships/slideLayout" Target="../slideLayouts/slideLayout2.xml"/><Relationship Id="rId6" Type="http://schemas.openxmlformats.org/officeDocument/2006/relationships/hyperlink" Target="https://de.wikipedia.org/wiki/Kaufvertrag_(Deutschland)" TargetMode="External"/><Relationship Id="rId11" Type="http://schemas.openxmlformats.org/officeDocument/2006/relationships/hyperlink" Target="https://de.wikipedia.org/wiki/Sachenrecht_(Deutschland)" TargetMode="External"/><Relationship Id="rId5" Type="http://schemas.openxmlformats.org/officeDocument/2006/relationships/hyperlink" Target="https://de.wikipedia.org/wiki/R%C3%B6misches_Recht" TargetMode="External"/><Relationship Id="rId15" Type="http://schemas.openxmlformats.org/officeDocument/2006/relationships/hyperlink" Target="https://de.wikipedia.org/wiki/Grundpfandrecht" TargetMode="External"/><Relationship Id="rId23" Type="http://schemas.openxmlformats.org/officeDocument/2006/relationships/hyperlink" Target="https://de.wikipedia.org/wiki/Erbe_(Deutschland)" TargetMode="External"/><Relationship Id="rId10" Type="http://schemas.openxmlformats.org/officeDocument/2006/relationships/hyperlink" Target="https://de.wikipedia.org/wiki/Deliktsrecht_(Deutschland)" TargetMode="External"/><Relationship Id="rId19" Type="http://schemas.openxmlformats.org/officeDocument/2006/relationships/hyperlink" Target="https://de.wikipedia.org/wiki/Familie" TargetMode="External"/><Relationship Id="rId4" Type="http://schemas.openxmlformats.org/officeDocument/2006/relationships/hyperlink" Target="https://de.wikipedia.org/wiki/Schuldrecht_(Deutschland)" TargetMode="External"/><Relationship Id="rId9" Type="http://schemas.openxmlformats.org/officeDocument/2006/relationships/hyperlink" Target="https://de.wikipedia.org/wiki/Bereicherungsrecht_(Deutschland)" TargetMode="External"/><Relationship Id="rId14" Type="http://schemas.openxmlformats.org/officeDocument/2006/relationships/hyperlink" Target="https://de.wikipedia.org/wiki/Besitz" TargetMode="External"/><Relationship Id="rId22" Type="http://schemas.openxmlformats.org/officeDocument/2006/relationships/hyperlink" Target="https://de.wikipedia.org/wiki/Erbfolg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e.wikipedia.org/wiki/Datei:DR_Fields_of_Law.png" TargetMode="External"/><Relationship Id="rId2" Type="http://schemas.openxmlformats.org/officeDocument/2006/relationships/hyperlink" Target="https://de.wikipedia.org/wiki/Corpus_iuris_civilis" TargetMode="Externa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hyperlink" Target="https://de.wikipedia.org/wiki/S%C3%A4chsisches_BGB" TargetMode="External"/><Relationship Id="rId3" Type="http://schemas.openxmlformats.org/officeDocument/2006/relationships/hyperlink" Target="https://de.wikipedia.org/wiki/Code_civil" TargetMode="External"/><Relationship Id="rId7" Type="http://schemas.openxmlformats.org/officeDocument/2006/relationships/hyperlink" Target="https://de.wikipedia.org/wiki/Sachsenspiegel" TargetMode="External"/><Relationship Id="rId2" Type="http://schemas.openxmlformats.org/officeDocument/2006/relationships/hyperlink" Target="https://de.wikipedia.org/wiki/Allgemeines_Landrecht" TargetMode="External"/><Relationship Id="rId1" Type="http://schemas.openxmlformats.org/officeDocument/2006/relationships/slideLayout" Target="../slideLayouts/slideLayout2.xml"/><Relationship Id="rId6" Type="http://schemas.openxmlformats.org/officeDocument/2006/relationships/hyperlink" Target="https://de.wikipedia.org/wiki/J%C3%BCtisches_Recht" TargetMode="External"/><Relationship Id="rId5" Type="http://schemas.openxmlformats.org/officeDocument/2006/relationships/hyperlink" Target="https://de.wikipedia.org/wiki/Codex_Maximilianeus_Bavaricus_Civilis" TargetMode="External"/><Relationship Id="rId10" Type="http://schemas.openxmlformats.org/officeDocument/2006/relationships/hyperlink" Target="https://de.wikipedia.org/wiki/Friedrich_Carl_von_Savigny" TargetMode="External"/><Relationship Id="rId4" Type="http://schemas.openxmlformats.org/officeDocument/2006/relationships/hyperlink" Target="https://de.wikipedia.org/wiki/Badisches_Landrecht_1810" TargetMode="External"/><Relationship Id="rId9" Type="http://schemas.openxmlformats.org/officeDocument/2006/relationships/hyperlink" Target="https://de.wikipedia.org/wiki/Anton_Friedrich_Justus_Thibau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e.wikipedia.org/wiki/Bernhard_Windscheid" TargetMode="External"/><Relationship Id="rId2" Type="http://schemas.openxmlformats.org/officeDocument/2006/relationships/hyperlink" Target="https://de.wikipedia.org/wiki/Heinrich_Eduard_von_Pape" TargetMode="External"/><Relationship Id="rId1" Type="http://schemas.openxmlformats.org/officeDocument/2006/relationships/slideLayout" Target="../slideLayouts/slideLayout2.xml"/><Relationship Id="rId5" Type="http://schemas.openxmlformats.org/officeDocument/2006/relationships/hyperlink" Target="https://de.wikipedia.org/wiki/Otto_von_Gierke" TargetMode="External"/><Relationship Id="rId4" Type="http://schemas.openxmlformats.org/officeDocument/2006/relationships/hyperlink" Target="https://de.wikipedia.org/wiki/Anton_Menger"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de.wikipedia.org/wiki/Gottlieb_Planc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Gravitační síla BGB</a:t>
            </a:r>
          </a:p>
        </p:txBody>
      </p:sp>
      <p:sp>
        <p:nvSpPr>
          <p:cNvPr id="3" name="Podnadpis 2"/>
          <p:cNvSpPr>
            <a:spLocks noGrp="1"/>
          </p:cNvSpPr>
          <p:nvPr>
            <p:ph type="subTitle" idx="1"/>
          </p:nvPr>
        </p:nvSpPr>
        <p:spPr/>
        <p:txBody>
          <a:bodyPr/>
          <a:lstStyle/>
          <a:p>
            <a:r>
              <a:rPr lang="cs-CZ" dirty="0"/>
              <a:t>Nesouvislé poznámky ke genezi BGB a jeho možného vlivu na právní prostředí v ČR</a:t>
            </a:r>
          </a:p>
        </p:txBody>
      </p:sp>
      <p:pic>
        <p:nvPicPr>
          <p:cNvPr id="1026" name="Picture 2" descr="Znak (logo) Masarykovy univerzity - Barevné provedení">
            <a:extLst>
              <a:ext uri="{FF2B5EF4-FFF2-40B4-BE49-F238E27FC236}">
                <a16:creationId xmlns:a16="http://schemas.microsoft.com/office/drawing/2014/main" id="{041958D6-2508-4D04-9C45-24479E005C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3570" y="3989140"/>
            <a:ext cx="2868860" cy="2868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94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 o zajíce aneb dobové tance</a:t>
            </a:r>
          </a:p>
        </p:txBody>
      </p:sp>
      <p:sp>
        <p:nvSpPr>
          <p:cNvPr id="3" name="Zástupný symbol pro obsah 2"/>
          <p:cNvSpPr>
            <a:spLocks noGrp="1"/>
          </p:cNvSpPr>
          <p:nvPr>
            <p:ph idx="1"/>
          </p:nvPr>
        </p:nvSpPr>
        <p:spPr/>
        <p:txBody>
          <a:bodyPr>
            <a:normAutofit fontScale="70000" lnSpcReduction="20000"/>
          </a:bodyPr>
          <a:lstStyle/>
          <a:p>
            <a:r>
              <a:rPr lang="cs-CZ" dirty="0"/>
              <a:t>„</a:t>
            </a:r>
            <a:r>
              <a:rPr lang="cs-CZ" dirty="0" err="1"/>
              <a:t>Hasendebatte</a:t>
            </a:r>
            <a:r>
              <a:rPr lang="cs-CZ" dirty="0"/>
              <a:t>“ </a:t>
            </a:r>
          </a:p>
          <a:p>
            <a:r>
              <a:rPr lang="cs-CZ" dirty="0"/>
              <a:t>Rozsah tehdejšího § 835 BGB:, </a:t>
            </a:r>
            <a:r>
              <a:rPr lang="cs-CZ" dirty="0" err="1"/>
              <a:t>Jagdberechtigte</a:t>
            </a:r>
            <a:r>
              <a:rPr lang="cs-CZ" dirty="0"/>
              <a:t> </a:t>
            </a:r>
            <a:r>
              <a:rPr lang="cs-CZ" dirty="0" err="1"/>
              <a:t>für</a:t>
            </a:r>
            <a:r>
              <a:rPr lang="cs-CZ" dirty="0"/>
              <a:t> </a:t>
            </a:r>
            <a:r>
              <a:rPr lang="cs-CZ" dirty="0" err="1"/>
              <a:t>Flurschäden</a:t>
            </a:r>
            <a:r>
              <a:rPr lang="cs-CZ" dirty="0"/>
              <a:t> durch </a:t>
            </a:r>
            <a:r>
              <a:rPr lang="cs-CZ" dirty="0" err="1"/>
              <a:t>Rehe</a:t>
            </a:r>
            <a:r>
              <a:rPr lang="cs-CZ" dirty="0"/>
              <a:t>, Hirsche </a:t>
            </a:r>
            <a:r>
              <a:rPr lang="cs-CZ" dirty="0" err="1"/>
              <a:t>und</a:t>
            </a:r>
            <a:r>
              <a:rPr lang="cs-CZ" dirty="0"/>
              <a:t> </a:t>
            </a:r>
            <a:r>
              <a:rPr lang="cs-CZ" dirty="0" err="1"/>
              <a:t>Fasane</a:t>
            </a:r>
            <a:r>
              <a:rPr lang="cs-CZ" dirty="0"/>
              <a:t> </a:t>
            </a:r>
            <a:r>
              <a:rPr lang="cs-CZ" dirty="0" err="1"/>
              <a:t>haften</a:t>
            </a:r>
            <a:r>
              <a:rPr lang="cs-CZ" dirty="0"/>
              <a:t>, </a:t>
            </a:r>
            <a:r>
              <a:rPr lang="cs-CZ" dirty="0" err="1"/>
              <a:t>auch</a:t>
            </a:r>
            <a:r>
              <a:rPr lang="cs-CZ" dirty="0"/>
              <a:t> </a:t>
            </a:r>
            <a:r>
              <a:rPr lang="cs-CZ" dirty="0" err="1"/>
              <a:t>auf</a:t>
            </a:r>
            <a:r>
              <a:rPr lang="cs-CZ" dirty="0"/>
              <a:t> Hasen </a:t>
            </a:r>
            <a:r>
              <a:rPr lang="cs-CZ" dirty="0" err="1"/>
              <a:t>auszuweiten</a:t>
            </a:r>
            <a:r>
              <a:rPr lang="cs-CZ" dirty="0"/>
              <a:t> </a:t>
            </a:r>
            <a:r>
              <a:rPr lang="cs-CZ" dirty="0" err="1"/>
              <a:t>sei</a:t>
            </a:r>
            <a:r>
              <a:rPr lang="cs-CZ" dirty="0"/>
              <a:t>, </a:t>
            </a:r>
            <a:r>
              <a:rPr lang="cs-CZ" dirty="0" err="1"/>
              <a:t>schien</a:t>
            </a:r>
            <a:r>
              <a:rPr lang="cs-CZ" dirty="0"/>
              <a:t> </a:t>
            </a:r>
            <a:r>
              <a:rPr lang="cs-CZ" dirty="0" err="1"/>
              <a:t>die</a:t>
            </a:r>
            <a:r>
              <a:rPr lang="cs-CZ" dirty="0"/>
              <a:t> </a:t>
            </a:r>
            <a:r>
              <a:rPr lang="cs-CZ" u="sng" dirty="0" err="1">
                <a:hlinkClick r:id="rId2" tooltip="Deutsche Zentrumspartei"/>
              </a:rPr>
              <a:t>Deutsche</a:t>
            </a:r>
            <a:r>
              <a:rPr lang="cs-CZ" u="sng" dirty="0">
                <a:hlinkClick r:id="rId2" tooltip="Deutsche Zentrumspartei"/>
              </a:rPr>
              <a:t> </a:t>
            </a:r>
            <a:r>
              <a:rPr lang="cs-CZ" u="sng" dirty="0" err="1">
                <a:hlinkClick r:id="rId2" tooltip="Deutsche Zentrumspartei"/>
              </a:rPr>
              <a:t>Zentrumspartei</a:t>
            </a:r>
            <a:r>
              <a:rPr lang="cs-CZ" dirty="0"/>
              <a:t> </a:t>
            </a:r>
            <a:r>
              <a:rPr lang="cs-CZ" dirty="0" err="1"/>
              <a:t>beinahe</a:t>
            </a:r>
            <a:r>
              <a:rPr lang="cs-CZ" dirty="0"/>
              <a:t> </a:t>
            </a:r>
            <a:r>
              <a:rPr lang="cs-CZ" dirty="0" err="1"/>
              <a:t>das</a:t>
            </a:r>
            <a:r>
              <a:rPr lang="cs-CZ" dirty="0"/>
              <a:t> </a:t>
            </a:r>
            <a:r>
              <a:rPr lang="cs-CZ" dirty="0" err="1"/>
              <a:t>ganze</a:t>
            </a:r>
            <a:r>
              <a:rPr lang="cs-CZ" dirty="0"/>
              <a:t> BGB </a:t>
            </a:r>
            <a:r>
              <a:rPr lang="cs-CZ" dirty="0" err="1"/>
              <a:t>scheitern</a:t>
            </a:r>
            <a:r>
              <a:rPr lang="cs-CZ" dirty="0"/>
              <a:t> </a:t>
            </a:r>
            <a:r>
              <a:rPr lang="cs-CZ" dirty="0" err="1"/>
              <a:t>zu</a:t>
            </a:r>
            <a:r>
              <a:rPr lang="cs-CZ" dirty="0"/>
              <a:t> </a:t>
            </a:r>
            <a:r>
              <a:rPr lang="cs-CZ" dirty="0" err="1"/>
              <a:t>lassen</a:t>
            </a:r>
            <a:r>
              <a:rPr lang="cs-CZ" dirty="0"/>
              <a:t>. Die </a:t>
            </a:r>
            <a:r>
              <a:rPr lang="cs-CZ" dirty="0" err="1"/>
              <a:t>katholischen</a:t>
            </a:r>
            <a:r>
              <a:rPr lang="cs-CZ" dirty="0"/>
              <a:t> </a:t>
            </a:r>
            <a:r>
              <a:rPr lang="cs-CZ" dirty="0" err="1"/>
              <a:t>Politiker</a:t>
            </a:r>
            <a:r>
              <a:rPr lang="cs-CZ" dirty="0"/>
              <a:t> </a:t>
            </a:r>
            <a:r>
              <a:rPr lang="cs-CZ" dirty="0" err="1"/>
              <a:t>dieser</a:t>
            </a:r>
            <a:r>
              <a:rPr lang="cs-CZ" dirty="0"/>
              <a:t> </a:t>
            </a:r>
            <a:r>
              <a:rPr lang="cs-CZ" dirty="0" err="1"/>
              <a:t>Partei</a:t>
            </a:r>
            <a:r>
              <a:rPr lang="cs-CZ" dirty="0"/>
              <a:t> </a:t>
            </a:r>
            <a:r>
              <a:rPr lang="cs-CZ" dirty="0" err="1"/>
              <a:t>drohten</a:t>
            </a:r>
            <a:r>
              <a:rPr lang="cs-CZ" dirty="0"/>
              <a:t> </a:t>
            </a:r>
            <a:r>
              <a:rPr lang="cs-CZ" dirty="0" err="1"/>
              <a:t>damit</a:t>
            </a:r>
            <a:r>
              <a:rPr lang="cs-CZ" dirty="0"/>
              <a:t>, </a:t>
            </a:r>
            <a:r>
              <a:rPr lang="cs-CZ" dirty="0" err="1"/>
              <a:t>lieber</a:t>
            </a:r>
            <a:r>
              <a:rPr lang="cs-CZ" dirty="0"/>
              <a:t> </a:t>
            </a:r>
            <a:r>
              <a:rPr lang="cs-CZ" dirty="0" err="1"/>
              <a:t>das</a:t>
            </a:r>
            <a:r>
              <a:rPr lang="cs-CZ" dirty="0"/>
              <a:t> </a:t>
            </a:r>
            <a:r>
              <a:rPr lang="cs-CZ" dirty="0" err="1"/>
              <a:t>ganze</a:t>
            </a:r>
            <a:r>
              <a:rPr lang="cs-CZ" dirty="0"/>
              <a:t> </a:t>
            </a:r>
            <a:r>
              <a:rPr lang="cs-CZ" dirty="0" err="1"/>
              <a:t>Gesetz</a:t>
            </a:r>
            <a:r>
              <a:rPr lang="cs-CZ" dirty="0"/>
              <a:t> </a:t>
            </a:r>
            <a:r>
              <a:rPr lang="cs-CZ" dirty="0" err="1"/>
              <a:t>zu</a:t>
            </a:r>
            <a:r>
              <a:rPr lang="cs-CZ" dirty="0"/>
              <a:t> </a:t>
            </a:r>
            <a:r>
              <a:rPr lang="cs-CZ" dirty="0" err="1"/>
              <a:t>verhindern</a:t>
            </a:r>
            <a:r>
              <a:rPr lang="cs-CZ" dirty="0"/>
              <a:t>, </a:t>
            </a:r>
            <a:r>
              <a:rPr lang="cs-CZ" dirty="0" err="1"/>
              <a:t>als</a:t>
            </a:r>
            <a:r>
              <a:rPr lang="cs-CZ" dirty="0"/>
              <a:t> in der </a:t>
            </a:r>
            <a:r>
              <a:rPr lang="cs-CZ" dirty="0" err="1"/>
              <a:t>Hasenfrage</a:t>
            </a:r>
            <a:r>
              <a:rPr lang="cs-CZ" dirty="0"/>
              <a:t> </a:t>
            </a:r>
            <a:r>
              <a:rPr lang="cs-CZ" dirty="0" err="1"/>
              <a:t>nachzugeben</a:t>
            </a:r>
            <a:r>
              <a:rPr lang="cs-CZ" dirty="0"/>
              <a:t>. </a:t>
            </a:r>
            <a:r>
              <a:rPr lang="cs-CZ" dirty="0" err="1"/>
              <a:t>Sie</a:t>
            </a:r>
            <a:r>
              <a:rPr lang="cs-CZ" dirty="0"/>
              <a:t> </a:t>
            </a:r>
            <a:r>
              <a:rPr lang="cs-CZ" dirty="0" err="1"/>
              <a:t>verzichteten</a:t>
            </a:r>
            <a:r>
              <a:rPr lang="cs-CZ" dirty="0"/>
              <a:t> </a:t>
            </a:r>
            <a:r>
              <a:rPr lang="cs-CZ" dirty="0" err="1"/>
              <a:t>schließlich</a:t>
            </a:r>
            <a:r>
              <a:rPr lang="cs-CZ" dirty="0"/>
              <a:t> </a:t>
            </a:r>
            <a:r>
              <a:rPr lang="cs-CZ" dirty="0" err="1"/>
              <a:t>auf</a:t>
            </a:r>
            <a:r>
              <a:rPr lang="cs-CZ" dirty="0"/>
              <a:t> den </a:t>
            </a:r>
            <a:r>
              <a:rPr lang="cs-CZ" dirty="0" err="1"/>
              <a:t>Hasenabschnitt</a:t>
            </a:r>
            <a:r>
              <a:rPr lang="cs-CZ" dirty="0"/>
              <a:t> </a:t>
            </a:r>
            <a:r>
              <a:rPr lang="cs-CZ" dirty="0" err="1"/>
              <a:t>im</a:t>
            </a:r>
            <a:r>
              <a:rPr lang="cs-CZ" dirty="0"/>
              <a:t> </a:t>
            </a:r>
            <a:r>
              <a:rPr lang="cs-CZ" dirty="0" err="1"/>
              <a:t>Gesetz</a:t>
            </a:r>
            <a:r>
              <a:rPr lang="cs-CZ" dirty="0"/>
              <a:t>, </a:t>
            </a:r>
            <a:r>
              <a:rPr lang="cs-CZ" dirty="0" err="1"/>
              <a:t>weil</a:t>
            </a:r>
            <a:r>
              <a:rPr lang="cs-CZ" dirty="0"/>
              <a:t> </a:t>
            </a:r>
            <a:r>
              <a:rPr lang="cs-CZ" dirty="0" err="1"/>
              <a:t>sie</a:t>
            </a:r>
            <a:r>
              <a:rPr lang="cs-CZ" dirty="0"/>
              <a:t> </a:t>
            </a:r>
            <a:r>
              <a:rPr lang="cs-CZ" dirty="0" err="1"/>
              <a:t>dafür</a:t>
            </a:r>
            <a:r>
              <a:rPr lang="cs-CZ" dirty="0"/>
              <a:t> </a:t>
            </a:r>
            <a:r>
              <a:rPr lang="cs-CZ" dirty="0" err="1"/>
              <a:t>eine</a:t>
            </a:r>
            <a:r>
              <a:rPr lang="cs-CZ" dirty="0"/>
              <a:t> </a:t>
            </a:r>
            <a:r>
              <a:rPr lang="cs-CZ" dirty="0" err="1"/>
              <a:t>Verschärfung</a:t>
            </a:r>
            <a:r>
              <a:rPr lang="cs-CZ" dirty="0"/>
              <a:t> des </a:t>
            </a:r>
            <a:r>
              <a:rPr lang="cs-CZ" dirty="0" err="1"/>
              <a:t>Eherechts</a:t>
            </a:r>
            <a:r>
              <a:rPr lang="cs-CZ" dirty="0"/>
              <a:t> </a:t>
            </a:r>
            <a:r>
              <a:rPr lang="cs-CZ" dirty="0" err="1"/>
              <a:t>zugestanden</a:t>
            </a:r>
            <a:r>
              <a:rPr lang="cs-CZ" dirty="0"/>
              <a:t> </a:t>
            </a:r>
            <a:r>
              <a:rPr lang="cs-CZ" dirty="0" err="1"/>
              <a:t>bekamen</a:t>
            </a:r>
            <a:r>
              <a:rPr lang="cs-CZ" dirty="0"/>
              <a:t>.</a:t>
            </a:r>
          </a:p>
          <a:p>
            <a:r>
              <a:rPr lang="cs-CZ" dirty="0"/>
              <a:t>Die </a:t>
            </a:r>
            <a:r>
              <a:rPr lang="cs-CZ" dirty="0" err="1"/>
              <a:t>Sozialdemokratie</a:t>
            </a:r>
            <a:r>
              <a:rPr lang="cs-CZ" dirty="0"/>
              <a:t> </a:t>
            </a:r>
            <a:r>
              <a:rPr lang="cs-CZ" dirty="0" err="1"/>
              <a:t>gehörte</a:t>
            </a:r>
            <a:r>
              <a:rPr lang="cs-CZ" dirty="0"/>
              <a:t> </a:t>
            </a:r>
            <a:r>
              <a:rPr lang="cs-CZ" dirty="0" err="1"/>
              <a:t>im</a:t>
            </a:r>
            <a:r>
              <a:rPr lang="cs-CZ" dirty="0"/>
              <a:t> </a:t>
            </a:r>
            <a:r>
              <a:rPr lang="cs-CZ" dirty="0" err="1"/>
              <a:t>gesamten</a:t>
            </a:r>
            <a:r>
              <a:rPr lang="cs-CZ" dirty="0"/>
              <a:t> </a:t>
            </a:r>
            <a:r>
              <a:rPr lang="cs-CZ" dirty="0" err="1"/>
              <a:t>Gesetzgebungsprozess</a:t>
            </a:r>
            <a:r>
              <a:rPr lang="cs-CZ" dirty="0"/>
              <a:t> </a:t>
            </a:r>
            <a:r>
              <a:rPr lang="cs-CZ" dirty="0" err="1"/>
              <a:t>zu</a:t>
            </a:r>
            <a:r>
              <a:rPr lang="cs-CZ" dirty="0"/>
              <a:t> den </a:t>
            </a:r>
            <a:r>
              <a:rPr lang="cs-CZ" dirty="0" err="1"/>
              <a:t>entschiedenen</a:t>
            </a:r>
            <a:r>
              <a:rPr lang="cs-CZ" dirty="0"/>
              <a:t> </a:t>
            </a:r>
            <a:r>
              <a:rPr lang="cs-CZ" dirty="0" err="1"/>
              <a:t>Kritikern</a:t>
            </a:r>
            <a:r>
              <a:rPr lang="cs-CZ" dirty="0"/>
              <a:t> der </a:t>
            </a:r>
            <a:r>
              <a:rPr lang="cs-CZ" dirty="0" err="1"/>
              <a:t>verschiedenen</a:t>
            </a:r>
            <a:r>
              <a:rPr lang="cs-CZ" dirty="0"/>
              <a:t> </a:t>
            </a:r>
            <a:r>
              <a:rPr lang="cs-CZ" dirty="0" err="1"/>
              <a:t>Entwürfe</a:t>
            </a:r>
            <a:r>
              <a:rPr lang="cs-CZ" dirty="0"/>
              <a:t>, </a:t>
            </a:r>
            <a:r>
              <a:rPr lang="cs-CZ" dirty="0" err="1"/>
              <a:t>obwohl</a:t>
            </a:r>
            <a:r>
              <a:rPr lang="cs-CZ" dirty="0"/>
              <a:t> </a:t>
            </a:r>
            <a:r>
              <a:rPr lang="cs-CZ" dirty="0" err="1"/>
              <a:t>sich</a:t>
            </a:r>
            <a:r>
              <a:rPr lang="cs-CZ" dirty="0"/>
              <a:t> </a:t>
            </a:r>
            <a:r>
              <a:rPr lang="cs-CZ" dirty="0" err="1"/>
              <a:t>ihre</a:t>
            </a:r>
            <a:r>
              <a:rPr lang="cs-CZ" dirty="0"/>
              <a:t> </a:t>
            </a:r>
            <a:r>
              <a:rPr lang="cs-CZ" dirty="0" err="1"/>
              <a:t>Vertreter</a:t>
            </a:r>
            <a:r>
              <a:rPr lang="cs-CZ" dirty="0"/>
              <a:t> </a:t>
            </a:r>
            <a:r>
              <a:rPr lang="cs-CZ" u="sng" dirty="0">
                <a:hlinkClick r:id="rId3" tooltip="Arthur Stadthagen"/>
              </a:rPr>
              <a:t>Arthur </a:t>
            </a:r>
            <a:r>
              <a:rPr lang="cs-CZ" u="sng" dirty="0" err="1">
                <a:hlinkClick r:id="rId3" tooltip="Arthur Stadthagen"/>
              </a:rPr>
              <a:t>Stadthagen</a:t>
            </a:r>
            <a:r>
              <a:rPr lang="cs-CZ" dirty="0"/>
              <a:t> </a:t>
            </a:r>
            <a:r>
              <a:rPr lang="cs-CZ" dirty="0" err="1"/>
              <a:t>und</a:t>
            </a:r>
            <a:r>
              <a:rPr lang="cs-CZ" dirty="0"/>
              <a:t> </a:t>
            </a:r>
            <a:r>
              <a:rPr lang="cs-CZ" u="sng" dirty="0">
                <a:hlinkClick r:id="rId4" tooltip="Karl Frohme"/>
              </a:rPr>
              <a:t>Karl </a:t>
            </a:r>
            <a:r>
              <a:rPr lang="cs-CZ" u="sng" dirty="0" err="1">
                <a:hlinkClick r:id="rId4" tooltip="Karl Frohme"/>
              </a:rPr>
              <a:t>Frohme</a:t>
            </a:r>
            <a:r>
              <a:rPr lang="cs-CZ" dirty="0"/>
              <a:t> </a:t>
            </a:r>
            <a:r>
              <a:rPr lang="cs-CZ" dirty="0" err="1"/>
              <a:t>an</a:t>
            </a:r>
            <a:r>
              <a:rPr lang="cs-CZ" dirty="0"/>
              <a:t> der </a:t>
            </a:r>
            <a:r>
              <a:rPr lang="cs-CZ" dirty="0" err="1"/>
              <a:t>Kommissionsarbeit</a:t>
            </a:r>
            <a:r>
              <a:rPr lang="cs-CZ" dirty="0"/>
              <a:t> </a:t>
            </a:r>
            <a:r>
              <a:rPr lang="cs-CZ" dirty="0" err="1"/>
              <a:t>und</a:t>
            </a:r>
            <a:r>
              <a:rPr lang="cs-CZ" dirty="0"/>
              <a:t> </a:t>
            </a:r>
            <a:r>
              <a:rPr lang="cs-CZ" dirty="0" err="1"/>
              <a:t>im</a:t>
            </a:r>
            <a:r>
              <a:rPr lang="cs-CZ" dirty="0"/>
              <a:t> Parlament </a:t>
            </a:r>
            <a:r>
              <a:rPr lang="cs-CZ" dirty="0" err="1"/>
              <a:t>mit</a:t>
            </a:r>
            <a:r>
              <a:rPr lang="cs-CZ" dirty="0"/>
              <a:t> </a:t>
            </a:r>
            <a:r>
              <a:rPr lang="cs-CZ" dirty="0" err="1"/>
              <a:t>Änderungsanträgen</a:t>
            </a:r>
            <a:r>
              <a:rPr lang="cs-CZ" dirty="0"/>
              <a:t> </a:t>
            </a:r>
            <a:r>
              <a:rPr lang="cs-CZ" dirty="0" err="1"/>
              <a:t>zum</a:t>
            </a:r>
            <a:r>
              <a:rPr lang="cs-CZ" dirty="0"/>
              <a:t> </a:t>
            </a:r>
            <a:r>
              <a:rPr lang="cs-CZ" dirty="0" err="1"/>
              <a:t>Arbeits</a:t>
            </a:r>
            <a:r>
              <a:rPr lang="cs-CZ" dirty="0"/>
              <a:t>- </a:t>
            </a:r>
            <a:r>
              <a:rPr lang="cs-CZ" dirty="0" err="1"/>
              <a:t>und</a:t>
            </a:r>
            <a:r>
              <a:rPr lang="cs-CZ" dirty="0"/>
              <a:t> </a:t>
            </a:r>
            <a:r>
              <a:rPr lang="cs-CZ" dirty="0" err="1"/>
              <a:t>Eherecht</a:t>
            </a:r>
            <a:r>
              <a:rPr lang="cs-CZ" dirty="0"/>
              <a:t> </a:t>
            </a:r>
            <a:r>
              <a:rPr lang="cs-CZ" dirty="0" err="1"/>
              <a:t>beteiligten</a:t>
            </a:r>
            <a:r>
              <a:rPr lang="cs-CZ" dirty="0"/>
              <a:t>. </a:t>
            </a:r>
            <a:r>
              <a:rPr lang="cs-CZ" dirty="0" err="1"/>
              <a:t>Beide</a:t>
            </a:r>
            <a:r>
              <a:rPr lang="cs-CZ" dirty="0"/>
              <a:t> </a:t>
            </a:r>
            <a:r>
              <a:rPr lang="cs-CZ" dirty="0" err="1"/>
              <a:t>setzten</a:t>
            </a:r>
            <a:r>
              <a:rPr lang="cs-CZ" dirty="0"/>
              <a:t> </a:t>
            </a:r>
            <a:r>
              <a:rPr lang="cs-CZ" dirty="0" err="1"/>
              <a:t>sich</a:t>
            </a:r>
            <a:r>
              <a:rPr lang="cs-CZ" dirty="0"/>
              <a:t> </a:t>
            </a:r>
            <a:r>
              <a:rPr lang="cs-CZ" dirty="0" err="1"/>
              <a:t>für</a:t>
            </a:r>
            <a:r>
              <a:rPr lang="cs-CZ" dirty="0"/>
              <a:t> </a:t>
            </a:r>
            <a:r>
              <a:rPr lang="cs-CZ" dirty="0" err="1"/>
              <a:t>eine</a:t>
            </a:r>
            <a:r>
              <a:rPr lang="cs-CZ" dirty="0"/>
              <a:t> </a:t>
            </a:r>
            <a:r>
              <a:rPr lang="cs-CZ" dirty="0" err="1"/>
              <a:t>Gleichstellung</a:t>
            </a:r>
            <a:r>
              <a:rPr lang="cs-CZ" dirty="0"/>
              <a:t> der </a:t>
            </a:r>
            <a:r>
              <a:rPr lang="cs-CZ" dirty="0" err="1"/>
              <a:t>Frau</a:t>
            </a:r>
            <a:r>
              <a:rPr lang="cs-CZ" dirty="0"/>
              <a:t> </a:t>
            </a:r>
            <a:r>
              <a:rPr lang="cs-CZ" dirty="0" err="1"/>
              <a:t>im</a:t>
            </a:r>
            <a:r>
              <a:rPr lang="cs-CZ" dirty="0"/>
              <a:t> </a:t>
            </a:r>
            <a:r>
              <a:rPr lang="cs-CZ" dirty="0" err="1"/>
              <a:t>Eherecht</a:t>
            </a:r>
            <a:r>
              <a:rPr lang="cs-CZ" dirty="0"/>
              <a:t> </a:t>
            </a:r>
            <a:r>
              <a:rPr lang="cs-CZ" dirty="0" err="1"/>
              <a:t>ein</a:t>
            </a:r>
            <a:r>
              <a:rPr lang="cs-CZ" dirty="0"/>
              <a:t>, </a:t>
            </a:r>
            <a:r>
              <a:rPr lang="cs-CZ" dirty="0" err="1"/>
              <a:t>sowie</a:t>
            </a:r>
            <a:r>
              <a:rPr lang="cs-CZ" dirty="0"/>
              <a:t> </a:t>
            </a:r>
            <a:r>
              <a:rPr lang="cs-CZ" dirty="0" err="1"/>
              <a:t>für</a:t>
            </a:r>
            <a:r>
              <a:rPr lang="cs-CZ" dirty="0"/>
              <a:t> </a:t>
            </a:r>
            <a:r>
              <a:rPr lang="cs-CZ" dirty="0" err="1"/>
              <a:t>die</a:t>
            </a:r>
            <a:r>
              <a:rPr lang="cs-CZ" dirty="0"/>
              <a:t> </a:t>
            </a:r>
            <a:r>
              <a:rPr lang="cs-CZ" dirty="0" err="1"/>
              <a:t>Formulierung</a:t>
            </a:r>
            <a:r>
              <a:rPr lang="cs-CZ" dirty="0"/>
              <a:t> </a:t>
            </a:r>
            <a:r>
              <a:rPr lang="cs-CZ" dirty="0" err="1"/>
              <a:t>eines</a:t>
            </a:r>
            <a:r>
              <a:rPr lang="cs-CZ" dirty="0"/>
              <a:t> </a:t>
            </a:r>
            <a:r>
              <a:rPr lang="cs-CZ" dirty="0" err="1"/>
              <a:t>Kollektiven</a:t>
            </a:r>
            <a:r>
              <a:rPr lang="cs-CZ" dirty="0"/>
              <a:t> </a:t>
            </a:r>
            <a:r>
              <a:rPr lang="cs-CZ" dirty="0" err="1"/>
              <a:t>Arbeitsrechtes</a:t>
            </a:r>
            <a:r>
              <a:rPr lang="cs-CZ" dirty="0"/>
              <a:t> </a:t>
            </a:r>
            <a:r>
              <a:rPr lang="cs-CZ" dirty="0" err="1"/>
              <a:t>anstatt</a:t>
            </a:r>
            <a:r>
              <a:rPr lang="cs-CZ" dirty="0"/>
              <a:t> der </a:t>
            </a:r>
            <a:r>
              <a:rPr lang="cs-CZ" dirty="0" err="1"/>
              <a:t>bisher</a:t>
            </a:r>
            <a:r>
              <a:rPr lang="cs-CZ" dirty="0"/>
              <a:t> </a:t>
            </a:r>
            <a:r>
              <a:rPr lang="cs-CZ" dirty="0" err="1"/>
              <a:t>üblichen</a:t>
            </a:r>
            <a:r>
              <a:rPr lang="cs-CZ" dirty="0"/>
              <a:t> </a:t>
            </a:r>
            <a:r>
              <a:rPr lang="cs-CZ" dirty="0" err="1"/>
              <a:t>Rechtsfiktion</a:t>
            </a:r>
            <a:r>
              <a:rPr lang="cs-CZ" dirty="0"/>
              <a:t> </a:t>
            </a:r>
            <a:r>
              <a:rPr lang="cs-CZ" dirty="0" err="1"/>
              <a:t>eines</a:t>
            </a:r>
            <a:r>
              <a:rPr lang="cs-CZ" dirty="0"/>
              <a:t> </a:t>
            </a:r>
            <a:r>
              <a:rPr lang="cs-CZ" dirty="0" err="1"/>
              <a:t>Gegenübertretens</a:t>
            </a:r>
            <a:r>
              <a:rPr lang="cs-CZ" dirty="0"/>
              <a:t> von </a:t>
            </a:r>
            <a:r>
              <a:rPr lang="cs-CZ" dirty="0" err="1"/>
              <a:t>Arbeiter</a:t>
            </a:r>
            <a:r>
              <a:rPr lang="cs-CZ" dirty="0"/>
              <a:t> </a:t>
            </a:r>
            <a:r>
              <a:rPr lang="cs-CZ" dirty="0" err="1"/>
              <a:t>und</a:t>
            </a:r>
            <a:r>
              <a:rPr lang="cs-CZ" dirty="0"/>
              <a:t> </a:t>
            </a:r>
            <a:r>
              <a:rPr lang="cs-CZ" dirty="0" err="1"/>
              <a:t>Unternehmer</a:t>
            </a:r>
            <a:r>
              <a:rPr lang="cs-CZ" dirty="0"/>
              <a:t> </a:t>
            </a:r>
            <a:r>
              <a:rPr lang="cs-CZ" dirty="0" err="1"/>
              <a:t>als</a:t>
            </a:r>
            <a:r>
              <a:rPr lang="cs-CZ" dirty="0"/>
              <a:t> </a:t>
            </a:r>
            <a:r>
              <a:rPr lang="cs-CZ" dirty="0" err="1"/>
              <a:t>Einzelne</a:t>
            </a:r>
            <a:r>
              <a:rPr lang="cs-CZ" dirty="0"/>
              <a:t> </a:t>
            </a:r>
            <a:r>
              <a:rPr lang="cs-CZ" dirty="0" err="1"/>
              <a:t>und</a:t>
            </a:r>
            <a:r>
              <a:rPr lang="cs-CZ" dirty="0"/>
              <a:t> </a:t>
            </a:r>
            <a:r>
              <a:rPr lang="cs-CZ" dirty="0" err="1"/>
              <a:t>gleichberechtigte</a:t>
            </a:r>
            <a:r>
              <a:rPr lang="cs-CZ" dirty="0"/>
              <a:t> </a:t>
            </a:r>
            <a:r>
              <a:rPr lang="cs-CZ" dirty="0" err="1"/>
              <a:t>Vertragsparteien</a:t>
            </a:r>
            <a:r>
              <a:rPr lang="cs-CZ" dirty="0"/>
              <a:t>. </a:t>
            </a:r>
            <a:r>
              <a:rPr lang="cs-CZ" dirty="0" err="1"/>
              <a:t>Beide</a:t>
            </a:r>
            <a:r>
              <a:rPr lang="cs-CZ" dirty="0"/>
              <a:t> </a:t>
            </a:r>
            <a:r>
              <a:rPr lang="cs-CZ" dirty="0" err="1"/>
              <a:t>Ziele</a:t>
            </a:r>
            <a:r>
              <a:rPr lang="cs-CZ" dirty="0"/>
              <a:t> </a:t>
            </a:r>
            <a:r>
              <a:rPr lang="cs-CZ" dirty="0" err="1"/>
              <a:t>ließen</a:t>
            </a:r>
            <a:r>
              <a:rPr lang="cs-CZ" dirty="0"/>
              <a:t> </a:t>
            </a:r>
            <a:r>
              <a:rPr lang="cs-CZ" dirty="0" err="1"/>
              <a:t>sich</a:t>
            </a:r>
            <a:r>
              <a:rPr lang="cs-CZ" dirty="0"/>
              <a:t> </a:t>
            </a:r>
            <a:r>
              <a:rPr lang="cs-CZ" dirty="0" err="1"/>
              <a:t>jedoch</a:t>
            </a:r>
            <a:r>
              <a:rPr lang="cs-CZ" dirty="0"/>
              <a:t> </a:t>
            </a:r>
            <a:r>
              <a:rPr lang="cs-CZ" dirty="0" err="1"/>
              <a:t>nicht</a:t>
            </a:r>
            <a:r>
              <a:rPr lang="cs-CZ" dirty="0"/>
              <a:t> </a:t>
            </a:r>
            <a:r>
              <a:rPr lang="cs-CZ" dirty="0" err="1"/>
              <a:t>umsetzen</a:t>
            </a:r>
            <a:r>
              <a:rPr lang="cs-CZ" dirty="0"/>
              <a:t>, so </a:t>
            </a:r>
            <a:r>
              <a:rPr lang="cs-CZ" dirty="0" err="1"/>
              <a:t>dass</a:t>
            </a:r>
            <a:r>
              <a:rPr lang="cs-CZ" dirty="0"/>
              <a:t> </a:t>
            </a:r>
            <a:r>
              <a:rPr lang="cs-CZ" dirty="0" err="1"/>
              <a:t>die</a:t>
            </a:r>
            <a:r>
              <a:rPr lang="cs-CZ" dirty="0"/>
              <a:t> SPD-</a:t>
            </a:r>
            <a:r>
              <a:rPr lang="cs-CZ" dirty="0" err="1"/>
              <a:t>Reichstagsfraktion</a:t>
            </a:r>
            <a:r>
              <a:rPr lang="cs-CZ" dirty="0"/>
              <a:t> den </a:t>
            </a:r>
            <a:r>
              <a:rPr lang="cs-CZ" dirty="0" err="1"/>
              <a:t>Entwurf</a:t>
            </a:r>
            <a:r>
              <a:rPr lang="cs-CZ" dirty="0"/>
              <a:t> </a:t>
            </a:r>
            <a:r>
              <a:rPr lang="cs-CZ" dirty="0" err="1"/>
              <a:t>im</a:t>
            </a:r>
            <a:r>
              <a:rPr lang="cs-CZ" dirty="0"/>
              <a:t> Parlament </a:t>
            </a:r>
            <a:r>
              <a:rPr lang="cs-CZ" dirty="0" err="1"/>
              <a:t>letztlich</a:t>
            </a:r>
            <a:r>
              <a:rPr lang="cs-CZ" dirty="0"/>
              <a:t> </a:t>
            </a:r>
            <a:r>
              <a:rPr lang="cs-CZ" dirty="0" err="1"/>
              <a:t>ablehnte</a:t>
            </a:r>
            <a:r>
              <a:rPr lang="cs-CZ" dirty="0"/>
              <a:t>.</a:t>
            </a:r>
            <a:r>
              <a:rPr lang="cs-CZ" u="sng" baseline="30000" dirty="0"/>
              <a:t>[</a:t>
            </a:r>
          </a:p>
          <a:p>
            <a:r>
              <a:rPr lang="cs-CZ" sz="3100" b="1" u="sng" baseline="30000" dirty="0">
                <a:solidFill>
                  <a:srgbClr val="FF0000"/>
                </a:solidFill>
              </a:rPr>
              <a:t>Daleko významnější:</a:t>
            </a:r>
            <a:r>
              <a:rPr lang="cs-CZ" sz="3100" b="1" u="sng" dirty="0">
                <a:solidFill>
                  <a:srgbClr val="FF0000"/>
                </a:solidFill>
              </a:rPr>
              <a:t> </a:t>
            </a:r>
            <a:r>
              <a:rPr lang="cs-CZ" sz="3100" b="1" u="sng" baseline="30000" dirty="0">
                <a:solidFill>
                  <a:srgbClr val="FF0000"/>
                </a:solidFill>
              </a:rPr>
              <a:t>Otázka rovnoprávnosti!!</a:t>
            </a:r>
          </a:p>
          <a:p>
            <a:r>
              <a:rPr lang="cs-CZ" sz="3100" b="1" u="sng" baseline="30000" dirty="0">
                <a:solidFill>
                  <a:srgbClr val="FF0000"/>
                </a:solidFill>
              </a:rPr>
              <a:t>„</a:t>
            </a:r>
            <a:r>
              <a:rPr lang="cs-CZ" sz="3100" b="1" u="sng" baseline="30000" dirty="0" err="1">
                <a:solidFill>
                  <a:srgbClr val="FF0000"/>
                </a:solidFill>
              </a:rPr>
              <a:t>Tropfen</a:t>
            </a:r>
            <a:r>
              <a:rPr lang="cs-CZ" sz="3100" b="1" u="sng" baseline="30000" dirty="0">
                <a:solidFill>
                  <a:srgbClr val="FF0000"/>
                </a:solidFill>
              </a:rPr>
              <a:t> </a:t>
            </a:r>
            <a:r>
              <a:rPr lang="cs-CZ" sz="3100" b="1" u="sng" baseline="30000" dirty="0" err="1">
                <a:solidFill>
                  <a:srgbClr val="FF0000"/>
                </a:solidFill>
              </a:rPr>
              <a:t>sozialistischen</a:t>
            </a:r>
            <a:r>
              <a:rPr lang="cs-CZ" sz="3100" b="1" u="sng" baseline="30000" dirty="0">
                <a:solidFill>
                  <a:srgbClr val="FF0000"/>
                </a:solidFill>
              </a:rPr>
              <a:t> </a:t>
            </a:r>
            <a:r>
              <a:rPr lang="cs-CZ" sz="3100" b="1" u="sng" baseline="30000" dirty="0" err="1">
                <a:solidFill>
                  <a:srgbClr val="FF0000"/>
                </a:solidFill>
              </a:rPr>
              <a:t>Öls</a:t>
            </a:r>
            <a:r>
              <a:rPr lang="cs-CZ" sz="3100" b="1" u="sng" baseline="30000" dirty="0">
                <a:solidFill>
                  <a:srgbClr val="FF0000"/>
                </a:solidFill>
              </a:rPr>
              <a:t>“</a:t>
            </a:r>
            <a:endParaRPr lang="cs-CZ" sz="3100" b="1" dirty="0">
              <a:solidFill>
                <a:srgbClr val="FF0000"/>
              </a:solidFill>
            </a:endParaRPr>
          </a:p>
        </p:txBody>
      </p:sp>
    </p:spTree>
    <p:extLst>
      <p:ext uri="{BB962C8B-B14F-4D97-AF65-F5344CB8AC3E}">
        <p14:creationId xmlns:p14="http://schemas.microsoft.com/office/powerpoint/2010/main" val="3736580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EGBGB	</a:t>
            </a:r>
          </a:p>
        </p:txBody>
      </p:sp>
      <p:sp>
        <p:nvSpPr>
          <p:cNvPr id="3" name="Zástupný symbol pro obsah 2"/>
          <p:cNvSpPr>
            <a:spLocks noGrp="1"/>
          </p:cNvSpPr>
          <p:nvPr>
            <p:ph idx="1"/>
          </p:nvPr>
        </p:nvSpPr>
        <p:spPr/>
        <p:txBody>
          <a:bodyPr/>
          <a:lstStyle/>
          <a:p>
            <a:r>
              <a:rPr lang="cs-CZ" u="sng" dirty="0" err="1">
                <a:hlinkClick r:id="rId2" tooltip="Einführungsgesetz zum Bürgerlichen Gesetzbuche"/>
              </a:rPr>
              <a:t>Einführungsgesetz</a:t>
            </a:r>
            <a:r>
              <a:rPr lang="cs-CZ" u="sng" dirty="0">
                <a:hlinkClick r:id="rId2" tooltip="Einführungsgesetz zum Bürgerlichen Gesetzbuche"/>
              </a:rPr>
              <a:t> </a:t>
            </a:r>
            <a:r>
              <a:rPr lang="cs-CZ" u="sng" dirty="0" err="1">
                <a:hlinkClick r:id="rId2" tooltip="Einführungsgesetz zum Bürgerlichen Gesetzbuche"/>
              </a:rPr>
              <a:t>zum</a:t>
            </a:r>
            <a:r>
              <a:rPr lang="cs-CZ" u="sng" dirty="0">
                <a:hlinkClick r:id="rId2" tooltip="Einführungsgesetz zum Bürgerlichen Gesetzbuche"/>
              </a:rPr>
              <a:t> </a:t>
            </a:r>
            <a:r>
              <a:rPr lang="cs-CZ" u="sng" dirty="0" err="1">
                <a:hlinkClick r:id="rId2" tooltip="Einführungsgesetz zum Bürgerlichen Gesetzbuche"/>
              </a:rPr>
              <a:t>Bürgerlichen</a:t>
            </a:r>
            <a:r>
              <a:rPr lang="cs-CZ" u="sng" dirty="0">
                <a:hlinkClick r:id="rId2" tooltip="Einführungsgesetz zum Bürgerlichen Gesetzbuche"/>
              </a:rPr>
              <a:t> </a:t>
            </a:r>
            <a:r>
              <a:rPr lang="cs-CZ" u="sng" dirty="0" err="1">
                <a:hlinkClick r:id="rId2" tooltip="Einführungsgesetz zum Bürgerlichen Gesetzbuche"/>
              </a:rPr>
              <a:t>Gesetzbuche</a:t>
            </a:r>
            <a:r>
              <a:rPr lang="cs-CZ" dirty="0"/>
              <a:t> (EGBGB) </a:t>
            </a:r>
          </a:p>
          <a:p>
            <a:r>
              <a:rPr lang="cs-CZ" dirty="0"/>
              <a:t>Přechodná ustanovení </a:t>
            </a:r>
          </a:p>
          <a:p>
            <a:r>
              <a:rPr lang="cs-CZ" dirty="0" err="1"/>
              <a:t>Öffnungsklauseln</a:t>
            </a:r>
            <a:r>
              <a:rPr lang="cs-CZ" dirty="0"/>
              <a:t> pro spolkové země (tzv. </a:t>
            </a:r>
            <a:r>
              <a:rPr lang="cs-CZ" dirty="0" err="1"/>
              <a:t>Landesprivatrecht</a:t>
            </a:r>
            <a:r>
              <a:rPr lang="cs-CZ" dirty="0"/>
              <a:t>)</a:t>
            </a:r>
          </a:p>
          <a:p>
            <a:r>
              <a:rPr lang="cs-CZ" u="sng" dirty="0" err="1">
                <a:hlinkClick r:id="rId3" tooltip="Internationales Privatrecht (Deutschland)"/>
              </a:rPr>
              <a:t>Internationale</a:t>
            </a:r>
            <a:r>
              <a:rPr lang="cs-CZ" u="sng" dirty="0">
                <a:hlinkClick r:id="rId3" tooltip="Internationales Privatrecht (Deutschland)"/>
              </a:rPr>
              <a:t> </a:t>
            </a:r>
            <a:r>
              <a:rPr lang="cs-CZ" u="sng" dirty="0" err="1">
                <a:hlinkClick r:id="rId3" tooltip="Internationales Privatrecht (Deutschland)"/>
              </a:rPr>
              <a:t>Privatrecht</a:t>
            </a:r>
            <a:r>
              <a:rPr lang="cs-CZ" dirty="0"/>
              <a:t> (IPR)</a:t>
            </a:r>
          </a:p>
          <a:p>
            <a:endParaRPr lang="cs-CZ" dirty="0"/>
          </a:p>
        </p:txBody>
      </p:sp>
    </p:spTree>
    <p:extLst>
      <p:ext uri="{BB962C8B-B14F-4D97-AF65-F5344CB8AC3E}">
        <p14:creationId xmlns:p14="http://schemas.microsoft.com/office/powerpoint/2010/main" val="1514354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Gravitace (dokonce i ještě neexistující hvězdy)</a:t>
            </a:r>
          </a:p>
        </p:txBody>
      </p:sp>
      <p:sp>
        <p:nvSpPr>
          <p:cNvPr id="3" name="Zástupný symbol pro obsah 2"/>
          <p:cNvSpPr>
            <a:spLocks noGrp="1"/>
          </p:cNvSpPr>
          <p:nvPr>
            <p:ph idx="1"/>
          </p:nvPr>
        </p:nvSpPr>
        <p:spPr/>
        <p:txBody>
          <a:bodyPr>
            <a:normAutofit fontScale="92500" lnSpcReduction="10000"/>
          </a:bodyPr>
          <a:lstStyle/>
          <a:p>
            <a:r>
              <a:rPr lang="cs-CZ" dirty="0"/>
              <a:t>Japonsko – 1898</a:t>
            </a:r>
          </a:p>
          <a:p>
            <a:r>
              <a:rPr lang="cs-CZ" dirty="0"/>
              <a:t>Švýcarsko – ZGB, OR</a:t>
            </a:r>
          </a:p>
          <a:p>
            <a:r>
              <a:rPr lang="cs-CZ" dirty="0"/>
              <a:t>Rakousko: tři dílčí novely  1914-1916</a:t>
            </a:r>
          </a:p>
          <a:p>
            <a:r>
              <a:rPr lang="cs-CZ" dirty="0"/>
              <a:t>Thajsko 1925</a:t>
            </a:r>
          </a:p>
          <a:p>
            <a:r>
              <a:rPr lang="cs-CZ" dirty="0"/>
              <a:t>Turecko – kodifikace dle švýcarského vzoru 1926</a:t>
            </a:r>
          </a:p>
          <a:p>
            <a:r>
              <a:rPr lang="cs-CZ" dirty="0"/>
              <a:t>Čína 1930 (ještě platí na </a:t>
            </a:r>
            <a:r>
              <a:rPr lang="cs-CZ" dirty="0" err="1"/>
              <a:t>Taiwan</a:t>
            </a:r>
            <a:r>
              <a:rPr lang="cs-CZ" dirty="0"/>
              <a:t>)</a:t>
            </a:r>
          </a:p>
          <a:p>
            <a:r>
              <a:rPr lang="cs-CZ" dirty="0"/>
              <a:t>Řecko – ZGB 1946</a:t>
            </a:r>
          </a:p>
          <a:p>
            <a:r>
              <a:rPr lang="cs-CZ" dirty="0"/>
              <a:t>Jižní Korea 1958</a:t>
            </a:r>
          </a:p>
          <a:p>
            <a:r>
              <a:rPr lang="cs-CZ" dirty="0"/>
              <a:t>Vliv na </a:t>
            </a:r>
            <a:r>
              <a:rPr lang="cs-CZ" dirty="0" err="1"/>
              <a:t>Codice</a:t>
            </a:r>
            <a:r>
              <a:rPr lang="cs-CZ" dirty="0"/>
              <a:t> </a:t>
            </a:r>
            <a:r>
              <a:rPr lang="cs-CZ" dirty="0" err="1"/>
              <a:t>Cicile</a:t>
            </a:r>
            <a:r>
              <a:rPr lang="cs-CZ" dirty="0"/>
              <a:t> 1942, holandský OZ 1954 a portugalský </a:t>
            </a:r>
            <a:r>
              <a:rPr lang="cs-CZ" dirty="0" err="1"/>
              <a:t>Codigo</a:t>
            </a:r>
            <a:r>
              <a:rPr lang="cs-CZ" dirty="0"/>
              <a:t> </a:t>
            </a:r>
            <a:r>
              <a:rPr lang="cs-CZ" dirty="0" err="1"/>
              <a:t>civl</a:t>
            </a:r>
            <a:r>
              <a:rPr lang="cs-CZ" dirty="0"/>
              <a:t> 1967</a:t>
            </a:r>
          </a:p>
          <a:p>
            <a:endParaRPr lang="cs-CZ" dirty="0"/>
          </a:p>
        </p:txBody>
      </p:sp>
    </p:spTree>
    <p:extLst>
      <p:ext uri="{BB962C8B-B14F-4D97-AF65-F5344CB8AC3E}">
        <p14:creationId xmlns:p14="http://schemas.microsoft.com/office/powerpoint/2010/main" val="4283540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Svět BGB</a:t>
            </a:r>
          </a:p>
        </p:txBody>
      </p:sp>
      <p:sp>
        <p:nvSpPr>
          <p:cNvPr id="3" name="Zástupný symbol pro obsah 2"/>
          <p:cNvSpPr>
            <a:spLocks noGrp="1"/>
          </p:cNvSpPr>
          <p:nvPr>
            <p:ph idx="1"/>
          </p:nvPr>
        </p:nvSpPr>
        <p:spPr/>
        <p:txBody>
          <a:bodyPr>
            <a:normAutofit fontScale="77500" lnSpcReduction="20000"/>
          </a:bodyPr>
          <a:lstStyle/>
          <a:p>
            <a:r>
              <a:rPr lang="cs-CZ" dirty="0"/>
              <a:t>Překonání stavovského dělení světa</a:t>
            </a:r>
          </a:p>
          <a:p>
            <a:r>
              <a:rPr lang="cs-CZ" dirty="0"/>
              <a:t>„</a:t>
            </a:r>
            <a:r>
              <a:rPr lang="cs-CZ" dirty="0" err="1"/>
              <a:t>Freiheit</a:t>
            </a:r>
            <a:r>
              <a:rPr lang="cs-CZ" dirty="0"/>
              <a:t> </a:t>
            </a:r>
            <a:r>
              <a:rPr lang="cs-CZ" dirty="0" err="1"/>
              <a:t>und</a:t>
            </a:r>
            <a:r>
              <a:rPr lang="cs-CZ" dirty="0"/>
              <a:t> </a:t>
            </a:r>
            <a:r>
              <a:rPr lang="cs-CZ" dirty="0" err="1"/>
              <a:t>rechtlicher</a:t>
            </a:r>
            <a:r>
              <a:rPr lang="cs-CZ" dirty="0"/>
              <a:t> </a:t>
            </a:r>
            <a:r>
              <a:rPr lang="cs-CZ" dirty="0" err="1"/>
              <a:t>Gleichheit</a:t>
            </a:r>
            <a:r>
              <a:rPr lang="cs-CZ" dirty="0"/>
              <a:t> </a:t>
            </a:r>
            <a:r>
              <a:rPr lang="cs-CZ" dirty="0" err="1"/>
              <a:t>aller</a:t>
            </a:r>
            <a:r>
              <a:rPr lang="cs-CZ" dirty="0"/>
              <a:t> </a:t>
            </a:r>
            <a:r>
              <a:rPr lang="cs-CZ" dirty="0" err="1"/>
              <a:t>am</a:t>
            </a:r>
            <a:r>
              <a:rPr lang="cs-CZ" dirty="0"/>
              <a:t> </a:t>
            </a:r>
            <a:r>
              <a:rPr lang="cs-CZ" dirty="0" err="1"/>
              <a:t>Privatrechtsverkehr</a:t>
            </a:r>
            <a:r>
              <a:rPr lang="cs-CZ" dirty="0"/>
              <a:t> </a:t>
            </a:r>
            <a:r>
              <a:rPr lang="cs-CZ" dirty="0" err="1"/>
              <a:t>teilnehmenden</a:t>
            </a:r>
            <a:r>
              <a:rPr lang="cs-CZ" dirty="0"/>
              <a:t> </a:t>
            </a:r>
            <a:r>
              <a:rPr lang="cs-CZ" dirty="0" err="1"/>
              <a:t>Personen</a:t>
            </a:r>
            <a:r>
              <a:rPr lang="cs-CZ" dirty="0"/>
              <a:t>“</a:t>
            </a:r>
          </a:p>
          <a:p>
            <a:r>
              <a:rPr lang="cs-CZ" dirty="0"/>
              <a:t>Autonomie: Smluvní svoboda (</a:t>
            </a:r>
            <a:r>
              <a:rPr lang="cs-CZ" u="sng" dirty="0">
                <a:hlinkClick r:id="rId2"/>
              </a:rPr>
              <a:t>§ 305</a:t>
            </a:r>
            <a:r>
              <a:rPr lang="cs-CZ" dirty="0"/>
              <a:t> BGB a. F., nyní </a:t>
            </a:r>
            <a:r>
              <a:rPr lang="cs-CZ" u="sng" dirty="0">
                <a:hlinkClick r:id="rId3"/>
              </a:rPr>
              <a:t>§ 311</a:t>
            </a:r>
            <a:r>
              <a:rPr lang="cs-CZ" dirty="0"/>
              <a:t> </a:t>
            </a:r>
            <a:r>
              <a:rPr lang="cs-CZ" dirty="0" err="1"/>
              <a:t>Abs</a:t>
            </a:r>
            <a:r>
              <a:rPr lang="cs-CZ" dirty="0"/>
              <a:t>. 1 BGB n. F.) </a:t>
            </a:r>
            <a:r>
              <a:rPr lang="cs-CZ" dirty="0" err="1"/>
              <a:t>und</a:t>
            </a:r>
            <a:r>
              <a:rPr lang="cs-CZ" dirty="0"/>
              <a:t> testamentární volnost (§</a:t>
            </a:r>
            <a:r>
              <a:rPr lang="cs-CZ" u="sng" dirty="0">
                <a:hlinkClick r:id="rId4"/>
              </a:rPr>
              <a:t>§ 1937</a:t>
            </a:r>
            <a:r>
              <a:rPr lang="cs-CZ" dirty="0"/>
              <a:t> až 1941 BGB), Svobodné majetkové uspořádání (§ 903 BGB)</a:t>
            </a:r>
          </a:p>
          <a:p>
            <a:r>
              <a:rPr lang="cs-CZ" dirty="0"/>
              <a:t>Ovšem: rodinné právo jede v tuhém patriarchátu – správa a užívání majetku ženy manželem (§ 1363 BGB původní znění), rozhodovací pozice manžele o záležitostech manželství (§ 1354 BGB) rodičovskou péči řídí otec (§ 1627 BGB </a:t>
            </a:r>
          </a:p>
          <a:p>
            <a:r>
              <a:rPr lang="cs-CZ" u="sng" dirty="0" err="1">
                <a:hlinkClick r:id="rId5" tooltip="Personenstandsgesetz (Deutschland)"/>
              </a:rPr>
              <a:t>Personenstandsgesetz</a:t>
            </a:r>
            <a:r>
              <a:rPr lang="cs-CZ" dirty="0"/>
              <a:t> – civilní sňatek, připuštěn rozvod</a:t>
            </a:r>
          </a:p>
          <a:p>
            <a:r>
              <a:rPr lang="cs-CZ" dirty="0"/>
              <a:t>Kompromis mezi zájmy „</a:t>
            </a:r>
            <a:r>
              <a:rPr lang="cs-CZ" dirty="0" err="1"/>
              <a:t>poststavovské</a:t>
            </a:r>
            <a:r>
              <a:rPr lang="cs-CZ" dirty="0"/>
              <a:t>“ společnosti, průmyslu a politického uspořádání císařství</a:t>
            </a:r>
          </a:p>
          <a:p>
            <a:r>
              <a:rPr lang="cs-CZ" dirty="0"/>
              <a:t>Relikt roztříštěnosti a zároveň způsob jejího překonání: </a:t>
            </a:r>
            <a:r>
              <a:rPr lang="cs-CZ" dirty="0" err="1"/>
              <a:t>Gesetzgebungskompetenz</a:t>
            </a:r>
            <a:r>
              <a:rPr lang="cs-CZ" dirty="0"/>
              <a:t> zemí na poli soukromého práva (</a:t>
            </a:r>
            <a:r>
              <a:rPr lang="cs-CZ" u="sng" dirty="0">
                <a:hlinkClick r:id="rId6" tooltip="Einführungsgesetz zum Bürgerlichen Gesetzbuche (Deutschland)"/>
              </a:rPr>
              <a:t>EGBGB</a:t>
            </a:r>
            <a:r>
              <a:rPr lang="cs-CZ" dirty="0"/>
              <a:t>)</a:t>
            </a:r>
          </a:p>
          <a:p>
            <a:endParaRPr lang="cs-CZ" dirty="0"/>
          </a:p>
        </p:txBody>
      </p:sp>
    </p:spTree>
    <p:extLst>
      <p:ext uri="{BB962C8B-B14F-4D97-AF65-F5344CB8AC3E}">
        <p14:creationId xmlns:p14="http://schemas.microsoft.com/office/powerpoint/2010/main" val="205666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Výhody a nevýhody BGB</a:t>
            </a:r>
          </a:p>
        </p:txBody>
      </p:sp>
      <p:sp>
        <p:nvSpPr>
          <p:cNvPr id="3" name="Zástupný symbol pro obsah 2"/>
          <p:cNvSpPr>
            <a:spLocks noGrp="1"/>
          </p:cNvSpPr>
          <p:nvPr>
            <p:ph idx="1"/>
          </p:nvPr>
        </p:nvSpPr>
        <p:spPr/>
        <p:txBody>
          <a:bodyPr>
            <a:normAutofit fontScale="85000" lnSpcReduction="20000"/>
          </a:bodyPr>
          <a:lstStyle/>
          <a:p>
            <a:r>
              <a:rPr lang="de-DE" dirty="0"/>
              <a:t>Drei gängige Behauptungen</a:t>
            </a:r>
            <a:r>
              <a:rPr lang="cs-CZ" dirty="0"/>
              <a:t> (prof. </a:t>
            </a:r>
            <a:r>
              <a:rPr lang="cs-CZ" dirty="0" err="1"/>
              <a:t>Rüfner</a:t>
            </a:r>
            <a:r>
              <a:rPr lang="cs-CZ" dirty="0"/>
              <a:t>)</a:t>
            </a:r>
            <a:r>
              <a:rPr lang="de-DE" dirty="0"/>
              <a:t>:</a:t>
            </a:r>
          </a:p>
          <a:p>
            <a:r>
              <a:rPr lang="de-DE" dirty="0"/>
              <a:t>• Als „spätgeborenes Kind des Liberalismus“(Franz </a:t>
            </a:r>
            <a:r>
              <a:rPr lang="de-DE" dirty="0" err="1"/>
              <a:t>Wieacker</a:t>
            </a:r>
            <a:r>
              <a:rPr lang="de-DE" dirty="0"/>
              <a:t>) b</a:t>
            </a:r>
            <a:r>
              <a:rPr lang="cs-CZ" dirty="0"/>
              <a:t>e</a:t>
            </a:r>
            <a:r>
              <a:rPr lang="de-DE" dirty="0" err="1"/>
              <a:t>rücksichtigt</a:t>
            </a:r>
            <a:r>
              <a:rPr lang="cs-CZ" dirty="0"/>
              <a:t> </a:t>
            </a:r>
            <a:r>
              <a:rPr lang="de-DE" dirty="0"/>
              <a:t>das BGB die Notwendigkeit eines </a:t>
            </a:r>
            <a:r>
              <a:rPr lang="cs-CZ" dirty="0"/>
              <a:t> </a:t>
            </a:r>
            <a:r>
              <a:rPr lang="de-DE" dirty="0"/>
              <a:t>angemessenen Schutzes des Schwächeren im Rechtsverkehr nicht hinreichend. Daher </a:t>
            </a:r>
            <a:r>
              <a:rPr lang="de-DE" dirty="0" err="1"/>
              <a:t>mußte</a:t>
            </a:r>
            <a:r>
              <a:rPr lang="de-DE" dirty="0"/>
              <a:t> es alsbald durch Spezialgesetze wie das Abzahlungsgesetz (1895) und später das MRHG und das AGBG ergänzt werden.</a:t>
            </a:r>
          </a:p>
          <a:p>
            <a:r>
              <a:rPr lang="de-DE" dirty="0"/>
              <a:t>Die Abstraktheit der Regelungen des BGB und die Verwendung zahlreicher Generalklauseln macht das BGB unempfindlich gegen Änderungen der politischen Rahmenbedingungen. Es konnte daher sowohl unter der NS-Herrschaft als auch lange Zeit unter der Herrschaft der SED fortbestehen –</a:t>
            </a:r>
            <a:r>
              <a:rPr lang="cs-CZ" dirty="0"/>
              <a:t> </a:t>
            </a:r>
            <a:r>
              <a:rPr lang="de-DE" dirty="0"/>
              <a:t>bot aber auch keinen Schutz gegen Willkür und Unrechtsjustiz.</a:t>
            </a:r>
          </a:p>
          <a:p>
            <a:r>
              <a:rPr lang="de-DE" dirty="0"/>
              <a:t>Die Regelungstechnik des BGB, die vielfach auf die ausdrückliche Nennung der zugrundeliegenden Dogmen verzichtet, macht das BGB für Studenten schwer vermittelbar und für Ausländer </a:t>
            </a:r>
            <a:r>
              <a:rPr lang="de-DE" dirty="0" err="1"/>
              <a:t>unzugän</a:t>
            </a:r>
            <a:r>
              <a:rPr lang="cs-CZ" dirty="0" err="1"/>
              <a:t>glich</a:t>
            </a:r>
            <a:endParaRPr lang="de-DE" dirty="0"/>
          </a:p>
          <a:p>
            <a:endParaRPr lang="cs-CZ" dirty="0"/>
          </a:p>
        </p:txBody>
      </p:sp>
    </p:spTree>
    <p:extLst>
      <p:ext uri="{BB962C8B-B14F-4D97-AF65-F5344CB8AC3E}">
        <p14:creationId xmlns:p14="http://schemas.microsoft.com/office/powerpoint/2010/main" val="1817158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Stylistika a dotváření práva BGB</a:t>
            </a:r>
          </a:p>
        </p:txBody>
      </p:sp>
      <p:sp>
        <p:nvSpPr>
          <p:cNvPr id="3" name="Zástupný symbol pro obsah 2"/>
          <p:cNvSpPr>
            <a:spLocks noGrp="1"/>
          </p:cNvSpPr>
          <p:nvPr>
            <p:ph idx="1"/>
          </p:nvPr>
        </p:nvSpPr>
        <p:spPr/>
        <p:txBody>
          <a:bodyPr>
            <a:normAutofit lnSpcReduction="10000"/>
          </a:bodyPr>
          <a:lstStyle/>
          <a:p>
            <a:r>
              <a:rPr lang="cs-CZ" dirty="0"/>
              <a:t>Opuštění kasuisticky budovaných norem (případového práva) ve stylu </a:t>
            </a:r>
            <a:r>
              <a:rPr lang="cs-CZ" dirty="0" err="1"/>
              <a:t>pandektistiky</a:t>
            </a:r>
            <a:endParaRPr lang="cs-CZ" dirty="0"/>
          </a:p>
          <a:p>
            <a:r>
              <a:rPr lang="cs-CZ" dirty="0"/>
              <a:t>Abstraktní a generalizující styl</a:t>
            </a:r>
          </a:p>
          <a:p>
            <a:r>
              <a:rPr lang="cs-CZ" dirty="0"/>
              <a:t>Absence definic základních pojmů (smlouvy, podmínka, škoda)</a:t>
            </a:r>
          </a:p>
          <a:p>
            <a:r>
              <a:rPr lang="cs-CZ" dirty="0"/>
              <a:t>Dezerce při řešení základních dogmatických otázek (plnění – smlouva či reálný akt)</a:t>
            </a:r>
          </a:p>
          <a:p>
            <a:r>
              <a:rPr lang="cs-CZ" dirty="0"/>
              <a:t>Kritika obecné části, vysoký stupeň abstraktnosti není zárukou individuální spravedlnosti v konkrétních případech</a:t>
            </a:r>
          </a:p>
          <a:p>
            <a:r>
              <a:rPr lang="cs-CZ" dirty="0"/>
              <a:t>Velký význam judikatury, která dopředu fixuje instituty (</a:t>
            </a:r>
            <a:r>
              <a:rPr lang="cs-CZ" dirty="0" err="1"/>
              <a:t>wegfall</a:t>
            </a:r>
            <a:r>
              <a:rPr lang="cs-CZ" dirty="0"/>
              <a:t>, positive </a:t>
            </a:r>
            <a:r>
              <a:rPr lang="cs-CZ" dirty="0" err="1"/>
              <a:t>Vetragsverletzung</a:t>
            </a:r>
            <a:r>
              <a:rPr lang="cs-CZ" dirty="0"/>
              <a:t>)</a:t>
            </a:r>
          </a:p>
          <a:p>
            <a:endParaRPr lang="cs-CZ" dirty="0"/>
          </a:p>
        </p:txBody>
      </p:sp>
    </p:spTree>
    <p:extLst>
      <p:ext uri="{BB962C8B-B14F-4D97-AF65-F5344CB8AC3E}">
        <p14:creationId xmlns:p14="http://schemas.microsoft.com/office/powerpoint/2010/main" val="2646219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Výklad BGB</a:t>
            </a:r>
          </a:p>
        </p:txBody>
      </p:sp>
      <p:sp>
        <p:nvSpPr>
          <p:cNvPr id="3" name="Zástupný symbol pro obsah 2"/>
          <p:cNvSpPr>
            <a:spLocks noGrp="1"/>
          </p:cNvSpPr>
          <p:nvPr>
            <p:ph idx="1"/>
          </p:nvPr>
        </p:nvSpPr>
        <p:spPr/>
        <p:txBody>
          <a:bodyPr>
            <a:normAutofit fontScale="77500" lnSpcReduction="20000"/>
          </a:bodyPr>
          <a:lstStyle/>
          <a:p>
            <a:r>
              <a:rPr lang="cs-CZ" dirty="0"/>
              <a:t>Od 60. let 20. století </a:t>
            </a:r>
            <a:r>
              <a:rPr lang="cs-CZ" dirty="0" err="1"/>
              <a:t>Wertungsjurisprudenz</a:t>
            </a:r>
            <a:r>
              <a:rPr lang="cs-CZ" dirty="0"/>
              <a:t> </a:t>
            </a:r>
          </a:p>
          <a:p>
            <a:r>
              <a:rPr lang="cs-CZ" dirty="0" err="1"/>
              <a:t>Gesetzgeber</a:t>
            </a:r>
            <a:r>
              <a:rPr lang="cs-CZ" dirty="0"/>
              <a:t> </a:t>
            </a:r>
            <a:r>
              <a:rPr lang="cs-CZ" dirty="0" err="1"/>
              <a:t>und</a:t>
            </a:r>
            <a:r>
              <a:rPr lang="cs-CZ" dirty="0"/>
              <a:t> </a:t>
            </a:r>
            <a:r>
              <a:rPr lang="cs-CZ" dirty="0" err="1"/>
              <a:t>Rechtsanwender</a:t>
            </a:r>
            <a:r>
              <a:rPr lang="cs-CZ" dirty="0"/>
              <a:t> </a:t>
            </a:r>
            <a:r>
              <a:rPr lang="cs-CZ" dirty="0" err="1"/>
              <a:t>Rechtsbegriffe</a:t>
            </a:r>
            <a:r>
              <a:rPr lang="cs-CZ" dirty="0"/>
              <a:t> </a:t>
            </a:r>
            <a:r>
              <a:rPr lang="cs-CZ" dirty="0" err="1"/>
              <a:t>stets</a:t>
            </a:r>
            <a:r>
              <a:rPr lang="cs-CZ" dirty="0"/>
              <a:t> </a:t>
            </a:r>
            <a:r>
              <a:rPr lang="cs-CZ" dirty="0" err="1"/>
              <a:t>einer</a:t>
            </a:r>
            <a:r>
              <a:rPr lang="cs-CZ" dirty="0"/>
              <a:t> „</a:t>
            </a:r>
            <a:r>
              <a:rPr lang="cs-CZ" dirty="0" err="1"/>
              <a:t>Wertung</a:t>
            </a:r>
            <a:r>
              <a:rPr lang="cs-CZ" dirty="0"/>
              <a:t>“ </a:t>
            </a:r>
            <a:r>
              <a:rPr lang="cs-CZ" dirty="0" err="1"/>
              <a:t>unterzögen</a:t>
            </a:r>
            <a:r>
              <a:rPr lang="cs-CZ" dirty="0"/>
              <a:t>, </a:t>
            </a:r>
            <a:r>
              <a:rPr lang="cs-CZ" dirty="0" err="1"/>
              <a:t>sodass</a:t>
            </a:r>
            <a:r>
              <a:rPr lang="cs-CZ" dirty="0"/>
              <a:t> der Richter </a:t>
            </a:r>
            <a:r>
              <a:rPr lang="cs-CZ" dirty="0" err="1"/>
              <a:t>die</a:t>
            </a:r>
            <a:r>
              <a:rPr lang="cs-CZ" dirty="0"/>
              <a:t> </a:t>
            </a:r>
            <a:r>
              <a:rPr lang="cs-CZ" dirty="0" err="1"/>
              <a:t>Rechtsordnung</a:t>
            </a:r>
            <a:r>
              <a:rPr lang="cs-CZ" dirty="0"/>
              <a:t> </a:t>
            </a:r>
            <a:r>
              <a:rPr lang="cs-CZ" dirty="0" err="1"/>
              <a:t>und</a:t>
            </a:r>
            <a:r>
              <a:rPr lang="cs-CZ" dirty="0"/>
              <a:t> </a:t>
            </a:r>
            <a:r>
              <a:rPr lang="cs-CZ" dirty="0" err="1"/>
              <a:t>gegebenenfalls</a:t>
            </a:r>
            <a:r>
              <a:rPr lang="cs-CZ" dirty="0"/>
              <a:t> </a:t>
            </a:r>
            <a:r>
              <a:rPr lang="cs-CZ" dirty="0" err="1"/>
              <a:t>die</a:t>
            </a:r>
            <a:r>
              <a:rPr lang="cs-CZ" dirty="0"/>
              <a:t> in </a:t>
            </a:r>
            <a:r>
              <a:rPr lang="cs-CZ" dirty="0" err="1"/>
              <a:t>ihr</a:t>
            </a:r>
            <a:r>
              <a:rPr lang="cs-CZ" dirty="0"/>
              <a:t> </a:t>
            </a:r>
            <a:r>
              <a:rPr lang="cs-CZ" dirty="0" err="1"/>
              <a:t>bestehenden</a:t>
            </a:r>
            <a:r>
              <a:rPr lang="cs-CZ" dirty="0"/>
              <a:t> </a:t>
            </a:r>
            <a:r>
              <a:rPr lang="cs-CZ" dirty="0" err="1"/>
              <a:t>Gesetzeslücken</a:t>
            </a:r>
            <a:r>
              <a:rPr lang="cs-CZ" dirty="0"/>
              <a:t> </a:t>
            </a:r>
            <a:r>
              <a:rPr lang="cs-CZ" dirty="0" err="1"/>
              <a:t>im</a:t>
            </a:r>
            <a:r>
              <a:rPr lang="cs-CZ" dirty="0"/>
              <a:t> </a:t>
            </a:r>
            <a:r>
              <a:rPr lang="cs-CZ" dirty="0" err="1"/>
              <a:t>Lichte</a:t>
            </a:r>
            <a:r>
              <a:rPr lang="cs-CZ" dirty="0"/>
              <a:t> der </a:t>
            </a:r>
            <a:r>
              <a:rPr lang="cs-CZ" dirty="0" err="1"/>
              <a:t>Wertmaßstäbe</a:t>
            </a:r>
            <a:r>
              <a:rPr lang="cs-CZ" dirty="0"/>
              <a:t> des GG </a:t>
            </a:r>
            <a:r>
              <a:rPr lang="cs-CZ" dirty="0" err="1"/>
              <a:t>zu</a:t>
            </a:r>
            <a:r>
              <a:rPr lang="cs-CZ" dirty="0"/>
              <a:t> </a:t>
            </a:r>
            <a:r>
              <a:rPr lang="cs-CZ" dirty="0" err="1"/>
              <a:t>schließen</a:t>
            </a:r>
            <a:r>
              <a:rPr lang="cs-CZ" dirty="0"/>
              <a:t> </a:t>
            </a:r>
            <a:r>
              <a:rPr lang="cs-CZ" dirty="0" err="1"/>
              <a:t>habe</a:t>
            </a:r>
            <a:r>
              <a:rPr lang="cs-CZ" dirty="0"/>
              <a:t>.</a:t>
            </a:r>
          </a:p>
          <a:p>
            <a:r>
              <a:rPr lang="cs-CZ" dirty="0"/>
              <a:t>Die </a:t>
            </a:r>
            <a:r>
              <a:rPr lang="cs-CZ" u="sng" dirty="0"/>
              <a:t>Auslegung</a:t>
            </a:r>
            <a:r>
              <a:rPr lang="cs-CZ" dirty="0"/>
              <a:t> der </a:t>
            </a:r>
            <a:r>
              <a:rPr lang="cs-CZ" dirty="0" err="1"/>
              <a:t>Rechtsnormen</a:t>
            </a:r>
            <a:r>
              <a:rPr lang="cs-CZ" dirty="0"/>
              <a:t> des BGB </a:t>
            </a:r>
            <a:r>
              <a:rPr lang="cs-CZ" dirty="0" err="1"/>
              <a:t>und</a:t>
            </a:r>
            <a:r>
              <a:rPr lang="cs-CZ" dirty="0"/>
              <a:t> </a:t>
            </a:r>
            <a:r>
              <a:rPr lang="cs-CZ" dirty="0" err="1"/>
              <a:t>seiner</a:t>
            </a:r>
            <a:r>
              <a:rPr lang="cs-CZ" dirty="0"/>
              <a:t> </a:t>
            </a:r>
            <a:r>
              <a:rPr lang="cs-CZ" dirty="0" err="1"/>
              <a:t>Nebengesetze</a:t>
            </a:r>
            <a:r>
              <a:rPr lang="cs-CZ" dirty="0"/>
              <a:t> </a:t>
            </a:r>
            <a:r>
              <a:rPr lang="cs-CZ" dirty="0" err="1"/>
              <a:t>folgt</a:t>
            </a:r>
            <a:r>
              <a:rPr lang="cs-CZ" dirty="0"/>
              <a:t> dem von </a:t>
            </a:r>
            <a:r>
              <a:rPr lang="cs-CZ" dirty="0" err="1"/>
              <a:t>Seiten</a:t>
            </a:r>
            <a:r>
              <a:rPr lang="cs-CZ" dirty="0"/>
              <a:t> des </a:t>
            </a:r>
            <a:r>
              <a:rPr lang="cs-CZ" u="sng" dirty="0"/>
              <a:t>BVerfG</a:t>
            </a:r>
            <a:r>
              <a:rPr lang="cs-CZ" dirty="0"/>
              <a:t> </a:t>
            </a:r>
            <a:r>
              <a:rPr lang="cs-CZ" dirty="0" err="1"/>
              <a:t>und</a:t>
            </a:r>
            <a:r>
              <a:rPr lang="cs-CZ" dirty="0"/>
              <a:t> des </a:t>
            </a:r>
            <a:r>
              <a:rPr lang="cs-CZ" u="sng" dirty="0"/>
              <a:t>BGH</a:t>
            </a:r>
            <a:r>
              <a:rPr lang="cs-CZ" dirty="0"/>
              <a:t> </a:t>
            </a:r>
            <a:r>
              <a:rPr lang="cs-CZ" dirty="0" err="1"/>
              <a:t>geebneten</a:t>
            </a:r>
            <a:r>
              <a:rPr lang="cs-CZ" dirty="0"/>
              <a:t> </a:t>
            </a:r>
            <a:r>
              <a:rPr lang="cs-CZ" dirty="0" err="1"/>
              <a:t>Wertekonzept</a:t>
            </a:r>
            <a:r>
              <a:rPr lang="cs-CZ" dirty="0"/>
              <a:t> der </a:t>
            </a:r>
            <a:r>
              <a:rPr lang="cs-CZ" dirty="0" err="1"/>
              <a:t>Maßgeblichkeit</a:t>
            </a:r>
            <a:r>
              <a:rPr lang="cs-CZ" dirty="0"/>
              <a:t> des </a:t>
            </a:r>
            <a:r>
              <a:rPr lang="cs-CZ" dirty="0" err="1"/>
              <a:t>im</a:t>
            </a:r>
            <a:r>
              <a:rPr lang="cs-CZ" dirty="0"/>
              <a:t> </a:t>
            </a:r>
            <a:r>
              <a:rPr lang="cs-CZ" dirty="0" err="1"/>
              <a:t>Gesetzeswortlaut</a:t>
            </a:r>
            <a:r>
              <a:rPr lang="cs-CZ" dirty="0"/>
              <a:t> </a:t>
            </a:r>
            <a:r>
              <a:rPr lang="cs-CZ" dirty="0" err="1"/>
              <a:t>zum</a:t>
            </a:r>
            <a:r>
              <a:rPr lang="cs-CZ" dirty="0"/>
              <a:t> </a:t>
            </a:r>
            <a:r>
              <a:rPr lang="cs-CZ" dirty="0" err="1"/>
              <a:t>Ausdruck</a:t>
            </a:r>
            <a:r>
              <a:rPr lang="cs-CZ" dirty="0"/>
              <a:t> </a:t>
            </a:r>
            <a:r>
              <a:rPr lang="cs-CZ" dirty="0" err="1"/>
              <a:t>gebrachten</a:t>
            </a:r>
            <a:r>
              <a:rPr lang="cs-CZ" dirty="0"/>
              <a:t> „</a:t>
            </a:r>
            <a:r>
              <a:rPr lang="cs-CZ" dirty="0" err="1"/>
              <a:t>objektivierten</a:t>
            </a:r>
            <a:r>
              <a:rPr lang="cs-CZ" dirty="0"/>
              <a:t> </a:t>
            </a:r>
            <a:r>
              <a:rPr lang="cs-CZ" dirty="0" err="1"/>
              <a:t>Willens</a:t>
            </a:r>
            <a:r>
              <a:rPr lang="cs-CZ" dirty="0"/>
              <a:t>“ des </a:t>
            </a:r>
            <a:r>
              <a:rPr lang="cs-CZ" dirty="0" err="1"/>
              <a:t>Gesetzgebers</a:t>
            </a:r>
            <a:r>
              <a:rPr lang="cs-CZ" dirty="0"/>
              <a:t> (</a:t>
            </a:r>
            <a:r>
              <a:rPr lang="cs-CZ" dirty="0" err="1"/>
              <a:t>sogenannte</a:t>
            </a:r>
            <a:r>
              <a:rPr lang="cs-CZ" dirty="0"/>
              <a:t> </a:t>
            </a:r>
            <a:r>
              <a:rPr lang="cs-CZ" i="1" dirty="0"/>
              <a:t>objektive </a:t>
            </a:r>
            <a:r>
              <a:rPr lang="cs-CZ" i="1" dirty="0" err="1"/>
              <a:t>Theorie</a:t>
            </a:r>
            <a:r>
              <a:rPr lang="cs-CZ" dirty="0"/>
              <a:t>). </a:t>
            </a:r>
          </a:p>
          <a:p>
            <a:r>
              <a:rPr lang="cs-CZ" dirty="0" err="1"/>
              <a:t>Unmaßgeblich</a:t>
            </a:r>
            <a:r>
              <a:rPr lang="cs-CZ" dirty="0"/>
              <a:t> </a:t>
            </a:r>
            <a:r>
              <a:rPr lang="cs-CZ" dirty="0" err="1"/>
              <a:t>ist</a:t>
            </a:r>
            <a:r>
              <a:rPr lang="cs-CZ" dirty="0"/>
              <a:t> nach der </a:t>
            </a:r>
            <a:r>
              <a:rPr lang="cs-CZ" dirty="0" err="1"/>
              <a:t>höchstrichterlichen</a:t>
            </a:r>
            <a:r>
              <a:rPr lang="cs-CZ" dirty="0"/>
              <a:t> </a:t>
            </a:r>
            <a:r>
              <a:rPr lang="cs-CZ" dirty="0" err="1"/>
              <a:t>Rechtsprechung</a:t>
            </a:r>
            <a:r>
              <a:rPr lang="cs-CZ" dirty="0"/>
              <a:t> </a:t>
            </a:r>
            <a:r>
              <a:rPr lang="cs-CZ" dirty="0" err="1"/>
              <a:t>hingegen</a:t>
            </a:r>
            <a:r>
              <a:rPr lang="cs-CZ" dirty="0"/>
              <a:t> der </a:t>
            </a:r>
            <a:r>
              <a:rPr lang="cs-CZ" dirty="0" err="1"/>
              <a:t>subjektive</a:t>
            </a:r>
            <a:r>
              <a:rPr lang="cs-CZ" dirty="0"/>
              <a:t> </a:t>
            </a:r>
            <a:r>
              <a:rPr lang="cs-CZ" dirty="0" err="1"/>
              <a:t>Wille</a:t>
            </a:r>
            <a:r>
              <a:rPr lang="cs-CZ" dirty="0"/>
              <a:t> des </a:t>
            </a:r>
            <a:r>
              <a:rPr lang="cs-CZ" dirty="0" err="1"/>
              <a:t>historischen</a:t>
            </a:r>
            <a:r>
              <a:rPr lang="cs-CZ" dirty="0"/>
              <a:t> </a:t>
            </a:r>
            <a:r>
              <a:rPr lang="cs-CZ" dirty="0" err="1"/>
              <a:t>Gesetzgebers</a:t>
            </a:r>
            <a:r>
              <a:rPr lang="cs-CZ" dirty="0"/>
              <a:t>, der </a:t>
            </a:r>
            <a:r>
              <a:rPr lang="cs-CZ" dirty="0" err="1"/>
              <a:t>sich</a:t>
            </a:r>
            <a:r>
              <a:rPr lang="cs-CZ" dirty="0"/>
              <a:t> </a:t>
            </a:r>
            <a:r>
              <a:rPr lang="cs-CZ" dirty="0" err="1"/>
              <a:t>im</a:t>
            </a:r>
            <a:r>
              <a:rPr lang="cs-CZ" dirty="0"/>
              <a:t> </a:t>
            </a:r>
            <a:r>
              <a:rPr lang="cs-CZ" dirty="0" err="1"/>
              <a:t>Zweifel</a:t>
            </a:r>
            <a:r>
              <a:rPr lang="cs-CZ" dirty="0"/>
              <a:t> </a:t>
            </a:r>
            <a:r>
              <a:rPr lang="cs-CZ" dirty="0" err="1"/>
              <a:t>auch</a:t>
            </a:r>
            <a:r>
              <a:rPr lang="cs-CZ" dirty="0"/>
              <a:t> </a:t>
            </a:r>
            <a:r>
              <a:rPr lang="cs-CZ" dirty="0" err="1"/>
              <a:t>gar</a:t>
            </a:r>
            <a:r>
              <a:rPr lang="cs-CZ" dirty="0"/>
              <a:t> </a:t>
            </a:r>
            <a:r>
              <a:rPr lang="cs-CZ" dirty="0" err="1"/>
              <a:t>nicht</a:t>
            </a:r>
            <a:r>
              <a:rPr lang="cs-CZ" dirty="0"/>
              <a:t> </a:t>
            </a:r>
            <a:r>
              <a:rPr lang="cs-CZ" dirty="0" err="1"/>
              <a:t>eruieren</a:t>
            </a:r>
            <a:r>
              <a:rPr lang="cs-CZ" dirty="0"/>
              <a:t> </a:t>
            </a:r>
            <a:r>
              <a:rPr lang="cs-CZ" dirty="0" err="1"/>
              <a:t>ließe</a:t>
            </a:r>
            <a:r>
              <a:rPr lang="cs-CZ" dirty="0"/>
              <a:t>. </a:t>
            </a:r>
            <a:r>
              <a:rPr lang="cs-CZ" dirty="0" err="1"/>
              <a:t>Im</a:t>
            </a:r>
            <a:r>
              <a:rPr lang="cs-CZ" dirty="0"/>
              <a:t> </a:t>
            </a:r>
            <a:r>
              <a:rPr lang="cs-CZ" dirty="0" err="1"/>
              <a:t>Sinne</a:t>
            </a:r>
            <a:r>
              <a:rPr lang="cs-CZ" dirty="0"/>
              <a:t> des </a:t>
            </a:r>
            <a:r>
              <a:rPr lang="cs-CZ" dirty="0" err="1"/>
              <a:t>Rechtsgedankens</a:t>
            </a:r>
            <a:r>
              <a:rPr lang="cs-CZ" dirty="0"/>
              <a:t> des </a:t>
            </a:r>
            <a:r>
              <a:rPr lang="cs-CZ" u="sng" dirty="0"/>
              <a:t>§ 133</a:t>
            </a:r>
            <a:r>
              <a:rPr lang="cs-CZ" dirty="0"/>
              <a:t> BGB </a:t>
            </a:r>
            <a:r>
              <a:rPr lang="cs-CZ" dirty="0" err="1"/>
              <a:t>konkretisiert</a:t>
            </a:r>
            <a:r>
              <a:rPr lang="cs-CZ" dirty="0"/>
              <a:t> der BGH </a:t>
            </a:r>
            <a:r>
              <a:rPr lang="cs-CZ" dirty="0" err="1"/>
              <a:t>noch</a:t>
            </a:r>
            <a:r>
              <a:rPr lang="cs-CZ" dirty="0"/>
              <a:t> </a:t>
            </a:r>
            <a:r>
              <a:rPr lang="cs-CZ" dirty="0" err="1"/>
              <a:t>dahin</a:t>
            </a:r>
            <a:r>
              <a:rPr lang="cs-CZ" dirty="0"/>
              <a:t>, </a:t>
            </a:r>
            <a:r>
              <a:rPr lang="cs-CZ" dirty="0" err="1"/>
              <a:t>dass</a:t>
            </a:r>
            <a:r>
              <a:rPr lang="cs-CZ" dirty="0"/>
              <a:t> </a:t>
            </a:r>
            <a:r>
              <a:rPr lang="cs-CZ" dirty="0" err="1"/>
              <a:t>nicht</a:t>
            </a:r>
            <a:r>
              <a:rPr lang="cs-CZ" dirty="0"/>
              <a:t> der </a:t>
            </a:r>
            <a:r>
              <a:rPr lang="cs-CZ" dirty="0" err="1"/>
              <a:t>buchstäbliche</a:t>
            </a:r>
            <a:r>
              <a:rPr lang="cs-CZ" dirty="0"/>
              <a:t> </a:t>
            </a:r>
            <a:r>
              <a:rPr lang="cs-CZ" dirty="0" err="1"/>
              <a:t>Ausdruck</a:t>
            </a:r>
            <a:r>
              <a:rPr lang="cs-CZ" dirty="0"/>
              <a:t>, </a:t>
            </a:r>
            <a:r>
              <a:rPr lang="cs-CZ" dirty="0" err="1"/>
              <a:t>sondern</a:t>
            </a:r>
            <a:r>
              <a:rPr lang="cs-CZ" dirty="0"/>
              <a:t> der </a:t>
            </a:r>
            <a:r>
              <a:rPr lang="cs-CZ" dirty="0" err="1"/>
              <a:t>Sinn</a:t>
            </a:r>
            <a:r>
              <a:rPr lang="cs-CZ" dirty="0"/>
              <a:t> der </a:t>
            </a:r>
            <a:r>
              <a:rPr lang="cs-CZ" dirty="0" err="1"/>
              <a:t>Norm</a:t>
            </a:r>
            <a:r>
              <a:rPr lang="cs-CZ" dirty="0"/>
              <a:t> </a:t>
            </a:r>
            <a:r>
              <a:rPr lang="cs-CZ" dirty="0" err="1"/>
              <a:t>zu</a:t>
            </a:r>
            <a:r>
              <a:rPr lang="cs-CZ" dirty="0"/>
              <a:t> </a:t>
            </a:r>
            <a:r>
              <a:rPr lang="cs-CZ" dirty="0" err="1"/>
              <a:t>erfassen</a:t>
            </a:r>
            <a:r>
              <a:rPr lang="cs-CZ" dirty="0"/>
              <a:t> </a:t>
            </a:r>
            <a:r>
              <a:rPr lang="cs-CZ" dirty="0" err="1"/>
              <a:t>und</a:t>
            </a:r>
            <a:r>
              <a:rPr lang="cs-CZ" dirty="0"/>
              <a:t> </a:t>
            </a:r>
            <a:r>
              <a:rPr lang="cs-CZ" dirty="0" err="1"/>
              <a:t>zu</a:t>
            </a:r>
            <a:r>
              <a:rPr lang="cs-CZ" dirty="0"/>
              <a:t> </a:t>
            </a:r>
            <a:r>
              <a:rPr lang="cs-CZ" dirty="0" err="1"/>
              <a:t>würdigen</a:t>
            </a:r>
            <a:r>
              <a:rPr lang="cs-CZ" dirty="0"/>
              <a:t> </a:t>
            </a:r>
            <a:r>
              <a:rPr lang="cs-CZ" dirty="0" err="1"/>
              <a:t>sei</a:t>
            </a:r>
            <a:r>
              <a:rPr lang="cs-CZ" dirty="0"/>
              <a:t>.</a:t>
            </a:r>
          </a:p>
          <a:p>
            <a:r>
              <a:rPr lang="cs-CZ" dirty="0"/>
              <a:t> In </a:t>
            </a:r>
            <a:r>
              <a:rPr lang="cs-CZ" dirty="0" err="1"/>
              <a:t>diesem</a:t>
            </a:r>
            <a:r>
              <a:rPr lang="cs-CZ" dirty="0"/>
              <a:t> </a:t>
            </a:r>
            <a:r>
              <a:rPr lang="cs-CZ" dirty="0" err="1"/>
              <a:t>Sinne</a:t>
            </a:r>
            <a:r>
              <a:rPr lang="cs-CZ" dirty="0"/>
              <a:t> </a:t>
            </a:r>
            <a:r>
              <a:rPr lang="cs-CZ" dirty="0" err="1"/>
              <a:t>werden</a:t>
            </a:r>
            <a:r>
              <a:rPr lang="cs-CZ" dirty="0"/>
              <a:t> </a:t>
            </a:r>
            <a:r>
              <a:rPr lang="cs-CZ" dirty="0" err="1"/>
              <a:t>als</a:t>
            </a:r>
            <a:r>
              <a:rPr lang="cs-CZ" dirty="0"/>
              <a:t> </a:t>
            </a:r>
            <a:r>
              <a:rPr lang="cs-CZ" dirty="0" err="1"/>
              <a:t>maßgebende</a:t>
            </a:r>
            <a:r>
              <a:rPr lang="cs-CZ" dirty="0"/>
              <a:t> </a:t>
            </a:r>
            <a:r>
              <a:rPr lang="cs-CZ" dirty="0" err="1"/>
              <a:t>Kriterien</a:t>
            </a:r>
            <a:r>
              <a:rPr lang="cs-CZ" dirty="0"/>
              <a:t> </a:t>
            </a:r>
            <a:r>
              <a:rPr lang="cs-CZ" dirty="0" err="1"/>
              <a:t>für</a:t>
            </a:r>
            <a:r>
              <a:rPr lang="cs-CZ" dirty="0"/>
              <a:t> </a:t>
            </a:r>
            <a:r>
              <a:rPr lang="cs-CZ" dirty="0" err="1"/>
              <a:t>die</a:t>
            </a:r>
            <a:r>
              <a:rPr lang="cs-CZ" dirty="0"/>
              <a:t> </a:t>
            </a:r>
            <a:r>
              <a:rPr lang="cs-CZ" u="sng" dirty="0" err="1"/>
              <a:t>Methoden</a:t>
            </a:r>
            <a:r>
              <a:rPr lang="cs-CZ" u="sng" dirty="0"/>
              <a:t> der Auslegung</a:t>
            </a:r>
            <a:r>
              <a:rPr lang="cs-CZ" dirty="0"/>
              <a:t> von </a:t>
            </a:r>
            <a:r>
              <a:rPr lang="cs-CZ" dirty="0" err="1"/>
              <a:t>Rechtsnormen</a:t>
            </a:r>
            <a:r>
              <a:rPr lang="cs-CZ" dirty="0"/>
              <a:t> </a:t>
            </a:r>
            <a:r>
              <a:rPr lang="cs-CZ" dirty="0" err="1"/>
              <a:t>zunächst</a:t>
            </a:r>
            <a:r>
              <a:rPr lang="cs-CZ" dirty="0"/>
              <a:t> der „</a:t>
            </a:r>
            <a:r>
              <a:rPr lang="cs-CZ" dirty="0" err="1"/>
              <a:t>Wortsinn</a:t>
            </a:r>
            <a:r>
              <a:rPr lang="cs-CZ" dirty="0"/>
              <a:t>“, </a:t>
            </a:r>
            <a:r>
              <a:rPr lang="cs-CZ" dirty="0" err="1"/>
              <a:t>sodann</a:t>
            </a:r>
            <a:r>
              <a:rPr lang="cs-CZ" dirty="0"/>
              <a:t> der „</a:t>
            </a:r>
            <a:r>
              <a:rPr lang="cs-CZ" dirty="0" err="1"/>
              <a:t>Bedeutungszusammenhang</a:t>
            </a:r>
            <a:r>
              <a:rPr lang="cs-CZ" dirty="0"/>
              <a:t>“, </a:t>
            </a:r>
            <a:r>
              <a:rPr lang="cs-CZ" dirty="0" err="1"/>
              <a:t>die</a:t>
            </a:r>
            <a:r>
              <a:rPr lang="cs-CZ" dirty="0"/>
              <a:t> „</a:t>
            </a:r>
            <a:r>
              <a:rPr lang="cs-CZ" dirty="0" err="1"/>
              <a:t>Entstehungsgründe</a:t>
            </a:r>
            <a:r>
              <a:rPr lang="cs-CZ" dirty="0"/>
              <a:t>“ </a:t>
            </a:r>
            <a:r>
              <a:rPr lang="cs-CZ" dirty="0" err="1"/>
              <a:t>und</a:t>
            </a:r>
            <a:r>
              <a:rPr lang="cs-CZ" dirty="0"/>
              <a:t> der „</a:t>
            </a:r>
            <a:r>
              <a:rPr lang="cs-CZ" dirty="0" err="1"/>
              <a:t>Zweck</a:t>
            </a:r>
            <a:r>
              <a:rPr lang="cs-CZ" dirty="0"/>
              <a:t> der </a:t>
            </a:r>
            <a:r>
              <a:rPr lang="cs-CZ" dirty="0" err="1"/>
              <a:t>Norm</a:t>
            </a:r>
            <a:r>
              <a:rPr lang="cs-CZ" dirty="0"/>
              <a:t>“ </a:t>
            </a:r>
            <a:r>
              <a:rPr lang="cs-CZ" dirty="0" err="1"/>
              <a:t>herangezogen</a:t>
            </a:r>
            <a:r>
              <a:rPr lang="cs-CZ" dirty="0"/>
              <a:t>.</a:t>
            </a:r>
          </a:p>
        </p:txBody>
      </p:sp>
    </p:spTree>
    <p:extLst>
      <p:ext uri="{BB962C8B-B14F-4D97-AF65-F5344CB8AC3E}">
        <p14:creationId xmlns:p14="http://schemas.microsoft.com/office/powerpoint/2010/main" val="1916392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dogmatiky</a:t>
            </a:r>
          </a:p>
        </p:txBody>
      </p:sp>
      <p:sp>
        <p:nvSpPr>
          <p:cNvPr id="3" name="Zástupný symbol pro obsah 2"/>
          <p:cNvSpPr>
            <a:spLocks noGrp="1"/>
          </p:cNvSpPr>
          <p:nvPr>
            <p:ph idx="1"/>
          </p:nvPr>
        </p:nvSpPr>
        <p:spPr/>
        <p:txBody>
          <a:bodyPr>
            <a:normAutofit fontScale="47500" lnSpcReduction="20000"/>
          </a:bodyPr>
          <a:lstStyle/>
          <a:p>
            <a:r>
              <a:rPr lang="cs-CZ" b="1" dirty="0" err="1"/>
              <a:t>Kaiserzeit</a:t>
            </a:r>
            <a:endParaRPr lang="cs-CZ" dirty="0"/>
          </a:p>
          <a:p>
            <a:r>
              <a:rPr lang="cs-CZ" dirty="0"/>
              <a:t>In den </a:t>
            </a:r>
            <a:r>
              <a:rPr lang="cs-CZ" dirty="0" err="1"/>
              <a:t>ersten</a:t>
            </a:r>
            <a:r>
              <a:rPr lang="cs-CZ" dirty="0"/>
              <a:t> 14 </a:t>
            </a:r>
            <a:r>
              <a:rPr lang="cs-CZ" dirty="0" err="1"/>
              <a:t>Jahren</a:t>
            </a:r>
            <a:r>
              <a:rPr lang="cs-CZ" dirty="0"/>
              <a:t> </a:t>
            </a:r>
            <a:r>
              <a:rPr lang="cs-CZ" dirty="0" err="1"/>
              <a:t>seines</a:t>
            </a:r>
            <a:r>
              <a:rPr lang="cs-CZ" dirty="0"/>
              <a:t> </a:t>
            </a:r>
            <a:r>
              <a:rPr lang="cs-CZ" dirty="0" err="1"/>
              <a:t>Bestehens</a:t>
            </a:r>
            <a:r>
              <a:rPr lang="cs-CZ" dirty="0"/>
              <a:t> </a:t>
            </a:r>
            <a:r>
              <a:rPr lang="cs-CZ" dirty="0" err="1"/>
              <a:t>begannen</a:t>
            </a:r>
            <a:r>
              <a:rPr lang="cs-CZ" dirty="0"/>
              <a:t> </a:t>
            </a:r>
            <a:r>
              <a:rPr lang="cs-CZ" u="sng" dirty="0" err="1">
                <a:hlinkClick r:id="rId2" tooltip="Rechtsprechung"/>
              </a:rPr>
              <a:t>Rechtsprechung</a:t>
            </a:r>
            <a:r>
              <a:rPr lang="cs-CZ" dirty="0"/>
              <a:t> </a:t>
            </a:r>
            <a:r>
              <a:rPr lang="cs-CZ" dirty="0" err="1"/>
              <a:t>und</a:t>
            </a:r>
            <a:r>
              <a:rPr lang="cs-CZ" dirty="0"/>
              <a:t> </a:t>
            </a:r>
            <a:r>
              <a:rPr lang="cs-CZ" u="sng" dirty="0" err="1">
                <a:hlinkClick r:id="rId3" tooltip="Rechtswissenschaft"/>
              </a:rPr>
              <a:t>Rechtswissenschaft</a:t>
            </a:r>
            <a:r>
              <a:rPr lang="cs-CZ" dirty="0"/>
              <a:t> </a:t>
            </a:r>
            <a:r>
              <a:rPr lang="cs-CZ" dirty="0" err="1"/>
              <a:t>mit</a:t>
            </a:r>
            <a:r>
              <a:rPr lang="cs-CZ" dirty="0"/>
              <a:t> der </a:t>
            </a:r>
            <a:r>
              <a:rPr lang="cs-CZ" dirty="0" err="1"/>
              <a:t>Entwicklung</a:t>
            </a:r>
            <a:r>
              <a:rPr lang="cs-CZ" dirty="0"/>
              <a:t> der </a:t>
            </a:r>
            <a:r>
              <a:rPr lang="cs-CZ" u="sng" dirty="0">
                <a:hlinkClick r:id="rId4" tooltip="Dogmatik"/>
              </a:rPr>
              <a:t>Dogmatik</a:t>
            </a:r>
            <a:r>
              <a:rPr lang="cs-CZ" dirty="0"/>
              <a:t> des BGB. Die </a:t>
            </a:r>
            <a:r>
              <a:rPr lang="cs-CZ" dirty="0" err="1"/>
              <a:t>Gerichte</a:t>
            </a:r>
            <a:r>
              <a:rPr lang="cs-CZ" dirty="0"/>
              <a:t> </a:t>
            </a:r>
            <a:r>
              <a:rPr lang="cs-CZ" dirty="0" err="1"/>
              <a:t>ergänzten</a:t>
            </a:r>
            <a:r>
              <a:rPr lang="cs-CZ" dirty="0"/>
              <a:t> </a:t>
            </a:r>
            <a:r>
              <a:rPr lang="cs-CZ" dirty="0" err="1"/>
              <a:t>das</a:t>
            </a:r>
            <a:r>
              <a:rPr lang="cs-CZ" dirty="0"/>
              <a:t> </a:t>
            </a:r>
            <a:r>
              <a:rPr lang="cs-CZ" dirty="0" err="1"/>
              <a:t>geschriebene</a:t>
            </a:r>
            <a:r>
              <a:rPr lang="cs-CZ" dirty="0"/>
              <a:t> </a:t>
            </a:r>
            <a:r>
              <a:rPr lang="cs-CZ" dirty="0" err="1"/>
              <a:t>Recht</a:t>
            </a:r>
            <a:r>
              <a:rPr lang="cs-CZ" dirty="0"/>
              <a:t> </a:t>
            </a:r>
            <a:r>
              <a:rPr lang="cs-CZ" dirty="0" err="1"/>
              <a:t>etwa</a:t>
            </a:r>
            <a:r>
              <a:rPr lang="cs-CZ" dirty="0"/>
              <a:t> um </a:t>
            </a:r>
            <a:r>
              <a:rPr lang="cs-CZ" dirty="0" err="1"/>
              <a:t>das</a:t>
            </a:r>
            <a:r>
              <a:rPr lang="cs-CZ" dirty="0"/>
              <a:t> </a:t>
            </a:r>
            <a:r>
              <a:rPr lang="cs-CZ" dirty="0" err="1"/>
              <a:t>Rechtsinstitut</a:t>
            </a:r>
            <a:r>
              <a:rPr lang="cs-CZ" dirty="0"/>
              <a:t> der </a:t>
            </a:r>
            <a:r>
              <a:rPr lang="cs-CZ" u="sng" dirty="0">
                <a:hlinkClick r:id="rId5" tooltip="Positive Vertragsverletzung"/>
              </a:rPr>
              <a:t>positiven </a:t>
            </a:r>
            <a:r>
              <a:rPr lang="cs-CZ" u="sng" dirty="0" err="1">
                <a:hlinkClick r:id="rId5" tooltip="Positive Vertragsverletzung"/>
              </a:rPr>
              <a:t>Vertragsverletzung</a:t>
            </a:r>
            <a:r>
              <a:rPr lang="cs-CZ" dirty="0"/>
              <a:t>, </a:t>
            </a:r>
            <a:r>
              <a:rPr lang="cs-CZ" dirty="0" err="1"/>
              <a:t>das</a:t>
            </a:r>
            <a:r>
              <a:rPr lang="cs-CZ" dirty="0"/>
              <a:t> </a:t>
            </a:r>
            <a:r>
              <a:rPr lang="cs-CZ" u="sng" dirty="0" err="1">
                <a:hlinkClick r:id="rId6" tooltip="Recht am eingerichteten und ausgeübten Gewerbebetrieb"/>
              </a:rPr>
              <a:t>Recht</a:t>
            </a:r>
            <a:r>
              <a:rPr lang="cs-CZ" u="sng" dirty="0">
                <a:hlinkClick r:id="rId6" tooltip="Recht am eingerichteten und ausgeübten Gewerbebetrieb"/>
              </a:rPr>
              <a:t> </a:t>
            </a:r>
            <a:r>
              <a:rPr lang="cs-CZ" u="sng" dirty="0" err="1">
                <a:hlinkClick r:id="rId6" tooltip="Recht am eingerichteten und ausgeübten Gewerbebetrieb"/>
              </a:rPr>
              <a:t>am</a:t>
            </a:r>
            <a:r>
              <a:rPr lang="cs-CZ" u="sng" dirty="0">
                <a:hlinkClick r:id="rId6" tooltip="Recht am eingerichteten und ausgeübten Gewerbebetrieb"/>
              </a:rPr>
              <a:t> </a:t>
            </a:r>
            <a:r>
              <a:rPr lang="cs-CZ" u="sng" dirty="0" err="1">
                <a:hlinkClick r:id="rId6" tooltip="Recht am eingerichteten und ausgeübten Gewerbebetrieb"/>
              </a:rPr>
              <a:t>eingerichteten</a:t>
            </a:r>
            <a:r>
              <a:rPr lang="cs-CZ" u="sng" dirty="0">
                <a:hlinkClick r:id="rId6" tooltip="Recht am eingerichteten und ausgeübten Gewerbebetrieb"/>
              </a:rPr>
              <a:t> </a:t>
            </a:r>
            <a:r>
              <a:rPr lang="cs-CZ" u="sng" dirty="0" err="1">
                <a:hlinkClick r:id="rId6" tooltip="Recht am eingerichteten und ausgeübten Gewerbebetrieb"/>
              </a:rPr>
              <a:t>und</a:t>
            </a:r>
            <a:r>
              <a:rPr lang="cs-CZ" u="sng" dirty="0">
                <a:hlinkClick r:id="rId6" tooltip="Recht am eingerichteten und ausgeübten Gewerbebetrieb"/>
              </a:rPr>
              <a:t> </a:t>
            </a:r>
            <a:r>
              <a:rPr lang="cs-CZ" u="sng" dirty="0" err="1">
                <a:hlinkClick r:id="rId6" tooltip="Recht am eingerichteten und ausgeübten Gewerbebetrieb"/>
              </a:rPr>
              <a:t>ausgeübten</a:t>
            </a:r>
            <a:r>
              <a:rPr lang="cs-CZ" u="sng" dirty="0">
                <a:hlinkClick r:id="rId6" tooltip="Recht am eingerichteten und ausgeübten Gewerbebetrieb"/>
              </a:rPr>
              <a:t> </a:t>
            </a:r>
            <a:r>
              <a:rPr lang="cs-CZ" u="sng" dirty="0" err="1">
                <a:hlinkClick r:id="rId6" tooltip="Recht am eingerichteten und ausgeübten Gewerbebetrieb"/>
              </a:rPr>
              <a:t>Gewerbebetrieb</a:t>
            </a:r>
            <a:r>
              <a:rPr lang="cs-CZ" dirty="0"/>
              <a:t> oder </a:t>
            </a:r>
            <a:r>
              <a:rPr lang="cs-CZ" dirty="0" err="1"/>
              <a:t>die</a:t>
            </a:r>
            <a:r>
              <a:rPr lang="cs-CZ" dirty="0"/>
              <a:t> </a:t>
            </a:r>
            <a:r>
              <a:rPr lang="cs-CZ" dirty="0" err="1"/>
              <a:t>vorbeugende</a:t>
            </a:r>
            <a:r>
              <a:rPr lang="cs-CZ" dirty="0"/>
              <a:t> </a:t>
            </a:r>
            <a:r>
              <a:rPr lang="cs-CZ" u="sng" dirty="0" err="1">
                <a:hlinkClick r:id="rId7" tooltip="Unterlassungsklage"/>
              </a:rPr>
              <a:t>Unterlassungsklage</a:t>
            </a:r>
            <a:r>
              <a:rPr lang="cs-CZ" dirty="0"/>
              <a:t> </a:t>
            </a:r>
            <a:r>
              <a:rPr lang="cs-CZ" dirty="0" err="1"/>
              <a:t>gegen</a:t>
            </a:r>
            <a:r>
              <a:rPr lang="cs-CZ" dirty="0"/>
              <a:t> </a:t>
            </a:r>
            <a:r>
              <a:rPr lang="cs-CZ" dirty="0" err="1"/>
              <a:t>drohende</a:t>
            </a:r>
            <a:r>
              <a:rPr lang="cs-CZ" dirty="0"/>
              <a:t> </a:t>
            </a:r>
            <a:r>
              <a:rPr lang="cs-CZ" dirty="0" err="1"/>
              <a:t>Rechtsverletzungen</a:t>
            </a:r>
            <a:r>
              <a:rPr lang="cs-CZ" dirty="0"/>
              <a:t>.</a:t>
            </a:r>
          </a:p>
          <a:p>
            <a:r>
              <a:rPr lang="cs-CZ" b="1" dirty="0" err="1"/>
              <a:t>Weimarer</a:t>
            </a:r>
            <a:r>
              <a:rPr lang="cs-CZ" b="1" dirty="0"/>
              <a:t> Republik</a:t>
            </a:r>
            <a:endParaRPr lang="cs-CZ" dirty="0"/>
          </a:p>
          <a:p>
            <a:r>
              <a:rPr lang="cs-CZ" dirty="0"/>
              <a:t>In der </a:t>
            </a:r>
            <a:r>
              <a:rPr lang="cs-CZ" u="sng" dirty="0" err="1">
                <a:hlinkClick r:id="rId8" tooltip="Weimarer Republik"/>
              </a:rPr>
              <a:t>Weimarer</a:t>
            </a:r>
            <a:r>
              <a:rPr lang="cs-CZ" u="sng" dirty="0">
                <a:hlinkClick r:id="rId8" tooltip="Weimarer Republik"/>
              </a:rPr>
              <a:t> Republik</a:t>
            </a:r>
            <a:r>
              <a:rPr lang="cs-CZ" dirty="0"/>
              <a:t> trat </a:t>
            </a:r>
            <a:r>
              <a:rPr lang="cs-CZ" dirty="0" err="1"/>
              <a:t>mehr</a:t>
            </a:r>
            <a:r>
              <a:rPr lang="cs-CZ" dirty="0"/>
              <a:t> in </a:t>
            </a:r>
            <a:r>
              <a:rPr lang="cs-CZ" dirty="0" err="1"/>
              <a:t>das</a:t>
            </a:r>
            <a:r>
              <a:rPr lang="cs-CZ" dirty="0"/>
              <a:t> </a:t>
            </a:r>
            <a:r>
              <a:rPr lang="cs-CZ" dirty="0" err="1"/>
              <a:t>Blickfeld</a:t>
            </a:r>
            <a:r>
              <a:rPr lang="cs-CZ" dirty="0"/>
              <a:t>, </a:t>
            </a:r>
            <a:r>
              <a:rPr lang="cs-CZ" dirty="0" err="1"/>
              <a:t>dass</a:t>
            </a:r>
            <a:r>
              <a:rPr lang="cs-CZ" dirty="0"/>
              <a:t> es dem BGB </a:t>
            </a:r>
            <a:r>
              <a:rPr lang="cs-CZ" dirty="0" err="1"/>
              <a:t>an</a:t>
            </a:r>
            <a:r>
              <a:rPr lang="cs-CZ" dirty="0"/>
              <a:t> </a:t>
            </a:r>
            <a:r>
              <a:rPr lang="cs-CZ" dirty="0" err="1"/>
              <a:t>Schutzvorschriften</a:t>
            </a:r>
            <a:r>
              <a:rPr lang="cs-CZ" dirty="0"/>
              <a:t> </a:t>
            </a:r>
            <a:r>
              <a:rPr lang="cs-CZ" dirty="0" err="1"/>
              <a:t>zugunsten</a:t>
            </a:r>
            <a:r>
              <a:rPr lang="cs-CZ" dirty="0"/>
              <a:t> </a:t>
            </a:r>
            <a:r>
              <a:rPr lang="cs-CZ" dirty="0" err="1"/>
              <a:t>wirtschaftlich</a:t>
            </a:r>
            <a:r>
              <a:rPr lang="cs-CZ" dirty="0"/>
              <a:t> </a:t>
            </a:r>
            <a:r>
              <a:rPr lang="cs-CZ" dirty="0" err="1"/>
              <a:t>schwächerer</a:t>
            </a:r>
            <a:r>
              <a:rPr lang="cs-CZ" dirty="0"/>
              <a:t> </a:t>
            </a:r>
            <a:r>
              <a:rPr lang="cs-CZ" dirty="0" err="1"/>
              <a:t>Bürger</a:t>
            </a:r>
            <a:r>
              <a:rPr lang="cs-CZ" dirty="0"/>
              <a:t> </a:t>
            </a:r>
            <a:r>
              <a:rPr lang="cs-CZ" dirty="0" err="1"/>
              <a:t>im</a:t>
            </a:r>
            <a:r>
              <a:rPr lang="cs-CZ" dirty="0"/>
              <a:t> </a:t>
            </a:r>
            <a:r>
              <a:rPr lang="cs-CZ" u="sng" dirty="0" err="1">
                <a:hlinkClick r:id="rId9" tooltip="Mietvertrag (Deutschland)"/>
              </a:rPr>
              <a:t>Miet</a:t>
            </a:r>
            <a:r>
              <a:rPr lang="cs-CZ" u="sng" dirty="0">
                <a:hlinkClick r:id="rId9" tooltip="Mietvertrag (Deutschland)"/>
              </a:rPr>
              <a:t>-</a:t>
            </a:r>
            <a:r>
              <a:rPr lang="cs-CZ" dirty="0"/>
              <a:t> </a:t>
            </a:r>
            <a:r>
              <a:rPr lang="cs-CZ" dirty="0" err="1"/>
              <a:t>und</a:t>
            </a:r>
            <a:r>
              <a:rPr lang="cs-CZ" dirty="0"/>
              <a:t> </a:t>
            </a:r>
            <a:r>
              <a:rPr lang="cs-CZ" u="sng" dirty="0" err="1">
                <a:hlinkClick r:id="rId10" tooltip="Arbeitsrecht (Deutschland)"/>
              </a:rPr>
              <a:t>Arbeitsrecht</a:t>
            </a:r>
            <a:r>
              <a:rPr lang="cs-CZ" dirty="0"/>
              <a:t> </a:t>
            </a:r>
            <a:r>
              <a:rPr lang="cs-CZ" dirty="0" err="1"/>
              <a:t>fehlte</a:t>
            </a:r>
            <a:r>
              <a:rPr lang="cs-CZ" dirty="0"/>
              <a:t>. </a:t>
            </a:r>
            <a:r>
              <a:rPr lang="cs-CZ" dirty="0" err="1"/>
              <a:t>Im</a:t>
            </a:r>
            <a:r>
              <a:rPr lang="cs-CZ" dirty="0"/>
              <a:t> </a:t>
            </a:r>
            <a:r>
              <a:rPr lang="cs-CZ" dirty="0" err="1"/>
              <a:t>Arbeitsrecht</a:t>
            </a:r>
            <a:r>
              <a:rPr lang="cs-CZ" dirty="0"/>
              <a:t> </a:t>
            </a:r>
            <a:r>
              <a:rPr lang="cs-CZ" dirty="0" err="1"/>
              <a:t>begann</a:t>
            </a:r>
            <a:r>
              <a:rPr lang="cs-CZ" dirty="0"/>
              <a:t> </a:t>
            </a:r>
            <a:r>
              <a:rPr lang="cs-CZ" dirty="0" err="1"/>
              <a:t>bereits</a:t>
            </a:r>
            <a:r>
              <a:rPr lang="cs-CZ" dirty="0"/>
              <a:t> in </a:t>
            </a:r>
            <a:r>
              <a:rPr lang="cs-CZ" dirty="0" err="1"/>
              <a:t>dieser</a:t>
            </a:r>
            <a:r>
              <a:rPr lang="cs-CZ" dirty="0"/>
              <a:t> </a:t>
            </a:r>
            <a:r>
              <a:rPr lang="cs-CZ" dirty="0" err="1"/>
              <a:t>Zeit</a:t>
            </a:r>
            <a:r>
              <a:rPr lang="cs-CZ" dirty="0"/>
              <a:t> </a:t>
            </a:r>
            <a:r>
              <a:rPr lang="cs-CZ" dirty="0" err="1"/>
              <a:t>die</a:t>
            </a:r>
            <a:r>
              <a:rPr lang="cs-CZ" dirty="0"/>
              <a:t> </a:t>
            </a:r>
            <a:r>
              <a:rPr lang="cs-CZ" dirty="0" err="1"/>
              <a:t>Tendenz</a:t>
            </a:r>
            <a:r>
              <a:rPr lang="cs-CZ" dirty="0"/>
              <a:t> </a:t>
            </a:r>
            <a:r>
              <a:rPr lang="cs-CZ" dirty="0" err="1"/>
              <a:t>zur</a:t>
            </a:r>
            <a:r>
              <a:rPr lang="cs-CZ" dirty="0"/>
              <a:t> </a:t>
            </a:r>
            <a:r>
              <a:rPr lang="cs-CZ" dirty="0" err="1"/>
              <a:t>Sondergesetzgebung</a:t>
            </a:r>
            <a:r>
              <a:rPr lang="cs-CZ" dirty="0"/>
              <a:t>, </a:t>
            </a:r>
            <a:r>
              <a:rPr lang="cs-CZ" dirty="0" err="1"/>
              <a:t>die</a:t>
            </a:r>
            <a:r>
              <a:rPr lang="cs-CZ" dirty="0"/>
              <a:t> </a:t>
            </a:r>
            <a:r>
              <a:rPr lang="cs-CZ" dirty="0" err="1"/>
              <a:t>heute</a:t>
            </a:r>
            <a:r>
              <a:rPr lang="cs-CZ" dirty="0"/>
              <a:t> </a:t>
            </a:r>
            <a:r>
              <a:rPr lang="cs-CZ" dirty="0" err="1"/>
              <a:t>zu</a:t>
            </a:r>
            <a:r>
              <a:rPr lang="cs-CZ" dirty="0"/>
              <a:t> </a:t>
            </a:r>
            <a:r>
              <a:rPr lang="cs-CZ" dirty="0" err="1"/>
              <a:t>einer</a:t>
            </a:r>
            <a:r>
              <a:rPr lang="cs-CZ" dirty="0"/>
              <a:t> </a:t>
            </a:r>
            <a:r>
              <a:rPr lang="cs-CZ" dirty="0" err="1"/>
              <a:t>Vielzahl</a:t>
            </a:r>
            <a:r>
              <a:rPr lang="cs-CZ" dirty="0"/>
              <a:t> von </a:t>
            </a:r>
            <a:r>
              <a:rPr lang="cs-CZ" dirty="0" err="1"/>
              <a:t>Arbeitsgesetzen</a:t>
            </a:r>
            <a:r>
              <a:rPr lang="cs-CZ" dirty="0"/>
              <a:t> </a:t>
            </a:r>
            <a:r>
              <a:rPr lang="cs-CZ" dirty="0" err="1"/>
              <a:t>und</a:t>
            </a:r>
            <a:r>
              <a:rPr lang="cs-CZ" dirty="0"/>
              <a:t> </a:t>
            </a:r>
            <a:r>
              <a:rPr lang="cs-CZ" dirty="0" err="1"/>
              <a:t>einer</a:t>
            </a:r>
            <a:r>
              <a:rPr lang="cs-CZ" dirty="0"/>
              <a:t> </a:t>
            </a:r>
            <a:r>
              <a:rPr lang="cs-CZ" dirty="0" err="1"/>
              <a:t>unübersichtlichen</a:t>
            </a:r>
            <a:r>
              <a:rPr lang="cs-CZ" dirty="0"/>
              <a:t> </a:t>
            </a:r>
            <a:r>
              <a:rPr lang="cs-CZ" dirty="0" err="1"/>
              <a:t>Rechtsprechung</a:t>
            </a:r>
            <a:r>
              <a:rPr lang="cs-CZ" dirty="0"/>
              <a:t> </a:t>
            </a:r>
            <a:r>
              <a:rPr lang="cs-CZ" dirty="0" err="1"/>
              <a:t>geführt</a:t>
            </a:r>
            <a:r>
              <a:rPr lang="cs-CZ" dirty="0"/>
              <a:t> </a:t>
            </a:r>
            <a:r>
              <a:rPr lang="cs-CZ" dirty="0" err="1"/>
              <a:t>hat</a:t>
            </a:r>
            <a:r>
              <a:rPr lang="cs-CZ" dirty="0"/>
              <a:t>.</a:t>
            </a:r>
          </a:p>
          <a:p>
            <a:r>
              <a:rPr lang="cs-CZ" dirty="0" err="1"/>
              <a:t>Auf</a:t>
            </a:r>
            <a:r>
              <a:rPr lang="cs-CZ" dirty="0"/>
              <a:t> dem </a:t>
            </a:r>
            <a:r>
              <a:rPr lang="cs-CZ" dirty="0" err="1"/>
              <a:t>Gebiet</a:t>
            </a:r>
            <a:r>
              <a:rPr lang="cs-CZ" dirty="0"/>
              <a:t> des </a:t>
            </a:r>
            <a:r>
              <a:rPr lang="cs-CZ" dirty="0" err="1"/>
              <a:t>Schuldrechts</a:t>
            </a:r>
            <a:r>
              <a:rPr lang="cs-CZ" dirty="0"/>
              <a:t> </a:t>
            </a:r>
            <a:r>
              <a:rPr lang="cs-CZ" dirty="0" err="1"/>
              <a:t>entwickelte</a:t>
            </a:r>
            <a:r>
              <a:rPr lang="cs-CZ" dirty="0"/>
              <a:t> </a:t>
            </a:r>
            <a:r>
              <a:rPr lang="cs-CZ" dirty="0" err="1"/>
              <a:t>die</a:t>
            </a:r>
            <a:r>
              <a:rPr lang="cs-CZ" dirty="0"/>
              <a:t> </a:t>
            </a:r>
            <a:r>
              <a:rPr lang="cs-CZ" dirty="0" err="1"/>
              <a:t>Rechtsprechung</a:t>
            </a:r>
            <a:r>
              <a:rPr lang="cs-CZ" dirty="0"/>
              <a:t> des </a:t>
            </a:r>
            <a:r>
              <a:rPr lang="cs-CZ" u="sng" dirty="0" err="1">
                <a:hlinkClick r:id="rId11" tooltip="Reichsgericht"/>
              </a:rPr>
              <a:t>Reichsgerichts</a:t>
            </a:r>
            <a:r>
              <a:rPr lang="cs-CZ" dirty="0"/>
              <a:t> – vor dem </a:t>
            </a:r>
            <a:r>
              <a:rPr lang="cs-CZ" dirty="0" err="1"/>
              <a:t>Hintergrund</a:t>
            </a:r>
            <a:r>
              <a:rPr lang="cs-CZ" dirty="0"/>
              <a:t> der </a:t>
            </a:r>
            <a:r>
              <a:rPr lang="cs-CZ" u="sng" dirty="0" err="1">
                <a:hlinkClick r:id="rId12" tooltip="Inflation"/>
              </a:rPr>
              <a:t>Inflation</a:t>
            </a:r>
            <a:r>
              <a:rPr lang="cs-CZ" dirty="0"/>
              <a:t> – </a:t>
            </a:r>
            <a:r>
              <a:rPr lang="cs-CZ" dirty="0" err="1"/>
              <a:t>das</a:t>
            </a:r>
            <a:r>
              <a:rPr lang="cs-CZ" dirty="0"/>
              <a:t> </a:t>
            </a:r>
            <a:r>
              <a:rPr lang="cs-CZ" dirty="0" err="1"/>
              <a:t>Rechtsinstitut</a:t>
            </a:r>
            <a:r>
              <a:rPr lang="cs-CZ" dirty="0"/>
              <a:t> des </a:t>
            </a:r>
            <a:r>
              <a:rPr lang="cs-CZ" u="sng" dirty="0" err="1">
                <a:hlinkClick r:id="rId13" tooltip="Wegfall der Geschäftsgrundlage"/>
              </a:rPr>
              <a:t>Wegfalls</a:t>
            </a:r>
            <a:r>
              <a:rPr lang="cs-CZ" u="sng" dirty="0">
                <a:hlinkClick r:id="rId13" tooltip="Wegfall der Geschäftsgrundlage"/>
              </a:rPr>
              <a:t> der </a:t>
            </a:r>
            <a:r>
              <a:rPr lang="cs-CZ" u="sng" dirty="0" err="1">
                <a:hlinkClick r:id="rId13" tooltip="Wegfall der Geschäftsgrundlage"/>
              </a:rPr>
              <a:t>Geschäftsgrundlage</a:t>
            </a:r>
            <a:r>
              <a:rPr lang="cs-CZ" dirty="0"/>
              <a:t> („</a:t>
            </a:r>
            <a:r>
              <a:rPr lang="cs-CZ" dirty="0" err="1"/>
              <a:t>Dampfpreisfall</a:t>
            </a:r>
            <a:r>
              <a:rPr lang="cs-CZ" dirty="0"/>
              <a:t>“ von 1920).</a:t>
            </a:r>
            <a:r>
              <a:rPr lang="cs-CZ" u="sng" baseline="30000" dirty="0">
                <a:hlinkClick r:id="rId14"/>
              </a:rPr>
              <a:t>[22]</a:t>
            </a:r>
            <a:endParaRPr lang="cs-CZ" dirty="0"/>
          </a:p>
          <a:p>
            <a:r>
              <a:rPr lang="cs-CZ" b="1" dirty="0" err="1"/>
              <a:t>Zeit</a:t>
            </a:r>
            <a:r>
              <a:rPr lang="cs-CZ" b="1" dirty="0"/>
              <a:t> des </a:t>
            </a:r>
            <a:r>
              <a:rPr lang="cs-CZ" b="1" dirty="0" err="1"/>
              <a:t>Nationalsozialismus</a:t>
            </a:r>
            <a:endParaRPr lang="cs-CZ" dirty="0"/>
          </a:p>
          <a:p>
            <a:r>
              <a:rPr lang="cs-CZ" dirty="0"/>
              <a:t>Der </a:t>
            </a:r>
            <a:r>
              <a:rPr lang="cs-CZ" u="sng" dirty="0" err="1">
                <a:hlinkClick r:id="rId15" tooltip="Nationalsozialismus"/>
              </a:rPr>
              <a:t>nationalsozialistische</a:t>
            </a:r>
            <a:r>
              <a:rPr lang="cs-CZ" dirty="0"/>
              <a:t> </a:t>
            </a:r>
            <a:r>
              <a:rPr lang="cs-CZ" dirty="0" err="1"/>
              <a:t>Gesetzgeber</a:t>
            </a:r>
            <a:r>
              <a:rPr lang="cs-CZ" dirty="0"/>
              <a:t> </a:t>
            </a:r>
            <a:r>
              <a:rPr lang="cs-CZ" dirty="0" err="1"/>
              <a:t>änderte</a:t>
            </a:r>
            <a:r>
              <a:rPr lang="cs-CZ" dirty="0"/>
              <a:t> </a:t>
            </a:r>
            <a:r>
              <a:rPr lang="cs-CZ" dirty="0" err="1"/>
              <a:t>zunächst</a:t>
            </a:r>
            <a:r>
              <a:rPr lang="cs-CZ" dirty="0"/>
              <a:t> </a:t>
            </a:r>
            <a:r>
              <a:rPr lang="cs-CZ" dirty="0" err="1"/>
              <a:t>das</a:t>
            </a:r>
            <a:r>
              <a:rPr lang="cs-CZ" dirty="0"/>
              <a:t> </a:t>
            </a:r>
            <a:r>
              <a:rPr lang="cs-CZ" u="sng" dirty="0" err="1">
                <a:hlinkClick r:id="rId16" tooltip="Familienrecht"/>
              </a:rPr>
              <a:t>Familien</a:t>
            </a:r>
            <a:r>
              <a:rPr lang="cs-CZ" u="sng" dirty="0">
                <a:hlinkClick r:id="rId16" tooltip="Familienrecht"/>
              </a:rPr>
              <a:t>-</a:t>
            </a:r>
            <a:r>
              <a:rPr lang="cs-CZ" dirty="0"/>
              <a:t> </a:t>
            </a:r>
            <a:r>
              <a:rPr lang="cs-CZ" dirty="0" err="1"/>
              <a:t>und</a:t>
            </a:r>
            <a:r>
              <a:rPr lang="cs-CZ" dirty="0"/>
              <a:t> </a:t>
            </a:r>
            <a:r>
              <a:rPr lang="cs-CZ" u="sng" dirty="0" err="1">
                <a:hlinkClick r:id="rId17" tooltip="Erbrecht"/>
              </a:rPr>
              <a:t>Erbrecht</a:t>
            </a:r>
            <a:r>
              <a:rPr lang="cs-CZ" dirty="0"/>
              <a:t>. Da </a:t>
            </a:r>
            <a:r>
              <a:rPr lang="cs-CZ" dirty="0" err="1"/>
              <a:t>die</a:t>
            </a:r>
            <a:r>
              <a:rPr lang="cs-CZ" dirty="0"/>
              <a:t> </a:t>
            </a:r>
            <a:r>
              <a:rPr lang="cs-CZ" u="sng" dirty="0" err="1">
                <a:hlinkClick r:id="rId18" tooltip="Generalklausel"/>
              </a:rPr>
              <a:t>Generalklauseln</a:t>
            </a:r>
            <a:r>
              <a:rPr lang="cs-CZ" dirty="0"/>
              <a:t>, </a:t>
            </a:r>
            <a:r>
              <a:rPr lang="cs-CZ" dirty="0" err="1"/>
              <a:t>insbesondere</a:t>
            </a:r>
            <a:r>
              <a:rPr lang="cs-CZ" dirty="0"/>
              <a:t> </a:t>
            </a:r>
            <a:r>
              <a:rPr lang="cs-CZ" u="sng" dirty="0">
                <a:hlinkClick r:id="rId19"/>
              </a:rPr>
              <a:t>§ 242</a:t>
            </a:r>
            <a:r>
              <a:rPr lang="cs-CZ" dirty="0"/>
              <a:t> („</a:t>
            </a:r>
            <a:r>
              <a:rPr lang="cs-CZ" u="sng" dirty="0" err="1">
                <a:hlinkClick r:id="rId20" tooltip="Treu und Glauben"/>
              </a:rPr>
              <a:t>Treu</a:t>
            </a:r>
            <a:r>
              <a:rPr lang="cs-CZ" u="sng" dirty="0">
                <a:hlinkClick r:id="rId20" tooltip="Treu und Glauben"/>
              </a:rPr>
              <a:t> </a:t>
            </a:r>
            <a:r>
              <a:rPr lang="cs-CZ" u="sng" dirty="0" err="1">
                <a:hlinkClick r:id="rId20" tooltip="Treu und Glauben"/>
              </a:rPr>
              <a:t>und</a:t>
            </a:r>
            <a:r>
              <a:rPr lang="cs-CZ" u="sng" dirty="0">
                <a:hlinkClick r:id="rId20" tooltip="Treu und Glauben"/>
              </a:rPr>
              <a:t> </a:t>
            </a:r>
            <a:r>
              <a:rPr lang="cs-CZ" u="sng" dirty="0" err="1">
                <a:hlinkClick r:id="rId20" tooltip="Treu und Glauben"/>
              </a:rPr>
              <a:t>Glauben</a:t>
            </a:r>
            <a:r>
              <a:rPr lang="cs-CZ" dirty="0"/>
              <a:t>“), „</a:t>
            </a:r>
            <a:r>
              <a:rPr lang="cs-CZ" dirty="0" err="1"/>
              <a:t>Einfallstore</a:t>
            </a:r>
            <a:r>
              <a:rPr lang="cs-CZ" dirty="0"/>
              <a:t>“ </a:t>
            </a:r>
            <a:r>
              <a:rPr lang="cs-CZ" dirty="0" err="1"/>
              <a:t>für</a:t>
            </a:r>
            <a:r>
              <a:rPr lang="cs-CZ" dirty="0"/>
              <a:t> </a:t>
            </a:r>
            <a:r>
              <a:rPr lang="cs-CZ" dirty="0" err="1"/>
              <a:t>eine</a:t>
            </a:r>
            <a:r>
              <a:rPr lang="cs-CZ" dirty="0"/>
              <a:t> </a:t>
            </a:r>
            <a:r>
              <a:rPr lang="cs-CZ" u="sng" dirty="0" err="1">
                <a:hlinkClick r:id="rId21" tooltip="Rechtsdogmatik"/>
              </a:rPr>
              <a:t>Rechtsdogmatik</a:t>
            </a:r>
            <a:r>
              <a:rPr lang="cs-CZ" dirty="0"/>
              <a:t> </a:t>
            </a:r>
            <a:r>
              <a:rPr lang="cs-CZ" dirty="0" err="1"/>
              <a:t>im</a:t>
            </a:r>
            <a:r>
              <a:rPr lang="cs-CZ" dirty="0"/>
              <a:t> </a:t>
            </a:r>
            <a:r>
              <a:rPr lang="cs-CZ" dirty="0" err="1"/>
              <a:t>Sinne</a:t>
            </a:r>
            <a:r>
              <a:rPr lang="cs-CZ" dirty="0"/>
              <a:t> der </a:t>
            </a:r>
            <a:r>
              <a:rPr lang="cs-CZ" dirty="0" err="1"/>
              <a:t>nationalsozialistischen</a:t>
            </a:r>
            <a:r>
              <a:rPr lang="cs-CZ" dirty="0"/>
              <a:t> Ideologie </a:t>
            </a:r>
            <a:r>
              <a:rPr lang="cs-CZ" dirty="0" err="1"/>
              <a:t>darstellten</a:t>
            </a:r>
            <a:r>
              <a:rPr lang="cs-CZ" dirty="0"/>
              <a:t>, </a:t>
            </a:r>
            <a:r>
              <a:rPr lang="cs-CZ" dirty="0" err="1"/>
              <a:t>wurde</a:t>
            </a:r>
            <a:r>
              <a:rPr lang="cs-CZ" dirty="0"/>
              <a:t> </a:t>
            </a:r>
            <a:r>
              <a:rPr lang="cs-CZ" dirty="0" err="1"/>
              <a:t>auf</a:t>
            </a:r>
            <a:r>
              <a:rPr lang="cs-CZ" dirty="0"/>
              <a:t> </a:t>
            </a:r>
            <a:r>
              <a:rPr lang="cs-CZ" dirty="0" err="1"/>
              <a:t>umfangreiche</a:t>
            </a:r>
            <a:r>
              <a:rPr lang="cs-CZ" dirty="0"/>
              <a:t> </a:t>
            </a:r>
            <a:r>
              <a:rPr lang="cs-CZ" dirty="0" err="1"/>
              <a:t>Änderungen</a:t>
            </a:r>
            <a:r>
              <a:rPr lang="cs-CZ" dirty="0"/>
              <a:t> </a:t>
            </a:r>
            <a:r>
              <a:rPr lang="cs-CZ" dirty="0" err="1"/>
              <a:t>an</a:t>
            </a:r>
            <a:r>
              <a:rPr lang="cs-CZ" dirty="0"/>
              <a:t> den </a:t>
            </a:r>
            <a:r>
              <a:rPr lang="cs-CZ" dirty="0" err="1"/>
              <a:t>ersten</a:t>
            </a:r>
            <a:r>
              <a:rPr lang="cs-CZ" dirty="0"/>
              <a:t> </a:t>
            </a:r>
            <a:r>
              <a:rPr lang="cs-CZ" dirty="0" err="1"/>
              <a:t>drei</a:t>
            </a:r>
            <a:r>
              <a:rPr lang="cs-CZ" dirty="0"/>
              <a:t> </a:t>
            </a:r>
            <a:r>
              <a:rPr lang="cs-CZ" dirty="0" err="1"/>
              <a:t>Büchern</a:t>
            </a:r>
            <a:r>
              <a:rPr lang="cs-CZ" dirty="0"/>
              <a:t> des BGB </a:t>
            </a:r>
            <a:r>
              <a:rPr lang="cs-CZ" dirty="0" err="1"/>
              <a:t>verzichtet</a:t>
            </a:r>
            <a:r>
              <a:rPr lang="cs-CZ" dirty="0"/>
              <a:t>. </a:t>
            </a:r>
            <a:r>
              <a:rPr lang="cs-CZ" dirty="0" err="1"/>
              <a:t>Das</a:t>
            </a:r>
            <a:r>
              <a:rPr lang="cs-CZ" dirty="0"/>
              <a:t> </a:t>
            </a:r>
            <a:r>
              <a:rPr lang="cs-CZ" u="sng" dirty="0">
                <a:hlinkClick r:id="rId22" tooltip="NS-Regime"/>
              </a:rPr>
              <a:t>NS-</a:t>
            </a:r>
            <a:r>
              <a:rPr lang="cs-CZ" u="sng" dirty="0" err="1">
                <a:hlinkClick r:id="rId22" tooltip="NS-Regime"/>
              </a:rPr>
              <a:t>Regime</a:t>
            </a:r>
            <a:r>
              <a:rPr lang="cs-CZ" dirty="0"/>
              <a:t> </a:t>
            </a:r>
            <a:r>
              <a:rPr lang="cs-CZ" dirty="0" err="1"/>
              <a:t>arbeitete</a:t>
            </a:r>
            <a:r>
              <a:rPr lang="cs-CZ" dirty="0"/>
              <a:t> </a:t>
            </a:r>
            <a:r>
              <a:rPr lang="cs-CZ" dirty="0" err="1"/>
              <a:t>an</a:t>
            </a:r>
            <a:r>
              <a:rPr lang="cs-CZ" dirty="0"/>
              <a:t> </a:t>
            </a:r>
            <a:r>
              <a:rPr lang="cs-CZ" dirty="0" err="1"/>
              <a:t>einem</a:t>
            </a:r>
            <a:r>
              <a:rPr lang="cs-CZ" dirty="0"/>
              <a:t> </a:t>
            </a:r>
            <a:r>
              <a:rPr lang="cs-CZ" u="sng" dirty="0" err="1">
                <a:hlinkClick r:id="rId23" tooltip="Volksgesetzbuch"/>
              </a:rPr>
              <a:t>Volksgesetzbuch</a:t>
            </a:r>
            <a:r>
              <a:rPr lang="cs-CZ" dirty="0"/>
              <a:t>, </a:t>
            </a:r>
            <a:r>
              <a:rPr lang="cs-CZ" dirty="0" err="1"/>
              <a:t>welches</a:t>
            </a:r>
            <a:r>
              <a:rPr lang="cs-CZ" dirty="0"/>
              <a:t> </a:t>
            </a:r>
            <a:r>
              <a:rPr lang="cs-CZ" dirty="0" err="1"/>
              <a:t>das</a:t>
            </a:r>
            <a:r>
              <a:rPr lang="cs-CZ" dirty="0"/>
              <a:t>, dem </a:t>
            </a:r>
            <a:r>
              <a:rPr lang="cs-CZ" dirty="0" err="1"/>
              <a:t>liberalen</a:t>
            </a:r>
            <a:r>
              <a:rPr lang="cs-CZ" dirty="0"/>
              <a:t> </a:t>
            </a:r>
            <a:r>
              <a:rPr lang="cs-CZ" dirty="0" err="1"/>
              <a:t>Gleichheits</a:t>
            </a:r>
            <a:r>
              <a:rPr lang="cs-CZ" dirty="0"/>
              <a:t>- </a:t>
            </a:r>
            <a:r>
              <a:rPr lang="cs-CZ" dirty="0" err="1"/>
              <a:t>und</a:t>
            </a:r>
            <a:r>
              <a:rPr lang="cs-CZ" dirty="0"/>
              <a:t> </a:t>
            </a:r>
            <a:r>
              <a:rPr lang="cs-CZ" dirty="0" err="1"/>
              <a:t>Freiheitsgedanken</a:t>
            </a:r>
            <a:r>
              <a:rPr lang="cs-CZ" dirty="0"/>
              <a:t> </a:t>
            </a:r>
            <a:r>
              <a:rPr lang="cs-CZ" dirty="0" err="1"/>
              <a:t>verpflichtete</a:t>
            </a:r>
            <a:r>
              <a:rPr lang="cs-CZ" dirty="0"/>
              <a:t>, BGB </a:t>
            </a:r>
            <a:r>
              <a:rPr lang="cs-CZ" dirty="0" err="1"/>
              <a:t>ablösen</a:t>
            </a:r>
            <a:r>
              <a:rPr lang="cs-CZ" dirty="0"/>
              <a:t> </a:t>
            </a:r>
            <a:r>
              <a:rPr lang="cs-CZ" dirty="0" err="1"/>
              <a:t>sollte</a:t>
            </a:r>
            <a:r>
              <a:rPr lang="cs-CZ" dirty="0"/>
              <a:t>. </a:t>
            </a:r>
            <a:r>
              <a:rPr lang="cs-CZ" dirty="0" err="1"/>
              <a:t>Das</a:t>
            </a:r>
            <a:r>
              <a:rPr lang="cs-CZ" dirty="0"/>
              <a:t> </a:t>
            </a:r>
            <a:r>
              <a:rPr lang="cs-CZ" u="sng" dirty="0" err="1">
                <a:hlinkClick r:id="rId24" tooltip="Eherecht"/>
              </a:rPr>
              <a:t>Eherecht</a:t>
            </a:r>
            <a:r>
              <a:rPr lang="cs-CZ" dirty="0"/>
              <a:t> </a:t>
            </a:r>
            <a:r>
              <a:rPr lang="cs-CZ" dirty="0" err="1"/>
              <a:t>wurde</a:t>
            </a:r>
            <a:r>
              <a:rPr lang="cs-CZ" dirty="0"/>
              <a:t> 1938 durch </a:t>
            </a:r>
            <a:r>
              <a:rPr lang="cs-CZ" dirty="0" err="1"/>
              <a:t>das</a:t>
            </a:r>
            <a:r>
              <a:rPr lang="cs-CZ" dirty="0"/>
              <a:t> </a:t>
            </a:r>
            <a:r>
              <a:rPr lang="cs-CZ" u="sng" dirty="0" err="1">
                <a:hlinkClick r:id="rId25" tooltip="Ehegesetz (Deutschland)"/>
              </a:rPr>
              <a:t>Ehegesetz</a:t>
            </a:r>
            <a:r>
              <a:rPr lang="cs-CZ" dirty="0"/>
              <a:t> </a:t>
            </a:r>
            <a:r>
              <a:rPr lang="cs-CZ" dirty="0" err="1"/>
              <a:t>aus</a:t>
            </a:r>
            <a:r>
              <a:rPr lang="cs-CZ" dirty="0"/>
              <a:t> dem BGB </a:t>
            </a:r>
            <a:r>
              <a:rPr lang="cs-CZ" dirty="0" err="1"/>
              <a:t>herausgenommen</a:t>
            </a:r>
            <a:r>
              <a:rPr lang="cs-CZ" dirty="0"/>
              <a:t>. Es </a:t>
            </a:r>
            <a:r>
              <a:rPr lang="cs-CZ" dirty="0" err="1"/>
              <a:t>wurde</a:t>
            </a:r>
            <a:r>
              <a:rPr lang="cs-CZ" dirty="0"/>
              <a:t> 1946 </a:t>
            </a:r>
            <a:r>
              <a:rPr lang="cs-CZ" dirty="0" err="1"/>
              <a:t>entnazifiziert</a:t>
            </a:r>
            <a:r>
              <a:rPr lang="cs-CZ" dirty="0"/>
              <a:t>, </a:t>
            </a:r>
            <a:r>
              <a:rPr lang="cs-CZ" dirty="0" err="1"/>
              <a:t>vom</a:t>
            </a:r>
            <a:r>
              <a:rPr lang="cs-CZ" dirty="0"/>
              <a:t> </a:t>
            </a:r>
            <a:r>
              <a:rPr lang="cs-CZ" u="sng" dirty="0" err="1">
                <a:hlinkClick r:id="rId26" tooltip="Kontrollrat"/>
              </a:rPr>
              <a:t>Kontrollrat</a:t>
            </a:r>
            <a:r>
              <a:rPr lang="cs-CZ" dirty="0"/>
              <a:t> </a:t>
            </a:r>
            <a:r>
              <a:rPr lang="cs-CZ" dirty="0" err="1"/>
              <a:t>neu</a:t>
            </a:r>
            <a:r>
              <a:rPr lang="cs-CZ" dirty="0"/>
              <a:t> </a:t>
            </a:r>
            <a:r>
              <a:rPr lang="cs-CZ" dirty="0" err="1"/>
              <a:t>veröffentlicht</a:t>
            </a:r>
            <a:r>
              <a:rPr lang="cs-CZ" dirty="0"/>
              <a:t> </a:t>
            </a:r>
            <a:r>
              <a:rPr lang="cs-CZ" dirty="0" err="1"/>
              <a:t>und</a:t>
            </a:r>
            <a:r>
              <a:rPr lang="cs-CZ" dirty="0"/>
              <a:t> nach </a:t>
            </a:r>
            <a:r>
              <a:rPr lang="cs-CZ" dirty="0" err="1"/>
              <a:t>und</a:t>
            </a:r>
            <a:r>
              <a:rPr lang="cs-CZ" dirty="0"/>
              <a:t> nach (</a:t>
            </a:r>
            <a:r>
              <a:rPr lang="cs-CZ" u="sng" dirty="0" err="1">
                <a:hlinkClick r:id="rId27" tooltip="Scheidung"/>
              </a:rPr>
              <a:t>Scheidungsrecht</a:t>
            </a:r>
            <a:r>
              <a:rPr lang="cs-CZ" dirty="0"/>
              <a:t> 1976, </a:t>
            </a:r>
            <a:r>
              <a:rPr lang="cs-CZ" dirty="0" err="1"/>
              <a:t>restliches</a:t>
            </a:r>
            <a:r>
              <a:rPr lang="cs-CZ" dirty="0"/>
              <a:t> </a:t>
            </a:r>
            <a:r>
              <a:rPr lang="cs-CZ" u="sng" dirty="0" err="1">
                <a:hlinkClick r:id="rId24" tooltip="Eherecht"/>
              </a:rPr>
              <a:t>Eherecht</a:t>
            </a:r>
            <a:r>
              <a:rPr lang="cs-CZ" dirty="0"/>
              <a:t> 1998) in </a:t>
            </a:r>
            <a:r>
              <a:rPr lang="cs-CZ" dirty="0" err="1"/>
              <a:t>das</a:t>
            </a:r>
            <a:r>
              <a:rPr lang="cs-CZ" dirty="0"/>
              <a:t> BGB (</a:t>
            </a:r>
            <a:r>
              <a:rPr lang="cs-CZ" u="sng" dirty="0">
                <a:hlinkClick r:id="rId28"/>
              </a:rPr>
              <a:t>§§ 1303 ff. BGB</a:t>
            </a:r>
            <a:r>
              <a:rPr lang="cs-CZ" dirty="0"/>
              <a:t>) </a:t>
            </a:r>
            <a:r>
              <a:rPr lang="cs-CZ" dirty="0" err="1"/>
              <a:t>zurückgeführt</a:t>
            </a:r>
            <a:r>
              <a:rPr lang="cs-CZ" dirty="0"/>
              <a:t>.</a:t>
            </a:r>
            <a:r>
              <a:rPr lang="cs-CZ" u="sng" baseline="30000" dirty="0">
                <a:hlinkClick r:id="rId29"/>
              </a:rPr>
              <a:t>[23]</a:t>
            </a:r>
            <a:endParaRPr lang="cs-CZ" dirty="0"/>
          </a:p>
          <a:p>
            <a:r>
              <a:rPr lang="cs-CZ" b="1" dirty="0" err="1"/>
              <a:t>Besatzungszeit</a:t>
            </a:r>
            <a:endParaRPr lang="cs-CZ" dirty="0"/>
          </a:p>
          <a:p>
            <a:r>
              <a:rPr lang="cs-CZ" dirty="0"/>
              <a:t>Die </a:t>
            </a:r>
            <a:r>
              <a:rPr lang="cs-CZ" dirty="0" err="1"/>
              <a:t>Besatzungsmächte</a:t>
            </a:r>
            <a:r>
              <a:rPr lang="cs-CZ" dirty="0"/>
              <a:t> </a:t>
            </a:r>
            <a:r>
              <a:rPr lang="cs-CZ" dirty="0" err="1"/>
              <a:t>nahmen</a:t>
            </a:r>
            <a:r>
              <a:rPr lang="cs-CZ" dirty="0"/>
              <a:t> </a:t>
            </a:r>
            <a:r>
              <a:rPr lang="cs-CZ" dirty="0" err="1"/>
              <a:t>wesentliche</a:t>
            </a:r>
            <a:r>
              <a:rPr lang="cs-CZ" dirty="0"/>
              <a:t> </a:t>
            </a:r>
            <a:r>
              <a:rPr lang="cs-CZ" dirty="0" err="1"/>
              <a:t>Änderungen</a:t>
            </a:r>
            <a:r>
              <a:rPr lang="cs-CZ" dirty="0"/>
              <a:t> des NS-</a:t>
            </a:r>
            <a:r>
              <a:rPr lang="cs-CZ" dirty="0" err="1"/>
              <a:t>Regimes</a:t>
            </a:r>
            <a:r>
              <a:rPr lang="cs-CZ" dirty="0"/>
              <a:t> </a:t>
            </a:r>
            <a:r>
              <a:rPr lang="cs-CZ" dirty="0" err="1"/>
              <a:t>am</a:t>
            </a:r>
            <a:r>
              <a:rPr lang="cs-CZ" dirty="0"/>
              <a:t> BGB </a:t>
            </a:r>
            <a:r>
              <a:rPr lang="cs-CZ" dirty="0" err="1"/>
              <a:t>zurück</a:t>
            </a:r>
            <a:r>
              <a:rPr lang="cs-CZ" dirty="0"/>
              <a:t>. Die </a:t>
            </a:r>
            <a:r>
              <a:rPr lang="cs-CZ" dirty="0" err="1"/>
              <a:t>Entwicklung</a:t>
            </a:r>
            <a:r>
              <a:rPr lang="cs-CZ" dirty="0"/>
              <a:t> des BGB </a:t>
            </a:r>
            <a:r>
              <a:rPr lang="cs-CZ" dirty="0" err="1"/>
              <a:t>ist</a:t>
            </a:r>
            <a:r>
              <a:rPr lang="cs-CZ" dirty="0"/>
              <a:t> ab </a:t>
            </a:r>
            <a:r>
              <a:rPr lang="cs-CZ" dirty="0" err="1"/>
              <a:t>diesem</a:t>
            </a:r>
            <a:r>
              <a:rPr lang="cs-CZ" dirty="0"/>
              <a:t> </a:t>
            </a:r>
            <a:r>
              <a:rPr lang="cs-CZ" dirty="0" err="1"/>
              <a:t>Zeitpunkt</a:t>
            </a:r>
            <a:r>
              <a:rPr lang="cs-CZ" dirty="0"/>
              <a:t> in </a:t>
            </a:r>
            <a:r>
              <a:rPr lang="cs-CZ" dirty="0" err="1"/>
              <a:t>eine</a:t>
            </a:r>
            <a:r>
              <a:rPr lang="cs-CZ" dirty="0"/>
              <a:t> </a:t>
            </a:r>
            <a:r>
              <a:rPr lang="cs-CZ" dirty="0" err="1"/>
              <a:t>west</a:t>
            </a:r>
            <a:r>
              <a:rPr lang="cs-CZ" dirty="0"/>
              <a:t>- </a:t>
            </a:r>
            <a:r>
              <a:rPr lang="cs-CZ" dirty="0" err="1"/>
              <a:t>und</a:t>
            </a:r>
            <a:r>
              <a:rPr lang="cs-CZ" dirty="0"/>
              <a:t> </a:t>
            </a:r>
            <a:r>
              <a:rPr lang="cs-CZ" dirty="0" err="1"/>
              <a:t>ostdeutsche</a:t>
            </a:r>
            <a:r>
              <a:rPr lang="cs-CZ" dirty="0"/>
              <a:t> </a:t>
            </a:r>
            <a:r>
              <a:rPr lang="cs-CZ" dirty="0" err="1"/>
              <a:t>Entwicklung</a:t>
            </a:r>
            <a:r>
              <a:rPr lang="cs-CZ" dirty="0"/>
              <a:t> </a:t>
            </a:r>
            <a:r>
              <a:rPr lang="cs-CZ" dirty="0" err="1"/>
              <a:t>zu</a:t>
            </a:r>
            <a:r>
              <a:rPr lang="cs-CZ" dirty="0"/>
              <a:t> </a:t>
            </a:r>
            <a:r>
              <a:rPr lang="cs-CZ" dirty="0" err="1"/>
              <a:t>unterteilen</a:t>
            </a:r>
            <a:r>
              <a:rPr lang="cs-CZ" dirty="0"/>
              <a:t>.</a:t>
            </a:r>
          </a:p>
        </p:txBody>
      </p:sp>
    </p:spTree>
    <p:extLst>
      <p:ext uri="{BB962C8B-B14F-4D97-AF65-F5344CB8AC3E}">
        <p14:creationId xmlns:p14="http://schemas.microsoft.com/office/powerpoint/2010/main" val="3111463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17717"/>
          </a:xfrm>
        </p:spPr>
        <p:txBody>
          <a:bodyPr/>
          <a:lstStyle/>
          <a:p>
            <a:r>
              <a:rPr lang="cs-CZ" dirty="0"/>
              <a:t>Vývoj dogmatiky</a:t>
            </a:r>
          </a:p>
        </p:txBody>
      </p:sp>
      <p:sp>
        <p:nvSpPr>
          <p:cNvPr id="3" name="Zástupný symbol pro obsah 2"/>
          <p:cNvSpPr>
            <a:spLocks noGrp="1"/>
          </p:cNvSpPr>
          <p:nvPr>
            <p:ph idx="1"/>
          </p:nvPr>
        </p:nvSpPr>
        <p:spPr>
          <a:xfrm>
            <a:off x="200525" y="1371600"/>
            <a:ext cx="11798969" cy="5486400"/>
          </a:xfrm>
        </p:spPr>
        <p:txBody>
          <a:bodyPr>
            <a:normAutofit fontScale="62500" lnSpcReduction="20000"/>
          </a:bodyPr>
          <a:lstStyle/>
          <a:p>
            <a:pPr marL="0" indent="0">
              <a:buNone/>
            </a:pPr>
            <a:r>
              <a:rPr lang="cs-CZ" b="1" dirty="0" err="1"/>
              <a:t>Entwicklung</a:t>
            </a:r>
            <a:r>
              <a:rPr lang="cs-CZ" b="1" dirty="0"/>
              <a:t> in der DDR</a:t>
            </a:r>
            <a:endParaRPr lang="cs-CZ" dirty="0"/>
          </a:p>
          <a:p>
            <a:r>
              <a:rPr lang="cs-CZ" dirty="0"/>
              <a:t>Durch </a:t>
            </a:r>
            <a:r>
              <a:rPr lang="cs-CZ" dirty="0" err="1"/>
              <a:t>die</a:t>
            </a:r>
            <a:r>
              <a:rPr lang="cs-CZ" dirty="0"/>
              <a:t> </a:t>
            </a:r>
            <a:r>
              <a:rPr lang="cs-CZ" dirty="0" err="1"/>
              <a:t>Gesetzgebung</a:t>
            </a:r>
            <a:r>
              <a:rPr lang="cs-CZ" dirty="0"/>
              <a:t> der </a:t>
            </a:r>
            <a:r>
              <a:rPr lang="cs-CZ" u="sng" dirty="0" err="1">
                <a:hlinkClick r:id="rId2" tooltip="Deutsche Demokratische Republik"/>
              </a:rPr>
              <a:t>Deutschen</a:t>
            </a:r>
            <a:r>
              <a:rPr lang="cs-CZ" u="sng" dirty="0">
                <a:hlinkClick r:id="rId2" tooltip="Deutsche Demokratische Republik"/>
              </a:rPr>
              <a:t> </a:t>
            </a:r>
            <a:r>
              <a:rPr lang="cs-CZ" u="sng" dirty="0" err="1">
                <a:hlinkClick r:id="rId2" tooltip="Deutsche Demokratische Republik"/>
              </a:rPr>
              <a:t>Demokratischen</a:t>
            </a:r>
            <a:r>
              <a:rPr lang="cs-CZ" u="sng" dirty="0">
                <a:hlinkClick r:id="rId2" tooltip="Deutsche Demokratische Republik"/>
              </a:rPr>
              <a:t> Republik (DDR)</a:t>
            </a:r>
            <a:r>
              <a:rPr lang="cs-CZ" dirty="0"/>
              <a:t> </a:t>
            </a:r>
            <a:r>
              <a:rPr lang="cs-CZ" dirty="0" err="1"/>
              <a:t>wurde</a:t>
            </a:r>
            <a:r>
              <a:rPr lang="cs-CZ" dirty="0"/>
              <a:t> </a:t>
            </a:r>
            <a:r>
              <a:rPr lang="cs-CZ" dirty="0" err="1"/>
              <a:t>das</a:t>
            </a:r>
            <a:r>
              <a:rPr lang="cs-CZ" dirty="0"/>
              <a:t> BGB </a:t>
            </a:r>
            <a:r>
              <a:rPr lang="cs-CZ" dirty="0" err="1"/>
              <a:t>schrittweise</a:t>
            </a:r>
            <a:r>
              <a:rPr lang="cs-CZ" dirty="0"/>
              <a:t> </a:t>
            </a:r>
            <a:r>
              <a:rPr lang="cs-CZ" dirty="0" err="1"/>
              <a:t>außer</a:t>
            </a:r>
            <a:r>
              <a:rPr lang="cs-CZ" dirty="0"/>
              <a:t> Kraft </a:t>
            </a:r>
            <a:r>
              <a:rPr lang="cs-CZ" dirty="0" err="1"/>
              <a:t>gesetzt</a:t>
            </a:r>
            <a:r>
              <a:rPr lang="cs-CZ" dirty="0"/>
              <a:t>, da es </a:t>
            </a:r>
            <a:r>
              <a:rPr lang="cs-CZ" dirty="0" err="1"/>
              <a:t>mit</a:t>
            </a:r>
            <a:r>
              <a:rPr lang="cs-CZ" dirty="0"/>
              <a:t> der </a:t>
            </a:r>
            <a:r>
              <a:rPr lang="cs-CZ" dirty="0" err="1"/>
              <a:t>sozialistischen</a:t>
            </a:r>
            <a:r>
              <a:rPr lang="cs-CZ" dirty="0"/>
              <a:t> Ideologie </a:t>
            </a:r>
            <a:r>
              <a:rPr lang="cs-CZ" dirty="0" err="1"/>
              <a:t>nicht</a:t>
            </a:r>
            <a:r>
              <a:rPr lang="cs-CZ" dirty="0"/>
              <a:t> </a:t>
            </a:r>
            <a:r>
              <a:rPr lang="cs-CZ" dirty="0" err="1"/>
              <a:t>vereinbar</a:t>
            </a:r>
            <a:r>
              <a:rPr lang="cs-CZ" dirty="0"/>
              <a:t> </a:t>
            </a:r>
            <a:r>
              <a:rPr lang="cs-CZ" dirty="0" err="1"/>
              <a:t>war</a:t>
            </a:r>
            <a:r>
              <a:rPr lang="cs-CZ" dirty="0"/>
              <a:t>. </a:t>
            </a:r>
            <a:r>
              <a:rPr lang="cs-CZ" dirty="0" err="1"/>
              <a:t>Nacheinander</a:t>
            </a:r>
            <a:r>
              <a:rPr lang="cs-CZ" dirty="0"/>
              <a:t> </a:t>
            </a:r>
            <a:r>
              <a:rPr lang="cs-CZ" dirty="0" err="1"/>
              <a:t>wurden</a:t>
            </a:r>
            <a:r>
              <a:rPr lang="cs-CZ" dirty="0"/>
              <a:t> </a:t>
            </a:r>
            <a:r>
              <a:rPr lang="cs-CZ" dirty="0" err="1"/>
              <a:t>das</a:t>
            </a:r>
            <a:r>
              <a:rPr lang="cs-CZ" dirty="0"/>
              <a:t> </a:t>
            </a:r>
            <a:r>
              <a:rPr lang="cs-CZ" dirty="0" err="1"/>
              <a:t>Familienrecht</a:t>
            </a:r>
            <a:r>
              <a:rPr lang="cs-CZ" dirty="0"/>
              <a:t> in </a:t>
            </a:r>
            <a:r>
              <a:rPr lang="cs-CZ" dirty="0" err="1"/>
              <a:t>ein</a:t>
            </a:r>
            <a:r>
              <a:rPr lang="cs-CZ" dirty="0"/>
              <a:t> </a:t>
            </a:r>
            <a:r>
              <a:rPr lang="cs-CZ" dirty="0" err="1"/>
              <a:t>an</a:t>
            </a:r>
            <a:r>
              <a:rPr lang="cs-CZ" dirty="0"/>
              <a:t> </a:t>
            </a:r>
            <a:r>
              <a:rPr lang="cs-CZ" dirty="0" err="1"/>
              <a:t>die</a:t>
            </a:r>
            <a:r>
              <a:rPr lang="cs-CZ" dirty="0"/>
              <a:t> </a:t>
            </a:r>
            <a:r>
              <a:rPr lang="cs-CZ" dirty="0" err="1"/>
              <a:t>veränderten</a:t>
            </a:r>
            <a:r>
              <a:rPr lang="cs-CZ" dirty="0"/>
              <a:t> </a:t>
            </a:r>
            <a:r>
              <a:rPr lang="cs-CZ" dirty="0" err="1"/>
              <a:t>Lebensverhältnisse</a:t>
            </a:r>
            <a:r>
              <a:rPr lang="cs-CZ" dirty="0"/>
              <a:t> </a:t>
            </a:r>
            <a:r>
              <a:rPr lang="cs-CZ" dirty="0" err="1"/>
              <a:t>angepasstes</a:t>
            </a:r>
            <a:r>
              <a:rPr lang="cs-CZ" dirty="0"/>
              <a:t> </a:t>
            </a:r>
            <a:r>
              <a:rPr lang="cs-CZ" u="sng" dirty="0" err="1">
                <a:hlinkClick r:id="rId3" tooltip="Familiengesetzbuch (DDR)"/>
              </a:rPr>
              <a:t>Familiengesetzbuch</a:t>
            </a:r>
            <a:r>
              <a:rPr lang="cs-CZ" dirty="0"/>
              <a:t> (1965), </a:t>
            </a:r>
            <a:r>
              <a:rPr lang="cs-CZ" dirty="0" err="1"/>
              <a:t>das</a:t>
            </a:r>
            <a:r>
              <a:rPr lang="cs-CZ" dirty="0"/>
              <a:t> </a:t>
            </a:r>
            <a:r>
              <a:rPr lang="cs-CZ" dirty="0" err="1"/>
              <a:t>Arbeitsrecht</a:t>
            </a:r>
            <a:r>
              <a:rPr lang="cs-CZ" dirty="0"/>
              <a:t> in </a:t>
            </a:r>
            <a:r>
              <a:rPr lang="cs-CZ" dirty="0" err="1"/>
              <a:t>ein</a:t>
            </a:r>
            <a:r>
              <a:rPr lang="cs-CZ" dirty="0"/>
              <a:t> </a:t>
            </a:r>
            <a:r>
              <a:rPr lang="cs-CZ" dirty="0" err="1"/>
              <a:t>Gesetzbuch</a:t>
            </a:r>
            <a:r>
              <a:rPr lang="cs-CZ" dirty="0"/>
              <a:t> der </a:t>
            </a:r>
            <a:r>
              <a:rPr lang="cs-CZ" dirty="0" err="1"/>
              <a:t>Arbeit</a:t>
            </a:r>
            <a:r>
              <a:rPr lang="cs-CZ" dirty="0"/>
              <a:t> (1961, 1978 </a:t>
            </a:r>
            <a:r>
              <a:rPr lang="cs-CZ" dirty="0" err="1"/>
              <a:t>ersetzt</a:t>
            </a:r>
            <a:r>
              <a:rPr lang="cs-CZ" dirty="0"/>
              <a:t> durch </a:t>
            </a:r>
            <a:r>
              <a:rPr lang="cs-CZ" dirty="0" err="1"/>
              <a:t>das</a:t>
            </a:r>
            <a:r>
              <a:rPr lang="cs-CZ" dirty="0"/>
              <a:t> </a:t>
            </a:r>
            <a:r>
              <a:rPr lang="cs-CZ" u="sng" dirty="0" err="1">
                <a:hlinkClick r:id="rId4" tooltip="Arbeitsgesetzbuch (DDR)"/>
              </a:rPr>
              <a:t>Arbeitsgesetzbuch</a:t>
            </a:r>
            <a:r>
              <a:rPr lang="cs-CZ" dirty="0"/>
              <a:t>), </a:t>
            </a:r>
            <a:r>
              <a:rPr lang="cs-CZ" dirty="0" err="1"/>
              <a:t>die</a:t>
            </a:r>
            <a:r>
              <a:rPr lang="cs-CZ" dirty="0"/>
              <a:t> </a:t>
            </a:r>
            <a:r>
              <a:rPr lang="cs-CZ" dirty="0" err="1"/>
              <a:t>übrigen</a:t>
            </a:r>
            <a:r>
              <a:rPr lang="cs-CZ" dirty="0"/>
              <a:t> </a:t>
            </a:r>
            <a:r>
              <a:rPr lang="cs-CZ" dirty="0" err="1"/>
              <a:t>Teile</a:t>
            </a:r>
            <a:r>
              <a:rPr lang="cs-CZ" dirty="0"/>
              <a:t> in </a:t>
            </a:r>
            <a:r>
              <a:rPr lang="cs-CZ" dirty="0" err="1"/>
              <a:t>das</a:t>
            </a:r>
            <a:r>
              <a:rPr lang="cs-CZ" dirty="0"/>
              <a:t> </a:t>
            </a:r>
            <a:r>
              <a:rPr lang="cs-CZ" u="sng" dirty="0" err="1">
                <a:hlinkClick r:id="rId5" tooltip="Zivilgesetzbuch der Deutschen Demokratischen Republik"/>
              </a:rPr>
              <a:t>Zivilgesetzbuch</a:t>
            </a:r>
            <a:r>
              <a:rPr lang="cs-CZ" dirty="0"/>
              <a:t> (1976) </a:t>
            </a:r>
            <a:r>
              <a:rPr lang="cs-CZ" dirty="0" err="1"/>
              <a:t>überführt</a:t>
            </a:r>
            <a:r>
              <a:rPr lang="cs-CZ" dirty="0"/>
              <a:t>. </a:t>
            </a:r>
            <a:r>
              <a:rPr lang="cs-CZ" dirty="0" err="1"/>
              <a:t>Zeitgleich</a:t>
            </a:r>
            <a:r>
              <a:rPr lang="cs-CZ" dirty="0"/>
              <a:t> </a:t>
            </a:r>
            <a:r>
              <a:rPr lang="cs-CZ" dirty="0" err="1"/>
              <a:t>wurde</a:t>
            </a:r>
            <a:r>
              <a:rPr lang="cs-CZ" dirty="0"/>
              <a:t> </a:t>
            </a:r>
            <a:r>
              <a:rPr lang="cs-CZ" dirty="0" err="1"/>
              <a:t>das</a:t>
            </a:r>
            <a:r>
              <a:rPr lang="cs-CZ" dirty="0"/>
              <a:t> BGB 1976 durch </a:t>
            </a:r>
            <a:r>
              <a:rPr lang="cs-CZ" dirty="0" err="1"/>
              <a:t>das</a:t>
            </a:r>
            <a:r>
              <a:rPr lang="cs-CZ" dirty="0"/>
              <a:t> EGZGB </a:t>
            </a:r>
            <a:r>
              <a:rPr lang="cs-CZ" dirty="0" err="1"/>
              <a:t>aufgehoben</a:t>
            </a:r>
            <a:r>
              <a:rPr lang="cs-CZ" dirty="0"/>
              <a:t>. </a:t>
            </a:r>
            <a:r>
              <a:rPr lang="cs-CZ" dirty="0" err="1"/>
              <a:t>Das</a:t>
            </a:r>
            <a:r>
              <a:rPr lang="cs-CZ" dirty="0"/>
              <a:t> </a:t>
            </a:r>
            <a:r>
              <a:rPr lang="cs-CZ" dirty="0" err="1"/>
              <a:t>Recht</a:t>
            </a:r>
            <a:r>
              <a:rPr lang="cs-CZ" dirty="0"/>
              <a:t> </a:t>
            </a:r>
            <a:r>
              <a:rPr lang="cs-CZ" dirty="0" err="1"/>
              <a:t>war</a:t>
            </a:r>
            <a:r>
              <a:rPr lang="cs-CZ" dirty="0"/>
              <a:t> </a:t>
            </a:r>
            <a:r>
              <a:rPr lang="cs-CZ" dirty="0" err="1"/>
              <a:t>einer</a:t>
            </a:r>
            <a:r>
              <a:rPr lang="cs-CZ" dirty="0"/>
              <a:t> </a:t>
            </a:r>
            <a:r>
              <a:rPr lang="cs-CZ" dirty="0" err="1"/>
              <a:t>sozialistischen</a:t>
            </a:r>
            <a:r>
              <a:rPr lang="cs-CZ" dirty="0"/>
              <a:t> </a:t>
            </a:r>
            <a:r>
              <a:rPr lang="cs-CZ" dirty="0" err="1"/>
              <a:t>Wirtschaftsordnung</a:t>
            </a:r>
            <a:r>
              <a:rPr lang="cs-CZ" dirty="0"/>
              <a:t> </a:t>
            </a:r>
            <a:r>
              <a:rPr lang="cs-CZ" dirty="0" err="1"/>
              <a:t>untergeordnet</a:t>
            </a:r>
            <a:r>
              <a:rPr lang="cs-CZ" dirty="0"/>
              <a:t>. Der </a:t>
            </a:r>
            <a:r>
              <a:rPr lang="cs-CZ" dirty="0" err="1"/>
              <a:t>Vertrag</a:t>
            </a:r>
            <a:r>
              <a:rPr lang="cs-CZ" dirty="0"/>
              <a:t> </a:t>
            </a:r>
            <a:r>
              <a:rPr lang="cs-CZ" dirty="0" err="1"/>
              <a:t>diente</a:t>
            </a:r>
            <a:r>
              <a:rPr lang="cs-CZ" dirty="0"/>
              <a:t> </a:t>
            </a:r>
            <a:r>
              <a:rPr lang="cs-CZ" dirty="0" err="1"/>
              <a:t>als</a:t>
            </a:r>
            <a:r>
              <a:rPr lang="cs-CZ" dirty="0"/>
              <a:t> Instrument der </a:t>
            </a:r>
            <a:r>
              <a:rPr lang="cs-CZ" u="sng" dirty="0" err="1">
                <a:hlinkClick r:id="rId6" tooltip="Planwirtschaft"/>
              </a:rPr>
              <a:t>Planwirtschaft</a:t>
            </a:r>
            <a:r>
              <a:rPr lang="cs-CZ" dirty="0"/>
              <a:t>.</a:t>
            </a:r>
          </a:p>
          <a:p>
            <a:r>
              <a:rPr lang="cs-CZ" dirty="0" err="1"/>
              <a:t>Mit</a:t>
            </a:r>
            <a:r>
              <a:rPr lang="cs-CZ" dirty="0"/>
              <a:t> der </a:t>
            </a:r>
            <a:r>
              <a:rPr lang="cs-CZ" u="sng" dirty="0" err="1">
                <a:hlinkClick r:id="rId7" tooltip="Währungs-, Wirtschafts- und Sozialunion"/>
              </a:rPr>
              <a:t>Wirtschafts</a:t>
            </a:r>
            <a:r>
              <a:rPr lang="cs-CZ" u="sng" dirty="0">
                <a:hlinkClick r:id="rId7" tooltip="Währungs-, Wirtschafts- und Sozialunion"/>
              </a:rPr>
              <a:t>- </a:t>
            </a:r>
            <a:r>
              <a:rPr lang="cs-CZ" u="sng" dirty="0" err="1">
                <a:hlinkClick r:id="rId7" tooltip="Währungs-, Wirtschafts- und Sozialunion"/>
              </a:rPr>
              <a:t>und</a:t>
            </a:r>
            <a:r>
              <a:rPr lang="cs-CZ" u="sng" dirty="0">
                <a:hlinkClick r:id="rId7" tooltip="Währungs-, Wirtschafts- und Sozialunion"/>
              </a:rPr>
              <a:t> </a:t>
            </a:r>
            <a:r>
              <a:rPr lang="cs-CZ" u="sng" dirty="0" err="1">
                <a:hlinkClick r:id="rId7" tooltip="Währungs-, Wirtschafts- und Sozialunion"/>
              </a:rPr>
              <a:t>Währungsunion</a:t>
            </a:r>
            <a:r>
              <a:rPr lang="cs-CZ" dirty="0"/>
              <a:t> </a:t>
            </a:r>
            <a:r>
              <a:rPr lang="cs-CZ" dirty="0" err="1"/>
              <a:t>zum</a:t>
            </a:r>
            <a:r>
              <a:rPr lang="cs-CZ" dirty="0"/>
              <a:t> 1. </a:t>
            </a:r>
            <a:r>
              <a:rPr lang="cs-CZ" dirty="0" err="1"/>
              <a:t>Juli</a:t>
            </a:r>
            <a:r>
              <a:rPr lang="cs-CZ" dirty="0"/>
              <a:t> 1990 </a:t>
            </a:r>
            <a:r>
              <a:rPr lang="cs-CZ" dirty="0" err="1"/>
              <a:t>und</a:t>
            </a:r>
            <a:r>
              <a:rPr lang="cs-CZ" dirty="0"/>
              <a:t> der </a:t>
            </a:r>
            <a:r>
              <a:rPr lang="cs-CZ" u="sng" dirty="0" err="1">
                <a:hlinkClick r:id="rId8" tooltip="Deutsche Wiedervereinigung"/>
              </a:rPr>
              <a:t>Deutschen</a:t>
            </a:r>
            <a:r>
              <a:rPr lang="cs-CZ" u="sng" dirty="0">
                <a:hlinkClick r:id="rId8" tooltip="Deutsche Wiedervereinigung"/>
              </a:rPr>
              <a:t> </a:t>
            </a:r>
            <a:r>
              <a:rPr lang="cs-CZ" u="sng" dirty="0" err="1">
                <a:hlinkClick r:id="rId8" tooltip="Deutsche Wiedervereinigung"/>
              </a:rPr>
              <a:t>Wiedervereinigung</a:t>
            </a:r>
            <a:r>
              <a:rPr lang="cs-CZ" dirty="0"/>
              <a:t> </a:t>
            </a:r>
            <a:r>
              <a:rPr lang="cs-CZ" dirty="0" err="1"/>
              <a:t>zum</a:t>
            </a:r>
            <a:r>
              <a:rPr lang="cs-CZ" dirty="0"/>
              <a:t> 3. </a:t>
            </a:r>
            <a:r>
              <a:rPr lang="cs-CZ" dirty="0" err="1"/>
              <a:t>Oktober</a:t>
            </a:r>
            <a:r>
              <a:rPr lang="cs-CZ" dirty="0"/>
              <a:t> 1990 </a:t>
            </a:r>
            <a:r>
              <a:rPr lang="cs-CZ" dirty="0" err="1"/>
              <a:t>endete</a:t>
            </a:r>
            <a:r>
              <a:rPr lang="cs-CZ" dirty="0"/>
              <a:t> </a:t>
            </a:r>
            <a:r>
              <a:rPr lang="cs-CZ" dirty="0" err="1"/>
              <a:t>dieser</a:t>
            </a:r>
            <a:r>
              <a:rPr lang="cs-CZ" dirty="0"/>
              <a:t> </a:t>
            </a:r>
            <a:r>
              <a:rPr lang="cs-CZ" dirty="0" err="1"/>
              <a:t>Sonderweg</a:t>
            </a:r>
            <a:r>
              <a:rPr lang="cs-CZ" dirty="0"/>
              <a:t>. </a:t>
            </a:r>
            <a:r>
              <a:rPr lang="cs-CZ" dirty="0" err="1"/>
              <a:t>Das</a:t>
            </a:r>
            <a:r>
              <a:rPr lang="cs-CZ" dirty="0"/>
              <a:t> BGB </a:t>
            </a:r>
            <a:r>
              <a:rPr lang="cs-CZ" dirty="0" err="1"/>
              <a:t>wurde</a:t>
            </a:r>
            <a:r>
              <a:rPr lang="cs-CZ" dirty="0"/>
              <a:t> </a:t>
            </a:r>
            <a:r>
              <a:rPr lang="cs-CZ" dirty="0" err="1"/>
              <a:t>mit</a:t>
            </a:r>
            <a:r>
              <a:rPr lang="cs-CZ" dirty="0"/>
              <a:t> </a:t>
            </a:r>
            <a:r>
              <a:rPr lang="cs-CZ" dirty="0" err="1"/>
              <a:t>umfangreichen</a:t>
            </a:r>
            <a:r>
              <a:rPr lang="cs-CZ" dirty="0"/>
              <a:t> </a:t>
            </a:r>
            <a:r>
              <a:rPr lang="cs-CZ" dirty="0" err="1"/>
              <a:t>Übergangsregelungen</a:t>
            </a:r>
            <a:r>
              <a:rPr lang="cs-CZ" dirty="0"/>
              <a:t> (Art. 230 ff. EGBGB) </a:t>
            </a:r>
            <a:r>
              <a:rPr lang="cs-CZ" dirty="0" err="1"/>
              <a:t>für</a:t>
            </a:r>
            <a:r>
              <a:rPr lang="cs-CZ" dirty="0"/>
              <a:t> </a:t>
            </a:r>
            <a:r>
              <a:rPr lang="cs-CZ" dirty="0" err="1"/>
              <a:t>das</a:t>
            </a:r>
            <a:r>
              <a:rPr lang="cs-CZ" dirty="0"/>
              <a:t> </a:t>
            </a:r>
            <a:r>
              <a:rPr lang="cs-CZ" dirty="0" err="1"/>
              <a:t>Gebiet</a:t>
            </a:r>
            <a:r>
              <a:rPr lang="cs-CZ" dirty="0"/>
              <a:t> der </a:t>
            </a:r>
            <a:r>
              <a:rPr lang="cs-CZ" dirty="0" err="1"/>
              <a:t>ehemaligen</a:t>
            </a:r>
            <a:r>
              <a:rPr lang="cs-CZ" dirty="0"/>
              <a:t> DDR (</a:t>
            </a:r>
            <a:r>
              <a:rPr lang="cs-CZ" u="sng" dirty="0">
                <a:hlinkClick r:id="rId9"/>
              </a:rPr>
              <a:t>Art. 230</a:t>
            </a:r>
            <a:r>
              <a:rPr lang="cs-CZ" dirty="0"/>
              <a:t> – 237 </a:t>
            </a:r>
            <a:r>
              <a:rPr lang="cs-CZ" u="sng" dirty="0">
                <a:hlinkClick r:id="rId10" tooltip="EGBGB"/>
              </a:rPr>
              <a:t>EGBGB</a:t>
            </a:r>
            <a:r>
              <a:rPr lang="cs-CZ" dirty="0"/>
              <a:t>) </a:t>
            </a:r>
            <a:r>
              <a:rPr lang="cs-CZ" dirty="0" err="1"/>
              <a:t>wieder</a:t>
            </a:r>
            <a:r>
              <a:rPr lang="cs-CZ" dirty="0"/>
              <a:t> </a:t>
            </a:r>
            <a:r>
              <a:rPr lang="cs-CZ" dirty="0" err="1"/>
              <a:t>gesamtdeutsches</a:t>
            </a:r>
            <a:r>
              <a:rPr lang="cs-CZ" dirty="0"/>
              <a:t> </a:t>
            </a:r>
            <a:r>
              <a:rPr lang="cs-CZ" dirty="0" err="1"/>
              <a:t>Recht</a:t>
            </a:r>
            <a:r>
              <a:rPr lang="cs-CZ" dirty="0"/>
              <a:t>.</a:t>
            </a:r>
          </a:p>
          <a:p>
            <a:r>
              <a:rPr lang="cs-CZ" b="1" dirty="0" err="1"/>
              <a:t>Entwicklung</a:t>
            </a:r>
            <a:r>
              <a:rPr lang="cs-CZ" b="1" dirty="0"/>
              <a:t> in </a:t>
            </a:r>
            <a:r>
              <a:rPr lang="cs-CZ" b="1" dirty="0" err="1"/>
              <a:t>Westdeutschland</a:t>
            </a:r>
            <a:endParaRPr lang="cs-CZ" dirty="0"/>
          </a:p>
          <a:p>
            <a:r>
              <a:rPr lang="cs-CZ" dirty="0" err="1"/>
              <a:t>Mit</a:t>
            </a:r>
            <a:r>
              <a:rPr lang="cs-CZ" dirty="0"/>
              <a:t> dem 31. </a:t>
            </a:r>
            <a:r>
              <a:rPr lang="cs-CZ" dirty="0" err="1"/>
              <a:t>März</a:t>
            </a:r>
            <a:r>
              <a:rPr lang="cs-CZ" dirty="0"/>
              <a:t> 1953 </a:t>
            </a:r>
            <a:r>
              <a:rPr lang="cs-CZ" dirty="0" err="1"/>
              <a:t>wurde</a:t>
            </a:r>
            <a:r>
              <a:rPr lang="cs-CZ" dirty="0"/>
              <a:t> </a:t>
            </a:r>
            <a:r>
              <a:rPr lang="cs-CZ" dirty="0" err="1"/>
              <a:t>das</a:t>
            </a:r>
            <a:r>
              <a:rPr lang="cs-CZ" dirty="0"/>
              <a:t> </a:t>
            </a:r>
            <a:r>
              <a:rPr lang="cs-CZ" u="sng" dirty="0" err="1">
                <a:hlinkClick r:id="rId11" tooltip="Familienrecht"/>
              </a:rPr>
              <a:t>Familienrecht</a:t>
            </a:r>
            <a:r>
              <a:rPr lang="cs-CZ" dirty="0"/>
              <a:t> des BGB, </a:t>
            </a:r>
            <a:r>
              <a:rPr lang="cs-CZ" dirty="0" err="1"/>
              <a:t>soweit</a:t>
            </a:r>
            <a:r>
              <a:rPr lang="cs-CZ" dirty="0"/>
              <a:t> es </a:t>
            </a:r>
            <a:r>
              <a:rPr lang="cs-CZ" dirty="0" err="1"/>
              <a:t>gegen</a:t>
            </a:r>
            <a:r>
              <a:rPr lang="cs-CZ" dirty="0"/>
              <a:t> </a:t>
            </a:r>
            <a:r>
              <a:rPr lang="cs-CZ" dirty="0" err="1"/>
              <a:t>die</a:t>
            </a:r>
            <a:r>
              <a:rPr lang="cs-CZ" dirty="0"/>
              <a:t> </a:t>
            </a:r>
            <a:r>
              <a:rPr lang="cs-CZ" u="sng" dirty="0" err="1">
                <a:hlinkClick r:id="rId12" tooltip="Gleichberechtigung"/>
              </a:rPr>
              <a:t>Gleichberechtigung</a:t>
            </a:r>
            <a:r>
              <a:rPr lang="cs-CZ" dirty="0"/>
              <a:t> von Mann </a:t>
            </a:r>
            <a:r>
              <a:rPr lang="cs-CZ" dirty="0" err="1"/>
              <a:t>und</a:t>
            </a:r>
            <a:r>
              <a:rPr lang="cs-CZ" dirty="0"/>
              <a:t> </a:t>
            </a:r>
            <a:r>
              <a:rPr lang="cs-CZ" dirty="0" err="1"/>
              <a:t>Frau</a:t>
            </a:r>
            <a:r>
              <a:rPr lang="cs-CZ" dirty="0"/>
              <a:t> </a:t>
            </a:r>
            <a:r>
              <a:rPr lang="cs-CZ" dirty="0" err="1"/>
              <a:t>verstieß</a:t>
            </a:r>
            <a:r>
              <a:rPr lang="cs-CZ" dirty="0"/>
              <a:t>, </a:t>
            </a:r>
            <a:r>
              <a:rPr lang="cs-CZ" dirty="0" err="1"/>
              <a:t>unwirksam</a:t>
            </a:r>
            <a:r>
              <a:rPr lang="cs-CZ" dirty="0"/>
              <a:t> (</a:t>
            </a:r>
            <a:r>
              <a:rPr lang="cs-CZ" u="sng" dirty="0">
                <a:hlinkClick r:id="rId13"/>
              </a:rPr>
              <a:t>Art. 117</a:t>
            </a:r>
            <a:r>
              <a:rPr lang="cs-CZ" dirty="0"/>
              <a:t> </a:t>
            </a:r>
            <a:r>
              <a:rPr lang="cs-CZ" dirty="0" err="1"/>
              <a:t>Abs</a:t>
            </a:r>
            <a:r>
              <a:rPr lang="cs-CZ" dirty="0"/>
              <a:t>. 1, </a:t>
            </a:r>
            <a:r>
              <a:rPr lang="cs-CZ" u="sng" dirty="0">
                <a:hlinkClick r:id="rId14"/>
              </a:rPr>
              <a:t>Art. 3</a:t>
            </a:r>
            <a:r>
              <a:rPr lang="cs-CZ" dirty="0"/>
              <a:t> GG). Dem </a:t>
            </a:r>
            <a:r>
              <a:rPr lang="cs-CZ" dirty="0" err="1"/>
              <a:t>trug</a:t>
            </a:r>
            <a:r>
              <a:rPr lang="cs-CZ" dirty="0"/>
              <a:t> der </a:t>
            </a:r>
            <a:r>
              <a:rPr lang="cs-CZ" dirty="0" err="1"/>
              <a:t>Gesetzgeber</a:t>
            </a:r>
            <a:r>
              <a:rPr lang="cs-CZ" dirty="0"/>
              <a:t> durch </a:t>
            </a:r>
            <a:r>
              <a:rPr lang="cs-CZ" dirty="0" err="1"/>
              <a:t>das</a:t>
            </a:r>
            <a:r>
              <a:rPr lang="cs-CZ" dirty="0"/>
              <a:t> </a:t>
            </a:r>
            <a:r>
              <a:rPr lang="cs-CZ" u="sng" dirty="0" err="1">
                <a:hlinkClick r:id="rId15" tooltip="Gleichberechtigungsgesetz"/>
              </a:rPr>
              <a:t>Gleichberechtigungsgesetz</a:t>
            </a:r>
            <a:r>
              <a:rPr lang="cs-CZ" dirty="0"/>
              <a:t> von 1957 </a:t>
            </a:r>
            <a:r>
              <a:rPr lang="cs-CZ" dirty="0" err="1"/>
              <a:t>weitgehend</a:t>
            </a:r>
            <a:r>
              <a:rPr lang="cs-CZ" dirty="0"/>
              <a:t> </a:t>
            </a:r>
            <a:r>
              <a:rPr lang="cs-CZ" dirty="0" err="1"/>
              <a:t>Rechnung</a:t>
            </a:r>
            <a:r>
              <a:rPr lang="cs-CZ" dirty="0"/>
              <a:t>, </a:t>
            </a:r>
            <a:r>
              <a:rPr lang="cs-CZ" dirty="0" err="1"/>
              <a:t>indem</a:t>
            </a:r>
            <a:r>
              <a:rPr lang="cs-CZ" dirty="0"/>
              <a:t> </a:t>
            </a:r>
            <a:r>
              <a:rPr lang="cs-CZ" dirty="0" err="1"/>
              <a:t>das</a:t>
            </a:r>
            <a:r>
              <a:rPr lang="cs-CZ" dirty="0"/>
              <a:t> </a:t>
            </a:r>
            <a:r>
              <a:rPr lang="cs-CZ" dirty="0" err="1"/>
              <a:t>Güterrecht</a:t>
            </a:r>
            <a:r>
              <a:rPr lang="cs-CZ" dirty="0"/>
              <a:t> </a:t>
            </a:r>
            <a:r>
              <a:rPr lang="cs-CZ" dirty="0" err="1"/>
              <a:t>auf</a:t>
            </a:r>
            <a:r>
              <a:rPr lang="cs-CZ" dirty="0"/>
              <a:t> </a:t>
            </a:r>
            <a:r>
              <a:rPr lang="cs-CZ" dirty="0" err="1"/>
              <a:t>die</a:t>
            </a:r>
            <a:r>
              <a:rPr lang="cs-CZ" dirty="0"/>
              <a:t> bis </a:t>
            </a:r>
            <a:r>
              <a:rPr lang="cs-CZ" dirty="0" err="1"/>
              <a:t>heute</a:t>
            </a:r>
            <a:r>
              <a:rPr lang="cs-CZ" dirty="0"/>
              <a:t> </a:t>
            </a:r>
            <a:r>
              <a:rPr lang="cs-CZ" dirty="0" err="1"/>
              <a:t>geltende</a:t>
            </a:r>
            <a:r>
              <a:rPr lang="cs-CZ" dirty="0"/>
              <a:t> </a:t>
            </a:r>
            <a:r>
              <a:rPr lang="cs-CZ" u="sng" dirty="0" err="1">
                <a:hlinkClick r:id="rId16" tooltip="Zugewinngemeinschaft"/>
              </a:rPr>
              <a:t>Zugewinngemeinschaft</a:t>
            </a:r>
            <a:r>
              <a:rPr lang="cs-CZ" dirty="0"/>
              <a:t> </a:t>
            </a:r>
            <a:r>
              <a:rPr lang="cs-CZ" dirty="0" err="1"/>
              <a:t>umgestellt</a:t>
            </a:r>
            <a:r>
              <a:rPr lang="cs-CZ" dirty="0"/>
              <a:t> </a:t>
            </a:r>
            <a:r>
              <a:rPr lang="cs-CZ" dirty="0" err="1"/>
              <a:t>und</a:t>
            </a:r>
            <a:r>
              <a:rPr lang="cs-CZ" dirty="0"/>
              <a:t> </a:t>
            </a:r>
            <a:r>
              <a:rPr lang="cs-CZ" dirty="0" err="1"/>
              <a:t>das</a:t>
            </a:r>
            <a:r>
              <a:rPr lang="cs-CZ" dirty="0"/>
              <a:t> </a:t>
            </a:r>
            <a:r>
              <a:rPr lang="cs-CZ" dirty="0" err="1"/>
              <a:t>Entscheidungsrecht</a:t>
            </a:r>
            <a:r>
              <a:rPr lang="cs-CZ" dirty="0"/>
              <a:t> des </a:t>
            </a:r>
            <a:r>
              <a:rPr lang="cs-CZ" dirty="0" err="1"/>
              <a:t>Ehemanns</a:t>
            </a:r>
            <a:r>
              <a:rPr lang="cs-CZ" dirty="0"/>
              <a:t> in </a:t>
            </a:r>
            <a:r>
              <a:rPr lang="cs-CZ" dirty="0" err="1"/>
              <a:t>ehelichen</a:t>
            </a:r>
            <a:r>
              <a:rPr lang="cs-CZ" dirty="0"/>
              <a:t> </a:t>
            </a:r>
            <a:r>
              <a:rPr lang="cs-CZ" dirty="0" err="1"/>
              <a:t>Fragen</a:t>
            </a:r>
            <a:r>
              <a:rPr lang="cs-CZ" dirty="0"/>
              <a:t> </a:t>
            </a:r>
            <a:r>
              <a:rPr lang="cs-CZ" dirty="0" err="1"/>
              <a:t>aufgehoben</a:t>
            </a:r>
            <a:r>
              <a:rPr lang="cs-CZ" dirty="0"/>
              <a:t> </a:t>
            </a:r>
            <a:r>
              <a:rPr lang="cs-CZ" dirty="0" err="1"/>
              <a:t>wurde</a:t>
            </a:r>
            <a:r>
              <a:rPr lang="cs-CZ" dirty="0"/>
              <a:t>. </a:t>
            </a:r>
            <a:r>
              <a:rPr lang="cs-CZ" dirty="0" err="1"/>
              <a:t>Das</a:t>
            </a:r>
            <a:r>
              <a:rPr lang="cs-CZ" dirty="0"/>
              <a:t> </a:t>
            </a:r>
            <a:r>
              <a:rPr lang="cs-CZ" dirty="0" err="1"/>
              <a:t>Eherechtsgesetz</a:t>
            </a:r>
            <a:r>
              <a:rPr lang="cs-CZ" dirty="0"/>
              <a:t> von 1976 </a:t>
            </a:r>
            <a:r>
              <a:rPr lang="cs-CZ" dirty="0" err="1"/>
              <a:t>beseitigte</a:t>
            </a:r>
            <a:r>
              <a:rPr lang="cs-CZ" dirty="0"/>
              <a:t> </a:t>
            </a:r>
            <a:r>
              <a:rPr lang="cs-CZ" dirty="0" err="1"/>
              <a:t>das</a:t>
            </a:r>
            <a:r>
              <a:rPr lang="cs-CZ" dirty="0"/>
              <a:t> </a:t>
            </a:r>
            <a:r>
              <a:rPr lang="cs-CZ" dirty="0" err="1"/>
              <a:t>gesetzliche</a:t>
            </a:r>
            <a:r>
              <a:rPr lang="cs-CZ" dirty="0"/>
              <a:t> </a:t>
            </a:r>
            <a:r>
              <a:rPr lang="cs-CZ" dirty="0" err="1"/>
              <a:t>Leitbild</a:t>
            </a:r>
            <a:r>
              <a:rPr lang="cs-CZ" dirty="0"/>
              <a:t> der </a:t>
            </a:r>
            <a:r>
              <a:rPr lang="cs-CZ" dirty="0" err="1"/>
              <a:t>Hausfrauenehe</a:t>
            </a:r>
            <a:r>
              <a:rPr lang="cs-CZ" dirty="0"/>
              <a:t>.</a:t>
            </a:r>
          </a:p>
          <a:p>
            <a:r>
              <a:rPr lang="cs-CZ" dirty="0" err="1"/>
              <a:t>Sehr</a:t>
            </a:r>
            <a:r>
              <a:rPr lang="cs-CZ" dirty="0"/>
              <a:t> </a:t>
            </a:r>
            <a:r>
              <a:rPr lang="cs-CZ" dirty="0" err="1"/>
              <a:t>umstritten</a:t>
            </a:r>
            <a:r>
              <a:rPr lang="cs-CZ" dirty="0"/>
              <a:t> </a:t>
            </a:r>
            <a:r>
              <a:rPr lang="cs-CZ" dirty="0" err="1"/>
              <a:t>war</a:t>
            </a:r>
            <a:r>
              <a:rPr lang="cs-CZ" dirty="0"/>
              <a:t> </a:t>
            </a:r>
            <a:r>
              <a:rPr lang="cs-CZ" dirty="0" err="1"/>
              <a:t>hingegen</a:t>
            </a:r>
            <a:r>
              <a:rPr lang="cs-CZ" dirty="0"/>
              <a:t> </a:t>
            </a:r>
            <a:r>
              <a:rPr lang="cs-CZ" dirty="0" err="1"/>
              <a:t>im</a:t>
            </a:r>
            <a:r>
              <a:rPr lang="cs-CZ" dirty="0"/>
              <a:t> </a:t>
            </a:r>
            <a:r>
              <a:rPr lang="cs-CZ" u="sng" dirty="0" err="1">
                <a:hlinkClick r:id="rId17" tooltip="Scheidung"/>
              </a:rPr>
              <a:t>Scheidungsrecht</a:t>
            </a:r>
            <a:r>
              <a:rPr lang="cs-CZ" dirty="0"/>
              <a:t> </a:t>
            </a:r>
            <a:r>
              <a:rPr lang="cs-CZ" dirty="0" err="1"/>
              <a:t>die</a:t>
            </a:r>
            <a:r>
              <a:rPr lang="cs-CZ" dirty="0"/>
              <a:t> </a:t>
            </a:r>
            <a:r>
              <a:rPr lang="cs-CZ" dirty="0" err="1"/>
              <a:t>Abkehr</a:t>
            </a:r>
            <a:r>
              <a:rPr lang="cs-CZ" dirty="0"/>
              <a:t> </a:t>
            </a:r>
            <a:r>
              <a:rPr lang="cs-CZ" dirty="0" err="1"/>
              <a:t>vom</a:t>
            </a:r>
            <a:r>
              <a:rPr lang="cs-CZ" dirty="0"/>
              <a:t> </a:t>
            </a:r>
            <a:r>
              <a:rPr lang="cs-CZ" dirty="0" err="1"/>
              <a:t>Verschuldensprinzip</a:t>
            </a:r>
            <a:r>
              <a:rPr lang="cs-CZ" dirty="0"/>
              <a:t> </a:t>
            </a:r>
            <a:r>
              <a:rPr lang="cs-CZ" dirty="0" err="1"/>
              <a:t>hin</a:t>
            </a:r>
            <a:r>
              <a:rPr lang="cs-CZ" dirty="0"/>
              <a:t> </a:t>
            </a:r>
            <a:r>
              <a:rPr lang="cs-CZ" dirty="0" err="1"/>
              <a:t>zum</a:t>
            </a:r>
            <a:r>
              <a:rPr lang="cs-CZ" dirty="0"/>
              <a:t> </a:t>
            </a:r>
            <a:r>
              <a:rPr lang="cs-CZ" dirty="0" err="1"/>
              <a:t>Zerrüttungsprinzip</a:t>
            </a:r>
            <a:r>
              <a:rPr lang="cs-CZ" dirty="0"/>
              <a:t>. </a:t>
            </a:r>
            <a:r>
              <a:rPr lang="cs-CZ" dirty="0" err="1"/>
              <a:t>Das</a:t>
            </a:r>
            <a:r>
              <a:rPr lang="cs-CZ" dirty="0"/>
              <a:t> </a:t>
            </a:r>
            <a:r>
              <a:rPr lang="cs-CZ" dirty="0" err="1"/>
              <a:t>Gesetz</a:t>
            </a:r>
            <a:r>
              <a:rPr lang="cs-CZ" dirty="0"/>
              <a:t> </a:t>
            </a:r>
            <a:r>
              <a:rPr lang="cs-CZ" dirty="0" err="1"/>
              <a:t>für</a:t>
            </a:r>
            <a:r>
              <a:rPr lang="cs-CZ" dirty="0"/>
              <a:t> </a:t>
            </a:r>
            <a:r>
              <a:rPr lang="cs-CZ" dirty="0" err="1"/>
              <a:t>die</a:t>
            </a:r>
            <a:r>
              <a:rPr lang="cs-CZ" dirty="0"/>
              <a:t> </a:t>
            </a:r>
            <a:r>
              <a:rPr lang="cs-CZ" dirty="0" err="1"/>
              <a:t>Rechtsstellung</a:t>
            </a:r>
            <a:r>
              <a:rPr lang="cs-CZ" dirty="0"/>
              <a:t> </a:t>
            </a:r>
            <a:r>
              <a:rPr lang="cs-CZ" dirty="0" err="1"/>
              <a:t>nichtehelicher</a:t>
            </a:r>
            <a:r>
              <a:rPr lang="cs-CZ" dirty="0"/>
              <a:t> </a:t>
            </a:r>
            <a:r>
              <a:rPr lang="cs-CZ" dirty="0" err="1"/>
              <a:t>Kinder</a:t>
            </a:r>
            <a:r>
              <a:rPr lang="cs-CZ" dirty="0"/>
              <a:t> von 1969 </a:t>
            </a:r>
            <a:r>
              <a:rPr lang="cs-CZ" dirty="0" err="1"/>
              <a:t>beseitigte</a:t>
            </a:r>
            <a:r>
              <a:rPr lang="cs-CZ" dirty="0"/>
              <a:t> </a:t>
            </a:r>
            <a:r>
              <a:rPr lang="cs-CZ" dirty="0" err="1"/>
              <a:t>die</a:t>
            </a:r>
            <a:r>
              <a:rPr lang="cs-CZ" dirty="0"/>
              <a:t> </a:t>
            </a:r>
            <a:r>
              <a:rPr lang="cs-CZ" dirty="0" err="1"/>
              <a:t>Ungleichbehandlung</a:t>
            </a:r>
            <a:r>
              <a:rPr lang="cs-CZ" dirty="0"/>
              <a:t> </a:t>
            </a:r>
            <a:r>
              <a:rPr lang="cs-CZ" dirty="0" err="1"/>
              <a:t>zwischen</a:t>
            </a:r>
            <a:r>
              <a:rPr lang="cs-CZ" dirty="0"/>
              <a:t> </a:t>
            </a:r>
            <a:r>
              <a:rPr lang="cs-CZ" dirty="0" err="1"/>
              <a:t>ehelichen</a:t>
            </a:r>
            <a:r>
              <a:rPr lang="cs-CZ" dirty="0"/>
              <a:t> </a:t>
            </a:r>
            <a:r>
              <a:rPr lang="cs-CZ" dirty="0" err="1"/>
              <a:t>und</a:t>
            </a:r>
            <a:r>
              <a:rPr lang="cs-CZ" dirty="0"/>
              <a:t> </a:t>
            </a:r>
            <a:r>
              <a:rPr lang="cs-CZ" u="sng" dirty="0" err="1">
                <a:hlinkClick r:id="rId18" tooltip="Unehelich"/>
              </a:rPr>
              <a:t>unehelichen</a:t>
            </a:r>
            <a:r>
              <a:rPr lang="cs-CZ" dirty="0"/>
              <a:t> </a:t>
            </a:r>
            <a:r>
              <a:rPr lang="cs-CZ" dirty="0" err="1"/>
              <a:t>Kindern</a:t>
            </a:r>
            <a:r>
              <a:rPr lang="cs-CZ" dirty="0"/>
              <a:t> </a:t>
            </a:r>
            <a:r>
              <a:rPr lang="cs-CZ" dirty="0" err="1"/>
              <a:t>und</a:t>
            </a:r>
            <a:r>
              <a:rPr lang="cs-CZ" dirty="0"/>
              <a:t> </a:t>
            </a:r>
            <a:r>
              <a:rPr lang="cs-CZ" dirty="0" err="1"/>
              <a:t>verwirklichte</a:t>
            </a:r>
            <a:r>
              <a:rPr lang="cs-CZ" dirty="0"/>
              <a:t> so </a:t>
            </a:r>
            <a:r>
              <a:rPr lang="cs-CZ" dirty="0" err="1"/>
              <a:t>die</a:t>
            </a:r>
            <a:r>
              <a:rPr lang="cs-CZ" dirty="0"/>
              <a:t> </a:t>
            </a:r>
            <a:r>
              <a:rPr lang="cs-CZ" dirty="0" err="1"/>
              <a:t>Forderung</a:t>
            </a:r>
            <a:r>
              <a:rPr lang="cs-CZ" dirty="0"/>
              <a:t> von </a:t>
            </a:r>
            <a:r>
              <a:rPr lang="cs-CZ" u="sng" dirty="0">
                <a:hlinkClick r:id="rId19"/>
              </a:rPr>
              <a:t>Art. 6</a:t>
            </a:r>
            <a:r>
              <a:rPr lang="cs-CZ" dirty="0"/>
              <a:t> </a:t>
            </a:r>
            <a:r>
              <a:rPr lang="cs-CZ" dirty="0" err="1"/>
              <a:t>Abs</a:t>
            </a:r>
            <a:r>
              <a:rPr lang="cs-CZ" dirty="0"/>
              <a:t>. 5 GG.</a:t>
            </a:r>
          </a:p>
          <a:p>
            <a:r>
              <a:rPr lang="cs-CZ" dirty="0"/>
              <a:t>In den </a:t>
            </a:r>
            <a:r>
              <a:rPr lang="cs-CZ" dirty="0" err="1"/>
              <a:t>folgenden</a:t>
            </a:r>
            <a:r>
              <a:rPr lang="cs-CZ" dirty="0"/>
              <a:t> </a:t>
            </a:r>
            <a:r>
              <a:rPr lang="cs-CZ" dirty="0" err="1"/>
              <a:t>Jahren</a:t>
            </a:r>
            <a:r>
              <a:rPr lang="cs-CZ" dirty="0"/>
              <a:t> </a:t>
            </a:r>
            <a:r>
              <a:rPr lang="cs-CZ" dirty="0" err="1"/>
              <a:t>wurden</a:t>
            </a:r>
            <a:r>
              <a:rPr lang="cs-CZ" dirty="0"/>
              <a:t> </a:t>
            </a:r>
            <a:r>
              <a:rPr lang="cs-CZ" dirty="0" err="1"/>
              <a:t>zahlreiche</a:t>
            </a:r>
            <a:r>
              <a:rPr lang="cs-CZ" dirty="0"/>
              <a:t> </a:t>
            </a:r>
            <a:r>
              <a:rPr lang="cs-CZ" u="sng" dirty="0" err="1">
                <a:hlinkClick r:id="rId20" tooltip="Verbraucherschutz"/>
              </a:rPr>
              <a:t>Verbraucherschutzgesetze</a:t>
            </a:r>
            <a:r>
              <a:rPr lang="cs-CZ" dirty="0"/>
              <a:t> </a:t>
            </a:r>
            <a:r>
              <a:rPr lang="cs-CZ" dirty="0" err="1"/>
              <a:t>außerhalb</a:t>
            </a:r>
            <a:r>
              <a:rPr lang="cs-CZ" dirty="0"/>
              <a:t> des BGB </a:t>
            </a:r>
            <a:r>
              <a:rPr lang="cs-CZ" dirty="0" err="1"/>
              <a:t>erlassen</a:t>
            </a:r>
            <a:r>
              <a:rPr lang="cs-CZ" dirty="0"/>
              <a:t>, so z. B. </a:t>
            </a:r>
            <a:r>
              <a:rPr lang="cs-CZ" dirty="0" err="1"/>
              <a:t>das</a:t>
            </a:r>
            <a:r>
              <a:rPr lang="cs-CZ" dirty="0"/>
              <a:t> </a:t>
            </a:r>
            <a:r>
              <a:rPr lang="cs-CZ" u="sng" dirty="0" err="1">
                <a:hlinkClick r:id="rId21" tooltip="Haustürwiderrufsgesetz"/>
              </a:rPr>
              <a:t>Haustürwiderrufsgesetz</a:t>
            </a:r>
            <a:r>
              <a:rPr lang="cs-CZ" dirty="0"/>
              <a:t> oder </a:t>
            </a:r>
            <a:r>
              <a:rPr lang="cs-CZ" dirty="0" err="1"/>
              <a:t>das</a:t>
            </a:r>
            <a:r>
              <a:rPr lang="cs-CZ" dirty="0"/>
              <a:t> </a:t>
            </a:r>
            <a:r>
              <a:rPr lang="cs-CZ" dirty="0" err="1"/>
              <a:t>Gesetz</a:t>
            </a:r>
            <a:r>
              <a:rPr lang="cs-CZ" dirty="0"/>
              <a:t> </a:t>
            </a:r>
            <a:r>
              <a:rPr lang="cs-CZ" dirty="0" err="1"/>
              <a:t>zur</a:t>
            </a:r>
            <a:r>
              <a:rPr lang="cs-CZ" dirty="0"/>
              <a:t> </a:t>
            </a:r>
            <a:r>
              <a:rPr lang="cs-CZ" dirty="0" err="1"/>
              <a:t>Regelung</a:t>
            </a:r>
            <a:r>
              <a:rPr lang="cs-CZ" dirty="0"/>
              <a:t> des </a:t>
            </a:r>
            <a:r>
              <a:rPr lang="cs-CZ" dirty="0" err="1"/>
              <a:t>Rechts</a:t>
            </a:r>
            <a:r>
              <a:rPr lang="cs-CZ" dirty="0"/>
              <a:t> der </a:t>
            </a:r>
            <a:r>
              <a:rPr lang="cs-CZ" u="sng" dirty="0" err="1">
                <a:hlinkClick r:id="rId22" tooltip="Allgemeine Geschäftsbedingungen"/>
              </a:rPr>
              <a:t>Allgemeinen</a:t>
            </a:r>
            <a:r>
              <a:rPr lang="cs-CZ" u="sng" dirty="0">
                <a:hlinkClick r:id="rId22" tooltip="Allgemeine Geschäftsbedingungen"/>
              </a:rPr>
              <a:t> </a:t>
            </a:r>
            <a:r>
              <a:rPr lang="cs-CZ" u="sng" dirty="0" err="1">
                <a:hlinkClick r:id="rId22" tooltip="Allgemeine Geschäftsbedingungen"/>
              </a:rPr>
              <a:t>Geschäftsbedingungen</a:t>
            </a:r>
            <a:r>
              <a:rPr lang="cs-CZ" dirty="0"/>
              <a:t> („</a:t>
            </a:r>
            <a:r>
              <a:rPr lang="cs-CZ" u="sng" dirty="0">
                <a:hlinkClick r:id="rId23" tooltip="AGB-Gesetz"/>
              </a:rPr>
              <a:t>AGB-</a:t>
            </a:r>
            <a:r>
              <a:rPr lang="cs-CZ" u="sng" dirty="0" err="1">
                <a:hlinkClick r:id="rId23" tooltip="AGB-Gesetz"/>
              </a:rPr>
              <a:t>Gesetz</a:t>
            </a:r>
            <a:r>
              <a:rPr lang="cs-CZ" dirty="0"/>
              <a:t>“), so </a:t>
            </a:r>
            <a:r>
              <a:rPr lang="cs-CZ" dirty="0" err="1"/>
              <a:t>dass</a:t>
            </a:r>
            <a:r>
              <a:rPr lang="cs-CZ" dirty="0"/>
              <a:t> </a:t>
            </a:r>
            <a:r>
              <a:rPr lang="cs-CZ" dirty="0" err="1"/>
              <a:t>die</a:t>
            </a:r>
            <a:r>
              <a:rPr lang="cs-CZ" dirty="0"/>
              <a:t> </a:t>
            </a:r>
            <a:r>
              <a:rPr lang="cs-CZ" dirty="0" err="1"/>
              <a:t>Übersichtlichkeit</a:t>
            </a:r>
            <a:r>
              <a:rPr lang="cs-CZ" dirty="0"/>
              <a:t> </a:t>
            </a:r>
            <a:r>
              <a:rPr lang="cs-CZ" dirty="0" err="1"/>
              <a:t>litt</a:t>
            </a:r>
            <a:r>
              <a:rPr lang="cs-CZ" dirty="0"/>
              <a:t> </a:t>
            </a:r>
            <a:r>
              <a:rPr lang="cs-CZ" dirty="0" err="1"/>
              <a:t>und</a:t>
            </a:r>
            <a:r>
              <a:rPr lang="cs-CZ" dirty="0"/>
              <a:t> der Charakter des BGB </a:t>
            </a:r>
            <a:r>
              <a:rPr lang="cs-CZ" dirty="0" err="1"/>
              <a:t>als</a:t>
            </a:r>
            <a:r>
              <a:rPr lang="cs-CZ" dirty="0"/>
              <a:t> </a:t>
            </a:r>
            <a:r>
              <a:rPr lang="cs-CZ" dirty="0" err="1"/>
              <a:t>Gesamtkodifikation</a:t>
            </a:r>
            <a:r>
              <a:rPr lang="cs-CZ" dirty="0"/>
              <a:t> in </a:t>
            </a:r>
            <a:r>
              <a:rPr lang="cs-CZ" dirty="0" err="1"/>
              <a:t>Mitleidenschaft</a:t>
            </a:r>
            <a:r>
              <a:rPr lang="cs-CZ" dirty="0"/>
              <a:t> </a:t>
            </a:r>
            <a:r>
              <a:rPr lang="cs-CZ" dirty="0" err="1"/>
              <a:t>gezogen</a:t>
            </a:r>
            <a:r>
              <a:rPr lang="cs-CZ" dirty="0"/>
              <a:t> </a:t>
            </a:r>
            <a:r>
              <a:rPr lang="cs-CZ" dirty="0" err="1"/>
              <a:t>wurde</a:t>
            </a:r>
            <a:r>
              <a:rPr lang="cs-CZ" dirty="0"/>
              <a:t>. </a:t>
            </a:r>
            <a:r>
              <a:rPr lang="cs-CZ" dirty="0" err="1"/>
              <a:t>Mittlerweile</a:t>
            </a:r>
            <a:r>
              <a:rPr lang="cs-CZ" dirty="0"/>
              <a:t> </a:t>
            </a:r>
            <a:r>
              <a:rPr lang="cs-CZ" dirty="0" err="1"/>
              <a:t>sind</a:t>
            </a:r>
            <a:r>
              <a:rPr lang="cs-CZ" dirty="0"/>
              <a:t> </a:t>
            </a:r>
            <a:r>
              <a:rPr lang="cs-CZ" dirty="0" err="1"/>
              <a:t>die</a:t>
            </a:r>
            <a:r>
              <a:rPr lang="cs-CZ" dirty="0"/>
              <a:t> </a:t>
            </a:r>
            <a:r>
              <a:rPr lang="cs-CZ" dirty="0" err="1"/>
              <a:t>meisten</a:t>
            </a:r>
            <a:r>
              <a:rPr lang="cs-CZ" dirty="0"/>
              <a:t> </a:t>
            </a:r>
            <a:r>
              <a:rPr lang="cs-CZ" dirty="0" err="1"/>
              <a:t>dieser</a:t>
            </a:r>
            <a:r>
              <a:rPr lang="cs-CZ" dirty="0"/>
              <a:t> </a:t>
            </a:r>
            <a:r>
              <a:rPr lang="cs-CZ" dirty="0" err="1"/>
              <a:t>Gesetze</a:t>
            </a:r>
            <a:r>
              <a:rPr lang="cs-CZ" dirty="0"/>
              <a:t> </a:t>
            </a:r>
            <a:r>
              <a:rPr lang="cs-CZ" dirty="0" err="1"/>
              <a:t>aufgehoben</a:t>
            </a:r>
            <a:r>
              <a:rPr lang="cs-CZ" dirty="0"/>
              <a:t> </a:t>
            </a:r>
            <a:r>
              <a:rPr lang="cs-CZ" dirty="0" err="1"/>
              <a:t>und</a:t>
            </a:r>
            <a:r>
              <a:rPr lang="cs-CZ" dirty="0"/>
              <a:t> in </a:t>
            </a:r>
            <a:r>
              <a:rPr lang="cs-CZ" dirty="0" err="1"/>
              <a:t>das</a:t>
            </a:r>
            <a:r>
              <a:rPr lang="cs-CZ" dirty="0"/>
              <a:t> BGB </a:t>
            </a:r>
            <a:r>
              <a:rPr lang="cs-CZ" dirty="0" err="1"/>
              <a:t>bzw</a:t>
            </a:r>
            <a:r>
              <a:rPr lang="cs-CZ" dirty="0"/>
              <a:t>. in </a:t>
            </a:r>
            <a:r>
              <a:rPr lang="cs-CZ" dirty="0" err="1"/>
              <a:t>das</a:t>
            </a:r>
            <a:r>
              <a:rPr lang="cs-CZ" dirty="0"/>
              <a:t> EGBGB </a:t>
            </a:r>
            <a:r>
              <a:rPr lang="cs-CZ" dirty="0" err="1"/>
              <a:t>aufgenommen</a:t>
            </a:r>
            <a:r>
              <a:rPr lang="cs-CZ" dirty="0"/>
              <a:t>.</a:t>
            </a:r>
          </a:p>
        </p:txBody>
      </p:sp>
    </p:spTree>
    <p:extLst>
      <p:ext uri="{BB962C8B-B14F-4D97-AF65-F5344CB8AC3E}">
        <p14:creationId xmlns:p14="http://schemas.microsoft.com/office/powerpoint/2010/main" val="3030218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dogmatiky</a:t>
            </a:r>
          </a:p>
        </p:txBody>
      </p:sp>
      <p:sp>
        <p:nvSpPr>
          <p:cNvPr id="3" name="Zástupný symbol pro obsah 2"/>
          <p:cNvSpPr>
            <a:spLocks noGrp="1"/>
          </p:cNvSpPr>
          <p:nvPr>
            <p:ph idx="1"/>
          </p:nvPr>
        </p:nvSpPr>
        <p:spPr>
          <a:xfrm>
            <a:off x="838200" y="1825624"/>
            <a:ext cx="10515600" cy="4815807"/>
          </a:xfrm>
        </p:spPr>
        <p:txBody>
          <a:bodyPr>
            <a:normAutofit fontScale="77500" lnSpcReduction="20000"/>
          </a:bodyPr>
          <a:lstStyle/>
          <a:p>
            <a:r>
              <a:rPr lang="cs-CZ" dirty="0"/>
              <a:t>1992 </a:t>
            </a:r>
            <a:r>
              <a:rPr lang="cs-CZ" dirty="0" err="1"/>
              <a:t>wurde</a:t>
            </a:r>
            <a:r>
              <a:rPr lang="cs-CZ" dirty="0"/>
              <a:t> durch </a:t>
            </a:r>
            <a:r>
              <a:rPr lang="cs-CZ" dirty="0" err="1"/>
              <a:t>das</a:t>
            </a:r>
            <a:r>
              <a:rPr lang="cs-CZ" dirty="0"/>
              <a:t> </a:t>
            </a:r>
            <a:r>
              <a:rPr lang="cs-CZ" u="sng" dirty="0" err="1">
                <a:hlinkClick r:id="rId2" tooltip="Betreuungsgesetz"/>
              </a:rPr>
              <a:t>Betreuungsgesetz</a:t>
            </a:r>
            <a:r>
              <a:rPr lang="cs-CZ" dirty="0"/>
              <a:t> </a:t>
            </a:r>
            <a:r>
              <a:rPr lang="cs-CZ" dirty="0" err="1"/>
              <a:t>das</a:t>
            </a:r>
            <a:r>
              <a:rPr lang="cs-CZ" dirty="0"/>
              <a:t> </a:t>
            </a:r>
            <a:r>
              <a:rPr lang="cs-CZ" dirty="0" err="1"/>
              <a:t>Recht</a:t>
            </a:r>
            <a:r>
              <a:rPr lang="cs-CZ" dirty="0"/>
              <a:t> der </a:t>
            </a:r>
            <a:r>
              <a:rPr lang="cs-CZ" u="sng" dirty="0" err="1">
                <a:hlinkClick r:id="rId3" tooltip="Vormundschaft"/>
              </a:rPr>
              <a:t>Vormundschaft</a:t>
            </a:r>
            <a:r>
              <a:rPr lang="cs-CZ" dirty="0"/>
              <a:t> </a:t>
            </a:r>
            <a:r>
              <a:rPr lang="cs-CZ" dirty="0" err="1"/>
              <a:t>über</a:t>
            </a:r>
            <a:r>
              <a:rPr lang="cs-CZ" dirty="0"/>
              <a:t> </a:t>
            </a:r>
            <a:r>
              <a:rPr lang="cs-CZ" dirty="0" err="1"/>
              <a:t>Erwachsene</a:t>
            </a:r>
            <a:r>
              <a:rPr lang="cs-CZ" dirty="0"/>
              <a:t> </a:t>
            </a:r>
            <a:r>
              <a:rPr lang="cs-CZ" dirty="0" err="1"/>
              <a:t>abgeschafft</a:t>
            </a:r>
            <a:r>
              <a:rPr lang="cs-CZ" dirty="0"/>
              <a:t> </a:t>
            </a:r>
            <a:r>
              <a:rPr lang="cs-CZ" dirty="0" err="1"/>
              <a:t>und</a:t>
            </a:r>
            <a:r>
              <a:rPr lang="cs-CZ" dirty="0"/>
              <a:t> durch </a:t>
            </a:r>
            <a:r>
              <a:rPr lang="cs-CZ" dirty="0" err="1"/>
              <a:t>die</a:t>
            </a:r>
            <a:r>
              <a:rPr lang="cs-CZ" dirty="0"/>
              <a:t> </a:t>
            </a:r>
            <a:r>
              <a:rPr lang="cs-CZ" u="sng" dirty="0" err="1">
                <a:hlinkClick r:id="rId4" tooltip="Betreuung (Recht)"/>
              </a:rPr>
              <a:t>Betreuung</a:t>
            </a:r>
            <a:r>
              <a:rPr lang="cs-CZ" dirty="0"/>
              <a:t> (</a:t>
            </a:r>
            <a:r>
              <a:rPr lang="cs-CZ" u="sng" dirty="0">
                <a:hlinkClick r:id="rId5"/>
              </a:rPr>
              <a:t>§§ 1896 ff.</a:t>
            </a:r>
            <a:r>
              <a:rPr lang="cs-CZ" dirty="0"/>
              <a:t> BGB) </a:t>
            </a:r>
            <a:r>
              <a:rPr lang="cs-CZ" dirty="0" err="1"/>
              <a:t>ersetzt</a:t>
            </a:r>
            <a:r>
              <a:rPr lang="cs-CZ" dirty="0"/>
              <a:t>. 1998 </a:t>
            </a:r>
            <a:r>
              <a:rPr lang="cs-CZ" dirty="0" err="1"/>
              <a:t>erfolgte</a:t>
            </a:r>
            <a:r>
              <a:rPr lang="cs-CZ" dirty="0"/>
              <a:t> </a:t>
            </a:r>
            <a:r>
              <a:rPr lang="cs-CZ" dirty="0" err="1"/>
              <a:t>eine</a:t>
            </a:r>
            <a:r>
              <a:rPr lang="cs-CZ" dirty="0"/>
              <a:t> </a:t>
            </a:r>
            <a:r>
              <a:rPr lang="cs-CZ" dirty="0" err="1"/>
              <a:t>große</a:t>
            </a:r>
            <a:r>
              <a:rPr lang="cs-CZ" dirty="0"/>
              <a:t> </a:t>
            </a:r>
            <a:r>
              <a:rPr lang="cs-CZ" dirty="0" err="1"/>
              <a:t>Reform</a:t>
            </a:r>
            <a:r>
              <a:rPr lang="cs-CZ" dirty="0"/>
              <a:t> des </a:t>
            </a:r>
            <a:r>
              <a:rPr lang="cs-CZ" u="sng" dirty="0" err="1">
                <a:hlinkClick r:id="rId6" tooltip="Kindschaftsrecht"/>
              </a:rPr>
              <a:t>Kindschaftsrechtes</a:t>
            </a:r>
            <a:r>
              <a:rPr lang="cs-CZ" dirty="0"/>
              <a:t> (</a:t>
            </a:r>
            <a:r>
              <a:rPr lang="cs-CZ" dirty="0" err="1"/>
              <a:t>unter</a:t>
            </a:r>
            <a:r>
              <a:rPr lang="cs-CZ" dirty="0"/>
              <a:t> </a:t>
            </a:r>
            <a:r>
              <a:rPr lang="cs-CZ" dirty="0" err="1"/>
              <a:t>anderem</a:t>
            </a:r>
            <a:r>
              <a:rPr lang="cs-CZ" dirty="0"/>
              <a:t> </a:t>
            </a:r>
            <a:r>
              <a:rPr lang="cs-CZ" dirty="0" err="1"/>
              <a:t>Neuregelungen</a:t>
            </a:r>
            <a:r>
              <a:rPr lang="cs-CZ" dirty="0"/>
              <a:t> </a:t>
            </a:r>
            <a:r>
              <a:rPr lang="cs-CZ" dirty="0" err="1"/>
              <a:t>zur</a:t>
            </a:r>
            <a:r>
              <a:rPr lang="cs-CZ" dirty="0"/>
              <a:t> </a:t>
            </a:r>
            <a:r>
              <a:rPr lang="cs-CZ" dirty="0" err="1"/>
              <a:t>endgültigen</a:t>
            </a:r>
            <a:r>
              <a:rPr lang="cs-CZ" dirty="0"/>
              <a:t> </a:t>
            </a:r>
            <a:r>
              <a:rPr lang="cs-CZ" dirty="0" err="1"/>
              <a:t>Beseitigung</a:t>
            </a:r>
            <a:r>
              <a:rPr lang="cs-CZ" dirty="0"/>
              <a:t> der </a:t>
            </a:r>
            <a:r>
              <a:rPr lang="cs-CZ" dirty="0" err="1"/>
              <a:t>Unterscheidung</a:t>
            </a:r>
            <a:r>
              <a:rPr lang="cs-CZ" dirty="0"/>
              <a:t> </a:t>
            </a:r>
            <a:r>
              <a:rPr lang="cs-CZ" dirty="0" err="1"/>
              <a:t>zwischen</a:t>
            </a:r>
            <a:r>
              <a:rPr lang="cs-CZ" dirty="0"/>
              <a:t> </a:t>
            </a:r>
            <a:r>
              <a:rPr lang="cs-CZ" dirty="0" err="1"/>
              <a:t>ehelichen</a:t>
            </a:r>
            <a:r>
              <a:rPr lang="cs-CZ" dirty="0"/>
              <a:t> </a:t>
            </a:r>
            <a:r>
              <a:rPr lang="cs-CZ" dirty="0" err="1"/>
              <a:t>und</a:t>
            </a:r>
            <a:r>
              <a:rPr lang="cs-CZ" dirty="0"/>
              <a:t> </a:t>
            </a:r>
            <a:r>
              <a:rPr lang="cs-CZ" dirty="0" err="1"/>
              <a:t>nichtehelichen</a:t>
            </a:r>
            <a:r>
              <a:rPr lang="cs-CZ" dirty="0"/>
              <a:t> </a:t>
            </a:r>
            <a:r>
              <a:rPr lang="cs-CZ" dirty="0" err="1"/>
              <a:t>Kindern</a:t>
            </a:r>
            <a:r>
              <a:rPr lang="cs-CZ" dirty="0"/>
              <a:t>) </a:t>
            </a:r>
            <a:r>
              <a:rPr lang="cs-CZ" dirty="0" err="1"/>
              <a:t>sowie</a:t>
            </a:r>
            <a:r>
              <a:rPr lang="cs-CZ" dirty="0"/>
              <a:t> </a:t>
            </a:r>
            <a:r>
              <a:rPr lang="cs-CZ" dirty="0" err="1"/>
              <a:t>die</a:t>
            </a:r>
            <a:r>
              <a:rPr lang="cs-CZ" dirty="0"/>
              <a:t> </a:t>
            </a:r>
            <a:r>
              <a:rPr lang="cs-CZ" dirty="0" err="1"/>
              <a:t>Rückverlagerung</a:t>
            </a:r>
            <a:r>
              <a:rPr lang="cs-CZ" dirty="0"/>
              <a:t> des </a:t>
            </a:r>
            <a:r>
              <a:rPr lang="cs-CZ" u="sng" dirty="0" err="1">
                <a:hlinkClick r:id="rId7" tooltip="Eherecht"/>
              </a:rPr>
              <a:t>Eherechtes</a:t>
            </a:r>
            <a:r>
              <a:rPr lang="cs-CZ" dirty="0"/>
              <a:t> in </a:t>
            </a:r>
            <a:r>
              <a:rPr lang="cs-CZ" dirty="0" err="1"/>
              <a:t>das</a:t>
            </a:r>
            <a:r>
              <a:rPr lang="cs-CZ" dirty="0"/>
              <a:t> BGB.</a:t>
            </a:r>
          </a:p>
          <a:p>
            <a:r>
              <a:rPr lang="cs-CZ" dirty="0"/>
              <a:t>Die </a:t>
            </a:r>
            <a:r>
              <a:rPr lang="cs-CZ" dirty="0" err="1"/>
              <a:t>letzte</a:t>
            </a:r>
            <a:r>
              <a:rPr lang="cs-CZ" dirty="0"/>
              <a:t> </a:t>
            </a:r>
            <a:r>
              <a:rPr lang="cs-CZ" dirty="0" err="1"/>
              <a:t>größere</a:t>
            </a:r>
            <a:r>
              <a:rPr lang="cs-CZ" dirty="0"/>
              <a:t> </a:t>
            </a:r>
            <a:r>
              <a:rPr lang="cs-CZ" dirty="0" err="1"/>
              <a:t>Überarbeitung</a:t>
            </a:r>
            <a:r>
              <a:rPr lang="cs-CZ" dirty="0"/>
              <a:t> </a:t>
            </a:r>
            <a:r>
              <a:rPr lang="cs-CZ" dirty="0" err="1"/>
              <a:t>erfolgte</a:t>
            </a:r>
            <a:r>
              <a:rPr lang="cs-CZ" dirty="0"/>
              <a:t> </a:t>
            </a:r>
            <a:r>
              <a:rPr lang="cs-CZ" dirty="0" err="1"/>
              <a:t>im</a:t>
            </a:r>
            <a:r>
              <a:rPr lang="cs-CZ" dirty="0"/>
              <a:t> </a:t>
            </a:r>
            <a:r>
              <a:rPr lang="cs-CZ" dirty="0" err="1"/>
              <a:t>Zuge</a:t>
            </a:r>
            <a:r>
              <a:rPr lang="cs-CZ" dirty="0"/>
              <a:t> der </a:t>
            </a:r>
            <a:r>
              <a:rPr lang="cs-CZ" u="sng" dirty="0" err="1">
                <a:hlinkClick r:id="rId8" tooltip="Schuldrechtsmodernisierung"/>
              </a:rPr>
              <a:t>Schuldrechtsmodernisierung</a:t>
            </a:r>
            <a:r>
              <a:rPr lang="cs-CZ" dirty="0"/>
              <a:t>, </a:t>
            </a:r>
            <a:r>
              <a:rPr lang="cs-CZ" dirty="0" err="1"/>
              <a:t>die</a:t>
            </a:r>
            <a:r>
              <a:rPr lang="cs-CZ" dirty="0"/>
              <a:t> </a:t>
            </a:r>
            <a:r>
              <a:rPr lang="cs-CZ" dirty="0" err="1"/>
              <a:t>mit</a:t>
            </a:r>
            <a:r>
              <a:rPr lang="cs-CZ" dirty="0"/>
              <a:t> </a:t>
            </a:r>
            <a:r>
              <a:rPr lang="cs-CZ" dirty="0" err="1"/>
              <a:t>Beginn</a:t>
            </a:r>
            <a:r>
              <a:rPr lang="cs-CZ" dirty="0"/>
              <a:t> des </a:t>
            </a:r>
            <a:r>
              <a:rPr lang="cs-CZ" dirty="0" err="1"/>
              <a:t>Jahres</a:t>
            </a:r>
            <a:r>
              <a:rPr lang="cs-CZ" dirty="0"/>
              <a:t> 2002 in Kraft </a:t>
            </a:r>
            <a:r>
              <a:rPr lang="cs-CZ" dirty="0" err="1"/>
              <a:t>getreten</a:t>
            </a:r>
            <a:r>
              <a:rPr lang="cs-CZ" dirty="0"/>
              <a:t> </a:t>
            </a:r>
            <a:r>
              <a:rPr lang="cs-CZ" dirty="0" err="1"/>
              <a:t>ist</a:t>
            </a:r>
            <a:r>
              <a:rPr lang="cs-CZ" dirty="0"/>
              <a:t> </a:t>
            </a:r>
            <a:r>
              <a:rPr lang="cs-CZ" dirty="0" err="1"/>
              <a:t>und</a:t>
            </a:r>
            <a:r>
              <a:rPr lang="cs-CZ" dirty="0"/>
              <a:t> durch </a:t>
            </a:r>
            <a:r>
              <a:rPr lang="cs-CZ" dirty="0" err="1"/>
              <a:t>die</a:t>
            </a:r>
            <a:r>
              <a:rPr lang="cs-CZ" dirty="0"/>
              <a:t> </a:t>
            </a:r>
            <a:r>
              <a:rPr lang="cs-CZ" dirty="0" err="1"/>
              <a:t>unter</a:t>
            </a:r>
            <a:r>
              <a:rPr lang="cs-CZ" dirty="0"/>
              <a:t> </a:t>
            </a:r>
            <a:r>
              <a:rPr lang="cs-CZ" dirty="0" err="1"/>
              <a:t>anderem</a:t>
            </a:r>
            <a:r>
              <a:rPr lang="cs-CZ" dirty="0"/>
              <a:t> </a:t>
            </a:r>
            <a:r>
              <a:rPr lang="cs-CZ" dirty="0" err="1"/>
              <a:t>verschiedene</a:t>
            </a:r>
            <a:r>
              <a:rPr lang="cs-CZ" dirty="0"/>
              <a:t> </a:t>
            </a:r>
            <a:r>
              <a:rPr lang="cs-CZ" dirty="0" err="1"/>
              <a:t>Verbraucherschutzrichtlinien</a:t>
            </a:r>
            <a:r>
              <a:rPr lang="cs-CZ" dirty="0"/>
              <a:t> der </a:t>
            </a:r>
            <a:r>
              <a:rPr lang="cs-CZ" u="sng" dirty="0" err="1">
                <a:hlinkClick r:id="rId9" tooltip="Europäische Gemeinschaft"/>
              </a:rPr>
              <a:t>Europäischen</a:t>
            </a:r>
            <a:r>
              <a:rPr lang="cs-CZ" u="sng" dirty="0">
                <a:hlinkClick r:id="rId9" tooltip="Europäische Gemeinschaft"/>
              </a:rPr>
              <a:t> </a:t>
            </a:r>
            <a:r>
              <a:rPr lang="cs-CZ" u="sng" dirty="0" err="1">
                <a:hlinkClick r:id="rId9" tooltip="Europäische Gemeinschaft"/>
              </a:rPr>
              <a:t>Gemeinschaft</a:t>
            </a:r>
            <a:r>
              <a:rPr lang="cs-CZ" dirty="0"/>
              <a:t> </a:t>
            </a:r>
            <a:r>
              <a:rPr lang="cs-CZ" dirty="0" err="1"/>
              <a:t>umgesetzt</a:t>
            </a:r>
            <a:r>
              <a:rPr lang="cs-CZ" dirty="0"/>
              <a:t> </a:t>
            </a:r>
            <a:r>
              <a:rPr lang="cs-CZ" dirty="0" err="1"/>
              <a:t>wurden</a:t>
            </a:r>
            <a:r>
              <a:rPr lang="cs-CZ" dirty="0"/>
              <a:t>. </a:t>
            </a:r>
            <a:r>
              <a:rPr lang="cs-CZ" dirty="0" err="1"/>
              <a:t>Zu</a:t>
            </a:r>
            <a:r>
              <a:rPr lang="cs-CZ" dirty="0"/>
              <a:t> </a:t>
            </a:r>
            <a:r>
              <a:rPr lang="cs-CZ" dirty="0" err="1"/>
              <a:t>diesem</a:t>
            </a:r>
            <a:r>
              <a:rPr lang="cs-CZ" dirty="0"/>
              <a:t> </a:t>
            </a:r>
            <a:r>
              <a:rPr lang="cs-CZ" dirty="0" err="1"/>
              <a:t>Anlass</a:t>
            </a:r>
            <a:r>
              <a:rPr lang="cs-CZ" dirty="0"/>
              <a:t> </a:t>
            </a:r>
            <a:r>
              <a:rPr lang="cs-CZ" dirty="0" err="1"/>
              <a:t>wurden</a:t>
            </a:r>
            <a:r>
              <a:rPr lang="cs-CZ" dirty="0"/>
              <a:t> </a:t>
            </a:r>
            <a:r>
              <a:rPr lang="cs-CZ" dirty="0" err="1"/>
              <a:t>viele</a:t>
            </a:r>
            <a:r>
              <a:rPr lang="cs-CZ" dirty="0"/>
              <a:t> der </a:t>
            </a:r>
            <a:r>
              <a:rPr lang="cs-CZ" dirty="0" err="1"/>
              <a:t>erwähnten</a:t>
            </a:r>
            <a:r>
              <a:rPr lang="cs-CZ" dirty="0"/>
              <a:t> </a:t>
            </a:r>
            <a:r>
              <a:rPr lang="cs-CZ" dirty="0" err="1"/>
              <a:t>Nebengesetze</a:t>
            </a:r>
            <a:r>
              <a:rPr lang="cs-CZ" dirty="0"/>
              <a:t> in </a:t>
            </a:r>
            <a:r>
              <a:rPr lang="cs-CZ" dirty="0" err="1"/>
              <a:t>das</a:t>
            </a:r>
            <a:r>
              <a:rPr lang="cs-CZ" dirty="0"/>
              <a:t> BGB </a:t>
            </a:r>
            <a:r>
              <a:rPr lang="cs-CZ" dirty="0" err="1"/>
              <a:t>aufgenommen</a:t>
            </a:r>
            <a:r>
              <a:rPr lang="cs-CZ" dirty="0"/>
              <a:t>. </a:t>
            </a:r>
            <a:r>
              <a:rPr lang="cs-CZ" dirty="0" err="1"/>
              <a:t>Außerdem</a:t>
            </a:r>
            <a:r>
              <a:rPr lang="cs-CZ" dirty="0"/>
              <a:t> </a:t>
            </a:r>
            <a:r>
              <a:rPr lang="cs-CZ" dirty="0" err="1"/>
              <a:t>wurden</a:t>
            </a:r>
            <a:r>
              <a:rPr lang="cs-CZ" dirty="0"/>
              <a:t> </a:t>
            </a:r>
            <a:r>
              <a:rPr lang="cs-CZ" dirty="0" err="1"/>
              <a:t>die</a:t>
            </a:r>
            <a:r>
              <a:rPr lang="cs-CZ" dirty="0"/>
              <a:t> </a:t>
            </a:r>
            <a:r>
              <a:rPr lang="cs-CZ" u="sng" dirty="0">
                <a:hlinkClick r:id="rId10" tooltip="Positive Forderungsverletzung"/>
              </a:rPr>
              <a:t>positive </a:t>
            </a:r>
            <a:r>
              <a:rPr lang="cs-CZ" u="sng" dirty="0" err="1">
                <a:hlinkClick r:id="rId10" tooltip="Positive Forderungsverletzung"/>
              </a:rPr>
              <a:t>Vertrags</a:t>
            </a:r>
            <a:r>
              <a:rPr lang="cs-CZ" u="sng" dirty="0">
                <a:hlinkClick r:id="rId10" tooltip="Positive Forderungsverletzung"/>
              </a:rPr>
              <a:t>- oder </a:t>
            </a:r>
            <a:r>
              <a:rPr lang="cs-CZ" u="sng" dirty="0" err="1">
                <a:hlinkClick r:id="rId10" tooltip="Positive Forderungsverletzung"/>
              </a:rPr>
              <a:t>Forderungsverletzung</a:t>
            </a:r>
            <a:r>
              <a:rPr lang="cs-CZ" dirty="0"/>
              <a:t> </a:t>
            </a:r>
            <a:r>
              <a:rPr lang="cs-CZ" dirty="0" err="1"/>
              <a:t>und</a:t>
            </a:r>
            <a:r>
              <a:rPr lang="cs-CZ" dirty="0"/>
              <a:t> </a:t>
            </a:r>
            <a:r>
              <a:rPr lang="cs-CZ" dirty="0" err="1"/>
              <a:t>andere</a:t>
            </a:r>
            <a:r>
              <a:rPr lang="cs-CZ" dirty="0"/>
              <a:t> von der </a:t>
            </a:r>
            <a:r>
              <a:rPr lang="cs-CZ" dirty="0" err="1"/>
              <a:t>Wissenschaft</a:t>
            </a:r>
            <a:r>
              <a:rPr lang="cs-CZ" dirty="0"/>
              <a:t> </a:t>
            </a:r>
            <a:r>
              <a:rPr lang="cs-CZ" dirty="0" err="1"/>
              <a:t>und</a:t>
            </a:r>
            <a:r>
              <a:rPr lang="cs-CZ" dirty="0"/>
              <a:t> der </a:t>
            </a:r>
            <a:r>
              <a:rPr lang="cs-CZ" dirty="0" err="1"/>
              <a:t>Praxis</a:t>
            </a:r>
            <a:r>
              <a:rPr lang="cs-CZ" dirty="0"/>
              <a:t> (</a:t>
            </a:r>
            <a:r>
              <a:rPr lang="cs-CZ" dirty="0" err="1"/>
              <a:t>weiter</a:t>
            </a:r>
            <a:r>
              <a:rPr lang="cs-CZ" dirty="0"/>
              <a:t>-)</a:t>
            </a:r>
            <a:r>
              <a:rPr lang="cs-CZ" dirty="0" err="1"/>
              <a:t>entwickelte</a:t>
            </a:r>
            <a:r>
              <a:rPr lang="cs-CZ" dirty="0"/>
              <a:t> </a:t>
            </a:r>
            <a:r>
              <a:rPr lang="cs-CZ" dirty="0" err="1"/>
              <a:t>Rechtsinstitute</a:t>
            </a:r>
            <a:r>
              <a:rPr lang="cs-CZ" dirty="0"/>
              <a:t> </a:t>
            </a:r>
            <a:r>
              <a:rPr lang="cs-CZ" dirty="0" err="1"/>
              <a:t>ausdrücklich</a:t>
            </a:r>
            <a:r>
              <a:rPr lang="cs-CZ" dirty="0"/>
              <a:t> </a:t>
            </a:r>
            <a:r>
              <a:rPr lang="cs-CZ" dirty="0" err="1"/>
              <a:t>gesetzlich</a:t>
            </a:r>
            <a:r>
              <a:rPr lang="cs-CZ" dirty="0"/>
              <a:t> </a:t>
            </a:r>
            <a:r>
              <a:rPr lang="cs-CZ" dirty="0" err="1"/>
              <a:t>geregelt</a:t>
            </a:r>
            <a:r>
              <a:rPr lang="cs-CZ" dirty="0"/>
              <a:t>. </a:t>
            </a:r>
            <a:r>
              <a:rPr lang="cs-CZ" dirty="0" err="1"/>
              <a:t>Das</a:t>
            </a:r>
            <a:r>
              <a:rPr lang="cs-CZ" dirty="0"/>
              <a:t> </a:t>
            </a:r>
            <a:r>
              <a:rPr lang="cs-CZ" dirty="0" err="1"/>
              <a:t>gesamte</a:t>
            </a:r>
            <a:r>
              <a:rPr lang="cs-CZ" dirty="0"/>
              <a:t> </a:t>
            </a:r>
            <a:r>
              <a:rPr lang="cs-CZ" dirty="0" err="1"/>
              <a:t>Recht</a:t>
            </a:r>
            <a:r>
              <a:rPr lang="cs-CZ" dirty="0"/>
              <a:t> der </a:t>
            </a:r>
            <a:r>
              <a:rPr lang="cs-CZ" u="sng" dirty="0" err="1">
                <a:hlinkClick r:id="rId11" tooltip="Leistungsstörung"/>
              </a:rPr>
              <a:t>Leistungsstörungen</a:t>
            </a:r>
            <a:r>
              <a:rPr lang="cs-CZ" dirty="0"/>
              <a:t> </a:t>
            </a:r>
            <a:r>
              <a:rPr lang="cs-CZ" dirty="0" err="1"/>
              <a:t>sowie</a:t>
            </a:r>
            <a:r>
              <a:rPr lang="cs-CZ" dirty="0"/>
              <a:t> </a:t>
            </a:r>
            <a:r>
              <a:rPr lang="cs-CZ" dirty="0" err="1"/>
              <a:t>das</a:t>
            </a:r>
            <a:r>
              <a:rPr lang="cs-CZ" dirty="0"/>
              <a:t> </a:t>
            </a:r>
            <a:r>
              <a:rPr lang="cs-CZ" u="sng" dirty="0" err="1">
                <a:hlinkClick r:id="rId12" tooltip="Verjährung (Deutschland)"/>
              </a:rPr>
              <a:t>Verjährungsrecht</a:t>
            </a:r>
            <a:r>
              <a:rPr lang="cs-CZ" dirty="0"/>
              <a:t> </a:t>
            </a:r>
            <a:r>
              <a:rPr lang="cs-CZ" dirty="0" err="1"/>
              <a:t>wurden</a:t>
            </a:r>
            <a:r>
              <a:rPr lang="cs-CZ" dirty="0"/>
              <a:t> </a:t>
            </a:r>
            <a:r>
              <a:rPr lang="cs-CZ" dirty="0" err="1"/>
              <a:t>überarbeitet</a:t>
            </a:r>
            <a:r>
              <a:rPr lang="cs-CZ" dirty="0"/>
              <a:t>. </a:t>
            </a:r>
            <a:r>
              <a:rPr lang="cs-CZ" dirty="0" err="1"/>
              <a:t>Aus</a:t>
            </a:r>
            <a:r>
              <a:rPr lang="cs-CZ" dirty="0"/>
              <a:t> </a:t>
            </a:r>
            <a:r>
              <a:rPr lang="cs-CZ" dirty="0" err="1"/>
              <a:t>Anlass</a:t>
            </a:r>
            <a:r>
              <a:rPr lang="cs-CZ" dirty="0"/>
              <a:t> </a:t>
            </a:r>
            <a:r>
              <a:rPr lang="cs-CZ" dirty="0" err="1"/>
              <a:t>dieser</a:t>
            </a:r>
            <a:r>
              <a:rPr lang="cs-CZ" dirty="0"/>
              <a:t> </a:t>
            </a:r>
            <a:r>
              <a:rPr lang="cs-CZ" dirty="0" err="1"/>
              <a:t>Überarbeitung</a:t>
            </a:r>
            <a:r>
              <a:rPr lang="cs-CZ" dirty="0"/>
              <a:t>, </a:t>
            </a:r>
            <a:r>
              <a:rPr lang="cs-CZ" dirty="0" err="1"/>
              <a:t>die</a:t>
            </a:r>
            <a:r>
              <a:rPr lang="cs-CZ" dirty="0"/>
              <a:t> </a:t>
            </a:r>
            <a:r>
              <a:rPr lang="cs-CZ" dirty="0" err="1"/>
              <a:t>die</a:t>
            </a:r>
            <a:r>
              <a:rPr lang="cs-CZ" dirty="0"/>
              <a:t> </a:t>
            </a:r>
            <a:r>
              <a:rPr lang="cs-CZ" dirty="0" err="1"/>
              <a:t>tiefgreifendste</a:t>
            </a:r>
            <a:r>
              <a:rPr lang="cs-CZ" dirty="0"/>
              <a:t> </a:t>
            </a:r>
            <a:r>
              <a:rPr lang="cs-CZ" dirty="0" err="1"/>
              <a:t>seit</a:t>
            </a:r>
            <a:r>
              <a:rPr lang="cs-CZ" dirty="0"/>
              <a:t> </a:t>
            </a:r>
            <a:r>
              <a:rPr lang="cs-CZ" dirty="0" err="1"/>
              <a:t>Bestehen</a:t>
            </a:r>
            <a:r>
              <a:rPr lang="cs-CZ" dirty="0"/>
              <a:t> des BGB </a:t>
            </a:r>
            <a:r>
              <a:rPr lang="cs-CZ" dirty="0" err="1"/>
              <a:t>überhaupt</a:t>
            </a:r>
            <a:r>
              <a:rPr lang="cs-CZ" dirty="0"/>
              <a:t> </a:t>
            </a:r>
            <a:r>
              <a:rPr lang="cs-CZ" dirty="0" err="1"/>
              <a:t>war</a:t>
            </a:r>
            <a:r>
              <a:rPr lang="cs-CZ" dirty="0"/>
              <a:t>, </a:t>
            </a:r>
            <a:r>
              <a:rPr lang="cs-CZ" dirty="0" err="1"/>
              <a:t>wurde</a:t>
            </a:r>
            <a:r>
              <a:rPr lang="cs-CZ" dirty="0"/>
              <a:t> </a:t>
            </a:r>
            <a:r>
              <a:rPr lang="cs-CZ" dirty="0" err="1"/>
              <a:t>erstmals</a:t>
            </a:r>
            <a:r>
              <a:rPr lang="cs-CZ" dirty="0"/>
              <a:t> </a:t>
            </a:r>
            <a:r>
              <a:rPr lang="cs-CZ" dirty="0" err="1"/>
              <a:t>eine</a:t>
            </a:r>
            <a:r>
              <a:rPr lang="cs-CZ" dirty="0"/>
              <a:t> </a:t>
            </a:r>
            <a:r>
              <a:rPr lang="cs-CZ" dirty="0" err="1"/>
              <a:t>amtliche</a:t>
            </a:r>
            <a:r>
              <a:rPr lang="cs-CZ" dirty="0"/>
              <a:t> </a:t>
            </a:r>
            <a:r>
              <a:rPr lang="cs-CZ" dirty="0" err="1"/>
              <a:t>Neubekanntmachung</a:t>
            </a:r>
            <a:r>
              <a:rPr lang="cs-CZ" dirty="0"/>
              <a:t> des </a:t>
            </a:r>
            <a:r>
              <a:rPr lang="cs-CZ" dirty="0" err="1"/>
              <a:t>Wortlauts</a:t>
            </a:r>
            <a:r>
              <a:rPr lang="cs-CZ" dirty="0"/>
              <a:t> des </a:t>
            </a:r>
            <a:r>
              <a:rPr lang="cs-CZ" dirty="0" err="1"/>
              <a:t>Gesetzes</a:t>
            </a:r>
            <a:r>
              <a:rPr lang="cs-CZ" dirty="0"/>
              <a:t> </a:t>
            </a:r>
            <a:r>
              <a:rPr lang="cs-CZ" dirty="0" err="1"/>
              <a:t>vorgenommen</a:t>
            </a:r>
            <a:r>
              <a:rPr lang="cs-CZ" dirty="0"/>
              <a:t> (</a:t>
            </a:r>
            <a:r>
              <a:rPr lang="cs-CZ" u="sng" dirty="0" err="1">
                <a:hlinkClick r:id="rId13"/>
              </a:rPr>
              <a:t>BGBl</a:t>
            </a:r>
            <a:r>
              <a:rPr lang="cs-CZ" u="sng" dirty="0">
                <a:hlinkClick r:id="rId13"/>
              </a:rPr>
              <a:t>. 2002 I S. 42</a:t>
            </a:r>
            <a:r>
              <a:rPr lang="cs-CZ" dirty="0"/>
              <a:t>).</a:t>
            </a:r>
          </a:p>
          <a:p>
            <a:endParaRPr lang="de-DE" dirty="0"/>
          </a:p>
        </p:txBody>
      </p:sp>
    </p:spTree>
    <p:extLst>
      <p:ext uri="{BB962C8B-B14F-4D97-AF65-F5344CB8AC3E}">
        <p14:creationId xmlns:p14="http://schemas.microsoft.com/office/powerpoint/2010/main" val="307830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BGB</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37891731"/>
              </p:ext>
            </p:extLst>
          </p:nvPr>
        </p:nvGraphicFramePr>
        <p:xfrm>
          <a:off x="3224463" y="2029326"/>
          <a:ext cx="4538412" cy="3150655"/>
        </p:xfrm>
        <a:graphic>
          <a:graphicData uri="http://schemas.openxmlformats.org/drawingml/2006/table">
            <a:tbl>
              <a:tblPr firstRow="1" firstCol="1" bandRow="1">
                <a:tableStyleId>{5C22544A-7EE6-4342-B048-85BDC9FD1C3A}</a:tableStyleId>
              </a:tblPr>
              <a:tblGrid>
                <a:gridCol w="2269206">
                  <a:extLst>
                    <a:ext uri="{9D8B030D-6E8A-4147-A177-3AD203B41FA5}">
                      <a16:colId xmlns:a16="http://schemas.microsoft.com/office/drawing/2014/main" val="543161591"/>
                    </a:ext>
                  </a:extLst>
                </a:gridCol>
                <a:gridCol w="2269206">
                  <a:extLst>
                    <a:ext uri="{9D8B030D-6E8A-4147-A177-3AD203B41FA5}">
                      <a16:colId xmlns:a16="http://schemas.microsoft.com/office/drawing/2014/main" val="880611332"/>
                    </a:ext>
                  </a:extLst>
                </a:gridCol>
              </a:tblGrid>
              <a:tr h="527387">
                <a:tc>
                  <a:txBody>
                    <a:bodyPr/>
                    <a:lstStyle/>
                    <a:p>
                      <a:pPr>
                        <a:lnSpc>
                          <a:spcPct val="107000"/>
                        </a:lnSpc>
                        <a:spcAft>
                          <a:spcPts val="0"/>
                        </a:spcAft>
                      </a:pPr>
                      <a:r>
                        <a:rPr lang="cs-CZ" sz="1200" dirty="0">
                          <a:effectLst/>
                        </a:rPr>
                        <a:t>Původní znění</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a:effectLst/>
                        </a:rPr>
                        <a:t>18. August 1896</a:t>
                      </a:r>
                      <a:br>
                        <a:rPr lang="cs-CZ" sz="1200">
                          <a:effectLst/>
                        </a:rPr>
                      </a:br>
                      <a:r>
                        <a:rPr lang="cs-CZ" sz="1200">
                          <a:effectLst/>
                        </a:rPr>
                        <a:t>(</a:t>
                      </a:r>
                      <a:r>
                        <a:rPr lang="cs-CZ" sz="1200" u="sng">
                          <a:effectLst/>
                          <a:hlinkClick r:id="rId2" tooltip="Reichsgesetzblatt"/>
                        </a:rPr>
                        <a:t>RGBl.</a:t>
                      </a:r>
                      <a:r>
                        <a:rPr lang="cs-CZ" sz="1200">
                          <a:effectLst/>
                        </a:rPr>
                        <a:t> S. 195)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86589261"/>
                  </a:ext>
                </a:extLst>
              </a:tr>
              <a:tr h="270528">
                <a:tc>
                  <a:txBody>
                    <a:bodyPr/>
                    <a:lstStyle/>
                    <a:p>
                      <a:pPr>
                        <a:lnSpc>
                          <a:spcPct val="107000"/>
                        </a:lnSpc>
                        <a:spcAft>
                          <a:spcPts val="0"/>
                        </a:spcAft>
                      </a:pPr>
                      <a:r>
                        <a:rPr lang="cs-CZ" sz="1200" dirty="0">
                          <a:effectLst/>
                        </a:rPr>
                        <a:t>Nabytí účinnosti:</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a:effectLst/>
                        </a:rPr>
                        <a:t>1. 1. 1900</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69451579"/>
                  </a:ext>
                </a:extLst>
              </a:tr>
              <a:tr h="1041106">
                <a:tc>
                  <a:txBody>
                    <a:bodyPr/>
                    <a:lstStyle/>
                    <a:p>
                      <a:pPr>
                        <a:lnSpc>
                          <a:spcPct val="107000"/>
                        </a:lnSpc>
                        <a:spcAft>
                          <a:spcPts val="0"/>
                        </a:spcAft>
                      </a:pPr>
                      <a:r>
                        <a:rPr lang="cs-CZ" sz="1200" dirty="0">
                          <a:effectLst/>
                        </a:rPr>
                        <a:t>Úplné znění:</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a:effectLst/>
                        </a:rPr>
                        <a:t>2. 1. 2002</a:t>
                      </a:r>
                      <a:br>
                        <a:rPr lang="cs-CZ" sz="1200" dirty="0">
                          <a:effectLst/>
                        </a:rPr>
                      </a:br>
                      <a:r>
                        <a:rPr lang="cs-CZ" sz="1200" dirty="0">
                          <a:effectLst/>
                        </a:rPr>
                        <a:t>(</a:t>
                      </a:r>
                      <a:r>
                        <a:rPr lang="cs-CZ" sz="1200" u="sng" dirty="0" err="1">
                          <a:effectLst/>
                          <a:hlinkClick r:id="rId3"/>
                        </a:rPr>
                        <a:t>BGBl</a:t>
                      </a:r>
                      <a:r>
                        <a:rPr lang="cs-CZ" sz="1200" u="sng" dirty="0">
                          <a:effectLst/>
                          <a:hlinkClick r:id="rId3"/>
                        </a:rPr>
                        <a:t>. I S. 42</a:t>
                      </a:r>
                      <a:r>
                        <a:rPr lang="cs-CZ" sz="1200" dirty="0">
                          <a:effectLst/>
                        </a:rPr>
                        <a:t>,</a:t>
                      </a:r>
                      <a:br>
                        <a:rPr lang="cs-CZ" sz="1200" dirty="0">
                          <a:effectLst/>
                        </a:rPr>
                      </a:br>
                      <a:r>
                        <a:rPr lang="cs-CZ" sz="1200" u="sng" dirty="0">
                          <a:effectLst/>
                          <a:hlinkClick r:id="rId4"/>
                        </a:rPr>
                        <a:t>ber. S. 2909</a:t>
                      </a:r>
                      <a:r>
                        <a:rPr lang="cs-CZ" sz="1200" dirty="0">
                          <a:effectLst/>
                        </a:rPr>
                        <a:t>,</a:t>
                      </a:r>
                      <a:br>
                        <a:rPr lang="cs-CZ" sz="1200" dirty="0">
                          <a:effectLst/>
                        </a:rPr>
                      </a:br>
                      <a:r>
                        <a:rPr lang="cs-CZ" sz="1200" u="sng" dirty="0">
                          <a:effectLst/>
                          <a:hlinkClick r:id="rId5"/>
                        </a:rPr>
                        <a:t>ber. 2003 I S. 738</a:t>
                      </a:r>
                      <a:r>
                        <a:rPr lang="cs-CZ" sz="1200" dirty="0">
                          <a:effectLst/>
                        </a:rPr>
                        <a: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20748889"/>
                  </a:ext>
                </a:extLst>
              </a:tr>
              <a:tr h="527387">
                <a:tc>
                  <a:txBody>
                    <a:bodyPr/>
                    <a:lstStyle/>
                    <a:p>
                      <a:pPr>
                        <a:lnSpc>
                          <a:spcPct val="107000"/>
                        </a:lnSpc>
                        <a:spcAft>
                          <a:spcPts val="0"/>
                        </a:spcAft>
                      </a:pPr>
                      <a:r>
                        <a:rPr lang="cs-CZ" sz="1200" dirty="0">
                          <a:effectLst/>
                          <a:latin typeface="+mn-lt"/>
                          <a:ea typeface="+mn-ea"/>
                          <a:cs typeface="+mn-cs"/>
                        </a:rPr>
                        <a:t>Poslední</a:t>
                      </a:r>
                      <a:r>
                        <a:rPr lang="cs-CZ" sz="1200" baseline="0" dirty="0">
                          <a:effectLst/>
                          <a:latin typeface="+mn-lt"/>
                          <a:ea typeface="+mn-ea"/>
                          <a:cs typeface="+mn-cs"/>
                        </a:rPr>
                        <a:t> novela:</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a:effectLst/>
                        </a:rPr>
                        <a:t>20. 7. 2017</a:t>
                      </a:r>
                      <a:br>
                        <a:rPr lang="cs-CZ" sz="1200" dirty="0">
                          <a:effectLst/>
                        </a:rPr>
                      </a:br>
                      <a:r>
                        <a:rPr lang="cs-CZ" sz="1200" dirty="0">
                          <a:effectLst/>
                        </a:rPr>
                        <a:t>(</a:t>
                      </a:r>
                      <a:r>
                        <a:rPr lang="cs-CZ" sz="1200" u="sng" dirty="0" err="1">
                          <a:effectLst/>
                          <a:hlinkClick r:id="rId6"/>
                        </a:rPr>
                        <a:t>BGBl</a:t>
                      </a:r>
                      <a:r>
                        <a:rPr lang="cs-CZ" sz="1200" u="sng" dirty="0">
                          <a:effectLst/>
                          <a:hlinkClick r:id="rId6"/>
                        </a:rPr>
                        <a:t>. I S. 2787</a:t>
                      </a:r>
                      <a:r>
                        <a:rPr lang="cs-CZ" sz="1200" dirty="0">
                          <a:effectLst/>
                        </a:rPr>
                        <a: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41828565"/>
                  </a:ext>
                </a:extLst>
              </a:tr>
              <a:tr h="784247">
                <a:tc>
                  <a:txBody>
                    <a:bodyPr/>
                    <a:lstStyle/>
                    <a:p>
                      <a:pPr>
                        <a:lnSpc>
                          <a:spcPct val="107000"/>
                        </a:lnSpc>
                        <a:spcAft>
                          <a:spcPts val="0"/>
                        </a:spcAft>
                      </a:pPr>
                      <a:r>
                        <a:rPr lang="cs-CZ" sz="1200" dirty="0">
                          <a:effectLst/>
                        </a:rPr>
                        <a:t>Účinnost</a:t>
                      </a:r>
                      <a:r>
                        <a:rPr lang="cs-CZ" sz="1200" baseline="0" dirty="0">
                          <a:effectLst/>
                        </a:rPr>
                        <a:t> novely:</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a:effectLst/>
                        </a:rPr>
                        <a:t>1. 10 2017</a:t>
                      </a:r>
                      <a:br>
                        <a:rPr lang="cs-CZ" sz="1200" dirty="0">
                          <a:effectLst/>
                        </a:rPr>
                      </a:br>
                      <a:r>
                        <a:rPr lang="cs-CZ" sz="1200" dirty="0">
                          <a:effectLst/>
                        </a:rPr>
                        <a:t>(Art. 3 G </a:t>
                      </a:r>
                      <a:r>
                        <a:rPr lang="cs-CZ" sz="1200" dirty="0" err="1">
                          <a:effectLst/>
                        </a:rPr>
                        <a:t>vom</a:t>
                      </a:r>
                      <a:r>
                        <a:rPr lang="cs-CZ" sz="1200" dirty="0">
                          <a:effectLst/>
                        </a:rPr>
                        <a:t> 20. </a:t>
                      </a:r>
                      <a:r>
                        <a:rPr lang="cs-CZ" sz="1200" dirty="0" err="1">
                          <a:effectLst/>
                        </a:rPr>
                        <a:t>Juli</a:t>
                      </a:r>
                      <a:r>
                        <a:rPr lang="cs-CZ" sz="1200" dirty="0">
                          <a:effectLst/>
                        </a:rPr>
                        <a:t> 2017)</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09121339"/>
                  </a:ext>
                </a:extLst>
              </a:tr>
            </a:tbl>
          </a:graphicData>
        </a:graphic>
      </p:graphicFrame>
    </p:spTree>
    <p:extLst>
      <p:ext uri="{BB962C8B-B14F-4D97-AF65-F5344CB8AC3E}">
        <p14:creationId xmlns:p14="http://schemas.microsoft.com/office/powerpoint/2010/main" val="3749345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Ozvěny </a:t>
            </a:r>
            <a:r>
              <a:rPr lang="cs-CZ" dirty="0" err="1"/>
              <a:t>Sachsenspiegel</a:t>
            </a:r>
            <a:r>
              <a:rPr lang="cs-CZ" dirty="0"/>
              <a:t> – nabytí od neoprávněného</a:t>
            </a:r>
          </a:p>
        </p:txBody>
      </p:sp>
      <p:sp>
        <p:nvSpPr>
          <p:cNvPr id="3" name="Zástupný symbol pro obsah 2"/>
          <p:cNvSpPr>
            <a:spLocks noGrp="1"/>
          </p:cNvSpPr>
          <p:nvPr>
            <p:ph idx="1"/>
          </p:nvPr>
        </p:nvSpPr>
        <p:spPr/>
        <p:txBody>
          <a:bodyPr>
            <a:normAutofit fontScale="92500" lnSpcReduction="10000"/>
          </a:bodyPr>
          <a:lstStyle/>
          <a:p>
            <a:r>
              <a:rPr lang="de-DE" dirty="0"/>
              <a:t>Kein Abhandenkommen, § 935 BGB</a:t>
            </a:r>
          </a:p>
          <a:p>
            <a:r>
              <a:rPr lang="de-DE" dirty="0"/>
              <a:t>Abhandenkommen ist der unfreiwillige Verlust des unmittelbaren Besitzes</a:t>
            </a:r>
            <a:r>
              <a:rPr lang="cs-CZ" dirty="0"/>
              <a:t> </a:t>
            </a:r>
            <a:r>
              <a:rPr lang="de-DE" dirty="0"/>
              <a:t>Rechtslage </a:t>
            </a:r>
            <a:r>
              <a:rPr lang="de-DE" dirty="0" err="1"/>
              <a:t>str.</a:t>
            </a:r>
            <a:r>
              <a:rPr lang="de-DE" dirty="0"/>
              <a:t>, wenn</a:t>
            </a:r>
            <a:r>
              <a:rPr lang="cs-CZ" dirty="0"/>
              <a:t> </a:t>
            </a:r>
            <a:r>
              <a:rPr lang="de-DE" dirty="0"/>
              <a:t>Sache durch Besitzdiener gegen Willen des Besitzherrn weggegeben wird:</a:t>
            </a:r>
          </a:p>
          <a:p>
            <a:r>
              <a:rPr lang="de-DE" dirty="0" err="1"/>
              <a:t>h.M</a:t>
            </a:r>
            <a:r>
              <a:rPr lang="de-DE" dirty="0"/>
              <a:t>.: </a:t>
            </a:r>
          </a:p>
          <a:p>
            <a:r>
              <a:rPr lang="de-DE" dirty="0"/>
              <a:t>Abhandenkommen (+), da es auf die tatsächliche Besitzlage ankommt (Wortlaut des § 935 BGB) und der Besitzdiener keinen Besitz hat (fehlender Eigenbesitzwille);</a:t>
            </a:r>
          </a:p>
          <a:p>
            <a:r>
              <a:rPr lang="de-DE" dirty="0" err="1"/>
              <a:t>a.A.:Abhandenkommen</a:t>
            </a:r>
            <a:r>
              <a:rPr lang="de-DE" dirty="0"/>
              <a:t> (-), da Rechtsverkehr schutzbedürftig</a:t>
            </a:r>
            <a:r>
              <a:rPr lang="cs-CZ" dirty="0"/>
              <a:t> </a:t>
            </a:r>
            <a:r>
              <a:rPr lang="de-DE" dirty="0"/>
              <a:t>Gutgläubiger Erwerb an abhandengekommenen Sachen nur unter den Voraussetzungen des Abs. 2</a:t>
            </a:r>
          </a:p>
        </p:txBody>
      </p:sp>
    </p:spTree>
    <p:extLst>
      <p:ext uri="{BB962C8B-B14F-4D97-AF65-F5344CB8AC3E}">
        <p14:creationId xmlns:p14="http://schemas.microsoft.com/office/powerpoint/2010/main" val="385929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Nežádoucí gravitace	- příklad OP, § 305 I BGB</a:t>
            </a:r>
          </a:p>
        </p:txBody>
      </p:sp>
      <p:sp>
        <p:nvSpPr>
          <p:cNvPr id="3" name="Zástupný symbol pro obsah 2"/>
          <p:cNvSpPr>
            <a:spLocks noGrp="1"/>
          </p:cNvSpPr>
          <p:nvPr>
            <p:ph idx="1"/>
          </p:nvPr>
        </p:nvSpPr>
        <p:spPr/>
        <p:txBody>
          <a:bodyPr>
            <a:normAutofit fontScale="92500" lnSpcReduction="10000"/>
          </a:bodyPr>
          <a:lstStyle/>
          <a:p>
            <a:r>
              <a:rPr lang="de-DE" dirty="0"/>
              <a:t>Allgemeine Geschäftsbedingungen sind alle für eine Vielzahl von Verträgen vorformulierten Vertragsbedingungen, die eine Vertragspartei (Verwender) der anderen Vertragspartei bei Abschluss eines Vertrages stellt.</a:t>
            </a:r>
            <a:br>
              <a:rPr lang="de-DE" dirty="0"/>
            </a:br>
            <a:br>
              <a:rPr lang="de-DE" dirty="0"/>
            </a:br>
            <a:r>
              <a:rPr lang="de-DE" dirty="0"/>
              <a:t>Gleichgültig ist, ob die Bestimmungen einen äußerlich gesonderten Bestandteil des Vertrages bilden oder in die Vertragsurkunde selbst aufgenommen werden, welchen Umfang sie haben, in welcher Schriftart sie verfasst sind und welche Form der Vertrag hat.</a:t>
            </a:r>
            <a:br>
              <a:rPr lang="de-DE" dirty="0"/>
            </a:br>
            <a:br>
              <a:rPr lang="de-DE" dirty="0"/>
            </a:br>
            <a:r>
              <a:rPr lang="de-DE" dirty="0"/>
              <a:t>Allgemeine Geschäftsbedingungen liegen nicht vor, soweit die Vertragsbedingungen zwischen den Vertragsparteien im einzelnen ausgehandelt sind.</a:t>
            </a:r>
            <a:endParaRPr lang="cs-CZ" dirty="0"/>
          </a:p>
        </p:txBody>
      </p:sp>
    </p:spTree>
    <p:extLst>
      <p:ext uri="{BB962C8B-B14F-4D97-AF65-F5344CB8AC3E}">
        <p14:creationId xmlns:p14="http://schemas.microsoft.com/office/powerpoint/2010/main" val="1811616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1751 OZ</a:t>
            </a:r>
          </a:p>
        </p:txBody>
      </p:sp>
      <p:sp>
        <p:nvSpPr>
          <p:cNvPr id="3" name="Zástupný symbol pro obsah 2"/>
          <p:cNvSpPr>
            <a:spLocks noGrp="1"/>
          </p:cNvSpPr>
          <p:nvPr>
            <p:ph idx="1"/>
          </p:nvPr>
        </p:nvSpPr>
        <p:spPr/>
        <p:txBody>
          <a:bodyPr/>
          <a:lstStyle/>
          <a:p>
            <a:r>
              <a:rPr lang="cs-CZ" i="1" dirty="0"/>
              <a:t>(1) </a:t>
            </a:r>
            <a:r>
              <a:rPr lang="cs-CZ" dirty="0"/>
              <a:t>Část obsahu smlouvy lze určit odkazem na obchodní podmínky, které navrhovatel připojí k nabídce nebo které jsou stranám známy. Odchylná ujednání ve smlouvě mají před zněním obchodních podmínek přednost.</a:t>
            </a:r>
          </a:p>
          <a:p>
            <a:endParaRPr lang="cs-CZ" dirty="0"/>
          </a:p>
          <a:p>
            <a:r>
              <a:rPr lang="cs-CZ" i="1" dirty="0"/>
              <a:t>(3)</a:t>
            </a:r>
            <a:r>
              <a:rPr lang="cs-CZ" dirty="0"/>
              <a:t> Při uzavření smlouvy mezi podnikateli lze část obsahu smlouvy určit i pouhým odkazem na obchodní podmínky vypracované odbornými nebo zájmovými organizacemi.</a:t>
            </a:r>
          </a:p>
        </p:txBody>
      </p:sp>
    </p:spTree>
    <p:extLst>
      <p:ext uri="{BB962C8B-B14F-4D97-AF65-F5344CB8AC3E}">
        <p14:creationId xmlns:p14="http://schemas.microsoft.com/office/powerpoint/2010/main" val="3504259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Dvojitá doložka písemnosti</a:t>
            </a:r>
          </a:p>
        </p:txBody>
      </p:sp>
      <p:sp>
        <p:nvSpPr>
          <p:cNvPr id="3" name="Zástupný symbol pro obsah 2"/>
          <p:cNvSpPr>
            <a:spLocks noGrp="1"/>
          </p:cNvSpPr>
          <p:nvPr>
            <p:ph idx="1"/>
          </p:nvPr>
        </p:nvSpPr>
        <p:spPr/>
        <p:txBody>
          <a:bodyPr>
            <a:normAutofit fontScale="62500" lnSpcReduction="20000"/>
          </a:bodyPr>
          <a:lstStyle/>
          <a:p>
            <a:r>
              <a:rPr lang="cs-CZ" dirty="0"/>
              <a:t>Dvojitá klauzule o písemné formě (</a:t>
            </a:r>
            <a:r>
              <a:rPr lang="cs-CZ" i="1" dirty="0" err="1"/>
              <a:t>doppelte</a:t>
            </a:r>
            <a:r>
              <a:rPr lang="cs-CZ" i="1" dirty="0"/>
              <a:t> </a:t>
            </a:r>
            <a:r>
              <a:rPr lang="cs-CZ" i="1" dirty="0" err="1"/>
              <a:t>Schriftform</a:t>
            </a:r>
            <a:r>
              <a:rPr lang="cs-CZ" dirty="0"/>
              <a:t>). </a:t>
            </a:r>
          </a:p>
          <a:p>
            <a:r>
              <a:rPr lang="cs-CZ" dirty="0"/>
              <a:t>Tyto klauzule vyžadují určitou formu a současně stanoví, aby v této formě bylo provedeno i případné opuštění sjednané formy. Pro závěr o prolomení takového dvojitého zámku musí svědčit dostatečně pádné okolnosti. Chování smluvních stran by mělo být v tomto ohledu jednoznačné (jedna ze stran v rámci změnové ústní dohody např. upozorní na to, že změna vyžaduje písemnou formu, strany se pak následně shodnou, že nyní ani do budoucna již na písemné formě nebudou trvat).</a:t>
            </a:r>
          </a:p>
          <a:p>
            <a:r>
              <a:rPr lang="cs-CZ" dirty="0"/>
              <a:t>Ve většině případů sice lze mít za to, že „sjednaná forma smlouvy porušena nebyla, neboť svou novější shodnou vůlí svou předchozí dohodu o písemné formě nahradily novou dohodou o bezformálním právním jednání a této nové dohodě forma smlouvy zcela vyhovuje“. </a:t>
            </a:r>
          </a:p>
          <a:p>
            <a:r>
              <a:rPr lang="cs-CZ" dirty="0"/>
              <a:t>Pochybnosti se ovšem vkrádají tam, kde budou existovat intenzivní rozdíly mezi touto „starou“ a „novou“ vůlí. Dáno na příkladu: zatímco o původní smlouvě mezi dvěma akciovými společnostmi vyjednávaly týmy právníků a smlouvu podepisovaly statutární orgány stran, o změně pak rozhodne během několika sekund např. subalterní osoba pověřená určitou činností při provozu závodu (§ 430 OZ). Preference pozdějšího jednání, byť vznikalo za úplně jiných okolností (s jinými reálnými reprezentanty a jinou procedurou) je sice korektní - pořád jde totiž o vůli dané osoby, která se „pouze“ tvořila jiným způsobem. A ani tady tedy nedochází „k porušení smluvní formy, nýbrž k její realizaci“. Nelze nikdy vyloučit excesy shora uvedeného typu, ovšem jejich řešení nevidím v rigidních formálních požadavcích na změnu smlouvy, nýbrž v citlivé aplikaci pravidel, která se týkají skutečného jádra problému – a tím jsou v daném případě jednací pravomoci osob pověřených určitou činnosti v provozu závodu, nikoliv formální náležitosti kontraktu.</a:t>
            </a:r>
          </a:p>
          <a:p>
            <a:endParaRPr lang="cs-CZ" dirty="0"/>
          </a:p>
        </p:txBody>
      </p:sp>
    </p:spTree>
    <p:extLst>
      <p:ext uri="{BB962C8B-B14F-4D97-AF65-F5344CB8AC3E}">
        <p14:creationId xmlns:p14="http://schemas.microsoft.com/office/powerpoint/2010/main" val="1345358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BGB jako protilék na soudcovské „znepřítomnění“</a:t>
            </a:r>
          </a:p>
        </p:txBody>
      </p:sp>
      <p:sp>
        <p:nvSpPr>
          <p:cNvPr id="3" name="Zástupný symbol pro obsah 2"/>
          <p:cNvSpPr>
            <a:spLocks noGrp="1"/>
          </p:cNvSpPr>
          <p:nvPr>
            <p:ph idx="1"/>
          </p:nvPr>
        </p:nvSpPr>
        <p:spPr>
          <a:xfrm>
            <a:off x="838200" y="1825625"/>
            <a:ext cx="10515600" cy="4887996"/>
          </a:xfrm>
        </p:spPr>
        <p:txBody>
          <a:bodyPr>
            <a:normAutofit fontScale="55000" lnSpcReduction="20000"/>
          </a:bodyPr>
          <a:lstStyle/>
          <a:p>
            <a:r>
              <a:rPr lang="cs-CZ" dirty="0"/>
              <a:t>Problém dvojitých doložek o písemné formě zaměstnává také německou doktrínu. V ní je ostatně sporné už řešení jednoduché doložky o písemné formě: Pokud je záměrem stran platně se dohodnout i v ústní formě (což je ale nutno dovozovat s nejvyšší opatrností), má z toho vyplynout konkludentní zrušení kvalifikované formy. To má dokonce platit i tehdy, pokud strany na formální požadavky (existenci doložky písemnosti) vůbec nepamatovaly, tj. byly v podstatě v omylu o tom, jak se mění obsah smlouvy (shodně BGHZ 71, 162, 164; BGH NJW 2006, 138; </a:t>
            </a:r>
            <a:r>
              <a:rPr lang="cs-CZ" i="1" dirty="0" err="1"/>
              <a:t>Palandt</a:t>
            </a:r>
            <a:r>
              <a:rPr lang="cs-CZ" i="1" dirty="0"/>
              <a:t>/</a:t>
            </a:r>
            <a:r>
              <a:rPr lang="cs-CZ" i="1" dirty="0" err="1"/>
              <a:t>Heinrichs</a:t>
            </a:r>
            <a:r>
              <a:rPr lang="cs-CZ" dirty="0"/>
              <a:t> BGB, § 125 </a:t>
            </a:r>
            <a:r>
              <a:rPr lang="cs-CZ" dirty="0" err="1"/>
              <a:t>marg</a:t>
            </a:r>
            <a:r>
              <a:rPr lang="cs-CZ" dirty="0"/>
              <a:t>. 14; opačně </a:t>
            </a:r>
            <a:r>
              <a:rPr lang="cs-CZ" dirty="0" err="1"/>
              <a:t>Münchener</a:t>
            </a:r>
            <a:r>
              <a:rPr lang="cs-CZ" dirty="0"/>
              <a:t> </a:t>
            </a:r>
            <a:r>
              <a:rPr lang="cs-CZ" dirty="0" err="1"/>
              <a:t>Kommentar</a:t>
            </a:r>
            <a:r>
              <a:rPr lang="cs-CZ" dirty="0"/>
              <a:t>/</a:t>
            </a:r>
            <a:r>
              <a:rPr lang="cs-CZ" i="1" dirty="0" err="1"/>
              <a:t>Eisele</a:t>
            </a:r>
            <a:r>
              <a:rPr lang="cs-CZ" dirty="0"/>
              <a:t> BGB, § 125 </a:t>
            </a:r>
            <a:r>
              <a:rPr lang="cs-CZ" dirty="0" err="1"/>
              <a:t>marg</a:t>
            </a:r>
            <a:r>
              <a:rPr lang="cs-CZ" dirty="0"/>
              <a:t>. 68.)</a:t>
            </a:r>
          </a:p>
          <a:p>
            <a:r>
              <a:rPr lang="cs-CZ" dirty="0"/>
              <a:t>U dvojitých doložek o písemné formě je výsledek jednoznačný pouze v situaci, kdy je tzv. </a:t>
            </a:r>
            <a:r>
              <a:rPr lang="cs-CZ" i="1" dirty="0" err="1"/>
              <a:t>doppelte</a:t>
            </a:r>
            <a:r>
              <a:rPr lang="cs-CZ" i="1" dirty="0"/>
              <a:t> </a:t>
            </a:r>
            <a:r>
              <a:rPr lang="cs-CZ" i="1" dirty="0" err="1"/>
              <a:t>Schriftform</a:t>
            </a:r>
            <a:r>
              <a:rPr lang="cs-CZ" dirty="0"/>
              <a:t> ujednána v rámci obchodních podmínek. Ilustrativní je v tomto ohledu usnesení OLG Rostock ze dne 19. 5. 2009, </a:t>
            </a:r>
            <a:r>
              <a:rPr lang="cs-CZ" dirty="0" err="1"/>
              <a:t>sp</a:t>
            </a:r>
            <a:r>
              <a:rPr lang="cs-CZ" dirty="0"/>
              <a:t>. zn. 3 U 16/09, ve kterém soud posuzoval formulářovou nájemní smlouvu, ve které bylo ujednáno, že veškeré změny a dodatky smlouvy vyžadují písemnou formu. Soud dospěl k závěru, že i v takovéto situaci mají následné ústní individuální dohody přednost před obchodními podmínkami ve smyslu § 305b BGB. Celé ustanovení o dvojité písemné doložce je navíc neúčinné pro netransparentnost a klamavost podle § 307 odst. 1 BGB, neboť budí dojem, že případné individuálně ujednané změny smlouvy vyžadují písemnou formu („</a:t>
            </a:r>
            <a:r>
              <a:rPr lang="cs-CZ" i="1" dirty="0"/>
              <a:t>Die </a:t>
            </a:r>
            <a:r>
              <a:rPr lang="cs-CZ" i="1" dirty="0" err="1"/>
              <a:t>Schriftformklausel</a:t>
            </a:r>
            <a:r>
              <a:rPr lang="cs-CZ" i="1" dirty="0"/>
              <a:t> </a:t>
            </a:r>
            <a:r>
              <a:rPr lang="cs-CZ" i="1" dirty="0" err="1"/>
              <a:t>erweckt</a:t>
            </a:r>
            <a:r>
              <a:rPr lang="cs-CZ" i="1" dirty="0"/>
              <a:t> </a:t>
            </a:r>
            <a:r>
              <a:rPr lang="cs-CZ" i="1" dirty="0" err="1"/>
              <a:t>dagegen</a:t>
            </a:r>
            <a:r>
              <a:rPr lang="cs-CZ" i="1" dirty="0"/>
              <a:t> den </a:t>
            </a:r>
            <a:r>
              <a:rPr lang="cs-CZ" i="1" dirty="0" err="1"/>
              <a:t>Eindruck</a:t>
            </a:r>
            <a:r>
              <a:rPr lang="cs-CZ" i="1" dirty="0"/>
              <a:t>, </a:t>
            </a:r>
            <a:r>
              <a:rPr lang="cs-CZ" i="1" dirty="0" err="1"/>
              <a:t>dass</a:t>
            </a:r>
            <a:r>
              <a:rPr lang="cs-CZ" i="1" dirty="0"/>
              <a:t> </a:t>
            </a:r>
            <a:r>
              <a:rPr lang="cs-CZ" i="1" dirty="0" err="1"/>
              <a:t>individualvertraglich</a:t>
            </a:r>
            <a:r>
              <a:rPr lang="cs-CZ" i="1" dirty="0"/>
              <a:t> </a:t>
            </a:r>
            <a:r>
              <a:rPr lang="cs-CZ" i="1" dirty="0" err="1"/>
              <a:t>getroffene</a:t>
            </a:r>
            <a:r>
              <a:rPr lang="cs-CZ" i="1" dirty="0"/>
              <a:t> </a:t>
            </a:r>
            <a:r>
              <a:rPr lang="cs-CZ" i="1" dirty="0" err="1"/>
              <a:t>Änderungs</a:t>
            </a:r>
            <a:r>
              <a:rPr lang="cs-CZ" i="1" dirty="0"/>
              <a:t>- oder </a:t>
            </a:r>
            <a:r>
              <a:rPr lang="cs-CZ" i="1" dirty="0" err="1"/>
              <a:t>Ergänzungsvereinbarungen</a:t>
            </a:r>
            <a:r>
              <a:rPr lang="cs-CZ" i="1" dirty="0"/>
              <a:t> </a:t>
            </a:r>
            <a:r>
              <a:rPr lang="cs-CZ" i="1" dirty="0" err="1"/>
              <a:t>nur</a:t>
            </a:r>
            <a:r>
              <a:rPr lang="cs-CZ" i="1" dirty="0"/>
              <a:t> </a:t>
            </a:r>
            <a:r>
              <a:rPr lang="cs-CZ" i="1" dirty="0" err="1"/>
              <a:t>wirksam</a:t>
            </a:r>
            <a:r>
              <a:rPr lang="cs-CZ" i="1" dirty="0"/>
              <a:t> </a:t>
            </a:r>
            <a:r>
              <a:rPr lang="cs-CZ" i="1" dirty="0" err="1"/>
              <a:t>sind</a:t>
            </a:r>
            <a:r>
              <a:rPr lang="cs-CZ" i="1" dirty="0"/>
              <a:t>, </a:t>
            </a:r>
            <a:r>
              <a:rPr lang="cs-CZ" i="1" dirty="0" err="1"/>
              <a:t>wenn</a:t>
            </a:r>
            <a:r>
              <a:rPr lang="cs-CZ" i="1" dirty="0"/>
              <a:t> </a:t>
            </a:r>
            <a:r>
              <a:rPr lang="cs-CZ" i="1" dirty="0" err="1"/>
              <a:t>sie</a:t>
            </a:r>
            <a:r>
              <a:rPr lang="cs-CZ" i="1" dirty="0"/>
              <a:t> </a:t>
            </a:r>
            <a:r>
              <a:rPr lang="cs-CZ" i="1" dirty="0" err="1"/>
              <a:t>schriftlich</a:t>
            </a:r>
            <a:r>
              <a:rPr lang="cs-CZ" i="1" dirty="0"/>
              <a:t> </a:t>
            </a:r>
            <a:r>
              <a:rPr lang="cs-CZ" i="1" dirty="0" err="1"/>
              <a:t>getroffen</a:t>
            </a:r>
            <a:r>
              <a:rPr lang="cs-CZ" i="1" dirty="0"/>
              <a:t> </a:t>
            </a:r>
            <a:r>
              <a:rPr lang="cs-CZ" i="1" dirty="0" err="1"/>
              <a:t>werden</a:t>
            </a:r>
            <a:r>
              <a:rPr lang="cs-CZ" dirty="0"/>
              <a:t>“). </a:t>
            </a:r>
          </a:p>
          <a:p>
            <a:r>
              <a:rPr lang="cs-CZ" dirty="0"/>
              <a:t>Méně shody pak panuje o dvojitých doložkách písemnosti, pokud nejsou součástí obchodních podmínek. Část německé doktríny má za to, že pokud smlouva i pro zrušení ujednání o formě výslovně předpokládá určitou formu, je ústní ujednání neúčinné, protože takové dvojité klauzuli o formě musí ustoupit i privátní autonomie stran. Naproti tomu se argumentuje tím, že také v případech kvalifikované klauzule o písemné formě je třeba připustit možnost ústního či konkludentního zrušení bez dodržení formy, protože smluvní strany se své smluvní svobody nemohou vzdát do budoucna. Pro zrušení bez dodržení formy však musí svědčit celkové okolnosti daného úkonu, zejména jednoznačné chování smluvních stran</a:t>
            </a:r>
            <a:r>
              <a:rPr lang="cs-CZ" dirty="0">
                <a:effectLst/>
              </a:rPr>
              <a:t> </a:t>
            </a:r>
            <a:r>
              <a:rPr lang="cs-CZ" dirty="0"/>
              <a:t>DOSTÁL, J., MAYER, J. (Ne)dodržení sjednané formy dodatku smlouvy. [online]. [cit. 7. 7. 2016]. Dostupné z </a:t>
            </a:r>
            <a:r>
              <a:rPr lang="cs-CZ" u="sng" dirty="0">
                <a:hlinkClick r:id="rId2"/>
              </a:rPr>
              <a:t>http://www.epravo.cz/top/</a:t>
            </a:r>
            <a:r>
              <a:rPr lang="cs-CZ" u="sng" dirty="0" err="1">
                <a:hlinkClick r:id="rId2"/>
              </a:rPr>
              <a:t>clanky</a:t>
            </a:r>
            <a:r>
              <a:rPr lang="cs-CZ" u="sng" dirty="0">
                <a:hlinkClick r:id="rId2"/>
              </a:rPr>
              <a:t>/nedodrzeni-sjednane-formy-dodatku-smlouvy-98579.html</a:t>
            </a:r>
            <a:r>
              <a:rPr lang="cs-CZ" dirty="0"/>
              <a:t>. Autoři k tomu dále uvádí s odkazem na </a:t>
            </a:r>
            <a:r>
              <a:rPr lang="cs-CZ" dirty="0" err="1"/>
              <a:t>Handlarův</a:t>
            </a:r>
            <a:r>
              <a:rPr lang="cs-CZ" dirty="0"/>
              <a:t> komentář uvádí, že „strany nově, byť konkludentně, ujednaly, že změnu smlouvy provedou bezformálně, a neformální změna smlouvy pak proběhla právě v té formě, která odpovídá aktuálnímu ujednání stran. Opět tak lze připomenou shora uvedenou formulaci, že „</a:t>
            </a:r>
            <a:r>
              <a:rPr lang="cs-CZ" i="1" dirty="0"/>
              <a:t>nedochází k porušení smluvní formy, ale naopak k její realizaci".</a:t>
            </a:r>
            <a:endParaRPr lang="cs-CZ" dirty="0"/>
          </a:p>
          <a:p>
            <a:r>
              <a:rPr lang="de-DE" dirty="0"/>
              <a:t>RINTELEN, C. in KAPELLMANN, K./MESSERSCHMIDT, B. VOB-Kommentar, </a:t>
            </a:r>
            <a:r>
              <a:rPr lang="de-DE" dirty="0" err="1"/>
              <a:t>díl</a:t>
            </a:r>
            <a:r>
              <a:rPr lang="de-DE" dirty="0"/>
              <a:t> A/B, 5. </a:t>
            </a:r>
            <a:r>
              <a:rPr lang="de-DE" dirty="0" err="1"/>
              <a:t>vydání</a:t>
            </a:r>
            <a:r>
              <a:rPr lang="de-DE" dirty="0"/>
              <a:t>, 2015, </a:t>
            </a:r>
            <a:r>
              <a:rPr lang="de-DE" dirty="0" err="1"/>
              <a:t>komentář</a:t>
            </a:r>
            <a:r>
              <a:rPr lang="de-DE" dirty="0"/>
              <a:t> k VOB/B § 1 </a:t>
            </a:r>
            <a:r>
              <a:rPr lang="de-DE" dirty="0" err="1"/>
              <a:t>marg</a:t>
            </a:r>
            <a:r>
              <a:rPr lang="de-DE" dirty="0"/>
              <a:t>. </a:t>
            </a:r>
            <a:r>
              <a:rPr lang="de-DE" dirty="0" err="1"/>
              <a:t>pozn</a:t>
            </a:r>
            <a:r>
              <a:rPr lang="de-DE" dirty="0"/>
              <a:t>. č. 13.</a:t>
            </a:r>
            <a:endParaRPr lang="cs-CZ" dirty="0"/>
          </a:p>
          <a:p>
            <a:endParaRPr lang="cs-CZ" dirty="0"/>
          </a:p>
        </p:txBody>
      </p:sp>
    </p:spTree>
    <p:extLst>
      <p:ext uri="{BB962C8B-B14F-4D97-AF65-F5344CB8AC3E}">
        <p14:creationId xmlns:p14="http://schemas.microsoft.com/office/powerpoint/2010/main" val="2938676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BGB jako protilék na soudcovské „znepřítomnění“?</a:t>
            </a:r>
          </a:p>
        </p:txBody>
      </p:sp>
      <p:sp>
        <p:nvSpPr>
          <p:cNvPr id="3" name="Zástupný symbol pro obsah 2"/>
          <p:cNvSpPr>
            <a:spLocks noGrp="1"/>
          </p:cNvSpPr>
          <p:nvPr>
            <p:ph idx="1"/>
          </p:nvPr>
        </p:nvSpPr>
        <p:spPr/>
        <p:txBody>
          <a:bodyPr>
            <a:normAutofit/>
          </a:bodyPr>
          <a:lstStyle/>
          <a:p>
            <a:r>
              <a:rPr lang="cs-CZ" dirty="0"/>
              <a:t>Subjektivní výklad cenných papírů</a:t>
            </a:r>
          </a:p>
          <a:p>
            <a:r>
              <a:rPr lang="cs-CZ" dirty="0"/>
              <a:t>Oltáře dogmatiky a plápolající hranice</a:t>
            </a:r>
          </a:p>
          <a:p>
            <a:endParaRPr lang="cs-CZ" dirty="0"/>
          </a:p>
        </p:txBody>
      </p:sp>
    </p:spTree>
    <p:extLst>
      <p:ext uri="{BB962C8B-B14F-4D97-AF65-F5344CB8AC3E}">
        <p14:creationId xmlns:p14="http://schemas.microsoft.com/office/powerpoint/2010/main" val="381627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 německého civilního práva	</a:t>
            </a:r>
          </a:p>
        </p:txBody>
      </p:sp>
      <p:sp>
        <p:nvSpPr>
          <p:cNvPr id="3" name="Zástupný symbol pro obsah 2"/>
          <p:cNvSpPr>
            <a:spLocks noGrp="1"/>
          </p:cNvSpPr>
          <p:nvPr>
            <p:ph idx="1"/>
          </p:nvPr>
        </p:nvSpPr>
        <p:spPr/>
        <p:txBody>
          <a:bodyPr/>
          <a:lstStyle/>
          <a:p>
            <a:r>
              <a:rPr lang="cs-CZ" dirty="0"/>
              <a:t>BGB</a:t>
            </a:r>
          </a:p>
          <a:p>
            <a:r>
              <a:rPr lang="cs-CZ" dirty="0" err="1"/>
              <a:t>Nebengesetze</a:t>
            </a:r>
            <a:endParaRPr lang="cs-CZ" dirty="0"/>
          </a:p>
          <a:p>
            <a:pPr lvl="1"/>
            <a:r>
              <a:rPr lang="cs-CZ" u="sng" dirty="0" err="1">
                <a:hlinkClick r:id="rId2" tooltip="Wohnungseigentumsgesetz"/>
              </a:rPr>
              <a:t>Wohnungseigentumsgesetz</a:t>
            </a:r>
            <a:r>
              <a:rPr lang="cs-CZ" dirty="0"/>
              <a:t>, </a:t>
            </a:r>
            <a:r>
              <a:rPr lang="cs-CZ" u="sng" dirty="0" err="1">
                <a:hlinkClick r:id="rId3" tooltip="Versicherungsvertragsgesetz (Deutschland)"/>
              </a:rPr>
              <a:t>Versicherungsvertragsgesetz</a:t>
            </a:r>
            <a:r>
              <a:rPr lang="cs-CZ" dirty="0"/>
              <a:t>, </a:t>
            </a:r>
            <a:r>
              <a:rPr lang="cs-CZ" u="sng" dirty="0" err="1">
                <a:hlinkClick r:id="rId4" tooltip="Lebenspartnerschaftsgesetz"/>
              </a:rPr>
              <a:t>Lebenspartnerschaftsgesetz</a:t>
            </a:r>
            <a:r>
              <a:rPr lang="cs-CZ" dirty="0"/>
              <a:t>, </a:t>
            </a:r>
            <a:r>
              <a:rPr lang="cs-CZ" u="sng" dirty="0" err="1">
                <a:hlinkClick r:id="rId5" tooltip="Allgemeines Gleichbehandlungsgesetz"/>
              </a:rPr>
              <a:t>Allgemeines</a:t>
            </a:r>
            <a:r>
              <a:rPr lang="cs-CZ" u="sng" dirty="0">
                <a:hlinkClick r:id="rId5" tooltip="Allgemeines Gleichbehandlungsgesetz"/>
              </a:rPr>
              <a:t> </a:t>
            </a:r>
            <a:r>
              <a:rPr lang="cs-CZ" u="sng" dirty="0" err="1">
                <a:hlinkClick r:id="rId5" tooltip="Allgemeines Gleichbehandlungsgesetz"/>
              </a:rPr>
              <a:t>Gleichbehandlungsgesetz</a:t>
            </a:r>
            <a:endParaRPr lang="cs-CZ" dirty="0"/>
          </a:p>
          <a:p>
            <a:r>
              <a:rPr lang="cs-CZ" dirty="0" err="1"/>
              <a:t>Sonderprivatrechte</a:t>
            </a:r>
            <a:endParaRPr lang="cs-CZ" dirty="0"/>
          </a:p>
          <a:p>
            <a:pPr lvl="1"/>
            <a:r>
              <a:rPr lang="cs-CZ" dirty="0"/>
              <a:t>HGB</a:t>
            </a:r>
          </a:p>
        </p:txBody>
      </p:sp>
    </p:spTree>
    <p:extLst>
      <p:ext uri="{BB962C8B-B14F-4D97-AF65-F5344CB8AC3E}">
        <p14:creationId xmlns:p14="http://schemas.microsoft.com/office/powerpoint/2010/main" val="114355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Pandektní systém</a:t>
            </a:r>
          </a:p>
        </p:txBody>
      </p:sp>
      <p:sp>
        <p:nvSpPr>
          <p:cNvPr id="3" name="Zástupný symbol pro obsah 2"/>
          <p:cNvSpPr>
            <a:spLocks noGrp="1"/>
          </p:cNvSpPr>
          <p:nvPr>
            <p:ph idx="1"/>
          </p:nvPr>
        </p:nvSpPr>
        <p:spPr/>
        <p:txBody>
          <a:bodyPr>
            <a:normAutofit fontScale="85000" lnSpcReduction="20000"/>
          </a:bodyPr>
          <a:lstStyle/>
          <a:p>
            <a:pPr lvl="0"/>
            <a:r>
              <a:rPr lang="cs-CZ" dirty="0"/>
              <a:t>Buch 1: </a:t>
            </a:r>
            <a:r>
              <a:rPr lang="cs-CZ" u="sng" dirty="0" err="1">
                <a:hlinkClick r:id="rId2" tooltip="Allgemeiner Teil des Bürgerlichen Rechts (Deutschland)"/>
              </a:rPr>
              <a:t>Allgemeiner</a:t>
            </a:r>
            <a:r>
              <a:rPr lang="cs-CZ" u="sng" dirty="0">
                <a:hlinkClick r:id="rId2" tooltip="Allgemeiner Teil des Bürgerlichen Rechts (Deutschland)"/>
              </a:rPr>
              <a:t> </a:t>
            </a:r>
            <a:r>
              <a:rPr lang="cs-CZ" u="sng" dirty="0" err="1">
                <a:hlinkClick r:id="rId2" tooltip="Allgemeiner Teil des Bürgerlichen Rechts (Deutschland)"/>
              </a:rPr>
              <a:t>Teil</a:t>
            </a:r>
            <a:r>
              <a:rPr lang="cs-CZ" dirty="0"/>
              <a:t> (§§ 1–240 BGB) –</a:t>
            </a:r>
            <a:r>
              <a:rPr lang="cs-CZ" dirty="0" err="1"/>
              <a:t>wesentlichen</a:t>
            </a:r>
            <a:r>
              <a:rPr lang="cs-CZ" dirty="0"/>
              <a:t> </a:t>
            </a:r>
            <a:r>
              <a:rPr lang="cs-CZ" dirty="0" err="1"/>
              <a:t>Grundregeln</a:t>
            </a:r>
            <a:r>
              <a:rPr lang="cs-CZ" dirty="0"/>
              <a:t> </a:t>
            </a:r>
            <a:r>
              <a:rPr lang="cs-CZ" dirty="0" err="1"/>
              <a:t>für</a:t>
            </a:r>
            <a:r>
              <a:rPr lang="cs-CZ" dirty="0"/>
              <a:t> </a:t>
            </a:r>
            <a:r>
              <a:rPr lang="cs-CZ" dirty="0" err="1"/>
              <a:t>das</a:t>
            </a:r>
            <a:r>
              <a:rPr lang="cs-CZ" dirty="0"/>
              <a:t> </a:t>
            </a:r>
            <a:r>
              <a:rPr lang="cs-CZ" dirty="0" err="1"/>
              <a:t>zweite</a:t>
            </a:r>
            <a:r>
              <a:rPr lang="cs-CZ" dirty="0"/>
              <a:t> bis </a:t>
            </a:r>
            <a:r>
              <a:rPr lang="cs-CZ" dirty="0" err="1"/>
              <a:t>fünfte</a:t>
            </a:r>
            <a:r>
              <a:rPr lang="cs-CZ" dirty="0"/>
              <a:t> Buch </a:t>
            </a:r>
            <a:r>
              <a:rPr lang="cs-CZ" dirty="0" err="1"/>
              <a:t>als</a:t>
            </a:r>
            <a:r>
              <a:rPr lang="cs-CZ" dirty="0"/>
              <a:t> </a:t>
            </a:r>
            <a:r>
              <a:rPr lang="cs-CZ" dirty="0" err="1"/>
              <a:t>allgemein</a:t>
            </a:r>
            <a:r>
              <a:rPr lang="cs-CZ" dirty="0"/>
              <a:t> </a:t>
            </a:r>
            <a:r>
              <a:rPr lang="cs-CZ" dirty="0" err="1"/>
              <a:t>gültiger</a:t>
            </a:r>
            <a:r>
              <a:rPr lang="cs-CZ" dirty="0"/>
              <a:t> </a:t>
            </a:r>
            <a:r>
              <a:rPr lang="cs-CZ" dirty="0" err="1"/>
              <a:t>Teil</a:t>
            </a:r>
            <a:r>
              <a:rPr lang="cs-CZ" dirty="0"/>
              <a:t> (</a:t>
            </a:r>
            <a:r>
              <a:rPr lang="cs-CZ" dirty="0" err="1"/>
              <a:t>vgl</a:t>
            </a:r>
            <a:r>
              <a:rPr lang="cs-CZ" dirty="0"/>
              <a:t>. </a:t>
            </a:r>
            <a:r>
              <a:rPr lang="cs-CZ" u="sng" dirty="0" err="1">
                <a:hlinkClick r:id="rId3" tooltip="Klammertechnik (Recht)"/>
              </a:rPr>
              <a:t>Klammertechnik</a:t>
            </a:r>
            <a:r>
              <a:rPr lang="cs-CZ" dirty="0"/>
              <a:t>)</a:t>
            </a:r>
          </a:p>
          <a:p>
            <a:pPr lvl="0"/>
            <a:r>
              <a:rPr lang="cs-CZ" dirty="0"/>
              <a:t>Buch 2: </a:t>
            </a:r>
            <a:r>
              <a:rPr lang="cs-CZ" u="sng" dirty="0" err="1">
                <a:hlinkClick r:id="rId4" tooltip="Schuldrecht (Deutschland)"/>
              </a:rPr>
              <a:t>Recht</a:t>
            </a:r>
            <a:r>
              <a:rPr lang="cs-CZ" u="sng" dirty="0">
                <a:hlinkClick r:id="rId4" tooltip="Schuldrecht (Deutschland)"/>
              </a:rPr>
              <a:t> der </a:t>
            </a:r>
            <a:r>
              <a:rPr lang="cs-CZ" u="sng" dirty="0" err="1">
                <a:hlinkClick r:id="rId4" tooltip="Schuldrecht (Deutschland)"/>
              </a:rPr>
              <a:t>Schuldverhältnisse</a:t>
            </a:r>
            <a:r>
              <a:rPr lang="cs-CZ" dirty="0"/>
              <a:t> (§§ 241–853 BGB) – </a:t>
            </a:r>
            <a:r>
              <a:rPr lang="cs-CZ" dirty="0" err="1"/>
              <a:t>das</a:t>
            </a:r>
            <a:r>
              <a:rPr lang="cs-CZ" dirty="0"/>
              <a:t> </a:t>
            </a:r>
            <a:r>
              <a:rPr lang="cs-CZ" u="sng" dirty="0" err="1">
                <a:hlinkClick r:id="rId5" tooltip="Römisches Recht"/>
              </a:rPr>
              <a:t>römischrechtlich</a:t>
            </a:r>
            <a:r>
              <a:rPr lang="cs-CZ" dirty="0"/>
              <a:t> </a:t>
            </a:r>
            <a:r>
              <a:rPr lang="cs-CZ" dirty="0" err="1"/>
              <a:t>geprägte</a:t>
            </a:r>
            <a:r>
              <a:rPr lang="cs-CZ" dirty="0"/>
              <a:t> </a:t>
            </a:r>
            <a:r>
              <a:rPr lang="cs-CZ" dirty="0" err="1"/>
              <a:t>Schuldrecht</a:t>
            </a:r>
            <a:r>
              <a:rPr lang="cs-CZ" dirty="0"/>
              <a:t> </a:t>
            </a:r>
            <a:r>
              <a:rPr lang="cs-CZ" dirty="0" err="1"/>
              <a:t>enthält</a:t>
            </a:r>
            <a:r>
              <a:rPr lang="cs-CZ" dirty="0"/>
              <a:t> </a:t>
            </a:r>
            <a:r>
              <a:rPr lang="cs-CZ" dirty="0" err="1"/>
              <a:t>Regelungen</a:t>
            </a:r>
            <a:r>
              <a:rPr lang="cs-CZ" dirty="0"/>
              <a:t> </a:t>
            </a:r>
            <a:r>
              <a:rPr lang="cs-CZ" dirty="0" err="1"/>
              <a:t>für</a:t>
            </a:r>
            <a:r>
              <a:rPr lang="cs-CZ" dirty="0"/>
              <a:t> </a:t>
            </a:r>
            <a:r>
              <a:rPr lang="cs-CZ" dirty="0" err="1"/>
              <a:t>verpflichtende</a:t>
            </a:r>
            <a:r>
              <a:rPr lang="cs-CZ" dirty="0"/>
              <a:t> </a:t>
            </a:r>
            <a:r>
              <a:rPr lang="cs-CZ" dirty="0" err="1"/>
              <a:t>Verträge</a:t>
            </a:r>
            <a:r>
              <a:rPr lang="cs-CZ" dirty="0"/>
              <a:t> </a:t>
            </a:r>
            <a:r>
              <a:rPr lang="cs-CZ" dirty="0" err="1"/>
              <a:t>wie</a:t>
            </a:r>
            <a:r>
              <a:rPr lang="cs-CZ" dirty="0"/>
              <a:t> </a:t>
            </a:r>
            <a:r>
              <a:rPr lang="cs-CZ" u="sng" dirty="0">
                <a:hlinkClick r:id="rId6" tooltip="Kaufvertrag (Deutschland)"/>
              </a:rPr>
              <a:t>Kauf-</a:t>
            </a:r>
            <a:r>
              <a:rPr lang="cs-CZ" dirty="0"/>
              <a:t>, </a:t>
            </a:r>
            <a:r>
              <a:rPr lang="cs-CZ" u="sng" dirty="0" err="1">
                <a:hlinkClick r:id="rId7" tooltip="Mietvertrag (Deutschland)"/>
              </a:rPr>
              <a:t>Miet</a:t>
            </a:r>
            <a:r>
              <a:rPr lang="cs-CZ" u="sng" dirty="0">
                <a:hlinkClick r:id="rId7" tooltip="Mietvertrag (Deutschland)"/>
              </a:rPr>
              <a:t>-</a:t>
            </a:r>
            <a:r>
              <a:rPr lang="cs-CZ" dirty="0"/>
              <a:t> oder </a:t>
            </a:r>
            <a:r>
              <a:rPr lang="cs-CZ" u="sng" dirty="0" err="1">
                <a:hlinkClick r:id="rId8" tooltip="Dienstvertrag (Deutschland)"/>
              </a:rPr>
              <a:t>Dienstverträge</a:t>
            </a:r>
            <a:r>
              <a:rPr lang="cs-CZ" dirty="0"/>
              <a:t> </a:t>
            </a:r>
            <a:r>
              <a:rPr lang="cs-CZ" dirty="0" err="1"/>
              <a:t>sowie</a:t>
            </a:r>
            <a:r>
              <a:rPr lang="cs-CZ" dirty="0"/>
              <a:t> </a:t>
            </a:r>
            <a:r>
              <a:rPr lang="cs-CZ" dirty="0" err="1"/>
              <a:t>das</a:t>
            </a:r>
            <a:r>
              <a:rPr lang="cs-CZ" dirty="0"/>
              <a:t> </a:t>
            </a:r>
            <a:r>
              <a:rPr lang="cs-CZ" dirty="0" err="1"/>
              <a:t>Recht</a:t>
            </a:r>
            <a:r>
              <a:rPr lang="cs-CZ" dirty="0"/>
              <a:t> der </a:t>
            </a:r>
            <a:r>
              <a:rPr lang="cs-CZ" dirty="0" err="1"/>
              <a:t>gesetzlichen</a:t>
            </a:r>
            <a:r>
              <a:rPr lang="cs-CZ" dirty="0"/>
              <a:t> </a:t>
            </a:r>
            <a:r>
              <a:rPr lang="cs-CZ" dirty="0" err="1"/>
              <a:t>Schuldverhältnisse</a:t>
            </a:r>
            <a:r>
              <a:rPr lang="cs-CZ" dirty="0"/>
              <a:t> </a:t>
            </a:r>
            <a:r>
              <a:rPr lang="cs-CZ" dirty="0" err="1"/>
              <a:t>wie</a:t>
            </a:r>
            <a:r>
              <a:rPr lang="cs-CZ" dirty="0"/>
              <a:t> </a:t>
            </a:r>
            <a:r>
              <a:rPr lang="cs-CZ" dirty="0" err="1"/>
              <a:t>das</a:t>
            </a:r>
            <a:r>
              <a:rPr lang="cs-CZ" dirty="0"/>
              <a:t> </a:t>
            </a:r>
            <a:r>
              <a:rPr lang="cs-CZ" u="sng" dirty="0" err="1">
                <a:hlinkClick r:id="rId9" tooltip="Bereicherungsrecht (Deutschland)"/>
              </a:rPr>
              <a:t>Bereicherungs</a:t>
            </a:r>
            <a:r>
              <a:rPr lang="cs-CZ" u="sng" dirty="0">
                <a:hlinkClick r:id="rId9" tooltip="Bereicherungsrecht (Deutschland)"/>
              </a:rPr>
              <a:t>-</a:t>
            </a:r>
            <a:r>
              <a:rPr lang="cs-CZ" dirty="0"/>
              <a:t> </a:t>
            </a:r>
            <a:r>
              <a:rPr lang="cs-CZ" dirty="0" err="1"/>
              <a:t>und</a:t>
            </a:r>
            <a:r>
              <a:rPr lang="cs-CZ" dirty="0"/>
              <a:t> </a:t>
            </a:r>
            <a:r>
              <a:rPr lang="cs-CZ" u="sng" dirty="0" err="1">
                <a:hlinkClick r:id="rId10" tooltip="Deliktsrecht (Deutschland)"/>
              </a:rPr>
              <a:t>Deliktsrecht</a:t>
            </a:r>
            <a:r>
              <a:rPr lang="cs-CZ" u="sng" dirty="0"/>
              <a:t>, AT/BT</a:t>
            </a:r>
            <a:endParaRPr lang="cs-CZ" dirty="0"/>
          </a:p>
          <a:p>
            <a:pPr lvl="0"/>
            <a:r>
              <a:rPr lang="cs-CZ" dirty="0"/>
              <a:t>Buch 3: </a:t>
            </a:r>
            <a:r>
              <a:rPr lang="cs-CZ" u="sng" dirty="0" err="1">
                <a:hlinkClick r:id="rId11" tooltip="Sachenrecht (Deutschland)"/>
              </a:rPr>
              <a:t>Sachenrecht</a:t>
            </a:r>
            <a:r>
              <a:rPr lang="cs-CZ" dirty="0"/>
              <a:t> (§§ 854–1296 BGB) – </a:t>
            </a:r>
            <a:r>
              <a:rPr lang="cs-CZ" dirty="0" err="1"/>
              <a:t>das</a:t>
            </a:r>
            <a:r>
              <a:rPr lang="cs-CZ" dirty="0"/>
              <a:t> </a:t>
            </a:r>
            <a:r>
              <a:rPr lang="cs-CZ" u="sng" dirty="0" err="1">
                <a:hlinkClick r:id="rId12" tooltip="Deutsches Recht (historisch)"/>
              </a:rPr>
              <a:t>deutschrechtlich</a:t>
            </a:r>
            <a:r>
              <a:rPr lang="cs-CZ" dirty="0"/>
              <a:t> </a:t>
            </a:r>
            <a:r>
              <a:rPr lang="cs-CZ" dirty="0" err="1"/>
              <a:t>geprägte</a:t>
            </a:r>
            <a:r>
              <a:rPr lang="cs-CZ" dirty="0"/>
              <a:t> </a:t>
            </a:r>
            <a:r>
              <a:rPr lang="cs-CZ" dirty="0" err="1"/>
              <a:t>Sachenrecht</a:t>
            </a:r>
            <a:r>
              <a:rPr lang="cs-CZ" dirty="0"/>
              <a:t> </a:t>
            </a:r>
            <a:r>
              <a:rPr lang="cs-CZ" dirty="0" err="1"/>
              <a:t>enthält</a:t>
            </a:r>
            <a:r>
              <a:rPr lang="cs-CZ" dirty="0"/>
              <a:t> </a:t>
            </a:r>
            <a:r>
              <a:rPr lang="cs-CZ" dirty="0" err="1"/>
              <a:t>vornehmlich</a:t>
            </a:r>
            <a:r>
              <a:rPr lang="cs-CZ" dirty="0"/>
              <a:t> </a:t>
            </a:r>
            <a:r>
              <a:rPr lang="cs-CZ" dirty="0" err="1"/>
              <a:t>Regelungen</a:t>
            </a:r>
            <a:r>
              <a:rPr lang="cs-CZ" dirty="0"/>
              <a:t> </a:t>
            </a:r>
            <a:r>
              <a:rPr lang="cs-CZ" dirty="0" err="1"/>
              <a:t>für</a:t>
            </a:r>
            <a:r>
              <a:rPr lang="cs-CZ" dirty="0"/>
              <a:t> </a:t>
            </a:r>
            <a:r>
              <a:rPr lang="cs-CZ" u="sng" dirty="0" err="1">
                <a:hlinkClick r:id="rId13" tooltip="Eigentum"/>
              </a:rPr>
              <a:t>Eigentum</a:t>
            </a:r>
            <a:r>
              <a:rPr lang="cs-CZ" dirty="0"/>
              <a:t>, </a:t>
            </a:r>
            <a:r>
              <a:rPr lang="cs-CZ" u="sng" dirty="0" err="1">
                <a:hlinkClick r:id="rId14" tooltip="Besitz"/>
              </a:rPr>
              <a:t>Besitz</a:t>
            </a:r>
            <a:r>
              <a:rPr lang="cs-CZ" dirty="0"/>
              <a:t> </a:t>
            </a:r>
            <a:r>
              <a:rPr lang="cs-CZ" dirty="0" err="1"/>
              <a:t>und</a:t>
            </a:r>
            <a:r>
              <a:rPr lang="cs-CZ" dirty="0"/>
              <a:t> </a:t>
            </a:r>
            <a:r>
              <a:rPr lang="cs-CZ" u="sng" dirty="0">
                <a:hlinkClick r:id="rId15" tooltip="Grundpfandrecht"/>
              </a:rPr>
              <a:t>Grund-</a:t>
            </a:r>
            <a:r>
              <a:rPr lang="cs-CZ" dirty="0"/>
              <a:t> </a:t>
            </a:r>
            <a:r>
              <a:rPr lang="cs-CZ" dirty="0" err="1"/>
              <a:t>wie</a:t>
            </a:r>
            <a:r>
              <a:rPr lang="cs-CZ" dirty="0"/>
              <a:t> </a:t>
            </a:r>
            <a:r>
              <a:rPr lang="cs-CZ" u="sng" dirty="0" err="1">
                <a:hlinkClick r:id="rId16" tooltip="Fahrnis"/>
              </a:rPr>
              <a:t>Mobiliarpfandrechten</a:t>
            </a:r>
            <a:endParaRPr lang="cs-CZ" dirty="0"/>
          </a:p>
          <a:p>
            <a:pPr lvl="0"/>
            <a:r>
              <a:rPr lang="cs-CZ" dirty="0"/>
              <a:t>Buch 4: </a:t>
            </a:r>
            <a:r>
              <a:rPr lang="cs-CZ" u="sng" dirty="0" err="1">
                <a:hlinkClick r:id="rId17" tooltip="Familienrecht (Deutschland)"/>
              </a:rPr>
              <a:t>Familienrecht</a:t>
            </a:r>
            <a:r>
              <a:rPr lang="cs-CZ" dirty="0"/>
              <a:t> (§§ 1297–1921 BGB) – </a:t>
            </a:r>
            <a:r>
              <a:rPr lang="cs-CZ" dirty="0" err="1"/>
              <a:t>das</a:t>
            </a:r>
            <a:r>
              <a:rPr lang="cs-CZ" dirty="0"/>
              <a:t> </a:t>
            </a:r>
            <a:r>
              <a:rPr lang="cs-CZ" dirty="0" err="1"/>
              <a:t>deutschrechtlich</a:t>
            </a:r>
            <a:r>
              <a:rPr lang="cs-CZ" dirty="0"/>
              <a:t> </a:t>
            </a:r>
            <a:r>
              <a:rPr lang="cs-CZ" dirty="0" err="1"/>
              <a:t>geprägte</a:t>
            </a:r>
            <a:r>
              <a:rPr lang="cs-CZ" dirty="0"/>
              <a:t> </a:t>
            </a:r>
            <a:r>
              <a:rPr lang="cs-CZ" dirty="0" err="1"/>
              <a:t>Familienrecht</a:t>
            </a:r>
            <a:r>
              <a:rPr lang="cs-CZ" dirty="0"/>
              <a:t> </a:t>
            </a:r>
            <a:r>
              <a:rPr lang="cs-CZ" dirty="0" err="1"/>
              <a:t>enthält</a:t>
            </a:r>
            <a:r>
              <a:rPr lang="cs-CZ" dirty="0"/>
              <a:t> </a:t>
            </a:r>
            <a:r>
              <a:rPr lang="cs-CZ" dirty="0" err="1"/>
              <a:t>die</a:t>
            </a:r>
            <a:r>
              <a:rPr lang="cs-CZ" dirty="0"/>
              <a:t> </a:t>
            </a:r>
            <a:r>
              <a:rPr lang="cs-CZ" dirty="0" err="1"/>
              <a:t>wesentlichen</a:t>
            </a:r>
            <a:r>
              <a:rPr lang="cs-CZ" dirty="0"/>
              <a:t> </a:t>
            </a:r>
            <a:r>
              <a:rPr lang="cs-CZ" dirty="0" err="1"/>
              <a:t>Regelungen</a:t>
            </a:r>
            <a:r>
              <a:rPr lang="cs-CZ" dirty="0"/>
              <a:t> </a:t>
            </a:r>
            <a:r>
              <a:rPr lang="cs-CZ" dirty="0" err="1"/>
              <a:t>über</a:t>
            </a:r>
            <a:r>
              <a:rPr lang="cs-CZ" dirty="0"/>
              <a:t> </a:t>
            </a:r>
            <a:r>
              <a:rPr lang="cs-CZ" u="sng" dirty="0" err="1">
                <a:hlinkClick r:id="rId18" tooltip="Ehe"/>
              </a:rPr>
              <a:t>Ehe</a:t>
            </a:r>
            <a:r>
              <a:rPr lang="cs-CZ" dirty="0"/>
              <a:t> </a:t>
            </a:r>
            <a:r>
              <a:rPr lang="cs-CZ" dirty="0" err="1"/>
              <a:t>und</a:t>
            </a:r>
            <a:r>
              <a:rPr lang="cs-CZ" dirty="0"/>
              <a:t> </a:t>
            </a:r>
            <a:r>
              <a:rPr lang="cs-CZ" u="sng" dirty="0" err="1">
                <a:hlinkClick r:id="rId19" tooltip="Familie"/>
              </a:rPr>
              <a:t>Familie</a:t>
            </a:r>
            <a:endParaRPr lang="cs-CZ" dirty="0"/>
          </a:p>
          <a:p>
            <a:pPr lvl="0"/>
            <a:r>
              <a:rPr lang="cs-CZ" dirty="0"/>
              <a:t>Buch 5: </a:t>
            </a:r>
            <a:r>
              <a:rPr lang="cs-CZ" u="sng" dirty="0" err="1">
                <a:hlinkClick r:id="rId20" tooltip="Erbrecht (Deutschland)"/>
              </a:rPr>
              <a:t>Erbrecht</a:t>
            </a:r>
            <a:r>
              <a:rPr lang="cs-CZ" dirty="0"/>
              <a:t> (§§ 1922–2385 BGB) – </a:t>
            </a:r>
            <a:r>
              <a:rPr lang="cs-CZ" dirty="0" err="1"/>
              <a:t>das</a:t>
            </a:r>
            <a:r>
              <a:rPr lang="cs-CZ" dirty="0"/>
              <a:t> </a:t>
            </a:r>
            <a:r>
              <a:rPr lang="cs-CZ" dirty="0" err="1"/>
              <a:t>deutschrechtlich</a:t>
            </a:r>
            <a:r>
              <a:rPr lang="cs-CZ" dirty="0"/>
              <a:t> </a:t>
            </a:r>
            <a:r>
              <a:rPr lang="cs-CZ" dirty="0" err="1"/>
              <a:t>geprägte</a:t>
            </a:r>
            <a:r>
              <a:rPr lang="cs-CZ" dirty="0"/>
              <a:t> </a:t>
            </a:r>
            <a:r>
              <a:rPr lang="cs-CZ" dirty="0" err="1"/>
              <a:t>Erbrecht</a:t>
            </a:r>
            <a:r>
              <a:rPr lang="cs-CZ" dirty="0"/>
              <a:t> </a:t>
            </a:r>
            <a:r>
              <a:rPr lang="cs-CZ" dirty="0" err="1"/>
              <a:t>enthält</a:t>
            </a:r>
            <a:r>
              <a:rPr lang="cs-CZ" dirty="0"/>
              <a:t> </a:t>
            </a:r>
            <a:r>
              <a:rPr lang="cs-CZ" dirty="0" err="1"/>
              <a:t>umfangreiche</a:t>
            </a:r>
            <a:r>
              <a:rPr lang="cs-CZ" dirty="0"/>
              <a:t> </a:t>
            </a:r>
            <a:r>
              <a:rPr lang="cs-CZ" dirty="0" err="1"/>
              <a:t>Regelungen</a:t>
            </a:r>
            <a:r>
              <a:rPr lang="cs-CZ" dirty="0"/>
              <a:t> </a:t>
            </a:r>
            <a:r>
              <a:rPr lang="cs-CZ" dirty="0" err="1"/>
              <a:t>zu</a:t>
            </a:r>
            <a:r>
              <a:rPr lang="cs-CZ" dirty="0"/>
              <a:t> </a:t>
            </a:r>
            <a:r>
              <a:rPr lang="cs-CZ" u="sng" dirty="0">
                <a:hlinkClick r:id="rId21" tooltip="Testament"/>
              </a:rPr>
              <a:t>Testament</a:t>
            </a:r>
            <a:r>
              <a:rPr lang="cs-CZ" dirty="0"/>
              <a:t>, </a:t>
            </a:r>
            <a:r>
              <a:rPr lang="cs-CZ" u="sng" dirty="0" err="1">
                <a:hlinkClick r:id="rId22" tooltip="Erbfolge"/>
              </a:rPr>
              <a:t>Erbfolge</a:t>
            </a:r>
            <a:r>
              <a:rPr lang="cs-CZ" dirty="0"/>
              <a:t> </a:t>
            </a:r>
            <a:r>
              <a:rPr lang="cs-CZ" dirty="0" err="1"/>
              <a:t>und</a:t>
            </a:r>
            <a:r>
              <a:rPr lang="cs-CZ" dirty="0"/>
              <a:t> </a:t>
            </a:r>
            <a:r>
              <a:rPr lang="cs-CZ" u="sng" dirty="0" err="1">
                <a:hlinkClick r:id="rId23" tooltip="Erbe (Deutschland)"/>
              </a:rPr>
              <a:t>Erbenstellungen</a:t>
            </a:r>
            <a:endParaRPr lang="cs-CZ" dirty="0"/>
          </a:p>
        </p:txBody>
      </p:sp>
    </p:spTree>
    <p:extLst>
      <p:ext uri="{BB962C8B-B14F-4D97-AF65-F5344CB8AC3E}">
        <p14:creationId xmlns:p14="http://schemas.microsoft.com/office/powerpoint/2010/main" val="4289165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Roztříštěnost práva </a:t>
            </a:r>
          </a:p>
        </p:txBody>
      </p:sp>
      <p:sp>
        <p:nvSpPr>
          <p:cNvPr id="5" name="Zástupný symbol pro text 4"/>
          <p:cNvSpPr>
            <a:spLocks noGrp="1"/>
          </p:cNvSpPr>
          <p:nvPr>
            <p:ph type="body" idx="1"/>
          </p:nvPr>
        </p:nvSpPr>
        <p:spPr/>
        <p:txBody>
          <a:bodyPr/>
          <a:lstStyle/>
          <a:p>
            <a:endParaRPr lang="cs-CZ" dirty="0"/>
          </a:p>
        </p:txBody>
      </p:sp>
      <p:sp>
        <p:nvSpPr>
          <p:cNvPr id="6" name="Zástupný symbol pro obsah 5"/>
          <p:cNvSpPr>
            <a:spLocks noGrp="1"/>
          </p:cNvSpPr>
          <p:nvPr>
            <p:ph sz="half" idx="2"/>
          </p:nvPr>
        </p:nvSpPr>
        <p:spPr/>
        <p:txBody>
          <a:bodyPr/>
          <a:lstStyle/>
          <a:p>
            <a:endParaRPr lang="cs-CZ"/>
          </a:p>
        </p:txBody>
      </p:sp>
      <p:sp>
        <p:nvSpPr>
          <p:cNvPr id="7" name="Zástupný symbol pro text 6"/>
          <p:cNvSpPr>
            <a:spLocks noGrp="1"/>
          </p:cNvSpPr>
          <p:nvPr>
            <p:ph type="body" sz="quarter" idx="3"/>
          </p:nvPr>
        </p:nvSpPr>
        <p:spPr/>
        <p:txBody>
          <a:bodyPr/>
          <a:lstStyle/>
          <a:p>
            <a:r>
              <a:rPr lang="cs-CZ" dirty="0"/>
              <a:t>1871	Německá říše</a:t>
            </a:r>
          </a:p>
        </p:txBody>
      </p:sp>
      <p:sp>
        <p:nvSpPr>
          <p:cNvPr id="8" name="Zástupný symbol pro obsah 7"/>
          <p:cNvSpPr>
            <a:spLocks noGrp="1"/>
          </p:cNvSpPr>
          <p:nvPr>
            <p:ph sz="quarter" idx="4"/>
          </p:nvPr>
        </p:nvSpPr>
        <p:spPr/>
        <p:txBody>
          <a:bodyPr/>
          <a:lstStyle/>
          <a:p>
            <a:r>
              <a:rPr lang="cs-CZ" dirty="0"/>
              <a:t>Obyčejové germánské právo</a:t>
            </a:r>
          </a:p>
          <a:p>
            <a:r>
              <a:rPr lang="cs-CZ" u="sng" dirty="0">
                <a:hlinkClick r:id="rId2" tooltip="Corpus iuris civilis"/>
              </a:rPr>
              <a:t>Corpus </a:t>
            </a:r>
            <a:r>
              <a:rPr lang="cs-CZ" u="sng" dirty="0" err="1">
                <a:hlinkClick r:id="rId2" tooltip="Corpus iuris civilis"/>
              </a:rPr>
              <a:t>iuris</a:t>
            </a:r>
            <a:r>
              <a:rPr lang="cs-CZ" u="sng" dirty="0">
                <a:hlinkClick r:id="rId2" tooltip="Corpus iuris civilis"/>
              </a:rPr>
              <a:t> </a:t>
            </a:r>
            <a:r>
              <a:rPr lang="cs-CZ" u="sng" dirty="0" err="1">
                <a:hlinkClick r:id="rId2" tooltip="Corpus iuris civilis"/>
              </a:rPr>
              <a:t>civilis</a:t>
            </a:r>
            <a:endParaRPr lang="cs-CZ" u="sng" dirty="0"/>
          </a:p>
          <a:p>
            <a:r>
              <a:rPr lang="cs-CZ" u="sng" dirty="0"/>
              <a:t>Obecné občanské právo</a:t>
            </a:r>
          </a:p>
          <a:p>
            <a:r>
              <a:rPr lang="cs-CZ" u="sng" dirty="0" err="1"/>
              <a:t>Lotharská</a:t>
            </a:r>
            <a:r>
              <a:rPr lang="cs-CZ" u="sng" dirty="0"/>
              <a:t> legenda (1135 údajně zákonem předepsáno římské právo Lotharem III.)</a:t>
            </a:r>
            <a:endParaRPr lang="cs-CZ" dirty="0"/>
          </a:p>
        </p:txBody>
      </p:sp>
      <p:pic>
        <p:nvPicPr>
          <p:cNvPr id="4" name="Zástupný symbol pro obsah 3" descr="https://upload.wikimedia.org/wikipedia/commons/thumb/1/18/DR_Fields_of_Law.png/220px-DR_Fields_of_Law.png">
            <a:hlinkClick r:id="rId3"/>
          </p:cNvPr>
          <p:cNvPicPr>
            <a:picLocks noGrp="1"/>
          </p:cNvPicPr>
          <p:nvPr>
            <p:ph idx="4294967295"/>
          </p:nvPr>
        </p:nvPicPr>
        <p:blipFill>
          <a:blip r:embed="rId4">
            <a:extLst>
              <a:ext uri="{28A0092B-C50C-407E-A947-70E740481C1C}">
                <a14:useLocalDpi xmlns:a14="http://schemas.microsoft.com/office/drawing/2010/main" val="0"/>
              </a:ext>
            </a:extLst>
          </a:blip>
          <a:srcRect/>
          <a:stretch>
            <a:fillRect/>
          </a:stretch>
        </p:blipFill>
        <p:spPr bwMode="auto">
          <a:xfrm>
            <a:off x="2165684" y="3429167"/>
            <a:ext cx="2197100" cy="1655763"/>
          </a:xfrm>
          <a:prstGeom prst="rect">
            <a:avLst/>
          </a:prstGeom>
          <a:noFill/>
          <a:ln>
            <a:noFill/>
          </a:ln>
        </p:spPr>
      </p:pic>
    </p:spTree>
    <p:extLst>
      <p:ext uri="{BB962C8B-B14F-4D97-AF65-F5344CB8AC3E}">
        <p14:creationId xmlns:p14="http://schemas.microsoft.com/office/powerpoint/2010/main" val="3043261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Vlastní kodifikace jednotlivých zemí</a:t>
            </a:r>
          </a:p>
        </p:txBody>
      </p:sp>
      <p:sp>
        <p:nvSpPr>
          <p:cNvPr id="3" name="Zástupný symbol pro obsah 2"/>
          <p:cNvSpPr>
            <a:spLocks noGrp="1"/>
          </p:cNvSpPr>
          <p:nvPr>
            <p:ph idx="1"/>
          </p:nvPr>
        </p:nvSpPr>
        <p:spPr/>
        <p:txBody>
          <a:bodyPr>
            <a:normAutofit/>
          </a:bodyPr>
          <a:lstStyle/>
          <a:p>
            <a:r>
              <a:rPr lang="cs-CZ" dirty="0">
                <a:solidFill>
                  <a:schemeClr val="tx2"/>
                </a:solidFill>
              </a:rPr>
              <a:t>Pruské </a:t>
            </a:r>
            <a:r>
              <a:rPr lang="cs-CZ" dirty="0" err="1">
                <a:solidFill>
                  <a:schemeClr val="tx2"/>
                </a:solidFill>
                <a:hlinkClick r:id="rId2" tooltip="Allgemeines Landrecht"/>
              </a:rPr>
              <a:t>Allgemeines</a:t>
            </a:r>
            <a:r>
              <a:rPr lang="cs-CZ" dirty="0">
                <a:solidFill>
                  <a:schemeClr val="tx2"/>
                </a:solidFill>
                <a:hlinkClick r:id="rId2" tooltip="Allgemeines Landrecht"/>
              </a:rPr>
              <a:t> </a:t>
            </a:r>
            <a:r>
              <a:rPr lang="cs-CZ" dirty="0" err="1">
                <a:solidFill>
                  <a:schemeClr val="tx2"/>
                </a:solidFill>
                <a:hlinkClick r:id="rId2" tooltip="Allgemeines Landrecht"/>
              </a:rPr>
              <a:t>Landrecht</a:t>
            </a:r>
            <a:r>
              <a:rPr lang="cs-CZ" dirty="0">
                <a:solidFill>
                  <a:schemeClr val="tx2"/>
                </a:solidFill>
              </a:rPr>
              <a:t> (ALR) z roku 1794</a:t>
            </a:r>
          </a:p>
          <a:p>
            <a:r>
              <a:rPr lang="cs-CZ" dirty="0">
                <a:solidFill>
                  <a:schemeClr val="tx2"/>
                </a:solidFill>
              </a:rPr>
              <a:t>Levý břeh Rýna: </a:t>
            </a:r>
            <a:r>
              <a:rPr lang="cs-CZ" dirty="0" err="1">
                <a:solidFill>
                  <a:schemeClr val="tx2"/>
                </a:solidFill>
                <a:hlinkClick r:id="rId3" tooltip="Code civil"/>
              </a:rPr>
              <a:t>Code</a:t>
            </a:r>
            <a:r>
              <a:rPr lang="cs-CZ" dirty="0">
                <a:solidFill>
                  <a:schemeClr val="tx2"/>
                </a:solidFill>
                <a:hlinkClick r:id="rId3" tooltip="Code civil"/>
              </a:rPr>
              <a:t> civil</a:t>
            </a:r>
            <a:r>
              <a:rPr lang="cs-CZ" dirty="0">
                <a:solidFill>
                  <a:schemeClr val="tx2"/>
                </a:solidFill>
              </a:rPr>
              <a:t> 1804, </a:t>
            </a:r>
          </a:p>
          <a:p>
            <a:r>
              <a:rPr lang="cs-CZ" dirty="0" err="1">
                <a:solidFill>
                  <a:schemeClr val="tx2"/>
                </a:solidFill>
              </a:rPr>
              <a:t>Báden</a:t>
            </a:r>
            <a:r>
              <a:rPr lang="cs-CZ" dirty="0">
                <a:solidFill>
                  <a:schemeClr val="tx2"/>
                </a:solidFill>
              </a:rPr>
              <a:t> - </a:t>
            </a:r>
            <a:r>
              <a:rPr lang="cs-CZ" dirty="0" err="1">
                <a:solidFill>
                  <a:schemeClr val="tx2"/>
                </a:solidFill>
                <a:hlinkClick r:id="rId4" tooltip="Badisches Landrecht 1810"/>
              </a:rPr>
              <a:t>Badische</a:t>
            </a:r>
            <a:r>
              <a:rPr lang="cs-CZ" dirty="0">
                <a:solidFill>
                  <a:schemeClr val="tx2"/>
                </a:solidFill>
                <a:hlinkClick r:id="rId4" tooltip="Badisches Landrecht 1810"/>
              </a:rPr>
              <a:t> </a:t>
            </a:r>
            <a:r>
              <a:rPr lang="cs-CZ" dirty="0" err="1">
                <a:solidFill>
                  <a:schemeClr val="tx2"/>
                </a:solidFill>
                <a:hlinkClick r:id="rId4" tooltip="Badisches Landrecht 1810"/>
              </a:rPr>
              <a:t>Landrecht</a:t>
            </a:r>
            <a:r>
              <a:rPr lang="cs-CZ" dirty="0">
                <a:solidFill>
                  <a:schemeClr val="tx2"/>
                </a:solidFill>
                <a:hlinkClick r:id="rId4" tooltip="Badisches Landrecht 1810"/>
              </a:rPr>
              <a:t> 1810</a:t>
            </a:r>
            <a:r>
              <a:rPr lang="cs-CZ" dirty="0">
                <a:solidFill>
                  <a:schemeClr val="tx2"/>
                </a:solidFill>
              </a:rPr>
              <a:t>, </a:t>
            </a:r>
          </a:p>
          <a:p>
            <a:r>
              <a:rPr lang="cs-CZ" dirty="0">
                <a:solidFill>
                  <a:schemeClr val="tx2"/>
                </a:solidFill>
                <a:hlinkClick r:id="rId5" tooltip="Codex Maximilianeus Bavaricus Civilis"/>
              </a:rPr>
              <a:t>Bavorsko </a:t>
            </a:r>
            <a:r>
              <a:rPr lang="cs-CZ" dirty="0" err="1">
                <a:solidFill>
                  <a:schemeClr val="tx2"/>
                </a:solidFill>
                <a:hlinkClick r:id="rId5" tooltip="Codex Maximilianeus Bavaricus Civilis"/>
              </a:rPr>
              <a:t>Codex</a:t>
            </a:r>
            <a:r>
              <a:rPr lang="cs-CZ" dirty="0">
                <a:solidFill>
                  <a:schemeClr val="tx2"/>
                </a:solidFill>
                <a:hlinkClick r:id="rId5" tooltip="Codex Maximilianeus Bavaricus Civilis"/>
              </a:rPr>
              <a:t> </a:t>
            </a:r>
            <a:r>
              <a:rPr lang="cs-CZ" dirty="0" err="1">
                <a:solidFill>
                  <a:schemeClr val="tx2"/>
                </a:solidFill>
                <a:hlinkClick r:id="rId5" tooltip="Codex Maximilianeus Bavaricus Civilis"/>
              </a:rPr>
              <a:t>Maximilianeus</a:t>
            </a:r>
            <a:r>
              <a:rPr lang="cs-CZ" dirty="0">
                <a:solidFill>
                  <a:schemeClr val="tx2"/>
                </a:solidFill>
                <a:hlinkClick r:id="rId5" tooltip="Codex Maximilianeus Bavaricus Civilis"/>
              </a:rPr>
              <a:t> </a:t>
            </a:r>
            <a:r>
              <a:rPr lang="cs-CZ" dirty="0" err="1">
                <a:solidFill>
                  <a:schemeClr val="tx2"/>
                </a:solidFill>
                <a:hlinkClick r:id="rId5" tooltip="Codex Maximilianeus Bavaricus Civilis"/>
              </a:rPr>
              <a:t>Bavaricus</a:t>
            </a:r>
            <a:r>
              <a:rPr lang="cs-CZ" dirty="0">
                <a:solidFill>
                  <a:schemeClr val="tx2"/>
                </a:solidFill>
                <a:hlinkClick r:id="rId5" tooltip="Codex Maximilianeus Bavaricus Civilis"/>
              </a:rPr>
              <a:t> </a:t>
            </a:r>
            <a:r>
              <a:rPr lang="cs-CZ" dirty="0" err="1">
                <a:solidFill>
                  <a:schemeClr val="tx2"/>
                </a:solidFill>
                <a:hlinkClick r:id="rId5" tooltip="Codex Maximilianeus Bavaricus Civilis"/>
              </a:rPr>
              <a:t>Civilis</a:t>
            </a:r>
            <a:r>
              <a:rPr lang="cs-CZ" dirty="0">
                <a:solidFill>
                  <a:schemeClr val="tx2"/>
                </a:solidFill>
              </a:rPr>
              <a:t> 1756 </a:t>
            </a:r>
          </a:p>
          <a:p>
            <a:r>
              <a:rPr lang="cs-CZ" dirty="0">
                <a:solidFill>
                  <a:schemeClr val="tx2"/>
                </a:solidFill>
              </a:rPr>
              <a:t>Jutsko </a:t>
            </a:r>
            <a:r>
              <a:rPr lang="cs-CZ" dirty="0" err="1">
                <a:solidFill>
                  <a:schemeClr val="tx2"/>
                </a:solidFill>
                <a:hlinkClick r:id="rId6" tooltip="Jütisches Recht"/>
              </a:rPr>
              <a:t>Jütisches</a:t>
            </a:r>
            <a:r>
              <a:rPr lang="cs-CZ" dirty="0">
                <a:solidFill>
                  <a:schemeClr val="tx2"/>
                </a:solidFill>
                <a:hlinkClick r:id="rId6" tooltip="Jütisches Recht"/>
              </a:rPr>
              <a:t> </a:t>
            </a:r>
            <a:r>
              <a:rPr lang="cs-CZ" dirty="0" err="1">
                <a:solidFill>
                  <a:schemeClr val="tx2"/>
                </a:solidFill>
                <a:hlinkClick r:id="rId6" tooltip="Jütisches Recht"/>
              </a:rPr>
              <a:t>Recht</a:t>
            </a:r>
            <a:r>
              <a:rPr lang="cs-CZ" dirty="0">
                <a:solidFill>
                  <a:schemeClr val="tx2"/>
                </a:solidFill>
              </a:rPr>
              <a:t> von 1241, </a:t>
            </a:r>
          </a:p>
          <a:p>
            <a:r>
              <a:rPr lang="cs-CZ" dirty="0">
                <a:solidFill>
                  <a:schemeClr val="tx2"/>
                </a:solidFill>
              </a:rPr>
              <a:t>Sasko </a:t>
            </a:r>
            <a:r>
              <a:rPr lang="cs-CZ" dirty="0" err="1">
                <a:solidFill>
                  <a:schemeClr val="tx2"/>
                </a:solidFill>
              </a:rPr>
              <a:t>častečně</a:t>
            </a:r>
            <a:r>
              <a:rPr lang="cs-CZ" dirty="0">
                <a:solidFill>
                  <a:schemeClr val="tx2"/>
                </a:solidFill>
              </a:rPr>
              <a:t> </a:t>
            </a:r>
            <a:r>
              <a:rPr lang="cs-CZ" dirty="0" err="1">
                <a:solidFill>
                  <a:schemeClr val="tx2"/>
                </a:solidFill>
                <a:hlinkClick r:id="rId7" tooltip="Sachsenspiegel"/>
              </a:rPr>
              <a:t>Sachsenspiegel</a:t>
            </a:r>
            <a:r>
              <a:rPr lang="cs-CZ" dirty="0">
                <a:solidFill>
                  <a:schemeClr val="tx2"/>
                </a:solidFill>
              </a:rPr>
              <a:t> případně </a:t>
            </a:r>
            <a:r>
              <a:rPr lang="cs-CZ" dirty="0" err="1">
                <a:solidFill>
                  <a:schemeClr val="tx2"/>
                </a:solidFill>
              </a:rPr>
              <a:t>das</a:t>
            </a:r>
            <a:r>
              <a:rPr lang="cs-CZ" dirty="0">
                <a:solidFill>
                  <a:schemeClr val="tx2"/>
                </a:solidFill>
              </a:rPr>
              <a:t> </a:t>
            </a:r>
            <a:r>
              <a:rPr lang="cs-CZ" dirty="0" err="1">
                <a:solidFill>
                  <a:schemeClr val="tx2"/>
                </a:solidFill>
              </a:rPr>
              <a:t>gemeine</a:t>
            </a:r>
            <a:r>
              <a:rPr lang="cs-CZ" dirty="0">
                <a:solidFill>
                  <a:schemeClr val="tx2"/>
                </a:solidFill>
              </a:rPr>
              <a:t> </a:t>
            </a:r>
            <a:r>
              <a:rPr lang="cs-CZ" dirty="0" err="1">
                <a:solidFill>
                  <a:schemeClr val="tx2"/>
                </a:solidFill>
              </a:rPr>
              <a:t>Sachsenrecht</a:t>
            </a:r>
            <a:r>
              <a:rPr lang="cs-CZ" dirty="0">
                <a:solidFill>
                  <a:schemeClr val="tx2"/>
                </a:solidFill>
              </a:rPr>
              <a:t> plus </a:t>
            </a:r>
            <a:r>
              <a:rPr lang="cs-CZ" dirty="0" err="1">
                <a:solidFill>
                  <a:schemeClr val="tx2"/>
                </a:solidFill>
                <a:hlinkClick r:id="rId8" tooltip="Sächsisches BGB"/>
              </a:rPr>
              <a:t>Sächsisches</a:t>
            </a:r>
            <a:r>
              <a:rPr lang="cs-CZ" dirty="0">
                <a:solidFill>
                  <a:schemeClr val="tx2"/>
                </a:solidFill>
                <a:hlinkClick r:id="rId8" tooltip="Sächsisches BGB"/>
              </a:rPr>
              <a:t> BGB</a:t>
            </a:r>
            <a:r>
              <a:rPr lang="cs-CZ" dirty="0">
                <a:solidFill>
                  <a:schemeClr val="tx2"/>
                </a:solidFill>
              </a:rPr>
              <a:t> von 1865</a:t>
            </a:r>
          </a:p>
          <a:p>
            <a:r>
              <a:rPr lang="cs-CZ" dirty="0"/>
              <a:t>1814 disputace </a:t>
            </a:r>
            <a:r>
              <a:rPr lang="cs-CZ" u="sng" dirty="0">
                <a:hlinkClick r:id="rId9" tooltip="Anton Friedrich Justus Thibaut"/>
              </a:rPr>
              <a:t>Anton Friedrich </a:t>
            </a:r>
            <a:r>
              <a:rPr lang="cs-CZ" u="sng" dirty="0" err="1">
                <a:hlinkClick r:id="rId9" tooltip="Anton Friedrich Justus Thibaut"/>
              </a:rPr>
              <a:t>Justus</a:t>
            </a:r>
            <a:r>
              <a:rPr lang="cs-CZ" u="sng" dirty="0">
                <a:hlinkClick r:id="rId9" tooltip="Anton Friedrich Justus Thibaut"/>
              </a:rPr>
              <a:t> </a:t>
            </a:r>
            <a:r>
              <a:rPr lang="cs-CZ" u="sng" dirty="0" err="1">
                <a:hlinkClick r:id="rId9" tooltip="Anton Friedrich Justus Thibaut"/>
              </a:rPr>
              <a:t>Thibaut</a:t>
            </a:r>
            <a:r>
              <a:rPr lang="cs-CZ" dirty="0"/>
              <a:t> </a:t>
            </a:r>
            <a:r>
              <a:rPr lang="cs-CZ" dirty="0" err="1"/>
              <a:t>und</a:t>
            </a:r>
            <a:r>
              <a:rPr lang="cs-CZ" dirty="0"/>
              <a:t> </a:t>
            </a:r>
            <a:r>
              <a:rPr lang="cs-CZ" u="sng" dirty="0">
                <a:hlinkClick r:id="rId10" tooltip="Friedrich Carl von Savigny"/>
              </a:rPr>
              <a:t>Friedrich Carl von </a:t>
            </a:r>
            <a:r>
              <a:rPr lang="cs-CZ" u="sng" dirty="0" err="1">
                <a:hlinkClick r:id="rId10" tooltip="Friedrich Carl von Savigny"/>
              </a:rPr>
              <a:t>Savigny</a:t>
            </a:r>
            <a:endParaRPr lang="cs-CZ" dirty="0">
              <a:solidFill>
                <a:schemeClr val="tx2"/>
              </a:solidFill>
            </a:endParaRPr>
          </a:p>
        </p:txBody>
      </p:sp>
    </p:spTree>
    <p:extLst>
      <p:ext uri="{BB962C8B-B14F-4D97-AF65-F5344CB8AC3E}">
        <p14:creationId xmlns:p14="http://schemas.microsoft.com/office/powerpoint/2010/main" val="67824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Ústavněprávní předpoklady</a:t>
            </a:r>
          </a:p>
        </p:txBody>
      </p:sp>
      <p:sp>
        <p:nvSpPr>
          <p:cNvPr id="3" name="Zástupný symbol pro obsah 2"/>
          <p:cNvSpPr>
            <a:spLocks noGrp="1"/>
          </p:cNvSpPr>
          <p:nvPr>
            <p:ph idx="1"/>
          </p:nvPr>
        </p:nvSpPr>
        <p:spPr/>
        <p:txBody>
          <a:bodyPr>
            <a:normAutofit/>
          </a:bodyPr>
          <a:lstStyle/>
          <a:p>
            <a:r>
              <a:rPr lang="cs-CZ" dirty="0">
                <a:solidFill>
                  <a:schemeClr val="tx2"/>
                </a:solidFill>
              </a:rPr>
              <a:t>Původně kompetence Říše jen v Závazkovém právu, Obchodním a Směnečném právu</a:t>
            </a:r>
          </a:p>
          <a:p>
            <a:r>
              <a:rPr lang="cs-CZ" dirty="0">
                <a:solidFill>
                  <a:schemeClr val="tx2"/>
                </a:solidFill>
              </a:rPr>
              <a:t>1873 – rozšířeno i na občanské právo, trestní právo a procesní právo</a:t>
            </a:r>
          </a:p>
          <a:p>
            <a:r>
              <a:rPr lang="cs-CZ" dirty="0">
                <a:solidFill>
                  <a:schemeClr val="tx2"/>
                </a:solidFill>
              </a:rPr>
              <a:t>Johannes von </a:t>
            </a:r>
            <a:r>
              <a:rPr lang="cs-CZ" dirty="0" err="1">
                <a:solidFill>
                  <a:schemeClr val="tx2"/>
                </a:solidFill>
              </a:rPr>
              <a:t>Miquel</a:t>
            </a:r>
            <a:r>
              <a:rPr lang="cs-CZ" dirty="0">
                <a:solidFill>
                  <a:schemeClr val="tx2"/>
                </a:solidFill>
              </a:rPr>
              <a:t> – Frankfurt/M</a:t>
            </a:r>
          </a:p>
        </p:txBody>
      </p:sp>
    </p:spTree>
    <p:extLst>
      <p:ext uri="{BB962C8B-B14F-4D97-AF65-F5344CB8AC3E}">
        <p14:creationId xmlns:p14="http://schemas.microsoft.com/office/powerpoint/2010/main" val="3802650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Komise</a:t>
            </a:r>
          </a:p>
        </p:txBody>
      </p:sp>
      <p:sp>
        <p:nvSpPr>
          <p:cNvPr id="3" name="Zástupný symbol pro obsah 2"/>
          <p:cNvSpPr>
            <a:spLocks noGrp="1"/>
          </p:cNvSpPr>
          <p:nvPr>
            <p:ph idx="1"/>
          </p:nvPr>
        </p:nvSpPr>
        <p:spPr/>
        <p:txBody>
          <a:bodyPr>
            <a:normAutofit fontScale="92500" lnSpcReduction="20000"/>
          </a:bodyPr>
          <a:lstStyle/>
          <a:p>
            <a:r>
              <a:rPr lang="cs-CZ" dirty="0"/>
              <a:t>Předseda </a:t>
            </a:r>
            <a:r>
              <a:rPr lang="cs-CZ" u="sng" dirty="0">
                <a:hlinkClick r:id="rId2" tooltip="Heinrich Eduard von Pape"/>
              </a:rPr>
              <a:t>Heinrich Eduard von </a:t>
            </a:r>
            <a:r>
              <a:rPr lang="cs-CZ" u="sng" dirty="0" err="1">
                <a:hlinkClick r:id="rId2" tooltip="Heinrich Eduard von Pape"/>
              </a:rPr>
              <a:t>Pape</a:t>
            </a:r>
            <a:endParaRPr lang="cs-CZ" u="sng" dirty="0"/>
          </a:p>
          <a:p>
            <a:r>
              <a:rPr lang="cs-CZ" dirty="0"/>
              <a:t>9 soudců a ministerských úředníků, 2 </a:t>
            </a:r>
            <a:r>
              <a:rPr lang="cs-CZ" dirty="0" err="1"/>
              <a:t>Prof</a:t>
            </a:r>
            <a:r>
              <a:rPr lang="cs-CZ" dirty="0"/>
              <a:t> - </a:t>
            </a:r>
            <a:r>
              <a:rPr lang="cs-CZ" u="sng" dirty="0">
                <a:hlinkClick r:id="rId3" tooltip="Bernhard Windscheid"/>
              </a:rPr>
              <a:t>Bernhard </a:t>
            </a:r>
            <a:r>
              <a:rPr lang="cs-CZ" u="sng" dirty="0" err="1">
                <a:hlinkClick r:id="rId3" tooltip="Bernhard Windscheid"/>
              </a:rPr>
              <a:t>Windscheid</a:t>
            </a:r>
            <a:r>
              <a:rPr lang="cs-CZ" dirty="0"/>
              <a:t>, </a:t>
            </a:r>
          </a:p>
          <a:p>
            <a:r>
              <a:rPr lang="cs-CZ" dirty="0"/>
              <a:t>1874 zahájení prací, obecná část „</a:t>
            </a:r>
            <a:r>
              <a:rPr lang="cs-CZ" dirty="0" err="1"/>
              <a:t>wengleich</a:t>
            </a:r>
            <a:r>
              <a:rPr lang="cs-CZ" dirty="0"/>
              <a:t> </a:t>
            </a:r>
            <a:r>
              <a:rPr lang="cs-CZ" dirty="0" err="1"/>
              <a:t>nur</a:t>
            </a:r>
            <a:r>
              <a:rPr lang="cs-CZ" dirty="0"/>
              <a:t> von </a:t>
            </a:r>
            <a:r>
              <a:rPr lang="cs-CZ" dirty="0" err="1"/>
              <a:t>mässigen</a:t>
            </a:r>
            <a:r>
              <a:rPr lang="cs-CZ" dirty="0"/>
              <a:t> </a:t>
            </a:r>
            <a:r>
              <a:rPr lang="cs-CZ" dirty="0" err="1"/>
              <a:t>Umfang</a:t>
            </a:r>
            <a:r>
              <a:rPr lang="cs-CZ" dirty="0"/>
              <a:t>“</a:t>
            </a:r>
          </a:p>
          <a:p>
            <a:r>
              <a:rPr lang="cs-CZ" dirty="0"/>
              <a:t>1888 První návrh</a:t>
            </a:r>
          </a:p>
          <a:p>
            <a:r>
              <a:rPr lang="cs-CZ" dirty="0" err="1"/>
              <a:t>Savigny</a:t>
            </a:r>
            <a:r>
              <a:rPr lang="cs-CZ" dirty="0"/>
              <a:t>, zásady obecného práva: „jeden </a:t>
            </a:r>
            <a:r>
              <a:rPr lang="cs-CZ" dirty="0" err="1"/>
              <a:t>gegebenen</a:t>
            </a:r>
            <a:r>
              <a:rPr lang="cs-CZ" dirty="0"/>
              <a:t> </a:t>
            </a:r>
            <a:r>
              <a:rPr lang="cs-CZ" dirty="0" err="1"/>
              <a:t>Stoff</a:t>
            </a:r>
            <a:r>
              <a:rPr lang="cs-CZ" dirty="0"/>
              <a:t> bis </a:t>
            </a:r>
            <a:r>
              <a:rPr lang="cs-CZ" dirty="0" err="1"/>
              <a:t>zu</a:t>
            </a:r>
            <a:r>
              <a:rPr lang="cs-CZ" dirty="0"/>
              <a:t> </a:t>
            </a:r>
            <a:r>
              <a:rPr lang="cs-CZ" dirty="0" err="1"/>
              <a:t>seiner</a:t>
            </a:r>
            <a:r>
              <a:rPr lang="cs-CZ" dirty="0"/>
              <a:t> </a:t>
            </a:r>
            <a:r>
              <a:rPr lang="cs-CZ" dirty="0" err="1"/>
              <a:t>Wurzel</a:t>
            </a:r>
            <a:r>
              <a:rPr lang="cs-CZ" dirty="0"/>
              <a:t> </a:t>
            </a:r>
            <a:r>
              <a:rPr lang="cs-CZ" dirty="0" err="1"/>
              <a:t>zu</a:t>
            </a:r>
            <a:r>
              <a:rPr lang="cs-CZ" dirty="0"/>
              <a:t> </a:t>
            </a:r>
            <a:r>
              <a:rPr lang="cs-CZ" dirty="0" err="1"/>
              <a:t>verfolgen</a:t>
            </a:r>
            <a:r>
              <a:rPr lang="cs-CZ" dirty="0"/>
              <a:t> </a:t>
            </a:r>
            <a:r>
              <a:rPr lang="cs-CZ" dirty="0" err="1"/>
              <a:t>un</a:t>
            </a:r>
            <a:r>
              <a:rPr lang="cs-CZ" dirty="0"/>
              <a:t> so </a:t>
            </a:r>
            <a:r>
              <a:rPr lang="cs-CZ" dirty="0" err="1"/>
              <a:t>sein</a:t>
            </a:r>
            <a:r>
              <a:rPr lang="cs-CZ" dirty="0"/>
              <a:t> </a:t>
            </a:r>
            <a:r>
              <a:rPr lang="cs-CZ" dirty="0" err="1"/>
              <a:t>organisches</a:t>
            </a:r>
            <a:r>
              <a:rPr lang="cs-CZ" dirty="0"/>
              <a:t> Princip </a:t>
            </a:r>
            <a:r>
              <a:rPr lang="cs-CZ" dirty="0" err="1"/>
              <a:t>zu</a:t>
            </a:r>
            <a:r>
              <a:rPr lang="cs-CZ" dirty="0"/>
              <a:t> </a:t>
            </a:r>
            <a:r>
              <a:rPr lang="cs-CZ" dirty="0" err="1"/>
              <a:t>entdecken</a:t>
            </a:r>
            <a:r>
              <a:rPr lang="cs-CZ" dirty="0"/>
              <a:t>, </a:t>
            </a:r>
            <a:r>
              <a:rPr lang="cs-CZ" dirty="0" err="1"/>
              <a:t>wodurch</a:t>
            </a:r>
            <a:r>
              <a:rPr lang="cs-CZ" dirty="0"/>
              <a:t> </a:t>
            </a:r>
            <a:r>
              <a:rPr lang="cs-CZ" dirty="0" err="1"/>
              <a:t>sich</a:t>
            </a:r>
            <a:r>
              <a:rPr lang="cs-CZ" dirty="0"/>
              <a:t> von </a:t>
            </a:r>
            <a:r>
              <a:rPr lang="cs-CZ" dirty="0" err="1"/>
              <a:t>selbst</a:t>
            </a:r>
            <a:r>
              <a:rPr lang="cs-CZ" dirty="0"/>
              <a:t> </a:t>
            </a:r>
            <a:r>
              <a:rPr lang="cs-CZ" dirty="0" err="1"/>
              <a:t>das</a:t>
            </a:r>
            <a:r>
              <a:rPr lang="cs-CZ" dirty="0"/>
              <a:t>, </a:t>
            </a:r>
            <a:r>
              <a:rPr lang="cs-CZ" dirty="0" err="1"/>
              <a:t>was</a:t>
            </a:r>
            <a:r>
              <a:rPr lang="cs-CZ" dirty="0"/>
              <a:t> </a:t>
            </a:r>
            <a:r>
              <a:rPr lang="cs-CZ" dirty="0" err="1"/>
              <a:t>noch</a:t>
            </a:r>
            <a:r>
              <a:rPr lang="cs-CZ" dirty="0"/>
              <a:t> </a:t>
            </a:r>
            <a:r>
              <a:rPr lang="cs-CZ" dirty="0" err="1"/>
              <a:t>Leben</a:t>
            </a:r>
            <a:r>
              <a:rPr lang="cs-CZ" dirty="0"/>
              <a:t> </a:t>
            </a:r>
            <a:r>
              <a:rPr lang="cs-CZ" dirty="0" err="1"/>
              <a:t>hat</a:t>
            </a:r>
            <a:r>
              <a:rPr lang="cs-CZ" dirty="0"/>
              <a:t>, von </a:t>
            </a:r>
            <a:r>
              <a:rPr lang="cs-CZ" dirty="0" err="1"/>
              <a:t>demjenigen</a:t>
            </a:r>
            <a:r>
              <a:rPr lang="cs-CZ" dirty="0"/>
              <a:t> </a:t>
            </a:r>
            <a:r>
              <a:rPr lang="cs-CZ" dirty="0" err="1"/>
              <a:t>absondern</a:t>
            </a:r>
            <a:r>
              <a:rPr lang="cs-CZ" dirty="0"/>
              <a:t> </a:t>
            </a:r>
            <a:r>
              <a:rPr lang="cs-CZ" dirty="0" err="1"/>
              <a:t>muss</a:t>
            </a:r>
            <a:r>
              <a:rPr lang="cs-CZ" dirty="0"/>
              <a:t>, </a:t>
            </a:r>
            <a:r>
              <a:rPr lang="cs-CZ" dirty="0" err="1"/>
              <a:t>was</a:t>
            </a:r>
            <a:r>
              <a:rPr lang="cs-CZ" dirty="0"/>
              <a:t> </a:t>
            </a:r>
            <a:r>
              <a:rPr lang="cs-CZ" dirty="0" err="1"/>
              <a:t>schon</a:t>
            </a:r>
            <a:r>
              <a:rPr lang="cs-CZ" dirty="0"/>
              <a:t> </a:t>
            </a:r>
            <a:r>
              <a:rPr lang="cs-CZ" dirty="0" err="1"/>
              <a:t>abgestorben</a:t>
            </a:r>
            <a:r>
              <a:rPr lang="cs-CZ" dirty="0"/>
              <a:t> </a:t>
            </a:r>
            <a:r>
              <a:rPr lang="cs-CZ" dirty="0" err="1"/>
              <a:t>ist</a:t>
            </a:r>
            <a:r>
              <a:rPr lang="cs-CZ" dirty="0"/>
              <a:t>“</a:t>
            </a:r>
          </a:p>
          <a:p>
            <a:r>
              <a:rPr lang="cs-CZ" dirty="0"/>
              <a:t>Sociálně nedostačující, </a:t>
            </a:r>
            <a:r>
              <a:rPr lang="cs-CZ" dirty="0" err="1"/>
              <a:t>neměcký</a:t>
            </a:r>
            <a:r>
              <a:rPr lang="cs-CZ" dirty="0"/>
              <a:t> a nesrozumitelný</a:t>
            </a:r>
          </a:p>
          <a:p>
            <a:r>
              <a:rPr lang="cs-CZ" dirty="0"/>
              <a:t> Kritika </a:t>
            </a:r>
            <a:r>
              <a:rPr lang="cs-CZ" u="sng" dirty="0">
                <a:hlinkClick r:id="rId4" tooltip="Anton Menger"/>
              </a:rPr>
              <a:t>Anton </a:t>
            </a:r>
            <a:r>
              <a:rPr lang="cs-CZ" u="sng" dirty="0" err="1">
                <a:hlinkClick r:id="rId4" tooltip="Anton Menger"/>
              </a:rPr>
              <a:t>Menger</a:t>
            </a:r>
            <a:r>
              <a:rPr lang="cs-CZ" dirty="0"/>
              <a:t> a </a:t>
            </a:r>
            <a:r>
              <a:rPr lang="cs-CZ" u="sng" dirty="0">
                <a:hlinkClick r:id="rId5" tooltip="Otto von Gierke"/>
              </a:rPr>
              <a:t>Otto von </a:t>
            </a:r>
            <a:r>
              <a:rPr lang="cs-CZ" u="sng" dirty="0" err="1">
                <a:hlinkClick r:id="rId5" tooltip="Otto von Gierke"/>
              </a:rPr>
              <a:t>Gierke</a:t>
            </a:r>
            <a:endParaRPr lang="cs-CZ" dirty="0"/>
          </a:p>
          <a:p>
            <a:r>
              <a:rPr lang="cs-CZ" dirty="0"/>
              <a:t>Celkem zpracováno 600 kritických stanovisek</a:t>
            </a:r>
          </a:p>
        </p:txBody>
      </p:sp>
    </p:spTree>
    <p:extLst>
      <p:ext uri="{BB962C8B-B14F-4D97-AF65-F5344CB8AC3E}">
        <p14:creationId xmlns:p14="http://schemas.microsoft.com/office/powerpoint/2010/main" val="1231583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Komise	</a:t>
            </a:r>
          </a:p>
        </p:txBody>
      </p:sp>
      <p:sp>
        <p:nvSpPr>
          <p:cNvPr id="3" name="Zástupný symbol pro obsah 2"/>
          <p:cNvSpPr>
            <a:spLocks noGrp="1"/>
          </p:cNvSpPr>
          <p:nvPr>
            <p:ph idx="1"/>
          </p:nvPr>
        </p:nvSpPr>
        <p:spPr/>
        <p:txBody>
          <a:bodyPr>
            <a:normAutofit/>
          </a:bodyPr>
          <a:lstStyle/>
          <a:p>
            <a:r>
              <a:rPr lang="cs-CZ" dirty="0"/>
              <a:t>1890 druhá komise </a:t>
            </a:r>
          </a:p>
          <a:p>
            <a:r>
              <a:rPr lang="cs-CZ" dirty="0"/>
              <a:t>1895 druhý návrh, </a:t>
            </a:r>
            <a:r>
              <a:rPr lang="cs-CZ" dirty="0" err="1"/>
              <a:t>Generalreferen</a:t>
            </a:r>
            <a:r>
              <a:rPr lang="cs-CZ" dirty="0"/>
              <a:t> </a:t>
            </a:r>
            <a:r>
              <a:rPr lang="cs-CZ" u="sng" dirty="0" err="1">
                <a:hlinkClick r:id="rId2" tooltip="Gottlieb Planck"/>
              </a:rPr>
              <a:t>Gottlieb</a:t>
            </a:r>
            <a:r>
              <a:rPr lang="cs-CZ" u="sng" dirty="0">
                <a:hlinkClick r:id="rId2" tooltip="Gottlieb Planck"/>
              </a:rPr>
              <a:t> Planck</a:t>
            </a:r>
            <a:r>
              <a:rPr lang="cs-CZ" dirty="0"/>
              <a:t> </a:t>
            </a:r>
          </a:p>
          <a:p>
            <a:r>
              <a:rPr lang="cs-CZ" dirty="0"/>
              <a:t>Spolupráce i s neprávníky</a:t>
            </a:r>
          </a:p>
          <a:p>
            <a:r>
              <a:rPr lang="cs-CZ" dirty="0"/>
              <a:t>Menší změny: „</a:t>
            </a:r>
            <a:r>
              <a:rPr lang="cs-CZ" dirty="0" err="1"/>
              <a:t>dritter</a:t>
            </a:r>
            <a:r>
              <a:rPr lang="cs-CZ" dirty="0"/>
              <a:t> </a:t>
            </a:r>
            <a:r>
              <a:rPr lang="cs-CZ" dirty="0" err="1"/>
              <a:t>Entwurf</a:t>
            </a:r>
            <a:r>
              <a:rPr lang="cs-CZ" dirty="0"/>
              <a:t>“ 1896 předložen Říšskému sněmu</a:t>
            </a:r>
          </a:p>
          <a:p>
            <a:r>
              <a:rPr lang="cs-CZ" dirty="0"/>
              <a:t>Vliv </a:t>
            </a:r>
            <a:r>
              <a:rPr lang="cs-CZ"/>
              <a:t>již před </a:t>
            </a:r>
            <a:r>
              <a:rPr lang="cs-CZ" dirty="0"/>
              <a:t>schválením</a:t>
            </a:r>
          </a:p>
          <a:p>
            <a:r>
              <a:rPr lang="cs-CZ" dirty="0"/>
              <a:t>Zajíci, včely a ostatní</a:t>
            </a:r>
          </a:p>
        </p:txBody>
      </p:sp>
    </p:spTree>
    <p:extLst>
      <p:ext uri="{BB962C8B-B14F-4D97-AF65-F5344CB8AC3E}">
        <p14:creationId xmlns:p14="http://schemas.microsoft.com/office/powerpoint/2010/main" val="393943381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1454</Words>
  <Application>Microsoft Office PowerPoint</Application>
  <PresentationFormat>Širokoúhlá obrazovka</PresentationFormat>
  <Paragraphs>152</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Times New Roman</vt:lpstr>
      <vt:lpstr>Motiv Office</vt:lpstr>
      <vt:lpstr>Gravitační síla BGB</vt:lpstr>
      <vt:lpstr>BGB</vt:lpstr>
      <vt:lpstr>Struktura německého civilního práva </vt:lpstr>
      <vt:lpstr>Pandektní systém</vt:lpstr>
      <vt:lpstr>Roztříštěnost práva </vt:lpstr>
      <vt:lpstr>Vlastní kodifikace jednotlivých zemí</vt:lpstr>
      <vt:lpstr>Ústavněprávní předpoklady</vt:lpstr>
      <vt:lpstr>1. Komise</vt:lpstr>
      <vt:lpstr>2. Komise </vt:lpstr>
      <vt:lpstr>Pře o zajíce aneb dobové tance</vt:lpstr>
      <vt:lpstr>EGBGB </vt:lpstr>
      <vt:lpstr>Gravitace (dokonce i ještě neexistující hvězdy)</vt:lpstr>
      <vt:lpstr>Svět BGB</vt:lpstr>
      <vt:lpstr>Výhody a nevýhody BGB</vt:lpstr>
      <vt:lpstr>Stylistika a dotváření práva BGB</vt:lpstr>
      <vt:lpstr>Výklad BGB</vt:lpstr>
      <vt:lpstr>Vývoj dogmatiky</vt:lpstr>
      <vt:lpstr>Vývoj dogmatiky</vt:lpstr>
      <vt:lpstr>Vývoj dogmatiky</vt:lpstr>
      <vt:lpstr>Ozvěny Sachsenspiegel – nabytí od neoprávněného</vt:lpstr>
      <vt:lpstr>Nežádoucí gravitace - příklad OP, § 305 I BGB</vt:lpstr>
      <vt:lpstr>§ 1751 OZ</vt:lpstr>
      <vt:lpstr>Dvojitá doložka písemnosti</vt:lpstr>
      <vt:lpstr>BGB jako protilék na soudcovské „znepřítomnění“</vt:lpstr>
      <vt:lpstr>BGB jako protilék na soudcovské „znepřítomnění“?</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Gravitační síla BGB</dc:title>
  <dc:creator>kotasek@seznam.cz</dc:creator>
  <cp:lastModifiedBy>Marie</cp:lastModifiedBy>
  <cp:revision>15</cp:revision>
  <dcterms:created xsi:type="dcterms:W3CDTF">2017-10-19T04:47:18Z</dcterms:created>
  <dcterms:modified xsi:type="dcterms:W3CDTF">2017-11-08T15:04:33Z</dcterms:modified>
</cp:coreProperties>
</file>