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9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237CCBD-E803-4219-BAD0-E719464ED9B5}" type="datetimeFigureOut">
              <a:rPr lang="cs-CZ" smtClean="0"/>
              <a:t>16.12.2017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2F98ADD-C701-4359-A07C-7F147565F0ED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37CCBD-E803-4219-BAD0-E719464ED9B5}" type="datetimeFigureOut">
              <a:rPr lang="cs-CZ" smtClean="0"/>
              <a:t>16.12.2017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F98ADD-C701-4359-A07C-7F147565F0E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B237CCBD-E803-4219-BAD0-E719464ED9B5}" type="datetimeFigureOut">
              <a:rPr lang="cs-CZ" smtClean="0"/>
              <a:t>16.12.2017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2F98ADD-C701-4359-A07C-7F147565F0E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37CCBD-E803-4219-BAD0-E719464ED9B5}" type="datetimeFigureOut">
              <a:rPr lang="cs-CZ" smtClean="0"/>
              <a:t>16.12.2017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F98ADD-C701-4359-A07C-7F147565F0E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237CCBD-E803-4219-BAD0-E719464ED9B5}" type="datetimeFigureOut">
              <a:rPr lang="cs-CZ" smtClean="0"/>
              <a:t>16.12.2017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22F98ADD-C701-4359-A07C-7F147565F0ED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37CCBD-E803-4219-BAD0-E719464ED9B5}" type="datetimeFigureOut">
              <a:rPr lang="cs-CZ" smtClean="0"/>
              <a:t>16.12.2017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F98ADD-C701-4359-A07C-7F147565F0E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37CCBD-E803-4219-BAD0-E719464ED9B5}" type="datetimeFigureOut">
              <a:rPr lang="cs-CZ" smtClean="0"/>
              <a:t>16.12.2017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F98ADD-C701-4359-A07C-7F147565F0E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37CCBD-E803-4219-BAD0-E719464ED9B5}" type="datetimeFigureOut">
              <a:rPr lang="cs-CZ" smtClean="0"/>
              <a:t>16.12.2017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F98ADD-C701-4359-A07C-7F147565F0E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237CCBD-E803-4219-BAD0-E719464ED9B5}" type="datetimeFigureOut">
              <a:rPr lang="cs-CZ" smtClean="0"/>
              <a:t>16.12.2017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F98ADD-C701-4359-A07C-7F147565F0E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37CCBD-E803-4219-BAD0-E719464ED9B5}" type="datetimeFigureOut">
              <a:rPr lang="cs-CZ" smtClean="0"/>
              <a:t>16.12.2017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F98ADD-C701-4359-A07C-7F147565F0E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37CCBD-E803-4219-BAD0-E719464ED9B5}" type="datetimeFigureOut">
              <a:rPr lang="cs-CZ" smtClean="0"/>
              <a:t>16.12.2017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F98ADD-C701-4359-A07C-7F147565F0ED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237CCBD-E803-4219-BAD0-E719464ED9B5}" type="datetimeFigureOut">
              <a:rPr lang="cs-CZ" smtClean="0"/>
              <a:t>16.12.2017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2F98ADD-C701-4359-A07C-7F147565F0ED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www.google.cz/url?sa=i&amp;rct=j&amp;q=&amp;esrc=s&amp;source=images&amp;cd=&amp;cad=rja&amp;uact=8&amp;ved=0ahUKEwiqjPHbsIvYAhWLlxoKHS45BK8QjRwIBw&amp;url=https://www.zsmalse.cz/drupal/node/675&amp;psig=AOvVaw1w0n38sYWnVP2UESmKARyn&amp;ust=1513405430202465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cz/url?sa=i&amp;rct=j&amp;q=&amp;esrc=s&amp;source=images&amp;cd=&amp;cad=rja&amp;uact=8&amp;ved=0ahUKEwj6zrCbsYvYAhWElxoKHZzsD8AQjRwIBw&amp;url=http://www.shopcentrik.cz/aktuality/e-shopy-musi-nyni-svym-zakaznikum-hradit-i-postovne-za-vracene-zbozi.aspx&amp;psig=AOvVaw1t1vcocpTke-Ku069wKIQk&amp;ust=1513405510252029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cz/url?sa=i&amp;rct=j&amp;q=&amp;esrc=s&amp;source=images&amp;cd=&amp;cad=rja&amp;uact=8&amp;ved=0ahUKEwjup_WGsYvYAhULbBoKHTM_DtEQjRwIBw&amp;url=http://vojkaniway.com/tag/%D8%AF%D8%B1%D8%B3-%D8%AE%D9%88%D8%A7%D9%86%D8%AF%D9%86/&amp;psig=AOvVaw1t1vcocpTke-Ku069wKIQk&amp;ust=1513405510252029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google.cz/url?sa=i&amp;rct=j&amp;q=&amp;esrc=s&amp;source=images&amp;cd=&amp;cad=rja&amp;uact=8&amp;ved=0ahUKEwjdge2msYvYAhWBiRoKHa9BDVIQjRwIBw&amp;url=http://falco-petrovickyvitr.webnode.cz/products/ti-kteri-nesmyslne-utoci-na-lemon-dalmatiny-by-si-nejdrive-meli-zamest-u-sveho-prahu-prenosne-genetickych-vad/&amp;psig=AOvVaw1t1vcocpTke-Ku069wKIQk&amp;ust=1513405510252029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cap="none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Svobodný přístup k informacím</a:t>
            </a:r>
            <a:endParaRPr lang="cs-CZ" cap="none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Zákon č. 106/1999 Sb.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</p:txBody>
      </p:sp>
      <p:sp>
        <p:nvSpPr>
          <p:cNvPr id="4" name="TextovéPole 3"/>
          <p:cNvSpPr txBox="1"/>
          <p:nvPr/>
        </p:nvSpPr>
        <p:spPr>
          <a:xfrm>
            <a:off x="179512" y="5836622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Mgr. Eva Sigmundová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86509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059832" y="476672"/>
            <a:ext cx="5760640" cy="6192688"/>
          </a:xfrm>
        </p:spPr>
        <p:txBody>
          <a:bodyPr>
            <a:normAutofit/>
          </a:bodyPr>
          <a:lstStyle/>
          <a:p>
            <a:pPr algn="l"/>
            <a:endParaRPr lang="cs-CZ" sz="2400" i="1" dirty="0">
              <a:solidFill>
                <a:schemeClr val="bg1"/>
              </a:solidFill>
            </a:endParaRPr>
          </a:p>
          <a:p>
            <a:pPr algn="l"/>
            <a:r>
              <a:rPr lang="cs-CZ" sz="2400" i="1" dirty="0" smtClean="0">
                <a:solidFill>
                  <a:schemeClr val="bg1"/>
                </a:solidFill>
              </a:rPr>
              <a:t> - </a:t>
            </a:r>
            <a:r>
              <a:rPr lang="cs-CZ" sz="2800" b="1" dirty="0" smtClean="0">
                <a:solidFill>
                  <a:schemeClr val="bg1"/>
                </a:solidFill>
              </a:rPr>
              <a:t>STÁTNÍ ORGÁNY</a:t>
            </a:r>
          </a:p>
          <a:p>
            <a:pPr algn="l"/>
            <a:endParaRPr lang="cs-CZ" sz="2400" b="1" dirty="0" smtClean="0">
              <a:solidFill>
                <a:schemeClr val="bg1"/>
              </a:solidFill>
            </a:endParaRPr>
          </a:p>
          <a:p>
            <a:pPr marL="1257300" lvl="2" indent="-342900" algn="l">
              <a:buFontTx/>
              <a:buChar char="-"/>
            </a:pPr>
            <a:r>
              <a:rPr lang="cs-CZ" sz="2400" i="1" dirty="0" smtClean="0">
                <a:solidFill>
                  <a:schemeClr val="bg1"/>
                </a:solidFill>
              </a:rPr>
              <a:t>SOUDY</a:t>
            </a:r>
          </a:p>
          <a:p>
            <a:pPr marL="1257300" lvl="2" indent="-342900" algn="l">
              <a:buFontTx/>
              <a:buChar char="-"/>
            </a:pPr>
            <a:r>
              <a:rPr lang="cs-CZ" sz="2400" i="1" dirty="0" smtClean="0">
                <a:solidFill>
                  <a:schemeClr val="bg1"/>
                </a:solidFill>
              </a:rPr>
              <a:t>STÁTNÍ ZASTUPITELSTVÍ</a:t>
            </a:r>
          </a:p>
          <a:p>
            <a:pPr marL="1257300" lvl="2" indent="-342900" algn="l">
              <a:buFontTx/>
              <a:buChar char="-"/>
            </a:pPr>
            <a:r>
              <a:rPr lang="cs-CZ" sz="2400" i="1" dirty="0" smtClean="0">
                <a:solidFill>
                  <a:schemeClr val="bg1"/>
                </a:solidFill>
              </a:rPr>
              <a:t>VĚZEŇSKÁ SLUŽBA</a:t>
            </a:r>
          </a:p>
          <a:p>
            <a:pPr marL="1257300" lvl="2" indent="-342900" algn="l">
              <a:buFontTx/>
              <a:buChar char="-"/>
            </a:pPr>
            <a:r>
              <a:rPr lang="cs-CZ" sz="2400" i="1" dirty="0" smtClean="0">
                <a:solidFill>
                  <a:schemeClr val="bg1"/>
                </a:solidFill>
              </a:rPr>
              <a:t>REJSTŘÍK TRESTŮ</a:t>
            </a:r>
          </a:p>
          <a:p>
            <a:pPr marL="1257300" lvl="2" indent="-342900" algn="l">
              <a:buFontTx/>
              <a:buChar char="-"/>
            </a:pPr>
            <a:r>
              <a:rPr lang="cs-CZ" sz="2400" i="1" dirty="0" smtClean="0">
                <a:solidFill>
                  <a:schemeClr val="bg1"/>
                </a:solidFill>
              </a:rPr>
              <a:t>JUSTIČNÍ AKADEMIE</a:t>
            </a:r>
          </a:p>
          <a:p>
            <a:pPr marL="1257300" lvl="2" indent="-342900" algn="l">
              <a:buFontTx/>
              <a:buChar char="-"/>
            </a:pPr>
            <a:r>
              <a:rPr lang="cs-CZ" sz="2400" i="1" dirty="0" smtClean="0">
                <a:solidFill>
                  <a:schemeClr val="bg1"/>
                </a:solidFill>
              </a:rPr>
              <a:t>PROBAČNÍ A MEDIAČNÍ SLUŽBA</a:t>
            </a:r>
          </a:p>
          <a:p>
            <a:pPr marL="1257300" lvl="2" indent="-342900" algn="l">
              <a:buFontTx/>
              <a:buChar char="-"/>
            </a:pPr>
            <a:r>
              <a:rPr lang="cs-CZ" sz="2400" i="1" dirty="0" smtClean="0">
                <a:solidFill>
                  <a:schemeClr val="bg1"/>
                </a:solidFill>
              </a:rPr>
              <a:t>„subjekty v resortu Ministerstva spravedlnosti“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07504" y="476672"/>
            <a:ext cx="237626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</a:rPr>
              <a:t>POVINNÝ SUBJEKT</a:t>
            </a:r>
          </a:p>
          <a:p>
            <a:r>
              <a:rPr lang="cs-CZ" sz="2800" b="1" dirty="0">
                <a:solidFill>
                  <a:schemeClr val="accent2">
                    <a:lumMod val="50000"/>
                  </a:schemeClr>
                </a:solidFill>
              </a:rPr>
              <a:t>§ 2/2</a:t>
            </a:r>
          </a:p>
          <a:p>
            <a:endParaRPr lang="cs-CZ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1628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059832" y="476672"/>
            <a:ext cx="6084168" cy="6192688"/>
          </a:xfrm>
        </p:spPr>
        <p:txBody>
          <a:bodyPr>
            <a:normAutofit/>
          </a:bodyPr>
          <a:lstStyle/>
          <a:p>
            <a:pPr marL="457200" indent="-457200" algn="l">
              <a:buFontTx/>
              <a:buChar char="-"/>
            </a:pPr>
            <a:r>
              <a:rPr lang="cs-CZ" sz="2800" b="1" dirty="0" smtClean="0">
                <a:solidFill>
                  <a:schemeClr val="bg1"/>
                </a:solidFill>
              </a:rPr>
              <a:t>SPECIFICKÉ ORGÁNY</a:t>
            </a:r>
          </a:p>
          <a:p>
            <a:pPr marL="457200" indent="-457200" algn="l">
              <a:buFontTx/>
              <a:buChar char="-"/>
            </a:pPr>
            <a:endParaRPr lang="cs-CZ" sz="2800" b="1" dirty="0" smtClean="0">
              <a:solidFill>
                <a:schemeClr val="bg1"/>
              </a:solidFill>
            </a:endParaRPr>
          </a:p>
          <a:p>
            <a:pPr algn="l"/>
            <a:r>
              <a:rPr lang="cs-CZ" sz="2400" dirty="0">
                <a:solidFill>
                  <a:schemeClr val="bg1"/>
                </a:solidFill>
              </a:rPr>
              <a:t>	</a:t>
            </a:r>
            <a:r>
              <a:rPr lang="cs-CZ" sz="2400" dirty="0" smtClean="0">
                <a:solidFill>
                  <a:schemeClr val="bg1"/>
                </a:solidFill>
              </a:rPr>
              <a:t>- </a:t>
            </a:r>
            <a:r>
              <a:rPr lang="cs-CZ" sz="2400" i="1" dirty="0" smtClean="0">
                <a:solidFill>
                  <a:schemeClr val="bg1"/>
                </a:solidFill>
              </a:rPr>
              <a:t>VOP</a:t>
            </a:r>
          </a:p>
          <a:p>
            <a:pPr algn="l"/>
            <a:r>
              <a:rPr lang="cs-CZ" sz="2400" i="1" dirty="0" smtClean="0">
                <a:solidFill>
                  <a:schemeClr val="bg1"/>
                </a:solidFill>
              </a:rPr>
              <a:t>	- KANCELÁŘ PŘEZIDENTA REPUBLIKY</a:t>
            </a:r>
          </a:p>
          <a:p>
            <a:pPr algn="l"/>
            <a:r>
              <a:rPr lang="cs-CZ" sz="2400" i="1" dirty="0">
                <a:solidFill>
                  <a:schemeClr val="bg1"/>
                </a:solidFill>
              </a:rPr>
              <a:t>	</a:t>
            </a:r>
            <a:r>
              <a:rPr lang="cs-CZ" sz="2400" i="1" dirty="0" smtClean="0">
                <a:solidFill>
                  <a:schemeClr val="bg1"/>
                </a:solidFill>
              </a:rPr>
              <a:t>- BEZPEČNOSTNÍ SBORY</a:t>
            </a:r>
            <a:endParaRPr lang="cs-CZ" i="1" dirty="0">
              <a:solidFill>
                <a:schemeClr val="bg1"/>
              </a:solidFill>
            </a:endParaRPr>
          </a:p>
          <a:p>
            <a:pPr algn="l"/>
            <a:endParaRPr lang="cs-CZ" sz="2400" i="1" dirty="0" smtClean="0">
              <a:solidFill>
                <a:schemeClr val="bg1"/>
              </a:solidFill>
            </a:endParaRPr>
          </a:p>
          <a:p>
            <a:pPr marL="342900" indent="-342900" algn="l">
              <a:buFontTx/>
              <a:buChar char="-"/>
            </a:pPr>
            <a:r>
              <a:rPr lang="cs-CZ" sz="2800" b="1" dirty="0" smtClean="0">
                <a:solidFill>
                  <a:schemeClr val="bg1"/>
                </a:solidFill>
              </a:rPr>
              <a:t>ÚZEMNÍ SAMOSPRÁVNÉ CELKY</a:t>
            </a:r>
          </a:p>
          <a:p>
            <a:pPr marL="342900" indent="-342900" algn="l">
              <a:buFontTx/>
              <a:buChar char="-"/>
            </a:pPr>
            <a:endParaRPr lang="cs-CZ" sz="2800" b="1" dirty="0" smtClean="0">
              <a:solidFill>
                <a:schemeClr val="bg1"/>
              </a:solidFill>
            </a:endParaRPr>
          </a:p>
          <a:p>
            <a:pPr lvl="1" algn="l"/>
            <a:r>
              <a:rPr lang="cs-CZ" sz="2500" i="1" dirty="0" smtClean="0">
                <a:solidFill>
                  <a:schemeClr val="bg1"/>
                </a:solidFill>
              </a:rPr>
              <a:t>- OBEC</a:t>
            </a:r>
          </a:p>
          <a:p>
            <a:pPr lvl="1" algn="l"/>
            <a:r>
              <a:rPr lang="cs-CZ" sz="2500" i="1" dirty="0" smtClean="0">
                <a:solidFill>
                  <a:schemeClr val="bg1"/>
                </a:solidFill>
              </a:rPr>
              <a:t>- KRAJ</a:t>
            </a:r>
          </a:p>
          <a:p>
            <a:pPr marL="1257300" lvl="2" indent="-342900" algn="l">
              <a:buFontTx/>
              <a:buChar char="-"/>
            </a:pPr>
            <a:r>
              <a:rPr lang="cs-CZ" sz="2200" i="1" dirty="0" smtClean="0">
                <a:solidFill>
                  <a:schemeClr val="bg1"/>
                </a:solidFill>
              </a:rPr>
              <a:t>Přenesená působnost</a:t>
            </a:r>
          </a:p>
          <a:p>
            <a:pPr marL="1257300" lvl="2" indent="-342900" algn="l">
              <a:buFontTx/>
              <a:buChar char="-"/>
            </a:pPr>
            <a:r>
              <a:rPr lang="cs-CZ" sz="2200" i="1" dirty="0" smtClean="0">
                <a:solidFill>
                  <a:schemeClr val="bg1"/>
                </a:solidFill>
              </a:rPr>
              <a:t>Samostatná působnost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07504" y="476672"/>
            <a:ext cx="237626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</a:rPr>
              <a:t>POVINNÝ SUBJEKT</a:t>
            </a:r>
          </a:p>
          <a:p>
            <a:r>
              <a:rPr lang="cs-CZ" sz="2800" b="1" dirty="0">
                <a:solidFill>
                  <a:schemeClr val="accent2">
                    <a:lumMod val="50000"/>
                  </a:schemeClr>
                </a:solidFill>
              </a:rPr>
              <a:t>§ 2/2</a:t>
            </a:r>
          </a:p>
          <a:p>
            <a:endParaRPr lang="cs-CZ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2680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059832" y="476672"/>
            <a:ext cx="5760640" cy="6192688"/>
          </a:xfrm>
        </p:spPr>
        <p:txBody>
          <a:bodyPr>
            <a:normAutofit/>
          </a:bodyPr>
          <a:lstStyle/>
          <a:p>
            <a:pPr marL="342900" indent="-342900" algn="l">
              <a:buFontTx/>
              <a:buChar char="-"/>
            </a:pPr>
            <a:r>
              <a:rPr lang="cs-CZ" sz="2800" b="1" dirty="0" smtClean="0">
                <a:solidFill>
                  <a:schemeClr val="bg1"/>
                </a:solidFill>
              </a:rPr>
              <a:t>VEŘEJNÉ INSTITUCE</a:t>
            </a:r>
          </a:p>
          <a:p>
            <a:pPr marL="342900" indent="-342900" algn="l">
              <a:buFontTx/>
              <a:buChar char="-"/>
            </a:pPr>
            <a:endParaRPr lang="cs-CZ" sz="2400" dirty="0">
              <a:solidFill>
                <a:schemeClr val="bg1"/>
              </a:solidFill>
            </a:endParaRPr>
          </a:p>
          <a:p>
            <a:pPr marL="342900" indent="-342900" algn="l">
              <a:buFontTx/>
              <a:buChar char="-"/>
            </a:pPr>
            <a:r>
              <a:rPr lang="cs-CZ" sz="2400" dirty="0" smtClean="0">
                <a:solidFill>
                  <a:schemeClr val="bg1"/>
                </a:solidFill>
              </a:rPr>
              <a:t>- </a:t>
            </a:r>
            <a:r>
              <a:rPr lang="cs-CZ" sz="2400" u="sng" dirty="0" smtClean="0">
                <a:solidFill>
                  <a:schemeClr val="bg1"/>
                </a:solidFill>
              </a:rPr>
              <a:t>POJMOVÉ ZNAKY:</a:t>
            </a:r>
          </a:p>
          <a:p>
            <a:pPr marL="800100" lvl="1" indent="-342900" algn="l">
              <a:buFontTx/>
              <a:buChar char="-"/>
            </a:pPr>
            <a:r>
              <a:rPr lang="cs-CZ" sz="2500" dirty="0" smtClean="0">
                <a:solidFill>
                  <a:schemeClr val="bg1"/>
                </a:solidFill>
              </a:rPr>
              <a:t>Veřejný účel</a:t>
            </a:r>
          </a:p>
          <a:p>
            <a:pPr marL="800100" lvl="1" indent="-342900" algn="l">
              <a:buFontTx/>
              <a:buChar char="-"/>
            </a:pPr>
            <a:r>
              <a:rPr lang="cs-CZ" sz="2500" dirty="0" smtClean="0">
                <a:solidFill>
                  <a:schemeClr val="bg1"/>
                </a:solidFill>
              </a:rPr>
              <a:t>Zřizování státem</a:t>
            </a:r>
          </a:p>
          <a:p>
            <a:pPr marL="800100" lvl="1" indent="-342900" algn="l">
              <a:buFontTx/>
              <a:buChar char="-"/>
            </a:pPr>
            <a:r>
              <a:rPr lang="cs-CZ" sz="2500" dirty="0" smtClean="0">
                <a:solidFill>
                  <a:schemeClr val="bg1"/>
                </a:solidFill>
              </a:rPr>
              <a:t>Dohled</a:t>
            </a:r>
          </a:p>
          <a:p>
            <a:pPr marL="800100" lvl="1" indent="-342900" algn="l">
              <a:buFontTx/>
              <a:buChar char="-"/>
            </a:pPr>
            <a:r>
              <a:rPr lang="cs-CZ" sz="2500" dirty="0" smtClean="0">
                <a:solidFill>
                  <a:schemeClr val="bg1"/>
                </a:solidFill>
              </a:rPr>
              <a:t>Vznik</a:t>
            </a:r>
          </a:p>
          <a:p>
            <a:pPr marL="800100" lvl="1" indent="-342900" algn="l">
              <a:buFontTx/>
              <a:buChar char="-"/>
            </a:pPr>
            <a:r>
              <a:rPr lang="cs-CZ" sz="2500" dirty="0" smtClean="0">
                <a:solidFill>
                  <a:schemeClr val="bg1"/>
                </a:solidFill>
              </a:rPr>
              <a:t>Ovládání</a:t>
            </a:r>
          </a:p>
          <a:p>
            <a:pPr lvl="1" algn="l"/>
            <a:r>
              <a:rPr lang="cs-CZ" sz="2500" dirty="0" smtClean="0">
                <a:solidFill>
                  <a:schemeClr val="bg1"/>
                </a:solidFill>
              </a:rPr>
              <a:t>- Financování </a:t>
            </a:r>
          </a:p>
          <a:p>
            <a:pPr marL="342900" indent="-342900" algn="l">
              <a:buFontTx/>
              <a:buChar char="-"/>
            </a:pPr>
            <a:endParaRPr lang="cs-CZ" i="1" dirty="0" smtClean="0">
              <a:solidFill>
                <a:schemeClr val="bg1"/>
              </a:solidFill>
            </a:endParaRPr>
          </a:p>
          <a:p>
            <a:pPr marL="342900" indent="-342900" algn="l">
              <a:buFontTx/>
              <a:buChar char="-"/>
            </a:pPr>
            <a:r>
              <a:rPr lang="cs-CZ" i="1" dirty="0" smtClean="0">
                <a:solidFill>
                  <a:schemeClr val="bg1"/>
                </a:solidFill>
              </a:rPr>
              <a:t>NE: ČEZ a.s. (IV. ÚS 1146/16), politické strany a hnutí (</a:t>
            </a:r>
            <a:r>
              <a:rPr lang="cs-CZ" i="1" dirty="0" err="1" smtClean="0">
                <a:solidFill>
                  <a:schemeClr val="bg1"/>
                </a:solidFill>
              </a:rPr>
              <a:t>sp</a:t>
            </a:r>
            <a:r>
              <a:rPr lang="cs-CZ" i="1" dirty="0" smtClean="0">
                <a:solidFill>
                  <a:schemeClr val="bg1"/>
                </a:solidFill>
              </a:rPr>
              <a:t>. zn. 6 As 43/2017), registrované církve</a:t>
            </a:r>
          </a:p>
          <a:p>
            <a:pPr marL="342900" indent="-342900" algn="l">
              <a:buFontTx/>
              <a:buChar char="-"/>
            </a:pPr>
            <a:r>
              <a:rPr lang="cs-CZ" i="1" dirty="0" smtClean="0">
                <a:solidFill>
                  <a:schemeClr val="bg1"/>
                </a:solidFill>
              </a:rPr>
              <a:t>ANO: VZP, Ředitelství silnic a dálnic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07504" y="476672"/>
            <a:ext cx="237626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</a:rPr>
              <a:t>POVINNÝ SUBJEKT</a:t>
            </a:r>
          </a:p>
          <a:p>
            <a:r>
              <a:rPr lang="cs-CZ" sz="2800" b="1" dirty="0">
                <a:solidFill>
                  <a:schemeClr val="accent2">
                    <a:lumMod val="50000"/>
                  </a:schemeClr>
                </a:solidFill>
              </a:rPr>
              <a:t>§ 2/2</a:t>
            </a:r>
          </a:p>
          <a:p>
            <a:endParaRPr lang="cs-CZ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2680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7239000" cy="2160240"/>
          </a:xfrm>
        </p:spPr>
        <p:txBody>
          <a:bodyPr>
            <a:normAutofit/>
          </a:bodyPr>
          <a:lstStyle/>
          <a:p>
            <a:r>
              <a:rPr lang="cs-CZ" dirty="0" smtClean="0"/>
              <a:t>nález ze dne 24. ledna </a:t>
            </a:r>
            <a:r>
              <a:rPr lang="cs-CZ" dirty="0"/>
              <a:t>2007,</a:t>
            </a:r>
            <a:br>
              <a:rPr lang="cs-CZ" dirty="0"/>
            </a:br>
            <a:r>
              <a:rPr lang="cs-CZ" dirty="0" err="1"/>
              <a:t>sp</a:t>
            </a:r>
            <a:r>
              <a:rPr lang="cs-CZ" dirty="0"/>
              <a:t>. zn. I. ÚS 260/06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700808"/>
            <a:ext cx="7239000" cy="484632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cs-CZ" i="1" dirty="0"/>
              <a:t>Letiště Praha byl zřízen státem, jeho orgány jsou vytvářeny státem, stát zákonem zakotvenými prostředky vykonává dohled nad jeho činností, a plní veřejný účel; pokud jde o způsob jeho založení (zániku), ten kombinuje na jedné straně soukromoprávní postup dle obchodního zákoníku (zakladatelská listina, forma a okamžik vzniku), leč obsahuje na druhé straně schvalovací proces v rámci působení orgánu výkonné moci a celkově velkou míru ingerence státu v procesu vzniku a zániku daného státního podniku. Nelze potom než uzavřít, že výrazně převažují znaky svědčící o veřejné povaze státního podniku Letiště Praha, a proto je namístě přijmout závěr, že se jedná o instituci veřejnou.</a:t>
            </a:r>
          </a:p>
        </p:txBody>
      </p:sp>
    </p:spTree>
    <p:extLst>
      <p:ext uri="{BB962C8B-B14F-4D97-AF65-F5344CB8AC3E}">
        <p14:creationId xmlns:p14="http://schemas.microsoft.com/office/powerpoint/2010/main" val="3703282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059832" y="476672"/>
            <a:ext cx="5760640" cy="6192688"/>
          </a:xfrm>
        </p:spPr>
        <p:txBody>
          <a:bodyPr>
            <a:normAutofit/>
          </a:bodyPr>
          <a:lstStyle/>
          <a:p>
            <a:pPr marL="342900" indent="-342900" algn="l">
              <a:buFontTx/>
              <a:buChar char="-"/>
            </a:pPr>
            <a:r>
              <a:rPr lang="cs-CZ" sz="2800" b="1" dirty="0" smtClean="0">
                <a:solidFill>
                  <a:schemeClr val="bg1"/>
                </a:solidFill>
              </a:rPr>
              <a:t>- PŮSOBNOST POVINNÝCH SUBJEKTŮ</a:t>
            </a:r>
          </a:p>
          <a:p>
            <a:pPr marL="342900" indent="-342900" algn="l">
              <a:buFontTx/>
              <a:buChar char="-"/>
            </a:pPr>
            <a:endParaRPr lang="cs-CZ" sz="2800" b="1" i="1" dirty="0">
              <a:solidFill>
                <a:schemeClr val="bg1"/>
              </a:solidFill>
            </a:endParaRPr>
          </a:p>
          <a:p>
            <a:pPr marL="342900" indent="-342900" algn="l">
              <a:buFontTx/>
              <a:buChar char="-"/>
            </a:pPr>
            <a:r>
              <a:rPr lang="cs-CZ" sz="2800" b="1" dirty="0" smtClean="0">
                <a:solidFill>
                  <a:schemeClr val="bg1"/>
                </a:solidFill>
              </a:rPr>
              <a:t>- ROZSAH ROZHODOVACÍ ČINNOSTI</a:t>
            </a:r>
          </a:p>
          <a:p>
            <a:pPr marL="342900" indent="-342900" algn="l">
              <a:buFontTx/>
              <a:buChar char="-"/>
            </a:pPr>
            <a:endParaRPr lang="cs-CZ" sz="2800" b="1" dirty="0" smtClean="0">
              <a:solidFill>
                <a:schemeClr val="bg1"/>
              </a:solidFill>
            </a:endParaRPr>
          </a:p>
          <a:p>
            <a:pPr marL="800100" lvl="1" indent="-342900" algn="l">
              <a:buFontTx/>
              <a:buChar char="-"/>
            </a:pPr>
            <a:r>
              <a:rPr lang="cs-CZ" sz="2900" dirty="0" smtClean="0">
                <a:solidFill>
                  <a:schemeClr val="bg1"/>
                </a:solidFill>
              </a:rPr>
              <a:t>Hranice? Šikana, zneužití práva</a:t>
            </a:r>
            <a:endParaRPr lang="cs-CZ" sz="2900" dirty="0">
              <a:solidFill>
                <a:schemeClr val="bg1"/>
              </a:solidFill>
            </a:endParaRPr>
          </a:p>
          <a:p>
            <a:pPr marL="342900" indent="-342900" algn="l">
              <a:buFontTx/>
              <a:buChar char="-"/>
            </a:pPr>
            <a:endParaRPr lang="cs-CZ" dirty="0" smtClean="0">
              <a:solidFill>
                <a:schemeClr val="bg1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476672"/>
            <a:ext cx="237626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</a:rPr>
              <a:t>PŮSOBNOST ZÁKONA</a:t>
            </a:r>
          </a:p>
          <a:p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</a:rPr>
              <a:t>§ 2/1</a:t>
            </a:r>
            <a:endParaRPr lang="cs-CZ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101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059832" y="476672"/>
            <a:ext cx="5760640" cy="6192688"/>
          </a:xfrm>
        </p:spPr>
        <p:txBody>
          <a:bodyPr>
            <a:normAutofit/>
          </a:bodyPr>
          <a:lstStyle/>
          <a:p>
            <a:pPr marL="342900" indent="-342900" algn="l">
              <a:buFontTx/>
              <a:buChar char="-"/>
            </a:pPr>
            <a:r>
              <a:rPr lang="cs-CZ" sz="2800" b="1" dirty="0" smtClean="0">
                <a:solidFill>
                  <a:schemeClr val="bg1"/>
                </a:solidFill>
              </a:rPr>
              <a:t>Žadatel </a:t>
            </a:r>
          </a:p>
          <a:p>
            <a:pPr marL="800100" lvl="1" indent="-342900" algn="l">
              <a:buFontTx/>
              <a:buChar char="-"/>
            </a:pPr>
            <a:r>
              <a:rPr lang="cs-CZ" sz="3000" dirty="0" smtClean="0">
                <a:solidFill>
                  <a:schemeClr val="bg1"/>
                </a:solidFill>
              </a:rPr>
              <a:t>Osoba žadatele</a:t>
            </a:r>
          </a:p>
          <a:p>
            <a:pPr marL="800100" lvl="1" indent="-342900" algn="l">
              <a:buFontTx/>
              <a:buChar char="-"/>
            </a:pPr>
            <a:r>
              <a:rPr lang="cs-CZ" sz="3000" dirty="0" smtClean="0">
                <a:solidFill>
                  <a:schemeClr val="bg1"/>
                </a:solidFill>
              </a:rPr>
              <a:t>Informace o žadateli </a:t>
            </a:r>
          </a:p>
          <a:p>
            <a:pPr lvl="1" algn="l"/>
            <a:endParaRPr lang="cs-CZ" sz="3000" dirty="0" smtClean="0">
              <a:solidFill>
                <a:schemeClr val="bg1"/>
              </a:solidFill>
            </a:endParaRPr>
          </a:p>
          <a:p>
            <a:pPr marL="914400" lvl="1" indent="-457200" algn="l">
              <a:buFontTx/>
              <a:buChar char="-"/>
            </a:pPr>
            <a:r>
              <a:rPr lang="cs-CZ" sz="3000" b="1" dirty="0" smtClean="0">
                <a:solidFill>
                  <a:schemeClr val="bg1"/>
                </a:solidFill>
              </a:rPr>
              <a:t>Žádost</a:t>
            </a:r>
          </a:p>
          <a:p>
            <a:pPr marL="1371600" lvl="2" indent="-457200" algn="l">
              <a:buFontTx/>
              <a:buChar char="-"/>
            </a:pPr>
            <a:r>
              <a:rPr lang="cs-CZ" sz="2700" dirty="0" smtClean="0">
                <a:solidFill>
                  <a:schemeClr val="bg1"/>
                </a:solidFill>
              </a:rPr>
              <a:t>- formální náležitosti</a:t>
            </a:r>
          </a:p>
          <a:p>
            <a:pPr marL="1371600" lvl="2" indent="-457200" algn="l">
              <a:buFontTx/>
              <a:buChar char="-"/>
            </a:pPr>
            <a:r>
              <a:rPr lang="cs-CZ" sz="2700" dirty="0" smtClean="0">
                <a:solidFill>
                  <a:schemeClr val="bg1"/>
                </a:solidFill>
              </a:rPr>
              <a:t>- § 14 </a:t>
            </a:r>
            <a:r>
              <a:rPr lang="cs-CZ" sz="2700" dirty="0" err="1" smtClean="0">
                <a:solidFill>
                  <a:schemeClr val="bg1"/>
                </a:solidFill>
              </a:rPr>
              <a:t>InfZ</a:t>
            </a:r>
            <a:endParaRPr lang="cs-CZ" sz="2700" dirty="0">
              <a:solidFill>
                <a:schemeClr val="bg1"/>
              </a:solidFill>
            </a:endParaRPr>
          </a:p>
          <a:p>
            <a:pPr lvl="1" algn="l"/>
            <a:endParaRPr lang="cs-CZ" sz="3000" dirty="0">
              <a:solidFill>
                <a:schemeClr val="bg1"/>
              </a:solidFill>
            </a:endParaRPr>
          </a:p>
          <a:p>
            <a:pPr lvl="1" algn="l"/>
            <a:r>
              <a:rPr lang="cs-CZ" sz="3000" b="1" dirty="0" smtClean="0">
                <a:solidFill>
                  <a:schemeClr val="bg1"/>
                </a:solidFill>
              </a:rPr>
              <a:t>POSKYTNUTÍ ŽÁDOSTI</a:t>
            </a:r>
          </a:p>
          <a:p>
            <a:pPr marL="914400" lvl="1" indent="-457200" algn="l">
              <a:buFontTx/>
              <a:buChar char="-"/>
            </a:pPr>
            <a:r>
              <a:rPr lang="cs-CZ" sz="3000" dirty="0" smtClean="0">
                <a:solidFill>
                  <a:schemeClr val="bg1"/>
                </a:solidFill>
              </a:rPr>
              <a:t>Zveřejněním</a:t>
            </a:r>
          </a:p>
          <a:p>
            <a:pPr marL="914400" lvl="1" indent="-457200" algn="l">
              <a:buFontTx/>
              <a:buChar char="-"/>
            </a:pPr>
            <a:r>
              <a:rPr lang="cs-CZ" sz="3000" dirty="0" smtClean="0">
                <a:solidFill>
                  <a:schemeClr val="bg1"/>
                </a:solidFill>
              </a:rPr>
              <a:t>Poskytnutí na žádost </a:t>
            </a:r>
            <a:endParaRPr lang="cs-CZ" sz="3000" dirty="0">
              <a:solidFill>
                <a:schemeClr val="bg1"/>
              </a:solidFill>
            </a:endParaRPr>
          </a:p>
          <a:p>
            <a:pPr marL="342900" indent="-342900" algn="l">
              <a:buFontTx/>
              <a:buChar char="-"/>
            </a:pPr>
            <a:endParaRPr lang="cs-CZ" dirty="0" smtClean="0">
              <a:solidFill>
                <a:schemeClr val="bg1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476672"/>
            <a:ext cx="237626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</a:rPr>
              <a:t>ŽÁDOST O INFORMACE</a:t>
            </a:r>
          </a:p>
          <a:p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</a:rPr>
              <a:t>§ 13</a:t>
            </a:r>
          </a:p>
          <a:p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</a:rPr>
              <a:t>§ 14/2</a:t>
            </a:r>
            <a:endParaRPr lang="cs-CZ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5764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059832" y="476672"/>
            <a:ext cx="5760640" cy="6192688"/>
          </a:xfrm>
        </p:spPr>
        <p:txBody>
          <a:bodyPr>
            <a:normAutofit/>
          </a:bodyPr>
          <a:lstStyle/>
          <a:p>
            <a:pPr marL="342900" indent="-342900" algn="l">
              <a:buFontTx/>
              <a:buChar char="-"/>
            </a:pPr>
            <a:r>
              <a:rPr lang="cs-CZ" sz="2800" b="1" dirty="0" smtClean="0">
                <a:solidFill>
                  <a:schemeClr val="bg1"/>
                </a:solidFill>
              </a:rPr>
              <a:t>- INFO O ČINNOSTI</a:t>
            </a:r>
          </a:p>
          <a:p>
            <a:pPr marL="342900" indent="-342900" algn="l">
              <a:buFontTx/>
              <a:buChar char="-"/>
            </a:pPr>
            <a:endParaRPr lang="cs-CZ" sz="2800" b="1" dirty="0">
              <a:solidFill>
                <a:schemeClr val="bg1"/>
              </a:solidFill>
            </a:endParaRPr>
          </a:p>
          <a:p>
            <a:pPr marL="342900" indent="-342900" algn="l">
              <a:buFontTx/>
              <a:buChar char="-"/>
            </a:pPr>
            <a:r>
              <a:rPr lang="cs-CZ" sz="2800" b="1" u="sng" dirty="0" smtClean="0">
                <a:solidFill>
                  <a:schemeClr val="bg1"/>
                </a:solidFill>
              </a:rPr>
              <a:t>OMEZENÍ (§ 9/1 - § 11 odst. 2)</a:t>
            </a:r>
          </a:p>
          <a:p>
            <a:pPr marL="800100" lvl="1" indent="-342900" algn="l">
              <a:buFontTx/>
              <a:buChar char="-"/>
            </a:pPr>
            <a:r>
              <a:rPr lang="cs-CZ" sz="3100" b="1" dirty="0" smtClean="0">
                <a:solidFill>
                  <a:schemeClr val="bg1"/>
                </a:solidFill>
              </a:rPr>
              <a:t>Utajované informace</a:t>
            </a:r>
          </a:p>
          <a:p>
            <a:pPr marL="800100" lvl="1" indent="-342900" algn="l">
              <a:buFontTx/>
              <a:buChar char="-"/>
            </a:pPr>
            <a:r>
              <a:rPr lang="cs-CZ" sz="3100" b="1" dirty="0" smtClean="0">
                <a:solidFill>
                  <a:schemeClr val="bg1"/>
                </a:solidFill>
              </a:rPr>
              <a:t>Příjemci veřejných prostředků</a:t>
            </a:r>
          </a:p>
          <a:p>
            <a:pPr marL="800100" lvl="1" indent="-342900" algn="l">
              <a:buFontTx/>
              <a:buChar char="-"/>
            </a:pPr>
            <a:r>
              <a:rPr lang="cs-CZ" sz="3100" b="1" dirty="0" smtClean="0">
                <a:solidFill>
                  <a:schemeClr val="bg1"/>
                </a:solidFill>
              </a:rPr>
              <a:t>Obchodní tajemství</a:t>
            </a:r>
          </a:p>
          <a:p>
            <a:pPr marL="800100" lvl="1" indent="-342900" algn="l">
              <a:buFontTx/>
              <a:buChar char="-"/>
            </a:pPr>
            <a:r>
              <a:rPr lang="cs-CZ" sz="3100" b="1" dirty="0" smtClean="0">
                <a:solidFill>
                  <a:schemeClr val="bg1"/>
                </a:solidFill>
              </a:rPr>
              <a:t>Autorská práva</a:t>
            </a:r>
          </a:p>
          <a:p>
            <a:pPr marL="800100" lvl="1" indent="-342900" algn="l">
              <a:buFontTx/>
              <a:buChar char="-"/>
            </a:pPr>
            <a:r>
              <a:rPr lang="cs-CZ" sz="3100" b="1" dirty="0" smtClean="0">
                <a:solidFill>
                  <a:schemeClr val="bg1"/>
                </a:solidFill>
              </a:rPr>
              <a:t>Důvěrnosti majetkových poměrů</a:t>
            </a:r>
            <a:endParaRPr lang="cs-CZ" sz="3100" dirty="0">
              <a:solidFill>
                <a:schemeClr val="bg1"/>
              </a:solidFill>
            </a:endParaRPr>
          </a:p>
          <a:p>
            <a:pPr marL="342900" indent="-342900" algn="l">
              <a:buFontTx/>
              <a:buChar char="-"/>
            </a:pPr>
            <a:endParaRPr lang="cs-CZ" dirty="0" smtClean="0">
              <a:solidFill>
                <a:schemeClr val="bg1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07504" y="496144"/>
            <a:ext cx="237626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</a:rPr>
              <a:t>POVINNOST</a:t>
            </a:r>
          </a:p>
          <a:p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</a:rPr>
              <a:t>POSKYTOVAT</a:t>
            </a:r>
          </a:p>
          <a:p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</a:rPr>
              <a:t>INFORMACE</a:t>
            </a:r>
            <a:endParaRPr lang="cs-CZ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6636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059832" y="476672"/>
            <a:ext cx="5760640" cy="6192688"/>
          </a:xfrm>
        </p:spPr>
        <p:txBody>
          <a:bodyPr>
            <a:normAutofit/>
          </a:bodyPr>
          <a:lstStyle/>
          <a:p>
            <a:pPr marL="342900" indent="-342900" algn="l">
              <a:buFontTx/>
              <a:buChar char="-"/>
            </a:pPr>
            <a:r>
              <a:rPr lang="cs-CZ" sz="2800" b="1" u="sng" dirty="0" smtClean="0">
                <a:solidFill>
                  <a:schemeClr val="bg1"/>
                </a:solidFill>
              </a:rPr>
              <a:t>VÝLUKY § 11 - NEPOSKYTNE</a:t>
            </a:r>
          </a:p>
          <a:p>
            <a:pPr marL="800100" lvl="1" indent="-342900" algn="l">
              <a:buFontTx/>
              <a:buChar char="-"/>
            </a:pPr>
            <a:r>
              <a:rPr lang="cs-CZ" sz="2800" b="1" dirty="0" smtClean="0">
                <a:solidFill>
                  <a:schemeClr val="bg1"/>
                </a:solidFill>
              </a:rPr>
              <a:t>Vnitřní pokyny, personální předpisy</a:t>
            </a:r>
          </a:p>
          <a:p>
            <a:pPr marL="800100" lvl="1" indent="-342900" algn="l"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Nová informace (příprava rozhodnutí)</a:t>
            </a:r>
          </a:p>
          <a:p>
            <a:pPr marL="800100" lvl="1" indent="-342900" algn="l"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OSN, EU – bezpečnost státu</a:t>
            </a:r>
          </a:p>
          <a:p>
            <a:pPr marL="800100" lvl="1" indent="-342900" algn="l"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Bez použití veřejných prostředků</a:t>
            </a:r>
          </a:p>
          <a:p>
            <a:pPr marL="800100" lvl="1" indent="-342900" algn="l"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Kontrolní, dohledová činnost</a:t>
            </a:r>
            <a:endParaRPr lang="cs-CZ" sz="3200" dirty="0">
              <a:solidFill>
                <a:schemeClr val="bg1"/>
              </a:solidFill>
            </a:endParaRPr>
          </a:p>
          <a:p>
            <a:pPr marL="342900" indent="-342900" algn="l">
              <a:buFontTx/>
              <a:buChar char="-"/>
            </a:pPr>
            <a:endParaRPr lang="cs-CZ" dirty="0" smtClean="0">
              <a:solidFill>
                <a:schemeClr val="bg1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07504" y="496144"/>
            <a:ext cx="237626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</a:rPr>
              <a:t>POVINNOST</a:t>
            </a:r>
          </a:p>
          <a:p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</a:rPr>
              <a:t>POSKYTOVAT</a:t>
            </a:r>
          </a:p>
          <a:p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</a:rPr>
              <a:t>INFORMACE</a:t>
            </a:r>
            <a:endParaRPr lang="cs-CZ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5193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059832" y="476672"/>
            <a:ext cx="5760640" cy="6192688"/>
          </a:xfrm>
        </p:spPr>
        <p:txBody>
          <a:bodyPr>
            <a:normAutofit/>
          </a:bodyPr>
          <a:lstStyle/>
          <a:p>
            <a:pPr marL="342900" indent="-342900" algn="l">
              <a:buFontTx/>
              <a:buChar char="-"/>
            </a:pPr>
            <a:r>
              <a:rPr lang="cs-CZ" sz="2800" b="1" u="sng" dirty="0" smtClean="0">
                <a:solidFill>
                  <a:schemeClr val="bg1"/>
                </a:solidFill>
              </a:rPr>
              <a:t>VÝLUKY § 11 - NEPOSKYTNE</a:t>
            </a:r>
          </a:p>
          <a:p>
            <a:pPr marL="342900" indent="-342900" algn="l"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- </a:t>
            </a:r>
            <a:r>
              <a:rPr lang="cs-CZ" sz="2800" dirty="0" smtClean="0">
                <a:solidFill>
                  <a:schemeClr val="bg1"/>
                </a:solidFill>
              </a:rPr>
              <a:t>probíhající trestní řízení</a:t>
            </a:r>
          </a:p>
          <a:p>
            <a:pPr marL="342900" indent="-342900" algn="l">
              <a:buFontTx/>
              <a:buChar char="-"/>
            </a:pPr>
            <a:r>
              <a:rPr lang="cs-CZ" sz="2800" dirty="0" smtClean="0">
                <a:solidFill>
                  <a:schemeClr val="bg1"/>
                </a:solidFill>
              </a:rPr>
              <a:t>- rozhodovací činnost soudů s výjimkou rozsudků</a:t>
            </a:r>
          </a:p>
          <a:p>
            <a:pPr marL="342900" indent="-342900" algn="l">
              <a:buFontTx/>
              <a:buChar char="-"/>
            </a:pPr>
            <a:r>
              <a:rPr lang="cs-CZ" sz="2800" dirty="0" smtClean="0">
                <a:solidFill>
                  <a:schemeClr val="bg1"/>
                </a:solidFill>
              </a:rPr>
              <a:t>- zpravodajské služby</a:t>
            </a:r>
          </a:p>
          <a:p>
            <a:pPr marL="342900" indent="-342900" algn="l">
              <a:buFontTx/>
              <a:buChar char="-"/>
            </a:pPr>
            <a:r>
              <a:rPr lang="cs-CZ" sz="2800" dirty="0" smtClean="0">
                <a:solidFill>
                  <a:schemeClr val="bg1"/>
                </a:solidFill>
              </a:rPr>
              <a:t>- kontroly NKÚ</a:t>
            </a:r>
          </a:p>
          <a:p>
            <a:pPr marL="342900" indent="-342900" algn="l">
              <a:buFontTx/>
              <a:buChar char="-"/>
            </a:pPr>
            <a:r>
              <a:rPr lang="cs-CZ" sz="2800" dirty="0" smtClean="0">
                <a:solidFill>
                  <a:schemeClr val="bg1"/>
                </a:solidFill>
              </a:rPr>
              <a:t>- Finanční analytický úřad</a:t>
            </a:r>
          </a:p>
          <a:p>
            <a:pPr marL="342900" indent="-342900" algn="l">
              <a:buFontTx/>
              <a:buChar char="-"/>
            </a:pPr>
            <a:r>
              <a:rPr lang="cs-CZ" sz="2800" dirty="0" smtClean="0">
                <a:solidFill>
                  <a:schemeClr val="bg1"/>
                </a:solidFill>
              </a:rPr>
              <a:t>- Česká národní banka (centrální evidence účtů)</a:t>
            </a:r>
          </a:p>
          <a:p>
            <a:pPr marL="342900" indent="-342900" algn="l">
              <a:buFontTx/>
              <a:buChar char="-"/>
            </a:pPr>
            <a:r>
              <a:rPr lang="cs-CZ" sz="2800" dirty="0" smtClean="0">
                <a:solidFill>
                  <a:schemeClr val="bg1"/>
                </a:solidFill>
              </a:rPr>
              <a:t>- orgány činné v trestním řízení 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07504" y="496144"/>
            <a:ext cx="237626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</a:rPr>
              <a:t>POVINNOST</a:t>
            </a:r>
          </a:p>
          <a:p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</a:rPr>
              <a:t>POSKYTOVAT</a:t>
            </a:r>
          </a:p>
          <a:p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</a:rPr>
              <a:t>INFORMACE</a:t>
            </a:r>
            <a:endParaRPr lang="cs-CZ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0970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059832" y="476672"/>
            <a:ext cx="5760640" cy="6192688"/>
          </a:xfrm>
        </p:spPr>
        <p:txBody>
          <a:bodyPr>
            <a:normAutofit/>
          </a:bodyPr>
          <a:lstStyle/>
          <a:p>
            <a:pPr marL="342900" indent="-342900" algn="l">
              <a:buFontTx/>
              <a:buChar char="-"/>
            </a:pPr>
            <a:r>
              <a:rPr lang="cs-CZ" sz="2800" b="1" u="sng" dirty="0" smtClean="0">
                <a:solidFill>
                  <a:schemeClr val="bg1"/>
                </a:solidFill>
              </a:rPr>
              <a:t>VYLOUČENÍ APLIKACE</a:t>
            </a:r>
          </a:p>
          <a:p>
            <a:pPr marL="342900" indent="-342900" algn="l">
              <a:buFontTx/>
              <a:buChar char="-"/>
            </a:pPr>
            <a:r>
              <a:rPr lang="cs-CZ" sz="2800" dirty="0" smtClean="0">
                <a:solidFill>
                  <a:schemeClr val="bg1"/>
                </a:solidFill>
              </a:rPr>
              <a:t>- </a:t>
            </a:r>
            <a:r>
              <a:rPr lang="cs-CZ" sz="2400" dirty="0" smtClean="0">
                <a:solidFill>
                  <a:schemeClr val="bg1"/>
                </a:solidFill>
              </a:rPr>
              <a:t>zákon o právu na informace o životním prostředí</a:t>
            </a:r>
          </a:p>
          <a:p>
            <a:pPr marL="342900" indent="-342900" algn="l">
              <a:buFontTx/>
              <a:buChar char="-"/>
            </a:pPr>
            <a:r>
              <a:rPr lang="cs-CZ" sz="2400" dirty="0" smtClean="0">
                <a:solidFill>
                  <a:schemeClr val="bg1"/>
                </a:solidFill>
              </a:rPr>
              <a:t>- katastrální zákon</a:t>
            </a:r>
          </a:p>
          <a:p>
            <a:pPr marL="342900" indent="-342900" algn="l">
              <a:buFontTx/>
              <a:buChar char="-"/>
            </a:pPr>
            <a:r>
              <a:rPr lang="cs-CZ" sz="2400" dirty="0" smtClean="0">
                <a:solidFill>
                  <a:schemeClr val="bg1"/>
                </a:solidFill>
              </a:rPr>
              <a:t>- zákon o archivnictví</a:t>
            </a:r>
          </a:p>
          <a:p>
            <a:pPr marL="342900" indent="-342900" algn="l">
              <a:buFontTx/>
              <a:buChar char="-"/>
            </a:pPr>
            <a:r>
              <a:rPr lang="cs-CZ" sz="2400" dirty="0" smtClean="0">
                <a:solidFill>
                  <a:schemeClr val="bg1"/>
                </a:solidFill>
              </a:rPr>
              <a:t>- zákon o Sbírce zákonů</a:t>
            </a:r>
          </a:p>
          <a:p>
            <a:pPr marL="342900" indent="-342900" algn="l">
              <a:buFontTx/>
              <a:buChar char="-"/>
            </a:pPr>
            <a:endParaRPr lang="cs-CZ" sz="2400" dirty="0">
              <a:solidFill>
                <a:schemeClr val="bg1"/>
              </a:solidFill>
            </a:endParaRPr>
          </a:p>
          <a:p>
            <a:pPr marL="342900" indent="-342900" algn="l">
              <a:buFontTx/>
              <a:buChar char="-"/>
            </a:pPr>
            <a:r>
              <a:rPr lang="cs-CZ" sz="2400" dirty="0" smtClean="0">
                <a:solidFill>
                  <a:schemeClr val="bg1"/>
                </a:solidFill>
              </a:rPr>
              <a:t>SPRÁVNÍ ŘÁD – nahlížení do spisu</a:t>
            </a:r>
            <a:endParaRPr lang="cs-CZ" sz="2500" dirty="0">
              <a:solidFill>
                <a:schemeClr val="bg1"/>
              </a:solidFill>
            </a:endParaRPr>
          </a:p>
          <a:p>
            <a:pPr marL="342900" indent="-342900" algn="l">
              <a:buFontTx/>
              <a:buChar char="-"/>
            </a:pPr>
            <a:r>
              <a:rPr lang="cs-CZ" sz="2500" dirty="0" smtClean="0">
                <a:solidFill>
                  <a:schemeClr val="bg1"/>
                </a:solidFill>
              </a:rPr>
              <a:t>TRESTNÍ ŘÁD</a:t>
            </a:r>
          </a:p>
          <a:p>
            <a:pPr marL="342900" indent="-342900" algn="l">
              <a:buFontTx/>
              <a:buChar char="-"/>
            </a:pPr>
            <a:r>
              <a:rPr lang="cs-CZ" sz="2500" dirty="0" smtClean="0">
                <a:solidFill>
                  <a:schemeClr val="bg1"/>
                </a:solidFill>
              </a:rPr>
              <a:t>OBČANSKÝ SOUDNÍ ŘÁD</a:t>
            </a:r>
            <a:endParaRPr lang="cs-CZ" sz="2400" dirty="0" smtClean="0">
              <a:solidFill>
                <a:schemeClr val="bg1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07504" y="496144"/>
            <a:ext cx="237626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</a:rPr>
              <a:t>POVINNOST</a:t>
            </a:r>
          </a:p>
          <a:p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</a:rPr>
              <a:t>POSKYTOVAT</a:t>
            </a:r>
          </a:p>
          <a:p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</a:rPr>
              <a:t>INFORMACE</a:t>
            </a:r>
            <a:endParaRPr lang="cs-CZ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2962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15000" y="260648"/>
            <a:ext cx="3429000" cy="864096"/>
          </a:xfrm>
        </p:spPr>
        <p:txBody>
          <a:bodyPr>
            <a:normAutofit/>
          </a:bodyPr>
          <a:lstStyle/>
          <a:p>
            <a:r>
              <a:rPr lang="cs-CZ" sz="4900" cap="none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O</a:t>
            </a:r>
            <a:r>
              <a:rPr lang="cs-CZ" sz="4900" cap="none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snova</a:t>
            </a:r>
            <a:endParaRPr lang="cs-CZ" cap="none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5076056" y="1196752"/>
            <a:ext cx="3960440" cy="5328592"/>
          </a:xfrm>
        </p:spPr>
        <p:txBody>
          <a:bodyPr/>
          <a:lstStyle/>
          <a:p>
            <a:endParaRPr lang="cs-CZ" dirty="0" smtClean="0"/>
          </a:p>
          <a:p>
            <a:pPr marL="285750" indent="-285750">
              <a:buBlip>
                <a:blip r:embed="rId2"/>
              </a:buBlip>
            </a:pPr>
            <a:r>
              <a:rPr lang="cs-CZ" sz="2800" dirty="0" smtClean="0"/>
              <a:t>Základní východiska</a:t>
            </a:r>
          </a:p>
          <a:p>
            <a:pPr marL="285750" indent="-285750">
              <a:buBlip>
                <a:blip r:embed="rId2"/>
              </a:buBlip>
            </a:pPr>
            <a:r>
              <a:rPr lang="cs-CZ" sz="2800" dirty="0" smtClean="0"/>
              <a:t>Co je informace?</a:t>
            </a:r>
          </a:p>
          <a:p>
            <a:pPr marL="285750" indent="-285750">
              <a:buBlip>
                <a:blip r:embed="rId2"/>
              </a:buBlip>
            </a:pPr>
            <a:r>
              <a:rPr lang="cs-CZ" sz="2800" dirty="0" smtClean="0"/>
              <a:t>Povinný subjekt</a:t>
            </a:r>
          </a:p>
          <a:p>
            <a:pPr marL="285750" indent="-285750">
              <a:buBlip>
                <a:blip r:embed="rId2"/>
              </a:buBlip>
            </a:pPr>
            <a:r>
              <a:rPr lang="cs-CZ" sz="2800" dirty="0" smtClean="0"/>
              <a:t>Působnost zákona</a:t>
            </a:r>
          </a:p>
          <a:p>
            <a:pPr marL="285750" indent="-285750">
              <a:buBlip>
                <a:blip r:embed="rId2"/>
              </a:buBlip>
            </a:pPr>
            <a:r>
              <a:rPr lang="cs-CZ" sz="2800" dirty="0" smtClean="0"/>
              <a:t>Žádost o informace</a:t>
            </a:r>
          </a:p>
          <a:p>
            <a:pPr marL="285750" indent="-285750">
              <a:buBlip>
                <a:blip r:embed="rId2"/>
              </a:buBlip>
            </a:pPr>
            <a:r>
              <a:rPr lang="cs-CZ" sz="2800" dirty="0" smtClean="0"/>
              <a:t>Povinnost sdělit informace</a:t>
            </a:r>
          </a:p>
          <a:p>
            <a:pPr marL="285750" indent="-285750">
              <a:buBlip>
                <a:blip r:embed="rId2"/>
              </a:buBlip>
            </a:pPr>
            <a:r>
              <a:rPr lang="cs-CZ" sz="2800" dirty="0" smtClean="0"/>
              <a:t>Posouzení žádosti</a:t>
            </a:r>
          </a:p>
          <a:p>
            <a:pPr marL="285750" indent="-285750">
              <a:buBlip>
                <a:blip r:embed="rId2"/>
              </a:buBlip>
            </a:pPr>
            <a:r>
              <a:rPr lang="cs-CZ" sz="2800" dirty="0" smtClean="0"/>
              <a:t>Další pojmy</a:t>
            </a:r>
          </a:p>
          <a:p>
            <a:pPr marL="285750" indent="-285750">
              <a:buBlip>
                <a:blip r:embed="rId2"/>
              </a:buBlip>
            </a:pPr>
            <a:r>
              <a:rPr lang="cs-CZ" sz="2800" dirty="0" smtClean="0"/>
              <a:t>Opravné prostředky</a:t>
            </a:r>
          </a:p>
          <a:p>
            <a:pPr marL="285750" indent="-285750">
              <a:buBlip>
                <a:blip r:embed="rId2"/>
              </a:buBlip>
            </a:pPr>
            <a:r>
              <a:rPr lang="cs-CZ" sz="2800" dirty="0" smtClean="0"/>
              <a:t>Náklady</a:t>
            </a:r>
            <a:endParaRPr lang="cs-CZ" sz="2800" dirty="0"/>
          </a:p>
        </p:txBody>
      </p:sp>
      <p:pic>
        <p:nvPicPr>
          <p:cNvPr id="9" name="Zástupný symbol pro obrázek 8"/>
          <p:cNvPicPr>
            <a:picLocks noGrp="1" noChangeAspect="1"/>
          </p:cNvPicPr>
          <p:nvPr>
            <p:ph type="pic" idx="1"/>
          </p:nvPr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15" r="16615"/>
          <a:stretch>
            <a:fillRect/>
          </a:stretch>
        </p:blipFill>
        <p:spPr>
          <a:xfrm>
            <a:off x="683568" y="908720"/>
            <a:ext cx="4206240" cy="4206240"/>
          </a:xfrm>
        </p:spPr>
      </p:pic>
    </p:spTree>
    <p:extLst>
      <p:ext uri="{BB962C8B-B14F-4D97-AF65-F5344CB8AC3E}">
        <p14:creationId xmlns:p14="http://schemas.microsoft.com/office/powerpoint/2010/main" val="8381715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059832" y="476672"/>
            <a:ext cx="5760640" cy="6192688"/>
          </a:xfrm>
        </p:spPr>
        <p:txBody>
          <a:bodyPr>
            <a:normAutofit/>
          </a:bodyPr>
          <a:lstStyle/>
          <a:p>
            <a:pPr marL="342900" indent="-342900" algn="l">
              <a:buFontTx/>
              <a:buChar char="-"/>
            </a:pPr>
            <a:r>
              <a:rPr lang="cs-CZ" sz="2800" b="1" u="sng" dirty="0" smtClean="0">
                <a:solidFill>
                  <a:schemeClr val="bg1"/>
                </a:solidFill>
              </a:rPr>
              <a:t>NELZE VYLOUČIT APLIKACE</a:t>
            </a:r>
          </a:p>
          <a:p>
            <a:pPr marL="342900" indent="-342900" algn="l">
              <a:buFontTx/>
              <a:buChar char="-"/>
            </a:pPr>
            <a:endParaRPr lang="cs-CZ" sz="2800" dirty="0">
              <a:solidFill>
                <a:schemeClr val="bg1"/>
              </a:solidFill>
            </a:endParaRPr>
          </a:p>
          <a:p>
            <a:pPr marL="342900" indent="-342900" algn="l">
              <a:buFontTx/>
              <a:buChar char="-"/>
            </a:pPr>
            <a:r>
              <a:rPr lang="cs-CZ" sz="2800" dirty="0" smtClean="0">
                <a:solidFill>
                  <a:schemeClr val="bg1"/>
                </a:solidFill>
              </a:rPr>
              <a:t>Zákon o policí</a:t>
            </a:r>
          </a:p>
          <a:p>
            <a:pPr marL="342900" indent="-342900" algn="l">
              <a:buFontTx/>
              <a:buChar char="-"/>
            </a:pPr>
            <a:r>
              <a:rPr lang="cs-CZ" sz="2800" dirty="0" smtClean="0">
                <a:solidFill>
                  <a:schemeClr val="bg1"/>
                </a:solidFill>
              </a:rPr>
              <a:t>Zákon o účetnictví</a:t>
            </a:r>
          </a:p>
          <a:p>
            <a:pPr marL="342900" indent="-342900" algn="l">
              <a:buFontTx/>
              <a:buChar char="-"/>
            </a:pPr>
            <a:r>
              <a:rPr lang="cs-CZ" sz="2800" dirty="0" smtClean="0">
                <a:solidFill>
                  <a:schemeClr val="bg1"/>
                </a:solidFill>
              </a:rPr>
              <a:t>Zákoník práce</a:t>
            </a:r>
          </a:p>
          <a:p>
            <a:pPr marL="342900" indent="-342900" algn="l">
              <a:buFontTx/>
              <a:buChar char="-"/>
            </a:pPr>
            <a:r>
              <a:rPr lang="cs-CZ" sz="2800" dirty="0" smtClean="0">
                <a:solidFill>
                  <a:schemeClr val="bg1"/>
                </a:solidFill>
              </a:rPr>
              <a:t>Daňový řád</a:t>
            </a:r>
          </a:p>
          <a:p>
            <a:pPr marL="342900" indent="-342900" algn="l">
              <a:buFontTx/>
              <a:buChar char="-"/>
            </a:pPr>
            <a:r>
              <a:rPr lang="cs-CZ" sz="2800" dirty="0" smtClean="0">
                <a:solidFill>
                  <a:schemeClr val="bg1"/>
                </a:solidFill>
              </a:rPr>
              <a:t>Zákon o veřejných zakázkách 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07504" y="496144"/>
            <a:ext cx="237626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</a:rPr>
              <a:t>POVINNOST</a:t>
            </a:r>
          </a:p>
          <a:p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</a:rPr>
              <a:t>POSKYTOVAT</a:t>
            </a:r>
          </a:p>
          <a:p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</a:rPr>
              <a:t>INFORMACE</a:t>
            </a:r>
            <a:endParaRPr lang="cs-CZ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6970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059832" y="476672"/>
            <a:ext cx="5760640" cy="6192688"/>
          </a:xfrm>
        </p:spPr>
        <p:txBody>
          <a:bodyPr>
            <a:normAutofit/>
          </a:bodyPr>
          <a:lstStyle/>
          <a:p>
            <a:pPr marL="342900" indent="-342900" algn="l">
              <a:buFontTx/>
              <a:buChar char="-"/>
            </a:pPr>
            <a:r>
              <a:rPr lang="cs-CZ" sz="2800" b="1" u="sng" dirty="0" smtClean="0">
                <a:solidFill>
                  <a:schemeClr val="bg1"/>
                </a:solidFill>
              </a:rPr>
              <a:t>TEST PROPORCIONALITY</a:t>
            </a:r>
          </a:p>
          <a:p>
            <a:pPr marL="342900" indent="-342900" algn="l">
              <a:buFontTx/>
              <a:buChar char="-"/>
            </a:pPr>
            <a:endParaRPr lang="cs-CZ" sz="2800" b="1" u="sng" dirty="0" smtClean="0">
              <a:solidFill>
                <a:schemeClr val="bg1"/>
              </a:solidFill>
            </a:endParaRPr>
          </a:p>
          <a:p>
            <a:pPr marL="800100" lvl="1" indent="-342900" algn="l">
              <a:buFontTx/>
              <a:buChar char="-"/>
            </a:pPr>
            <a:r>
              <a:rPr lang="cs-CZ" sz="2900" dirty="0" smtClean="0">
                <a:solidFill>
                  <a:schemeClr val="bg1"/>
                </a:solidFill>
              </a:rPr>
              <a:t>Test vhodnosti (veřejný zájem, účast) NE USPOKOJENÍ ZVĚDAVOSTI</a:t>
            </a:r>
          </a:p>
          <a:p>
            <a:pPr marL="800100" lvl="1" indent="-342900" algn="l">
              <a:buFontTx/>
              <a:buChar char="-"/>
            </a:pPr>
            <a:endParaRPr lang="cs-CZ" sz="2900" dirty="0" smtClean="0">
              <a:solidFill>
                <a:schemeClr val="bg1"/>
              </a:solidFill>
            </a:endParaRPr>
          </a:p>
          <a:p>
            <a:pPr marL="800100" lvl="1" indent="-342900" algn="l">
              <a:buFontTx/>
              <a:buChar char="-"/>
            </a:pPr>
            <a:r>
              <a:rPr lang="cs-CZ" sz="2900" dirty="0" smtClean="0">
                <a:solidFill>
                  <a:schemeClr val="bg1"/>
                </a:solidFill>
              </a:rPr>
              <a:t>Test potřebnosti (není jiná možnost)</a:t>
            </a:r>
          </a:p>
          <a:p>
            <a:pPr marL="800100" lvl="1" indent="-342900" algn="l">
              <a:buFontTx/>
              <a:buChar char="-"/>
            </a:pPr>
            <a:endParaRPr lang="cs-CZ" sz="2900" dirty="0" smtClean="0">
              <a:solidFill>
                <a:schemeClr val="bg1"/>
              </a:solidFill>
            </a:endParaRPr>
          </a:p>
          <a:p>
            <a:pPr marL="800100" lvl="1" indent="-342900" algn="l">
              <a:buFontTx/>
              <a:buChar char="-"/>
            </a:pPr>
            <a:r>
              <a:rPr lang="cs-CZ" sz="2900" dirty="0" smtClean="0">
                <a:solidFill>
                  <a:schemeClr val="bg1"/>
                </a:solidFill>
              </a:rPr>
              <a:t>Kolize základních práv a svobod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07504" y="496144"/>
            <a:ext cx="237626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</a:rPr>
              <a:t>POVINNOST</a:t>
            </a:r>
          </a:p>
          <a:p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</a:rPr>
              <a:t>POSKYTOVAT</a:t>
            </a:r>
          </a:p>
          <a:p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</a:rPr>
              <a:t>INFORMACE</a:t>
            </a:r>
            <a:endParaRPr lang="cs-CZ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024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059832" y="476672"/>
            <a:ext cx="5760640" cy="6192688"/>
          </a:xfrm>
        </p:spPr>
        <p:txBody>
          <a:bodyPr>
            <a:normAutofit/>
          </a:bodyPr>
          <a:lstStyle/>
          <a:p>
            <a:pPr algn="l"/>
            <a:endParaRPr lang="cs-CZ" sz="2800" b="1" u="sng" dirty="0" smtClean="0">
              <a:solidFill>
                <a:schemeClr val="bg1"/>
              </a:solidFill>
            </a:endParaRPr>
          </a:p>
          <a:p>
            <a:pPr marL="342900" indent="-342900" algn="l">
              <a:buFontTx/>
              <a:buChar char="-"/>
            </a:pPr>
            <a:r>
              <a:rPr lang="cs-CZ" sz="2800" b="1" u="sng" dirty="0" smtClean="0">
                <a:solidFill>
                  <a:schemeClr val="bg1"/>
                </a:solidFill>
              </a:rPr>
              <a:t>- VYHOVĚNÍ ŽÁDOSTI</a:t>
            </a:r>
          </a:p>
          <a:p>
            <a:pPr marL="342900" indent="-342900" algn="l">
              <a:buFontTx/>
              <a:buChar char="-"/>
            </a:pPr>
            <a:endParaRPr lang="cs-CZ" sz="2800" b="1" u="sng" dirty="0">
              <a:solidFill>
                <a:schemeClr val="bg1"/>
              </a:solidFill>
            </a:endParaRPr>
          </a:p>
          <a:p>
            <a:pPr marL="342900" indent="-342900" algn="l">
              <a:buFontTx/>
              <a:buChar char="-"/>
            </a:pPr>
            <a:r>
              <a:rPr lang="cs-CZ" sz="2800" b="1" u="sng" dirty="0" smtClean="0">
                <a:solidFill>
                  <a:schemeClr val="bg1"/>
                </a:solidFill>
              </a:rPr>
              <a:t>- ODMÍTNUTÍ ŽÁDOSTI</a:t>
            </a:r>
          </a:p>
          <a:p>
            <a:pPr marL="800100" lvl="1" indent="-342900" algn="l">
              <a:buFontTx/>
              <a:buChar char="-"/>
            </a:pPr>
            <a:r>
              <a:rPr lang="cs-CZ" sz="2900" dirty="0" smtClean="0">
                <a:solidFill>
                  <a:schemeClr val="bg1"/>
                </a:solidFill>
              </a:rPr>
              <a:t>§ 9 - 11</a:t>
            </a:r>
          </a:p>
          <a:p>
            <a:pPr marL="342900" indent="-342900" algn="l">
              <a:buFontTx/>
              <a:buChar char="-"/>
            </a:pPr>
            <a:endParaRPr lang="cs-CZ" sz="2800" b="1" u="sng" dirty="0">
              <a:solidFill>
                <a:schemeClr val="bg1"/>
              </a:solidFill>
            </a:endParaRPr>
          </a:p>
          <a:p>
            <a:pPr marL="342900" indent="-342900" algn="l">
              <a:buFontTx/>
              <a:buChar char="-"/>
            </a:pPr>
            <a:r>
              <a:rPr lang="cs-CZ" sz="2800" b="1" u="sng" dirty="0" smtClean="0">
                <a:solidFill>
                  <a:schemeClr val="bg1"/>
                </a:solidFill>
              </a:rPr>
              <a:t>- ODLOŽENÍ ŽÁDOSTI</a:t>
            </a:r>
          </a:p>
          <a:p>
            <a:pPr marL="800100" lvl="1" indent="-342900" algn="l">
              <a:buFontTx/>
              <a:buChar char="-"/>
            </a:pPr>
            <a:r>
              <a:rPr lang="cs-CZ" sz="3000" dirty="0" smtClean="0">
                <a:solidFill>
                  <a:schemeClr val="bg1"/>
                </a:solidFill>
              </a:rPr>
              <a:t>Nejsou doplněny informace</a:t>
            </a:r>
          </a:p>
          <a:p>
            <a:pPr marL="800100" lvl="1" indent="-342900" algn="l">
              <a:buFontTx/>
              <a:buChar char="-"/>
            </a:pPr>
            <a:r>
              <a:rPr lang="cs-CZ" sz="3000" dirty="0" smtClean="0">
                <a:solidFill>
                  <a:schemeClr val="bg1"/>
                </a:solidFill>
              </a:rPr>
              <a:t>Mimo působnost</a:t>
            </a:r>
          </a:p>
          <a:p>
            <a:pPr marL="800100" lvl="1" indent="-342900" algn="l">
              <a:buFontTx/>
              <a:buChar char="-"/>
            </a:pPr>
            <a:r>
              <a:rPr lang="cs-CZ" sz="3000" dirty="0" smtClean="0">
                <a:solidFill>
                  <a:schemeClr val="bg1"/>
                </a:solidFill>
              </a:rPr>
              <a:t>Nezaplacená úhrada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07504" y="496144"/>
            <a:ext cx="23762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</a:rPr>
              <a:t>POSOUZENÍ ŽÁDOSTI</a:t>
            </a:r>
            <a:endParaRPr lang="cs-CZ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5231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059832" y="476672"/>
            <a:ext cx="5760640" cy="6192688"/>
          </a:xfrm>
        </p:spPr>
        <p:txBody>
          <a:bodyPr>
            <a:normAutofit/>
          </a:bodyPr>
          <a:lstStyle/>
          <a:p>
            <a:pPr algn="l"/>
            <a:endParaRPr lang="cs-CZ" sz="2800" b="1" u="sng" dirty="0" smtClean="0">
              <a:solidFill>
                <a:schemeClr val="bg1"/>
              </a:solidFill>
            </a:endParaRPr>
          </a:p>
          <a:p>
            <a:pPr marL="342900" indent="-342900" algn="l">
              <a:buFontTx/>
              <a:buChar char="-"/>
            </a:pPr>
            <a:r>
              <a:rPr lang="cs-CZ" sz="2800" b="1" u="sng" dirty="0" smtClean="0">
                <a:solidFill>
                  <a:schemeClr val="bg1"/>
                </a:solidFill>
              </a:rPr>
              <a:t>- Lhůty</a:t>
            </a:r>
          </a:p>
          <a:p>
            <a:pPr marL="800100" lvl="1" indent="-342900" algn="l">
              <a:buFontTx/>
              <a:buChar char="-"/>
            </a:pPr>
            <a:r>
              <a:rPr lang="cs-CZ" sz="3100" dirty="0" smtClean="0">
                <a:solidFill>
                  <a:schemeClr val="bg1"/>
                </a:solidFill>
              </a:rPr>
              <a:t>Výzva 7 dní</a:t>
            </a:r>
          </a:p>
          <a:p>
            <a:pPr marL="800100" lvl="1" indent="-342900" algn="l">
              <a:buFontTx/>
              <a:buChar char="-"/>
            </a:pPr>
            <a:r>
              <a:rPr lang="cs-CZ" sz="3100" dirty="0" smtClean="0">
                <a:solidFill>
                  <a:schemeClr val="bg1"/>
                </a:solidFill>
              </a:rPr>
              <a:t>K vyřízení žádosti 15 dní</a:t>
            </a:r>
          </a:p>
          <a:p>
            <a:pPr marL="800100" lvl="1" indent="-342900" algn="l">
              <a:buFontTx/>
              <a:buChar char="-"/>
            </a:pPr>
            <a:r>
              <a:rPr lang="cs-CZ" sz="3100" dirty="0" smtClean="0">
                <a:solidFill>
                  <a:schemeClr val="bg1"/>
                </a:solidFill>
              </a:rPr>
              <a:t>Možnost prodloužení </a:t>
            </a:r>
          </a:p>
          <a:p>
            <a:pPr marL="800100" lvl="1" indent="-342900" algn="l">
              <a:buFontTx/>
              <a:buChar char="-"/>
            </a:pPr>
            <a:r>
              <a:rPr lang="cs-CZ" sz="3100" dirty="0" smtClean="0">
                <a:solidFill>
                  <a:schemeClr val="bg1"/>
                </a:solidFill>
              </a:rPr>
              <a:t>Správní řád</a:t>
            </a:r>
            <a:endParaRPr lang="cs-CZ" sz="3100" dirty="0">
              <a:solidFill>
                <a:schemeClr val="bg1"/>
              </a:solidFill>
            </a:endParaRPr>
          </a:p>
          <a:p>
            <a:pPr marL="800100" lvl="1" indent="-342900" algn="l">
              <a:buFontTx/>
              <a:buChar char="-"/>
            </a:pPr>
            <a:endParaRPr lang="cs-CZ" sz="3100" dirty="0" smtClean="0">
              <a:solidFill>
                <a:schemeClr val="bg1"/>
              </a:solidFill>
            </a:endParaRPr>
          </a:p>
          <a:p>
            <a:pPr marL="800100" lvl="1" indent="-342900" algn="l">
              <a:buFontTx/>
              <a:buChar char="-"/>
            </a:pPr>
            <a:r>
              <a:rPr lang="cs-CZ" sz="3100" u="sng" dirty="0" err="1" smtClean="0">
                <a:solidFill>
                  <a:schemeClr val="bg1"/>
                </a:solidFill>
              </a:rPr>
              <a:t>Anonymizace</a:t>
            </a:r>
            <a:r>
              <a:rPr lang="cs-CZ" sz="3100" u="sng" dirty="0" smtClean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07504" y="496144"/>
            <a:ext cx="23762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</a:rPr>
              <a:t>DALŠÍ POJMY</a:t>
            </a:r>
          </a:p>
          <a:p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</a:rPr>
              <a:t>§ 14/5</a:t>
            </a:r>
            <a:endParaRPr lang="cs-CZ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5901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987824" y="116632"/>
            <a:ext cx="5760640" cy="6192688"/>
          </a:xfrm>
        </p:spPr>
        <p:txBody>
          <a:bodyPr>
            <a:normAutofit fontScale="92500" lnSpcReduction="20000"/>
          </a:bodyPr>
          <a:lstStyle/>
          <a:p>
            <a:pPr algn="l"/>
            <a:endParaRPr lang="cs-CZ" sz="2800" b="1" u="sng" dirty="0" smtClean="0">
              <a:solidFill>
                <a:schemeClr val="bg1"/>
              </a:solidFill>
            </a:endParaRPr>
          </a:p>
          <a:p>
            <a:pPr marL="342900" indent="-342900" algn="l">
              <a:buFontTx/>
              <a:buChar char="-"/>
            </a:pPr>
            <a:r>
              <a:rPr lang="cs-CZ" sz="2800" b="1" u="sng" dirty="0" smtClean="0">
                <a:solidFill>
                  <a:schemeClr val="bg1"/>
                </a:solidFill>
              </a:rPr>
              <a:t>- ODVOLÁNÍ/ROZKLAD</a:t>
            </a:r>
          </a:p>
          <a:p>
            <a:pPr marL="800100" lvl="1" indent="-342900" algn="l">
              <a:buFontTx/>
              <a:buChar char="-"/>
            </a:pPr>
            <a:r>
              <a:rPr lang="cs-CZ" sz="2900" dirty="0" smtClean="0">
                <a:solidFill>
                  <a:schemeClr val="bg1"/>
                </a:solidFill>
              </a:rPr>
              <a:t>Rozhodnutí o odmítnutí</a:t>
            </a:r>
          </a:p>
          <a:p>
            <a:pPr lvl="1" algn="l"/>
            <a:endParaRPr lang="cs-CZ" sz="2900" dirty="0">
              <a:solidFill>
                <a:schemeClr val="bg1"/>
              </a:solidFill>
            </a:endParaRPr>
          </a:p>
          <a:p>
            <a:pPr marL="342900" indent="-342900" algn="l">
              <a:buFontTx/>
              <a:buChar char="-"/>
            </a:pPr>
            <a:r>
              <a:rPr lang="cs-CZ" sz="2800" b="1" u="sng" dirty="0" smtClean="0">
                <a:solidFill>
                  <a:schemeClr val="bg1"/>
                </a:solidFill>
              </a:rPr>
              <a:t>- STÍŽNOST</a:t>
            </a:r>
          </a:p>
          <a:p>
            <a:pPr marL="800100" lvl="1" indent="-342900" algn="l">
              <a:buFontTx/>
              <a:buChar char="-"/>
            </a:pPr>
            <a:r>
              <a:rPr lang="cs-CZ" sz="2900" dirty="0" smtClean="0">
                <a:solidFill>
                  <a:schemeClr val="bg1"/>
                </a:solidFill>
              </a:rPr>
              <a:t>Průtahy, výše úhrady, způsob vyřízení</a:t>
            </a:r>
          </a:p>
          <a:p>
            <a:pPr marL="342900" indent="-342900" algn="l">
              <a:buFontTx/>
              <a:buChar char="-"/>
            </a:pPr>
            <a:endParaRPr lang="cs-CZ" sz="2800" b="1" u="sng" dirty="0">
              <a:solidFill>
                <a:schemeClr val="bg1"/>
              </a:solidFill>
            </a:endParaRPr>
          </a:p>
          <a:p>
            <a:pPr marL="342900" indent="-342900" algn="l">
              <a:buFontTx/>
              <a:buChar char="-"/>
            </a:pPr>
            <a:r>
              <a:rPr lang="cs-CZ" sz="2800" b="1" u="sng" dirty="0" smtClean="0">
                <a:solidFill>
                  <a:schemeClr val="bg1"/>
                </a:solidFill>
              </a:rPr>
              <a:t>- SOUDNÍ PŘEZKUM</a:t>
            </a:r>
          </a:p>
          <a:p>
            <a:pPr lvl="1" algn="l"/>
            <a:r>
              <a:rPr lang="cs-CZ" sz="3200" dirty="0" smtClean="0">
                <a:solidFill>
                  <a:schemeClr val="bg1"/>
                </a:solidFill>
              </a:rPr>
              <a:t>- Žaloba proti rozhodnutí</a:t>
            </a:r>
          </a:p>
          <a:p>
            <a:pPr marL="800100" lvl="1" indent="-342900" algn="l"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Žaloba na ochranu proti nečinnosti povinného subjektu </a:t>
            </a:r>
          </a:p>
          <a:p>
            <a:pPr marL="800100" lvl="1" indent="-342900" algn="l"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Žaloba na ochranu proti nezákonnému zásahu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07504" y="496144"/>
            <a:ext cx="237626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</a:rPr>
              <a:t>OPRAVNÉ</a:t>
            </a:r>
          </a:p>
          <a:p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</a:rPr>
              <a:t>PROSTŘEDKY</a:t>
            </a:r>
          </a:p>
          <a:p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</a:rPr>
              <a:t>§15</a:t>
            </a:r>
          </a:p>
          <a:p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</a:rPr>
              <a:t>§16</a:t>
            </a:r>
            <a:endParaRPr lang="cs-CZ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780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059832" y="476672"/>
            <a:ext cx="5760640" cy="6192688"/>
          </a:xfrm>
        </p:spPr>
        <p:txBody>
          <a:bodyPr>
            <a:normAutofit fontScale="92500" lnSpcReduction="10000"/>
          </a:bodyPr>
          <a:lstStyle/>
          <a:p>
            <a:pPr algn="l"/>
            <a:endParaRPr lang="cs-CZ" sz="2800" dirty="0">
              <a:solidFill>
                <a:schemeClr val="bg1"/>
              </a:solidFill>
            </a:endParaRPr>
          </a:p>
          <a:p>
            <a:pPr marL="457200" indent="-457200" algn="l">
              <a:buFontTx/>
              <a:buChar char="-"/>
            </a:pPr>
            <a:r>
              <a:rPr lang="cs-CZ" sz="2800" u="sng" dirty="0" smtClean="0">
                <a:solidFill>
                  <a:schemeClr val="bg1"/>
                </a:solidFill>
              </a:rPr>
              <a:t>kopie, odesílání</a:t>
            </a:r>
          </a:p>
          <a:p>
            <a:pPr marL="457200" indent="-457200" algn="l">
              <a:buFontTx/>
              <a:buChar char="-"/>
            </a:pPr>
            <a:endParaRPr lang="cs-CZ" sz="2800" dirty="0">
              <a:solidFill>
                <a:schemeClr val="bg1"/>
              </a:solidFill>
            </a:endParaRPr>
          </a:p>
          <a:p>
            <a:pPr marL="457200" indent="-457200" algn="l">
              <a:buFontTx/>
              <a:buChar char="-"/>
            </a:pPr>
            <a:r>
              <a:rPr lang="cs-CZ" sz="2800" u="sng" dirty="0" smtClean="0">
                <a:solidFill>
                  <a:schemeClr val="bg1"/>
                </a:solidFill>
              </a:rPr>
              <a:t>Mimořádně rozsáhlé vyhledávání</a:t>
            </a:r>
          </a:p>
          <a:p>
            <a:pPr marL="914400" lvl="1" indent="-457200" algn="l">
              <a:buFontTx/>
              <a:buChar char="-"/>
            </a:pPr>
            <a:r>
              <a:rPr lang="cs-CZ" sz="2900" dirty="0" smtClean="0">
                <a:solidFill>
                  <a:schemeClr val="bg1"/>
                </a:solidFill>
              </a:rPr>
              <a:t>Pro soudy: Sazebník Ministerstva spravedlnosti ze dne 17. 7. 2011, č. 286/2011-OT-OSV</a:t>
            </a:r>
          </a:p>
          <a:p>
            <a:pPr marL="1371600" lvl="2" indent="-457200" algn="l">
              <a:buFontTx/>
              <a:buChar char="-"/>
            </a:pPr>
            <a:r>
              <a:rPr lang="cs-CZ" sz="2600" b="1" dirty="0" smtClean="0">
                <a:solidFill>
                  <a:schemeClr val="bg1"/>
                </a:solidFill>
              </a:rPr>
              <a:t>OBRANA: </a:t>
            </a:r>
          </a:p>
          <a:p>
            <a:pPr marL="1828800" lvl="3" indent="-457200" algn="l">
              <a:buFontTx/>
              <a:buChar char="-"/>
            </a:pPr>
            <a:r>
              <a:rPr lang="cs-CZ" sz="2600" dirty="0" smtClean="0">
                <a:solidFill>
                  <a:schemeClr val="bg1"/>
                </a:solidFill>
              </a:rPr>
              <a:t>Stížnost</a:t>
            </a:r>
          </a:p>
          <a:p>
            <a:pPr marL="1828800" lvl="3" indent="-457200" algn="l">
              <a:buFontTx/>
              <a:buChar char="-"/>
            </a:pPr>
            <a:r>
              <a:rPr lang="cs-CZ" sz="2600" dirty="0" smtClean="0">
                <a:solidFill>
                  <a:schemeClr val="bg1"/>
                </a:solidFill>
              </a:rPr>
              <a:t>Žaloba ve správním soudnictví</a:t>
            </a:r>
          </a:p>
          <a:p>
            <a:pPr marL="1828800" lvl="3" indent="-457200" algn="l">
              <a:buFontTx/>
              <a:buChar char="-"/>
            </a:pPr>
            <a:r>
              <a:rPr lang="cs-CZ" sz="2600" dirty="0" smtClean="0">
                <a:solidFill>
                  <a:schemeClr val="bg1"/>
                </a:solidFill>
              </a:rPr>
              <a:t>Zaplacení a následně žaloba v civilním soudnictví z titulu bezdůvodného obohacení</a:t>
            </a:r>
          </a:p>
          <a:p>
            <a:pPr marL="1828800" lvl="3" indent="-457200" algn="l">
              <a:buFontTx/>
              <a:buChar char="-"/>
            </a:pPr>
            <a:endParaRPr lang="cs-CZ" sz="2600" dirty="0" smtClean="0">
              <a:solidFill>
                <a:schemeClr val="bg1"/>
              </a:solidFill>
            </a:endParaRPr>
          </a:p>
          <a:p>
            <a:pPr marL="457200" indent="-457200" algn="l">
              <a:buFontTx/>
              <a:buChar char="-"/>
            </a:pPr>
            <a:endParaRPr lang="cs-CZ" sz="2800" dirty="0" smtClean="0">
              <a:solidFill>
                <a:schemeClr val="bg1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07504" y="496144"/>
            <a:ext cx="23762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</a:rPr>
              <a:t>NÁKLADY</a:t>
            </a:r>
          </a:p>
          <a:p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</a:rPr>
              <a:t>§ 17</a:t>
            </a:r>
            <a:endParaRPr lang="cs-CZ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7147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339752" y="475692"/>
            <a:ext cx="5760640" cy="6192688"/>
          </a:xfrm>
        </p:spPr>
        <p:txBody>
          <a:bodyPr>
            <a:normAutofit/>
          </a:bodyPr>
          <a:lstStyle/>
          <a:p>
            <a:pPr lvl="3" algn="l"/>
            <a:endParaRPr lang="cs-CZ" sz="2600" dirty="0" smtClean="0">
              <a:solidFill>
                <a:schemeClr val="bg1"/>
              </a:solidFill>
            </a:endParaRPr>
          </a:p>
          <a:p>
            <a:pPr lvl="3" algn="l"/>
            <a:r>
              <a:rPr lang="cs-CZ" sz="2600" dirty="0" smtClean="0">
                <a:solidFill>
                  <a:schemeClr val="bg1"/>
                </a:solidFill>
              </a:rPr>
              <a:t>DĚKUJI ZA POZORNOST </a:t>
            </a:r>
          </a:p>
          <a:p>
            <a:pPr lvl="3" algn="l"/>
            <a:endParaRPr lang="cs-CZ" sz="2600" dirty="0" smtClean="0">
              <a:solidFill>
                <a:schemeClr val="bg1"/>
              </a:solidFill>
            </a:endParaRPr>
          </a:p>
          <a:p>
            <a:pPr lvl="3" algn="l"/>
            <a:r>
              <a:rPr lang="cs-CZ" sz="2600" dirty="0" smtClean="0">
                <a:solidFill>
                  <a:schemeClr val="bg1"/>
                </a:solidFill>
              </a:rPr>
              <a:t>		A </a:t>
            </a:r>
          </a:p>
          <a:p>
            <a:pPr lvl="3" algn="l"/>
            <a:r>
              <a:rPr lang="cs-CZ" sz="2600" dirty="0" smtClean="0">
                <a:solidFill>
                  <a:schemeClr val="bg1"/>
                </a:solidFill>
              </a:rPr>
              <a:t>PŘEJI</a:t>
            </a:r>
            <a:r>
              <a:rPr lang="cs-CZ" sz="2600" dirty="0">
                <a:solidFill>
                  <a:schemeClr val="bg1"/>
                </a:solidFill>
              </a:rPr>
              <a:t> </a:t>
            </a:r>
            <a:r>
              <a:rPr lang="cs-CZ" sz="2600" dirty="0" smtClean="0">
                <a:solidFill>
                  <a:schemeClr val="bg1"/>
                </a:solidFill>
              </a:rPr>
              <a:t>HEZKÝ </a:t>
            </a:r>
            <a:r>
              <a:rPr lang="cs-CZ" sz="2600" dirty="0">
                <a:solidFill>
                  <a:schemeClr val="bg1"/>
                </a:solidFill>
              </a:rPr>
              <a:t>ZBYTEK DNE </a:t>
            </a:r>
          </a:p>
          <a:p>
            <a:pPr lvl="3" algn="l"/>
            <a:endParaRPr lang="cs-CZ" sz="2600" dirty="0">
              <a:solidFill>
                <a:schemeClr val="bg1"/>
              </a:solidFill>
            </a:endParaRPr>
          </a:p>
          <a:p>
            <a:pPr lvl="3" algn="l"/>
            <a:endParaRPr lang="cs-CZ" sz="2600" dirty="0" smtClean="0">
              <a:solidFill>
                <a:schemeClr val="bg1"/>
              </a:solidFill>
            </a:endParaRPr>
          </a:p>
          <a:p>
            <a:pPr lvl="3" algn="l"/>
            <a:endParaRPr lang="cs-CZ" sz="2600" dirty="0">
              <a:solidFill>
                <a:schemeClr val="bg1"/>
              </a:solidFill>
            </a:endParaRPr>
          </a:p>
          <a:p>
            <a:pPr lvl="3" algn="l"/>
            <a:endParaRPr lang="cs-CZ" sz="2600" dirty="0" smtClean="0">
              <a:solidFill>
                <a:schemeClr val="bg1"/>
              </a:solidFill>
            </a:endParaRPr>
          </a:p>
          <a:p>
            <a:pPr marL="457200" indent="-457200" algn="l">
              <a:buFontTx/>
              <a:buChar char="-"/>
            </a:pPr>
            <a:endParaRPr lang="cs-CZ" sz="2800" dirty="0" smtClean="0">
              <a:solidFill>
                <a:schemeClr val="bg1"/>
              </a:solidFill>
            </a:endParaRPr>
          </a:p>
        </p:txBody>
      </p:sp>
      <p:pic>
        <p:nvPicPr>
          <p:cNvPr id="1026" name="Picture 2" descr="Výsledek obrázku pro INFORMACE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3284984"/>
            <a:ext cx="2095500" cy="3076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251520" y="580526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Mgr. </a:t>
            </a:r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E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va Sigmundová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8844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059832" y="476672"/>
            <a:ext cx="5760640" cy="6192688"/>
          </a:xfrm>
        </p:spPr>
        <p:txBody>
          <a:bodyPr>
            <a:normAutofit fontScale="92500" lnSpcReduction="20000"/>
          </a:bodyPr>
          <a:lstStyle/>
          <a:p>
            <a:pPr marL="342900" indent="-342900" algn="l">
              <a:buFontTx/>
              <a:buChar char="-"/>
            </a:pPr>
            <a:r>
              <a:rPr lang="cs-CZ" sz="24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Listina základních práv a svobod</a:t>
            </a:r>
          </a:p>
          <a:p>
            <a:pPr marL="800100" lvl="1" indent="-342900" algn="l">
              <a:buFontTx/>
              <a:buChar char="-"/>
            </a:pPr>
            <a:r>
              <a:rPr lang="cs-CZ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Čl. 17 odst. 5 </a:t>
            </a:r>
          </a:p>
          <a:p>
            <a:endParaRPr lang="cs-CZ" dirty="0"/>
          </a:p>
          <a:p>
            <a:pPr algn="l"/>
            <a:r>
              <a:rPr lang="cs-CZ" b="1" dirty="0"/>
              <a:t>(1)</a:t>
            </a:r>
            <a:r>
              <a:rPr lang="cs-CZ" dirty="0"/>
              <a:t> Svoboda projevu a </a:t>
            </a:r>
            <a:r>
              <a:rPr lang="cs-CZ" b="1" u="sng" dirty="0"/>
              <a:t>právo na informace</a:t>
            </a:r>
            <a:r>
              <a:rPr lang="cs-CZ" dirty="0"/>
              <a:t> jsou zaručeny.</a:t>
            </a:r>
          </a:p>
          <a:p>
            <a:pPr algn="l"/>
            <a:r>
              <a:rPr lang="cs-CZ" b="1" dirty="0"/>
              <a:t>(2)</a:t>
            </a:r>
            <a:r>
              <a:rPr lang="cs-CZ" dirty="0"/>
              <a:t> Každý má právo vyjadřovat své názory slovem, písmem, tiskem, obrazem nebo jiným způsobem, jakož i svobodně vyhledávat, přijímat a rozšiřovat ideje a informace bez ohledu na hranice státu.</a:t>
            </a:r>
          </a:p>
          <a:p>
            <a:pPr algn="l"/>
            <a:r>
              <a:rPr lang="cs-CZ" b="1" dirty="0"/>
              <a:t>(3)</a:t>
            </a:r>
            <a:r>
              <a:rPr lang="cs-CZ" dirty="0"/>
              <a:t> Cenzura je nepřípustná.</a:t>
            </a:r>
          </a:p>
          <a:p>
            <a:pPr algn="l"/>
            <a:r>
              <a:rPr lang="cs-CZ" b="1" dirty="0"/>
              <a:t>(4)</a:t>
            </a:r>
            <a:r>
              <a:rPr lang="cs-CZ" dirty="0"/>
              <a:t> Svobodu projevu a právo vyhledávat a šířit informace lze omezit zákonem, jde-li o opatření v demokratické společnosti nezbytná pro ochranu práv a svobod druhých, bezpečnost státu, veřejnou bezpečnost, ochranu veřejného zdraví a mravnosti.</a:t>
            </a:r>
          </a:p>
          <a:p>
            <a:pPr algn="l"/>
            <a:r>
              <a:rPr lang="cs-CZ" b="1" dirty="0"/>
              <a:t>(5)</a:t>
            </a:r>
            <a:r>
              <a:rPr lang="cs-CZ" dirty="0"/>
              <a:t> </a:t>
            </a:r>
            <a:r>
              <a:rPr lang="cs-CZ" b="1" u="sng" dirty="0"/>
              <a:t>Státní orgány a orgány územní samosprávy jsou povinny přiměřeným způsobem poskytovat informace o své činnosti. Podmínky a provedení stanoví zákon.</a:t>
            </a:r>
          </a:p>
          <a:p>
            <a:pPr marL="800100" lvl="1" indent="-342900" algn="l">
              <a:buFontTx/>
              <a:buChar char="-"/>
            </a:pPr>
            <a:endParaRPr lang="cs-CZ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07504" y="476672"/>
            <a:ext cx="23762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</a:rPr>
              <a:t>ZÁKLADNÍ </a:t>
            </a:r>
          </a:p>
          <a:p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</a:rPr>
              <a:t>VÝCHODISKA</a:t>
            </a:r>
            <a:endParaRPr lang="cs-CZ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3074" name="Picture 2" descr="Výsledek obrázku pro INFORMACE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564904"/>
            <a:ext cx="2364412" cy="1580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5453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059832" y="476672"/>
            <a:ext cx="5760640" cy="6192688"/>
          </a:xfrm>
        </p:spPr>
        <p:txBody>
          <a:bodyPr>
            <a:normAutofit/>
          </a:bodyPr>
          <a:lstStyle/>
          <a:p>
            <a:pPr marL="342900" indent="-342900" algn="l">
              <a:buFontTx/>
              <a:buChar char="-"/>
            </a:pPr>
            <a:r>
              <a:rPr lang="cs-CZ" sz="24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NÁLEZ ÚSTAVNÍHO SOUDU ze dne 15.11.2010, </a:t>
            </a:r>
            <a:r>
              <a:rPr lang="cs-CZ" sz="2400" b="1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sp</a:t>
            </a:r>
            <a:r>
              <a:rPr lang="cs-CZ" sz="24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. zn. I. ÚS 517/10</a:t>
            </a:r>
          </a:p>
          <a:p>
            <a:pPr marL="342900" indent="-342900" algn="l">
              <a:buFontTx/>
              <a:buChar char="-"/>
            </a:pPr>
            <a:endParaRPr lang="cs-CZ" sz="2400" b="1" u="sng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 marL="342900" indent="-342900" algn="just">
              <a:buFontTx/>
              <a:buChar char="-"/>
            </a:pPr>
            <a:r>
              <a:rPr lang="cs-CZ" i="1" dirty="0" smtClean="0"/>
              <a:t>„Toto </a:t>
            </a:r>
            <a:r>
              <a:rPr lang="cs-CZ" i="1" dirty="0"/>
              <a:t>základní právo a jemu odpovídající povinnost orgánu veřejné moci je klíčovým prvkem vztahu mezi státem a jednotlivcem; jeho smyslem je participace občanské společnosti na věcech veřejných, tzn. že informování veřejnosti se týká fungování veřejné moci jako takové; pomocí těchto informací ji může veřejnost kontrolovat</a:t>
            </a:r>
            <a:r>
              <a:rPr lang="cs-CZ" i="1" dirty="0" smtClean="0"/>
              <a:t>.“</a:t>
            </a:r>
            <a:endParaRPr lang="cs-CZ" b="1" i="1" u="sng" dirty="0"/>
          </a:p>
          <a:p>
            <a:pPr marL="800100" lvl="1" indent="-342900" algn="l">
              <a:buFontTx/>
              <a:buChar char="-"/>
            </a:pPr>
            <a:endParaRPr lang="cs-CZ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07504" y="476672"/>
            <a:ext cx="23762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</a:rPr>
              <a:t>ZÁKLADNÍ </a:t>
            </a:r>
          </a:p>
          <a:p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</a:rPr>
              <a:t>VÝCHODISKA</a:t>
            </a:r>
            <a:endParaRPr lang="cs-CZ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4538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059832" y="476672"/>
            <a:ext cx="5760640" cy="6192688"/>
          </a:xfrm>
        </p:spPr>
        <p:txBody>
          <a:bodyPr>
            <a:normAutofit fontScale="92500" lnSpcReduction="20000"/>
          </a:bodyPr>
          <a:lstStyle/>
          <a:p>
            <a:pPr marL="342900" indent="-342900" algn="l">
              <a:buFontTx/>
              <a:buChar char="-"/>
            </a:pPr>
            <a:r>
              <a:rPr lang="cs-CZ" sz="24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ÚMLUVA O OCHRANĚ LIDSKÝCH PRÁV A ZÁKLADNÍCH PRÁV A SVOBOD</a:t>
            </a:r>
          </a:p>
          <a:p>
            <a:pPr marL="342900" indent="-342900" algn="l">
              <a:buFontTx/>
              <a:buChar char="-"/>
            </a:pPr>
            <a:r>
              <a:rPr lang="cs-CZ" sz="24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(sdělení č. 209/1992 Sb.)</a:t>
            </a:r>
          </a:p>
          <a:p>
            <a:pPr algn="l"/>
            <a:endParaRPr lang="cs-CZ" sz="2400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 algn="l"/>
            <a:r>
              <a:rPr lang="cs-CZ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Čl. 10</a:t>
            </a:r>
          </a:p>
          <a:p>
            <a:pPr algn="l"/>
            <a:r>
              <a:rPr lang="cs-CZ" i="1" dirty="0"/>
              <a:t>1. Každý má právo na svobodu projevu. Toto právo zahrnuje svobodu zastávat názory a </a:t>
            </a:r>
            <a:r>
              <a:rPr lang="cs-CZ" b="1" i="1" u="sng" dirty="0"/>
              <a:t>přijímat a rozšiřovat informace </a:t>
            </a:r>
            <a:r>
              <a:rPr lang="cs-CZ" i="1" dirty="0"/>
              <a:t>nebo myšlenky bez zasahování státních orgánů a bez ohledu na hranice. Tento článek nebrání státům, aby vyžadovaly udělování povolení rozhlasovým, televizním nebo filmovým společnostem.</a:t>
            </a:r>
          </a:p>
          <a:p>
            <a:pPr algn="l"/>
            <a:r>
              <a:rPr lang="cs-CZ" i="1" dirty="0"/>
              <a:t>2. Výkon těchto svobod, protože zahrnuje i povinnosti i odpovědnost, může podléhat takovým formalitám, podmínkám, omezením nebo sankcím, které stanoví zákon a </a:t>
            </a:r>
            <a:r>
              <a:rPr lang="cs-CZ" b="1" i="1" u="sng" dirty="0"/>
              <a:t>které jsou nezbytné v demokratické společnosti v zájmu národní bezpečnosti, územní celistvosti nebo veřejné bezpečnosti, </a:t>
            </a:r>
            <a:r>
              <a:rPr lang="cs-CZ" i="1" dirty="0"/>
              <a:t>předcházení nepokojům a zločinnosti, ochrany zdraví nebo morálky, ochrany pověsti nebo práv jiných, zabránění úniku důvěrných informací nebo zachování autority a nestrannosti soudní moci</a:t>
            </a:r>
            <a:r>
              <a:rPr lang="cs-CZ" dirty="0"/>
              <a:t>.</a:t>
            </a:r>
          </a:p>
          <a:p>
            <a:pPr marL="800100" lvl="1" indent="-342900" algn="l">
              <a:buFontTx/>
              <a:buChar char="-"/>
            </a:pPr>
            <a:endParaRPr lang="cs-CZ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07504" y="476672"/>
            <a:ext cx="23762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</a:rPr>
              <a:t>ZÁKLADNÍ </a:t>
            </a:r>
          </a:p>
          <a:p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</a:rPr>
              <a:t>VÝCHODISKA</a:t>
            </a:r>
            <a:endParaRPr lang="cs-CZ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6103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059832" y="476672"/>
            <a:ext cx="5760640" cy="6192688"/>
          </a:xfrm>
        </p:spPr>
        <p:txBody>
          <a:bodyPr>
            <a:normAutofit/>
          </a:bodyPr>
          <a:lstStyle/>
          <a:p>
            <a:pPr marL="342900" indent="-342900" algn="l">
              <a:buFontTx/>
              <a:buChar char="-"/>
            </a:pPr>
            <a:r>
              <a:rPr lang="cs-CZ" sz="24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EVROPSKÝ SOUD PRO LIDSKÁ PRÁVA (ESLP)</a:t>
            </a:r>
          </a:p>
          <a:p>
            <a:pPr marL="342900" indent="-342900" algn="l">
              <a:buFontTx/>
              <a:buChar char="-"/>
            </a:pPr>
            <a:endParaRPr lang="cs-CZ" sz="2400" b="1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 algn="l"/>
            <a:r>
              <a:rPr lang="cs-CZ" sz="2400" dirty="0" smtClean="0"/>
              <a:t>Rozsudek </a:t>
            </a:r>
            <a:r>
              <a:rPr lang="cs-CZ" sz="2400" dirty="0" err="1"/>
              <a:t>Tarsasag</a:t>
            </a:r>
            <a:r>
              <a:rPr lang="cs-CZ" sz="2400" dirty="0"/>
              <a:t> a </a:t>
            </a:r>
            <a:r>
              <a:rPr lang="cs-CZ" sz="2400" dirty="0" err="1"/>
              <a:t>Szabadsagjogokert</a:t>
            </a:r>
            <a:r>
              <a:rPr lang="cs-CZ" sz="2400" dirty="0"/>
              <a:t> proti Maďarsku ve věci stížnosti č. </a:t>
            </a:r>
            <a:r>
              <a:rPr lang="cs-CZ" sz="2400" dirty="0" smtClean="0"/>
              <a:t>37374/05 ze dne 14. 4. 2009</a:t>
            </a:r>
          </a:p>
          <a:p>
            <a:pPr algn="l"/>
            <a:endParaRPr lang="cs-CZ" sz="24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 algn="just"/>
            <a:r>
              <a:rPr lang="cs-CZ" dirty="0" smtClean="0"/>
              <a:t>„</a:t>
            </a:r>
            <a:r>
              <a:rPr lang="cs-CZ" i="1" dirty="0"/>
              <a:t>Soud zastává názor, že překážky vytvořené za účelem zabránit přístupu k </a:t>
            </a:r>
            <a:r>
              <a:rPr lang="cs-CZ" i="1" dirty="0" smtClean="0"/>
              <a:t>informacím</a:t>
            </a:r>
            <a:r>
              <a:rPr lang="cs-CZ" dirty="0"/>
              <a:t> </a:t>
            </a:r>
            <a:r>
              <a:rPr lang="cs-CZ" i="1" dirty="0" smtClean="0"/>
              <a:t>veřejného </a:t>
            </a:r>
            <a:r>
              <a:rPr lang="cs-CZ" i="1" dirty="0"/>
              <a:t>zájmu mohou odradit ty, kdo pracují v médiích a </a:t>
            </a:r>
            <a:r>
              <a:rPr lang="cs-CZ" i="1" dirty="0" smtClean="0"/>
              <a:t>obdobných</a:t>
            </a:r>
            <a:r>
              <a:rPr lang="cs-CZ" dirty="0"/>
              <a:t> </a:t>
            </a:r>
            <a:r>
              <a:rPr lang="cs-CZ" i="1" dirty="0" smtClean="0"/>
              <a:t>oblastech </a:t>
            </a:r>
            <a:r>
              <a:rPr lang="cs-CZ" i="1" dirty="0"/>
              <a:t>od jejich vyhledávání. V důsledku toho by nebyli schopni </a:t>
            </a:r>
            <a:r>
              <a:rPr lang="cs-CZ" i="1" dirty="0" smtClean="0"/>
              <a:t>nadále</a:t>
            </a:r>
            <a:r>
              <a:rPr lang="cs-CZ" dirty="0"/>
              <a:t> </a:t>
            </a:r>
            <a:r>
              <a:rPr lang="cs-CZ" i="1" dirty="0" smtClean="0"/>
              <a:t>plnit </a:t>
            </a:r>
            <a:r>
              <a:rPr lang="cs-CZ" i="1" dirty="0"/>
              <a:t>svou roli ‚veřejných hlídacích psů‘ a jejich schopnost poskytovat </a:t>
            </a:r>
            <a:r>
              <a:rPr lang="cs-CZ" i="1" dirty="0" smtClean="0"/>
              <a:t>přesné</a:t>
            </a:r>
            <a:r>
              <a:rPr lang="cs-CZ" dirty="0"/>
              <a:t> </a:t>
            </a:r>
            <a:r>
              <a:rPr lang="cs-CZ" i="1" dirty="0" smtClean="0"/>
              <a:t>a </a:t>
            </a:r>
            <a:r>
              <a:rPr lang="cs-CZ" i="1" dirty="0"/>
              <a:t>spolehlivé informace by byla nepříznivě ovlivněna.“</a:t>
            </a:r>
            <a:endParaRPr lang="cs-CZ" dirty="0"/>
          </a:p>
          <a:p>
            <a:pPr algn="l"/>
            <a:endParaRPr lang="cs-CZ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07504" y="476672"/>
            <a:ext cx="23762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</a:rPr>
              <a:t>ZÁKLADNÍ </a:t>
            </a:r>
          </a:p>
          <a:p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</a:rPr>
              <a:t>VÝCHODISKA</a:t>
            </a:r>
            <a:endParaRPr lang="cs-CZ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25775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059832" y="476672"/>
            <a:ext cx="5760640" cy="6192688"/>
          </a:xfrm>
        </p:spPr>
        <p:txBody>
          <a:bodyPr>
            <a:normAutofit/>
          </a:bodyPr>
          <a:lstStyle/>
          <a:p>
            <a:pPr marL="342900" indent="-342900" algn="l">
              <a:buFontTx/>
              <a:buChar char="-"/>
            </a:pPr>
            <a:r>
              <a:rPr lang="cs-CZ" sz="24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Listina základních práv a svobod EU</a:t>
            </a:r>
          </a:p>
          <a:p>
            <a:pPr marL="342900" indent="-342900" algn="l">
              <a:buFontTx/>
              <a:buChar char="-"/>
            </a:pPr>
            <a:endParaRPr lang="cs-CZ" sz="2400" b="1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 algn="l"/>
            <a:r>
              <a:rPr lang="cs-CZ" sz="2400" dirty="0" smtClean="0"/>
              <a:t>Čl. 11</a:t>
            </a:r>
          </a:p>
          <a:p>
            <a:pPr algn="l"/>
            <a:r>
              <a:rPr lang="cs-CZ" i="1" dirty="0"/>
              <a:t>Svoboda projevu a informací</a:t>
            </a:r>
          </a:p>
          <a:p>
            <a:pPr algn="l"/>
            <a:r>
              <a:rPr lang="cs-CZ" i="1" dirty="0"/>
              <a:t>1.   Každý má právo na svobodu projevu. Toto právo zahrnuje svobodu zastávat názory a přijímat a rozšiřovat informace nebo myšlenky bez zasahování veřejné moci a bez ohledu na hranice.</a:t>
            </a:r>
          </a:p>
          <a:p>
            <a:pPr algn="l"/>
            <a:r>
              <a:rPr lang="cs-CZ" i="1" dirty="0"/>
              <a:t>2.   Svoboda a pluralita sdělovacích prostředků musí být respektována</a:t>
            </a:r>
            <a:r>
              <a:rPr lang="cs-CZ" dirty="0"/>
              <a:t>.</a:t>
            </a:r>
          </a:p>
          <a:p>
            <a:pPr algn="l"/>
            <a:endParaRPr lang="cs-CZ" dirty="0"/>
          </a:p>
          <a:p>
            <a:pPr algn="l"/>
            <a:endParaRPr lang="cs-CZ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07504" y="476672"/>
            <a:ext cx="23762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</a:rPr>
              <a:t>ZÁKLADNÍ </a:t>
            </a:r>
          </a:p>
          <a:p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</a:rPr>
              <a:t>VÝCHODISKA</a:t>
            </a:r>
            <a:endParaRPr lang="cs-CZ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3628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059832" y="476672"/>
            <a:ext cx="5760640" cy="6192688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cs-CZ" sz="2800" u="sng" dirty="0" smtClean="0"/>
              <a:t>PODSTATA:</a:t>
            </a:r>
          </a:p>
          <a:p>
            <a:pPr algn="l"/>
            <a:endParaRPr lang="cs-CZ" dirty="0"/>
          </a:p>
          <a:p>
            <a:pPr marL="342900" indent="-342900" algn="l">
              <a:buFontTx/>
              <a:buChar char="-"/>
            </a:pPr>
            <a:r>
              <a:rPr lang="cs-CZ" dirty="0" smtClean="0"/>
              <a:t>VYJÁDŘITELNÝ OBSAH</a:t>
            </a:r>
          </a:p>
          <a:p>
            <a:pPr marL="800100" lvl="1" indent="-342900" algn="l">
              <a:buFontTx/>
              <a:buChar char="-"/>
            </a:pPr>
            <a:r>
              <a:rPr lang="cs-CZ" dirty="0" smtClean="0"/>
              <a:t>´</a:t>
            </a:r>
            <a:r>
              <a:rPr lang="cs-CZ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psaný, tištěný, zvukový, vizuální</a:t>
            </a:r>
          </a:p>
          <a:p>
            <a:pPr lvl="1" algn="l"/>
            <a:endParaRPr lang="cs-CZ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 marL="342900" indent="-342900" algn="l">
              <a:buFontTx/>
              <a:buChar char="-"/>
            </a:pPr>
            <a:r>
              <a:rPr lang="pl-PL" dirty="0" smtClean="0"/>
              <a:t>Směrnice Evropského </a:t>
            </a:r>
            <a:r>
              <a:rPr lang="pl-PL" dirty="0"/>
              <a:t>parlamentu a Rady </a:t>
            </a:r>
            <a:r>
              <a:rPr lang="pl-PL" dirty="0" smtClean="0"/>
              <a:t>ze dne 17. 11</a:t>
            </a:r>
            <a:r>
              <a:rPr lang="pl-PL" dirty="0"/>
              <a:t>. 2003 č. </a:t>
            </a:r>
            <a:r>
              <a:rPr lang="pl-PL" dirty="0" smtClean="0"/>
              <a:t>2003/98/ES, </a:t>
            </a:r>
            <a:r>
              <a:rPr lang="cs-CZ" dirty="0"/>
              <a:t>o opakovaném použití informací veřejného sektoru </a:t>
            </a:r>
            <a:endParaRPr lang="cs-CZ" dirty="0" smtClean="0"/>
          </a:p>
          <a:p>
            <a:pPr marL="800100" lvl="1" indent="-342900" algn="l">
              <a:buFontTx/>
              <a:buChar char="-"/>
            </a:pPr>
            <a:r>
              <a:rPr lang="cs-CZ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-"dokumentem" rozumí: </a:t>
            </a:r>
            <a:br>
              <a:rPr lang="cs-CZ" dirty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cs-CZ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a</a:t>
            </a:r>
            <a:r>
              <a:rPr lang="cs-CZ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) obsah na jakémkoli nosiči (psaný či tištěný na papíře či uložený v elektronické formě nebo jako zvuková, vizuální nebo audiovizuální nahrávka); </a:t>
            </a:r>
            <a:endParaRPr lang="cs-CZ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 lvl="1" algn="l"/>
            <a:r>
              <a:rPr lang="cs-CZ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   </a:t>
            </a:r>
            <a:r>
              <a:rPr lang="cs-CZ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 b) jakákoli část takového obsahu; </a:t>
            </a:r>
            <a:endParaRPr lang="pl-P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 algn="l"/>
            <a:endParaRPr lang="cs-CZ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 algn="l"/>
            <a:r>
              <a:rPr lang="cs-CZ" dirty="0" smtClean="0">
                <a:solidFill>
                  <a:schemeClr val="bg1"/>
                </a:solidFill>
              </a:rPr>
              <a:t>- Rozhodnutí NSS ze dne 27. 9. 2016, č. j. 9 A 117/2013-34 – „Košile“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07504" y="476672"/>
            <a:ext cx="237626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</a:rPr>
              <a:t>CO JE TO INFORMACE?</a:t>
            </a:r>
          </a:p>
          <a:p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</a:rPr>
              <a:t>§ 2</a:t>
            </a:r>
          </a:p>
          <a:p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</a:rPr>
              <a:t>§ 3/3</a:t>
            </a:r>
          </a:p>
          <a:p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</a:rPr>
              <a:t>§ 3/4</a:t>
            </a:r>
            <a:endParaRPr lang="cs-CZ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2050" name="Picture 2" descr="Výsledek obrázku pro INFORMAC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669" y="3356992"/>
            <a:ext cx="2276099" cy="2894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6694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059832" y="476672"/>
            <a:ext cx="5760640" cy="6192688"/>
          </a:xfrm>
        </p:spPr>
        <p:txBody>
          <a:bodyPr>
            <a:normAutofit/>
          </a:bodyPr>
          <a:lstStyle/>
          <a:p>
            <a:pPr algn="l"/>
            <a:r>
              <a:rPr lang="cs-CZ" sz="2400" dirty="0" smtClean="0"/>
              <a:t>-….</a:t>
            </a:r>
            <a:r>
              <a:rPr lang="cs-CZ" sz="2400" i="1" dirty="0" smtClean="0"/>
              <a:t>které </a:t>
            </a:r>
            <a:r>
              <a:rPr lang="cs-CZ" sz="2400" i="1" dirty="0"/>
              <a:t>mají podle tohoto zákona povinnost poskytovat informace vztahující se k jejich působnosti, jsou státní orgány, územní samosprávné celky a jejich orgány a </a:t>
            </a:r>
            <a:r>
              <a:rPr lang="cs-CZ" sz="2400" i="1" dirty="0" smtClean="0"/>
              <a:t>veřejné </a:t>
            </a:r>
            <a:r>
              <a:rPr lang="cs-CZ" sz="2400" i="1" dirty="0"/>
              <a:t>instituce</a:t>
            </a:r>
            <a:r>
              <a:rPr lang="cs-CZ" sz="2400" i="1" dirty="0" smtClean="0"/>
              <a:t>.</a:t>
            </a:r>
          </a:p>
          <a:p>
            <a:pPr algn="l"/>
            <a:endParaRPr lang="cs-CZ" sz="2400" i="1" dirty="0">
              <a:solidFill>
                <a:schemeClr val="bg1"/>
              </a:solidFill>
            </a:endParaRPr>
          </a:p>
          <a:p>
            <a:pPr algn="l"/>
            <a:r>
              <a:rPr lang="cs-CZ" sz="2400" i="1" dirty="0" smtClean="0">
                <a:solidFill>
                  <a:schemeClr val="bg1"/>
                </a:solidFill>
              </a:rPr>
              <a:t> - </a:t>
            </a:r>
            <a:r>
              <a:rPr lang="cs-CZ" sz="2400" dirty="0" smtClean="0">
                <a:solidFill>
                  <a:schemeClr val="bg1"/>
                </a:solidFill>
              </a:rPr>
              <a:t>STÁTNÍ ORGÁNY</a:t>
            </a:r>
          </a:p>
          <a:p>
            <a:pPr algn="l"/>
            <a:r>
              <a:rPr lang="cs-CZ" sz="2400" dirty="0" smtClean="0">
                <a:solidFill>
                  <a:schemeClr val="bg1"/>
                </a:solidFill>
              </a:rPr>
              <a:t>- SPECIFICKÉ ORGÁNY</a:t>
            </a:r>
          </a:p>
          <a:p>
            <a:pPr algn="l"/>
            <a:r>
              <a:rPr lang="cs-CZ" sz="2400" dirty="0" smtClean="0">
                <a:solidFill>
                  <a:schemeClr val="bg1"/>
                </a:solidFill>
              </a:rPr>
              <a:t>- ÚZEMNÍ SAMOSPRÁVNÉ CELKY</a:t>
            </a:r>
          </a:p>
          <a:p>
            <a:pPr algn="l"/>
            <a:r>
              <a:rPr lang="cs-CZ" sz="2400" dirty="0" smtClean="0">
                <a:solidFill>
                  <a:schemeClr val="bg1"/>
                </a:solidFill>
              </a:rPr>
              <a:t>- VEŘEJNÉ INSTITUCE</a:t>
            </a:r>
          </a:p>
          <a:p>
            <a:pPr marL="342900" indent="-342900" algn="l">
              <a:buFontTx/>
              <a:buChar char="-"/>
            </a:pPr>
            <a:endParaRPr lang="cs-CZ" i="1" dirty="0" smtClean="0">
              <a:solidFill>
                <a:schemeClr val="bg1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07504" y="476672"/>
            <a:ext cx="237626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</a:rPr>
              <a:t>POVINNÝ SUBJEKT</a:t>
            </a:r>
          </a:p>
          <a:p>
            <a:r>
              <a:rPr lang="cs-CZ" sz="2800" b="1" dirty="0" smtClean="0">
                <a:solidFill>
                  <a:schemeClr val="accent2">
                    <a:lumMod val="50000"/>
                  </a:schemeClr>
                </a:solidFill>
              </a:rPr>
              <a:t>§ 2/2</a:t>
            </a:r>
            <a:endParaRPr lang="cs-CZ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4098" name="Picture 2" descr="Výsledek obrázku pro INFORMACE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21" y="2492896"/>
            <a:ext cx="2503120" cy="1879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9619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178</TotalTime>
  <Words>1164</Words>
  <Application>Microsoft Office PowerPoint</Application>
  <PresentationFormat>Předvádění na obrazovce (4:3)</PresentationFormat>
  <Paragraphs>261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0" baseType="lpstr">
      <vt:lpstr>Trebuchet MS</vt:lpstr>
      <vt:lpstr>Wingdings</vt:lpstr>
      <vt:lpstr>Wingdings 2</vt:lpstr>
      <vt:lpstr>Bohatý</vt:lpstr>
      <vt:lpstr>Svobodný přístup k informacím</vt:lpstr>
      <vt:lpstr>Osnova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nález ze dne 24. ledna 2007, sp. zn. I. ÚS 260/06 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KS Brno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Svobodný přístup k informacím</dc:title>
  <dc:creator>Uživatel systému Windows</dc:creator>
  <cp:lastModifiedBy>Uzivatel</cp:lastModifiedBy>
  <cp:revision>15</cp:revision>
  <dcterms:created xsi:type="dcterms:W3CDTF">2017-12-14T21:15:01Z</dcterms:created>
  <dcterms:modified xsi:type="dcterms:W3CDTF">2017-12-16T21:04:59Z</dcterms:modified>
</cp:coreProperties>
</file>