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83" r:id="rId4"/>
    <p:sldId id="284" r:id="rId5"/>
    <p:sldId id="263" r:id="rId6"/>
    <p:sldId id="265" r:id="rId7"/>
    <p:sldId id="266" r:id="rId8"/>
    <p:sldId id="268" r:id="rId9"/>
    <p:sldId id="286" r:id="rId10"/>
    <p:sldId id="285" r:id="rId11"/>
    <p:sldId id="270" r:id="rId12"/>
    <p:sldId id="272" r:id="rId13"/>
    <p:sldId id="287" r:id="rId14"/>
    <p:sldId id="288" r:id="rId15"/>
    <p:sldId id="289" r:id="rId16"/>
    <p:sldId id="26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9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4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53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58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1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3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1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68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09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0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0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D8A05-14D1-4A18-8F8E-D36DC09D8383}" type="datetimeFigureOut">
              <a:rPr lang="cs-CZ" smtClean="0"/>
              <a:t>02.11.2017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6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Právo </a:t>
            </a:r>
            <a:r>
              <a:rPr lang="cs-CZ" b="1" dirty="0"/>
              <a:t>na spravedlivý proces a právní pomoc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ve správním a soudním řízení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Šimáčková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93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Deficity </a:t>
            </a:r>
            <a:r>
              <a:rPr lang="cs-CZ" b="1" dirty="0"/>
              <a:t>spravedlivého procesu v českém správním řízení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  Právo na právní pomoc ve správním řízení </a:t>
            </a:r>
          </a:p>
          <a:p>
            <a:r>
              <a:rPr lang="cs-CZ" dirty="0"/>
              <a:t>Ústavní deficit legislativní úpravy a co s tím? </a:t>
            </a:r>
          </a:p>
          <a:p>
            <a:r>
              <a:rPr lang="cs-CZ" dirty="0" smtClean="0"/>
              <a:t>Je to vyřešeno novelou advokátního zákona 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118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advokacii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Novela zákona o advokacii, která vstoupí v účinnost 1.7.2018</a:t>
            </a:r>
          </a:p>
          <a:p>
            <a:pPr marL="0" indent="0">
              <a:buNone/>
            </a:pPr>
            <a:r>
              <a:rPr lang="cs-CZ" dirty="0"/>
              <a:t>§ 18 odst. 2 a násl. </a:t>
            </a:r>
          </a:p>
          <a:p>
            <a:pPr marL="0" indent="0">
              <a:buNone/>
            </a:pPr>
            <a:r>
              <a:rPr lang="cs-CZ" dirty="0"/>
              <a:t>Právo na určení advokáta, případně i bezplatně nebo sníženou odměnu. </a:t>
            </a:r>
          </a:p>
          <a:p>
            <a:pPr marL="0" indent="0">
              <a:buNone/>
            </a:pPr>
            <a:r>
              <a:rPr lang="cs-CZ" dirty="0"/>
              <a:t>Žadatel si musí požádat a prokázat, že jeho příjmové a majetkové poměry takové poskytnutí právních služeb odůvodňují (podle vyhlášky</a:t>
            </a:r>
            <a:r>
              <a:rPr lang="cs-CZ" dirty="0" smtClean="0"/>
              <a:t>)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193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Deficity </a:t>
            </a:r>
            <a:r>
              <a:rPr lang="cs-CZ" b="1" dirty="0"/>
              <a:t>přístupu k soudu ve správním soudnictví</a:t>
            </a:r>
            <a:br>
              <a:rPr lang="cs-CZ" b="1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Právní </a:t>
            </a:r>
            <a:r>
              <a:rPr lang="cs-CZ" dirty="0"/>
              <a:t>stát a důležitost přezkumu správních rozhodnutí,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míra </a:t>
            </a:r>
            <a:r>
              <a:rPr lang="cs-CZ" dirty="0" err="1"/>
              <a:t>judikovatelnosti</a:t>
            </a:r>
            <a:r>
              <a:rPr lang="cs-CZ" dirty="0"/>
              <a:t> otázek, které řeší zákonodárná a výkonná moc,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deficity </a:t>
            </a:r>
            <a:r>
              <a:rPr lang="cs-CZ" dirty="0"/>
              <a:t>správního soudnictví.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Veřejný </a:t>
            </a:r>
            <a:r>
              <a:rPr lang="cs-CZ" dirty="0"/>
              <a:t>zájem versus základní práva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Soudní přezkum a transparentnost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609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7870" y="365125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pl-PL" dirty="0"/>
              <a:t>Pl. ÚS 12/14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Nález </a:t>
            </a:r>
            <a:r>
              <a:rPr lang="pl-PL" dirty="0"/>
              <a:t>sp. zn. Pl. ÚS 12/14 ze dne 16. 6. 2015 (177/2015 Sb.) – pozastavení čerpání dotací musí být podrobeno soudnímu přezkumu</a:t>
            </a:r>
          </a:p>
          <a:p>
            <a:endParaRPr lang="pl-PL" dirty="0"/>
          </a:p>
          <a:p>
            <a:r>
              <a:rPr lang="cs-CZ" dirty="0"/>
              <a:t>Pozastavení výplaty části dotace je rozhodnutí, které se hluboce dotýká právní sféry jejího příjemce.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 pozastavení výplaty již přiznané dotace, a to na zákonem nijak neomezenou dobu, postačovala nijak nekontrolovaná a reálně neomezená úvaha poskytovatele, spočívající navíc pouze na domněnce, že došlo k porušení pravidel.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090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7870" y="365125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pl-PL" dirty="0"/>
              <a:t>Pl. ÚS 12/14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Vyloučení </a:t>
            </a:r>
            <a:r>
              <a:rPr lang="cs-CZ" dirty="0"/>
              <a:t>soudní kontroly </a:t>
            </a:r>
            <a:r>
              <a:rPr lang="en-US" dirty="0"/>
              <a:t>[</a:t>
            </a:r>
            <a:r>
              <a:rPr lang="cs-CZ" dirty="0"/>
              <a:t>zde</a:t>
            </a:r>
            <a:r>
              <a:rPr lang="en-US" dirty="0"/>
              <a:t>]</a:t>
            </a:r>
            <a:r>
              <a:rPr lang="cs-CZ" dirty="0"/>
              <a:t> vede k tomu, že případný arbitrární, svévolný, či dokonce </a:t>
            </a:r>
            <a:r>
              <a:rPr lang="cs-CZ" dirty="0" err="1"/>
              <a:t>šikanózní</a:t>
            </a:r>
            <a:r>
              <a:rPr lang="cs-CZ" dirty="0"/>
              <a:t> postup poskytovatele dotace nebude relevantně pojmenován ani nijak sankcionován... To však v demokratickém právním státě, který má povinnost chránit legitimní očekávání jednotlivců, jejich právní jistotu a základní práva před arbitrárností postupu státních orgánů, není možné. – rozpor s čl. 1 odst. 1 Ústavy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056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7870" y="365125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pl-PL" dirty="0"/>
              <a:t>Pl. ÚS 12/14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Nejen zásah do právní jistoty, ale také zásah do práva na ochranu majetku a vlastnického práva dle čl. 11 Listiny a čl. 1 Dodatkového protokolu k evropské Úmluvě</a:t>
            </a:r>
          </a:p>
          <a:p>
            <a:endParaRPr lang="cs-CZ" dirty="0"/>
          </a:p>
          <a:p>
            <a:r>
              <a:rPr lang="cs-CZ" dirty="0"/>
              <a:t>Soudní přezkum zde tedy nelze vyloučit (čl. 36 odst. 2 Listiny)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210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Doporučená literatura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lvl="0"/>
            <a:r>
              <a:rPr lang="cs-CZ" dirty="0" smtClean="0"/>
              <a:t>Pavel </a:t>
            </a:r>
            <a:r>
              <a:rPr lang="cs-CZ" dirty="0" err="1"/>
              <a:t>Molek</a:t>
            </a:r>
            <a:r>
              <a:rPr lang="cs-CZ" dirty="0"/>
              <a:t>: Právo na spravedlivý proces,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ČR, 2012</a:t>
            </a:r>
          </a:p>
          <a:p>
            <a:pPr lvl="0"/>
            <a:r>
              <a:rPr lang="cs-CZ" dirty="0"/>
              <a:t>Petr Svoboda: Ústavní základy správního řízení v ČR, Právo na spravedlivý proces a české správní řízení, Linde, 2007</a:t>
            </a:r>
          </a:p>
          <a:p>
            <a:pPr lvl="0"/>
            <a:r>
              <a:rPr lang="cs-CZ" dirty="0"/>
              <a:t>Komentář k Listině základních práv a svobod, Wagnerová a kol., </a:t>
            </a:r>
            <a:r>
              <a:rPr lang="cs-CZ" dirty="0" err="1"/>
              <a:t>Volters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ČR, 2012</a:t>
            </a:r>
          </a:p>
          <a:p>
            <a:pPr lvl="0"/>
            <a:r>
              <a:rPr lang="cs-CZ" dirty="0"/>
              <a:t>Komentář k Evropské úmluvě o lidských právech, </a:t>
            </a:r>
            <a:r>
              <a:rPr lang="cs-CZ" dirty="0" err="1"/>
              <a:t>Kmec</a:t>
            </a:r>
            <a:r>
              <a:rPr lang="cs-CZ" dirty="0"/>
              <a:t>, Kosař, Kratochvíl, Bobek, C.H. Beck, 2012</a:t>
            </a:r>
          </a:p>
          <a:p>
            <a:pPr lvl="0"/>
            <a:r>
              <a:rPr lang="cs-CZ" dirty="0"/>
              <a:t>http://www.probonoaliance.cz/cz</a:t>
            </a:r>
            <a:r>
              <a:rPr lang="cs-CZ" dirty="0" smtClean="0"/>
              <a:t>/  </a:t>
            </a:r>
            <a:endParaRPr lang="cs-CZ" dirty="0"/>
          </a:p>
          <a:p>
            <a:pPr lvl="0"/>
            <a:r>
              <a:rPr lang="cs-CZ" dirty="0" err="1"/>
              <a:t>Denegatio</a:t>
            </a:r>
            <a:r>
              <a:rPr lang="cs-CZ" dirty="0"/>
              <a:t> </a:t>
            </a:r>
            <a:r>
              <a:rPr lang="cs-CZ" dirty="0" err="1"/>
              <a:t>Iustitiae</a:t>
            </a:r>
            <a:r>
              <a:rPr lang="cs-CZ" dirty="0"/>
              <a:t> od K. Šimáčkové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22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Čl. 4 Ústavy 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Základní práva a svobody jsou pod ochranou soudní moci.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81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Listina základních práv a svobod čl. 36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595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(1) Každý se může domáhat stanoveným postupem svého práva u nezávislého a nestranného soudu a ve stanovených případech u jiného orgánu.</a:t>
            </a:r>
          </a:p>
          <a:p>
            <a:pPr marL="0" indent="0" algn="just">
              <a:buNone/>
            </a:pPr>
            <a:r>
              <a:rPr lang="cs-CZ" sz="3200" dirty="0"/>
              <a:t>(2) Kdo tvrdí, že byl na svých právech zkrácen rozhodnutím orgánu veřejné správy, může se obrátit na soud, aby přezkoumal zákonnost takového rozhodnutí, nestanoví-li zákon jinak. Z  pravomoci soudu však nesmí být vyloučeno přezkoumávání rozhodnutí týkajících se základních práv a svobod podle Listiny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7897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Listina základních práv a svobod čl. 36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000" dirty="0" smtClean="0"/>
              <a:t>(</a:t>
            </a:r>
            <a:r>
              <a:rPr lang="cs-CZ" sz="4000" dirty="0"/>
              <a:t>3) Každý má právo na náhradu škody způsobené mu nezákonným rozhodnutím soudu, jiného státního orgánu či orgánu veřejné správy nebo nesprávným úředním postupem.</a:t>
            </a:r>
          </a:p>
          <a:p>
            <a:pPr marL="0" indent="0" algn="just">
              <a:buNone/>
            </a:pPr>
            <a:r>
              <a:rPr lang="cs-CZ" sz="4000" dirty="0"/>
              <a:t>(4) Podmínky a podrobnosti upravuje zákon.</a:t>
            </a:r>
          </a:p>
          <a:p>
            <a:pPr marL="0" indent="0" algn="just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3704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Listina základních práv a svobod čl. 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 smtClean="0"/>
              <a:t>(</a:t>
            </a:r>
            <a:r>
              <a:rPr lang="cs-CZ" sz="3200" dirty="0"/>
              <a:t>1) Každý má právo odepřít výpověď, jestliže by jí způsobil nebezpečí trestního stíhání sobě nebo osobě blízké.</a:t>
            </a:r>
          </a:p>
          <a:p>
            <a:pPr marL="0" indent="0" algn="just">
              <a:buNone/>
            </a:pPr>
            <a:r>
              <a:rPr lang="cs-CZ" sz="3200" dirty="0"/>
              <a:t>(2) Každý má právo na právní pomoc v řízení před soudy, jinými státními orgány či orgány veřejné správy, a to od počátku řízení.</a:t>
            </a:r>
          </a:p>
          <a:p>
            <a:pPr marL="0" indent="0" algn="just">
              <a:buNone/>
            </a:pPr>
            <a:r>
              <a:rPr lang="cs-CZ" sz="3200" dirty="0"/>
              <a:t>(3) Všichni účastníci jsou si v řízení rovni.</a:t>
            </a:r>
          </a:p>
          <a:p>
            <a:pPr marL="0" indent="0" algn="just">
              <a:buNone/>
            </a:pPr>
            <a:r>
              <a:rPr lang="cs-CZ" sz="3200" dirty="0"/>
              <a:t>(4) Kdo prohlásí, že neovládá jazyk, jímž se vede jednání, má právo na tlumočníka.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74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Listina základních práv a svobod z čl.40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3600" dirty="0"/>
              <a:t>(5) Nikdo nemůže být trestně stíhán za čin, pro který již byl pravomocně odsouzen nebo zproštěn obžaloby. Tato zásada nevylučuje uplatnění mimořádných opravných prostředků v souladu se zákonem.</a:t>
            </a:r>
          </a:p>
          <a:p>
            <a:pPr marL="0" indent="0" algn="just">
              <a:buNone/>
            </a:pPr>
            <a:r>
              <a:rPr lang="cs-CZ" sz="3600" dirty="0"/>
              <a:t>(6) Trestnost činu se posuzuje a trest se ukládá podle zákona účinného v době, kdy byl čin spáchán. Pozdějšího zákona se použije, jestliže je to pro pachatele příznivější.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096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správního trestání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Ne bis in idem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In </a:t>
            </a:r>
            <a:r>
              <a:rPr lang="cs-CZ" dirty="0" err="1" smtClean="0"/>
              <a:t>dubio</a:t>
            </a:r>
            <a:r>
              <a:rPr lang="cs-CZ" dirty="0" smtClean="0"/>
              <a:t> pro </a:t>
            </a:r>
            <a:r>
              <a:rPr lang="cs-CZ" dirty="0" err="1" smtClean="0"/>
              <a:t>reo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Zákaz retroaktivity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102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Deficity </a:t>
            </a:r>
            <a:r>
              <a:rPr lang="cs-CZ" b="1" dirty="0"/>
              <a:t>spravedlivého procesu v českém správním řízení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právo </a:t>
            </a:r>
            <a:r>
              <a:rPr lang="cs-CZ" sz="3200" dirty="0"/>
              <a:t>na zastoupení a právní pomoc, 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Ne </a:t>
            </a:r>
            <a:r>
              <a:rPr lang="cs-CZ" sz="3200" dirty="0"/>
              <a:t>bis in idem, 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právo </a:t>
            </a:r>
            <a:r>
              <a:rPr lang="cs-CZ" sz="3200" dirty="0"/>
              <a:t>na tlumočníka, 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právo </a:t>
            </a:r>
            <a:r>
              <a:rPr lang="cs-CZ" sz="3200" dirty="0"/>
              <a:t>na přístup k informacím, 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právo </a:t>
            </a:r>
            <a:r>
              <a:rPr lang="cs-CZ" sz="3200" dirty="0"/>
              <a:t>na poučení, 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právo </a:t>
            </a:r>
            <a:r>
              <a:rPr lang="cs-CZ" sz="3200" dirty="0"/>
              <a:t>být slyšen, </a:t>
            </a:r>
            <a:endParaRPr lang="cs-CZ" sz="32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59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Deficity </a:t>
            </a:r>
            <a:r>
              <a:rPr lang="cs-CZ" b="1" dirty="0"/>
              <a:t>spravedlivého procesu v českém správním řízení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právo </a:t>
            </a:r>
            <a:r>
              <a:rPr lang="cs-CZ" dirty="0"/>
              <a:t>na rozhodnutí,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právo </a:t>
            </a:r>
            <a:r>
              <a:rPr lang="cs-CZ" dirty="0"/>
              <a:t>na rozhodnutí v přiměřené lhůtě,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právo </a:t>
            </a:r>
            <a:r>
              <a:rPr lang="cs-CZ" dirty="0"/>
              <a:t>na odůvodnění rozhodnutí,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právo </a:t>
            </a:r>
            <a:r>
              <a:rPr lang="cs-CZ" dirty="0"/>
              <a:t>na opravný prostředek,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právo </a:t>
            </a:r>
            <a:r>
              <a:rPr lang="cs-CZ" dirty="0"/>
              <a:t>na výkon rozhodnutí atd.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99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599</Words>
  <Application>Microsoft Office PowerPoint</Application>
  <PresentationFormat>Širokoúhlá obrazovka</PresentationFormat>
  <Paragraphs>76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  Právo na spravedlivý proces a právní pomoc  ve správním a soudním řízení  </vt:lpstr>
      <vt:lpstr>Prezentace aplikace PowerPoint</vt:lpstr>
      <vt:lpstr>Listina základních práv a svobod čl. 36</vt:lpstr>
      <vt:lpstr>Listina základních práv a svobod čl. 36</vt:lpstr>
      <vt:lpstr>  Listina základních práv a svobod čl. 37</vt:lpstr>
      <vt:lpstr> Listina základních práv a svobod z čl.40 </vt:lpstr>
      <vt:lpstr>Principy správního trestání   </vt:lpstr>
      <vt:lpstr> Deficity spravedlivého procesu v českém správním řízení  </vt:lpstr>
      <vt:lpstr> Deficity spravedlivého procesu v českém správním řízení  </vt:lpstr>
      <vt:lpstr> Deficity spravedlivého procesu v českém správním řízení  </vt:lpstr>
      <vt:lpstr>Zákon o advokacii </vt:lpstr>
      <vt:lpstr>  Deficity přístupu k soudu ve správním soudnictví  </vt:lpstr>
      <vt:lpstr>  Pl. ÚS 12/14  </vt:lpstr>
      <vt:lpstr>  Pl. ÚS 12/14  </vt:lpstr>
      <vt:lpstr>  Pl. ÚS 12/14  </vt:lpstr>
      <vt:lpstr>Doporučená literatura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Muslimské šátky v kontextech evropského práva a společnosti</dc:title>
  <dc:creator>Simackova Katerina</dc:creator>
  <cp:lastModifiedBy>Kateřina Šimáčková</cp:lastModifiedBy>
  <cp:revision>22</cp:revision>
  <dcterms:created xsi:type="dcterms:W3CDTF">2016-04-30T13:41:47Z</dcterms:created>
  <dcterms:modified xsi:type="dcterms:W3CDTF">2017-11-02T15:50:42Z</dcterms:modified>
</cp:coreProperties>
</file>