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74" r:id="rId2"/>
    <p:sldId id="556" r:id="rId3"/>
    <p:sldId id="566" r:id="rId4"/>
    <p:sldId id="565" r:id="rId5"/>
    <p:sldId id="587" r:id="rId6"/>
    <p:sldId id="588" r:id="rId7"/>
    <p:sldId id="661" r:id="rId8"/>
    <p:sldId id="613" r:id="rId9"/>
    <p:sldId id="614" r:id="rId10"/>
    <p:sldId id="615" r:id="rId11"/>
    <p:sldId id="660" r:id="rId12"/>
    <p:sldId id="659" r:id="rId13"/>
    <p:sldId id="616" r:id="rId14"/>
    <p:sldId id="617" r:id="rId15"/>
    <p:sldId id="618" r:id="rId16"/>
    <p:sldId id="619" r:id="rId17"/>
    <p:sldId id="623" r:id="rId18"/>
    <p:sldId id="624" r:id="rId19"/>
    <p:sldId id="625" r:id="rId20"/>
    <p:sldId id="626" r:id="rId21"/>
    <p:sldId id="662" r:id="rId22"/>
    <p:sldId id="627" r:id="rId23"/>
    <p:sldId id="665" r:id="rId24"/>
    <p:sldId id="666" r:id="rId25"/>
    <p:sldId id="676" r:id="rId26"/>
    <p:sldId id="678" r:id="rId27"/>
    <p:sldId id="677" r:id="rId28"/>
    <p:sldId id="667" r:id="rId29"/>
    <p:sldId id="628" r:id="rId30"/>
    <p:sldId id="630" r:id="rId31"/>
    <p:sldId id="631" r:id="rId32"/>
    <p:sldId id="679" r:id="rId33"/>
    <p:sldId id="680" r:id="rId34"/>
    <p:sldId id="632" r:id="rId35"/>
    <p:sldId id="671" r:id="rId36"/>
    <p:sldId id="633" r:id="rId37"/>
    <p:sldId id="672" r:id="rId38"/>
    <p:sldId id="673" r:id="rId39"/>
    <p:sldId id="674" r:id="rId40"/>
    <p:sldId id="675" r:id="rId41"/>
    <p:sldId id="634" r:id="rId42"/>
    <p:sldId id="669" r:id="rId43"/>
    <p:sldId id="635" r:id="rId44"/>
    <p:sldId id="670" r:id="rId45"/>
    <p:sldId id="636" r:id="rId46"/>
    <p:sldId id="637" r:id="rId47"/>
    <p:sldId id="638" r:id="rId48"/>
    <p:sldId id="639" r:id="rId49"/>
    <p:sldId id="640" r:id="rId50"/>
    <p:sldId id="641" r:id="rId51"/>
    <p:sldId id="642" r:id="rId52"/>
    <p:sldId id="643" r:id="rId53"/>
    <p:sldId id="644" r:id="rId54"/>
    <p:sldId id="648" r:id="rId55"/>
    <p:sldId id="649" r:id="rId56"/>
    <p:sldId id="650" r:id="rId57"/>
    <p:sldId id="256"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494" autoAdjust="0"/>
  </p:normalViewPr>
  <p:slideViewPr>
    <p:cSldViewPr>
      <p:cViewPr varScale="1">
        <p:scale>
          <a:sx n="102" d="100"/>
          <a:sy n="102" d="100"/>
        </p:scale>
        <p:origin x="4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0B7BF-7AE7-429C-9EA0-A3417595FEE4}" type="datetimeFigureOut">
              <a:rPr lang="cs-CZ" smtClean="0"/>
              <a:t>06.12.2017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E27DA-7B7B-44C4-A42E-E55334340A4A}" type="slidenum">
              <a:rPr lang="cs-CZ" smtClean="0"/>
              <a:t>‹#›</a:t>
            </a:fld>
            <a:endParaRPr lang="cs-CZ"/>
          </a:p>
        </p:txBody>
      </p:sp>
    </p:spTree>
    <p:extLst>
      <p:ext uri="{BB962C8B-B14F-4D97-AF65-F5344CB8AC3E}">
        <p14:creationId xmlns:p14="http://schemas.microsoft.com/office/powerpoint/2010/main" val="179464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4CD7EE1-2220-412D-9DC3-84A01C745B71}" type="slidenum">
              <a:rPr lang="cs-CZ" sz="1200"/>
              <a:pPr eaLnBrk="1" hangingPunct="1"/>
              <a:t>7</a:t>
            </a:fld>
            <a:endParaRPr lang="cs-CZ" sz="1200"/>
          </a:p>
        </p:txBody>
      </p:sp>
    </p:spTree>
    <p:extLst>
      <p:ext uri="{BB962C8B-B14F-4D97-AF65-F5344CB8AC3E}">
        <p14:creationId xmlns:p14="http://schemas.microsoft.com/office/powerpoint/2010/main" val="55876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4614A1C-BA58-4033-95CF-05CFF946BD3A}" type="slidenum">
              <a:rPr lang="cs-CZ" sz="1200"/>
              <a:pPr eaLnBrk="1" hangingPunct="1"/>
              <a:t>19</a:t>
            </a:fld>
            <a:endParaRPr lang="cs-CZ" sz="1200"/>
          </a:p>
        </p:txBody>
      </p:sp>
    </p:spTree>
    <p:extLst>
      <p:ext uri="{BB962C8B-B14F-4D97-AF65-F5344CB8AC3E}">
        <p14:creationId xmlns:p14="http://schemas.microsoft.com/office/powerpoint/2010/main" val="199530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F628C7E-2153-423B-BC8E-0A18078603B9}" type="slidenum">
              <a:rPr lang="cs-CZ" sz="1200"/>
              <a:pPr eaLnBrk="1" hangingPunct="1"/>
              <a:t>20</a:t>
            </a:fld>
            <a:endParaRPr lang="cs-CZ" sz="1200"/>
          </a:p>
        </p:txBody>
      </p:sp>
    </p:spTree>
    <p:extLst>
      <p:ext uri="{BB962C8B-B14F-4D97-AF65-F5344CB8AC3E}">
        <p14:creationId xmlns:p14="http://schemas.microsoft.com/office/powerpoint/2010/main" val="84479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E1D0F3E-276B-4BF0-87D1-16EA69BB66D3}" type="slidenum">
              <a:rPr lang="cs-CZ" sz="1200"/>
              <a:pPr eaLnBrk="1" hangingPunct="1"/>
              <a:t>21</a:t>
            </a:fld>
            <a:endParaRPr lang="cs-CZ" sz="1200"/>
          </a:p>
        </p:txBody>
      </p:sp>
    </p:spTree>
    <p:extLst>
      <p:ext uri="{BB962C8B-B14F-4D97-AF65-F5344CB8AC3E}">
        <p14:creationId xmlns:p14="http://schemas.microsoft.com/office/powerpoint/2010/main" val="171806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C0497D8-2CAA-4465-A4AA-0B5216A81CE2}" type="slidenum">
              <a:rPr lang="cs-CZ" sz="1200"/>
              <a:pPr eaLnBrk="1" hangingPunct="1"/>
              <a:t>22</a:t>
            </a:fld>
            <a:endParaRPr lang="cs-CZ" sz="1200"/>
          </a:p>
        </p:txBody>
      </p:sp>
    </p:spTree>
    <p:extLst>
      <p:ext uri="{BB962C8B-B14F-4D97-AF65-F5344CB8AC3E}">
        <p14:creationId xmlns:p14="http://schemas.microsoft.com/office/powerpoint/2010/main" val="366142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0B48617-BD54-4E1E-A068-397121BAFAA0}" type="slidenum">
              <a:rPr lang="cs-CZ" sz="1200"/>
              <a:pPr eaLnBrk="1" hangingPunct="1"/>
              <a:t>30</a:t>
            </a:fld>
            <a:endParaRPr lang="cs-CZ" sz="1200"/>
          </a:p>
        </p:txBody>
      </p:sp>
    </p:spTree>
    <p:extLst>
      <p:ext uri="{BB962C8B-B14F-4D97-AF65-F5344CB8AC3E}">
        <p14:creationId xmlns:p14="http://schemas.microsoft.com/office/powerpoint/2010/main" val="1219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F6E351E-D42A-4B75-A2D1-26C6EC190E99}" type="slidenum">
              <a:rPr lang="cs-CZ" sz="1200"/>
              <a:pPr eaLnBrk="1" hangingPunct="1"/>
              <a:t>31</a:t>
            </a:fld>
            <a:endParaRPr lang="cs-CZ" sz="1200"/>
          </a:p>
        </p:txBody>
      </p:sp>
    </p:spTree>
    <p:extLst>
      <p:ext uri="{BB962C8B-B14F-4D97-AF65-F5344CB8AC3E}">
        <p14:creationId xmlns:p14="http://schemas.microsoft.com/office/powerpoint/2010/main" val="298175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F6E351E-D42A-4B75-A2D1-26C6EC190E99}" type="slidenum">
              <a:rPr lang="cs-CZ" sz="1200"/>
              <a:pPr eaLnBrk="1" hangingPunct="1"/>
              <a:t>32</a:t>
            </a:fld>
            <a:endParaRPr lang="cs-CZ" sz="1200"/>
          </a:p>
        </p:txBody>
      </p:sp>
    </p:spTree>
    <p:extLst>
      <p:ext uri="{BB962C8B-B14F-4D97-AF65-F5344CB8AC3E}">
        <p14:creationId xmlns:p14="http://schemas.microsoft.com/office/powerpoint/2010/main" val="4089042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F6E351E-D42A-4B75-A2D1-26C6EC190E99}" type="slidenum">
              <a:rPr lang="cs-CZ" sz="1200"/>
              <a:pPr eaLnBrk="1" hangingPunct="1"/>
              <a:t>33</a:t>
            </a:fld>
            <a:endParaRPr lang="cs-CZ" sz="1200"/>
          </a:p>
        </p:txBody>
      </p:sp>
    </p:spTree>
    <p:extLst>
      <p:ext uri="{BB962C8B-B14F-4D97-AF65-F5344CB8AC3E}">
        <p14:creationId xmlns:p14="http://schemas.microsoft.com/office/powerpoint/2010/main" val="3213288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D470135-9FAB-4D47-9242-DB7D239B5E1B}" type="slidenum">
              <a:rPr lang="cs-CZ" sz="1200"/>
              <a:pPr eaLnBrk="1" hangingPunct="1"/>
              <a:t>34</a:t>
            </a:fld>
            <a:endParaRPr lang="cs-CZ" sz="1200"/>
          </a:p>
        </p:txBody>
      </p:sp>
    </p:spTree>
    <p:extLst>
      <p:ext uri="{BB962C8B-B14F-4D97-AF65-F5344CB8AC3E}">
        <p14:creationId xmlns:p14="http://schemas.microsoft.com/office/powerpoint/2010/main" val="1666491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AACF9F0-59F1-480C-9EDB-D8D95D64A45F}" type="slidenum">
              <a:rPr lang="cs-CZ" sz="1200"/>
              <a:pPr eaLnBrk="1" hangingPunct="1"/>
              <a:t>35</a:t>
            </a:fld>
            <a:endParaRPr lang="cs-CZ" sz="1200"/>
          </a:p>
        </p:txBody>
      </p:sp>
    </p:spTree>
    <p:extLst>
      <p:ext uri="{BB962C8B-B14F-4D97-AF65-F5344CB8AC3E}">
        <p14:creationId xmlns:p14="http://schemas.microsoft.com/office/powerpoint/2010/main" val="260197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4CD7EE1-2220-412D-9DC3-84A01C745B71}" type="slidenum">
              <a:rPr lang="cs-CZ" sz="1200"/>
              <a:pPr eaLnBrk="1" hangingPunct="1"/>
              <a:t>8</a:t>
            </a:fld>
            <a:endParaRPr lang="cs-CZ" sz="1200"/>
          </a:p>
        </p:txBody>
      </p:sp>
    </p:spTree>
    <p:extLst>
      <p:ext uri="{BB962C8B-B14F-4D97-AF65-F5344CB8AC3E}">
        <p14:creationId xmlns:p14="http://schemas.microsoft.com/office/powerpoint/2010/main" val="396556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84BA0AA-0F1D-4547-8B16-E9B54D5DE89B}" type="slidenum">
              <a:rPr lang="cs-CZ" sz="1200"/>
              <a:pPr eaLnBrk="1" hangingPunct="1"/>
              <a:t>36</a:t>
            </a:fld>
            <a:endParaRPr lang="cs-CZ" sz="1200"/>
          </a:p>
        </p:txBody>
      </p:sp>
    </p:spTree>
    <p:extLst>
      <p:ext uri="{BB962C8B-B14F-4D97-AF65-F5344CB8AC3E}">
        <p14:creationId xmlns:p14="http://schemas.microsoft.com/office/powerpoint/2010/main" val="315666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252B5D1-1E4F-4340-A1A4-FDCF3F967C58}" type="slidenum">
              <a:rPr lang="cs-CZ" sz="1200"/>
              <a:pPr eaLnBrk="1" hangingPunct="1"/>
              <a:t>37</a:t>
            </a:fld>
            <a:endParaRPr lang="cs-CZ" sz="1200"/>
          </a:p>
        </p:txBody>
      </p:sp>
    </p:spTree>
    <p:extLst>
      <p:ext uri="{BB962C8B-B14F-4D97-AF65-F5344CB8AC3E}">
        <p14:creationId xmlns:p14="http://schemas.microsoft.com/office/powerpoint/2010/main" val="305039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3D9CF99-AF87-48DB-B343-2578E805E6F1}" type="slidenum">
              <a:rPr lang="cs-CZ" sz="1200"/>
              <a:pPr eaLnBrk="1" hangingPunct="1"/>
              <a:t>38</a:t>
            </a:fld>
            <a:endParaRPr lang="cs-CZ" sz="1200"/>
          </a:p>
        </p:txBody>
      </p:sp>
    </p:spTree>
    <p:extLst>
      <p:ext uri="{BB962C8B-B14F-4D97-AF65-F5344CB8AC3E}">
        <p14:creationId xmlns:p14="http://schemas.microsoft.com/office/powerpoint/2010/main" val="303992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3038203-2C4E-4FCC-9FF1-BA13EE8A6E16}" type="slidenum">
              <a:rPr lang="cs-CZ" sz="1200"/>
              <a:pPr eaLnBrk="1" hangingPunct="1"/>
              <a:t>39</a:t>
            </a:fld>
            <a:endParaRPr lang="cs-CZ" sz="1200"/>
          </a:p>
        </p:txBody>
      </p:sp>
    </p:spTree>
    <p:extLst>
      <p:ext uri="{BB962C8B-B14F-4D97-AF65-F5344CB8AC3E}">
        <p14:creationId xmlns:p14="http://schemas.microsoft.com/office/powerpoint/2010/main" val="407598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E3152CC-B444-42FE-8F14-C41F43B81623}" type="slidenum">
              <a:rPr lang="cs-CZ" sz="1200"/>
              <a:pPr eaLnBrk="1" hangingPunct="1"/>
              <a:t>40</a:t>
            </a:fld>
            <a:endParaRPr lang="cs-CZ" sz="1200"/>
          </a:p>
        </p:txBody>
      </p:sp>
    </p:spTree>
    <p:extLst>
      <p:ext uri="{BB962C8B-B14F-4D97-AF65-F5344CB8AC3E}">
        <p14:creationId xmlns:p14="http://schemas.microsoft.com/office/powerpoint/2010/main" val="1203101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597FBC8-EAD9-449A-81D1-64D6374D198D}" type="slidenum">
              <a:rPr lang="cs-CZ" sz="1200"/>
              <a:pPr eaLnBrk="1" hangingPunct="1"/>
              <a:t>41</a:t>
            </a:fld>
            <a:endParaRPr lang="cs-CZ" sz="1200"/>
          </a:p>
        </p:txBody>
      </p:sp>
    </p:spTree>
    <p:extLst>
      <p:ext uri="{BB962C8B-B14F-4D97-AF65-F5344CB8AC3E}">
        <p14:creationId xmlns:p14="http://schemas.microsoft.com/office/powerpoint/2010/main" val="3094257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1582E7E-AC22-4509-9991-228F408EF7E2}" type="slidenum">
              <a:rPr lang="cs-CZ" sz="1200"/>
              <a:pPr eaLnBrk="1" hangingPunct="1"/>
              <a:t>42</a:t>
            </a:fld>
            <a:endParaRPr lang="cs-CZ" sz="1200"/>
          </a:p>
        </p:txBody>
      </p:sp>
    </p:spTree>
    <p:extLst>
      <p:ext uri="{BB962C8B-B14F-4D97-AF65-F5344CB8AC3E}">
        <p14:creationId xmlns:p14="http://schemas.microsoft.com/office/powerpoint/2010/main" val="799078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F188804-3621-44F7-AFCF-277880734623}" type="slidenum">
              <a:rPr lang="cs-CZ" sz="1200"/>
              <a:pPr eaLnBrk="1" hangingPunct="1"/>
              <a:t>43</a:t>
            </a:fld>
            <a:endParaRPr lang="cs-CZ" sz="1200"/>
          </a:p>
        </p:txBody>
      </p:sp>
    </p:spTree>
    <p:extLst>
      <p:ext uri="{BB962C8B-B14F-4D97-AF65-F5344CB8AC3E}">
        <p14:creationId xmlns:p14="http://schemas.microsoft.com/office/powerpoint/2010/main" val="3083684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88A5F5F-44A1-46F7-A0D1-428ADC9C166D}" type="slidenum">
              <a:rPr lang="cs-CZ" sz="1200"/>
              <a:pPr eaLnBrk="1" hangingPunct="1"/>
              <a:t>44</a:t>
            </a:fld>
            <a:endParaRPr lang="cs-CZ" sz="1200"/>
          </a:p>
        </p:txBody>
      </p:sp>
    </p:spTree>
    <p:extLst>
      <p:ext uri="{BB962C8B-B14F-4D97-AF65-F5344CB8AC3E}">
        <p14:creationId xmlns:p14="http://schemas.microsoft.com/office/powerpoint/2010/main" val="4085056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91FC913-46BC-41A3-B3C2-4F0F1BC85FE2}" type="slidenum">
              <a:rPr lang="cs-CZ" sz="1200"/>
              <a:pPr eaLnBrk="1" hangingPunct="1"/>
              <a:t>45</a:t>
            </a:fld>
            <a:endParaRPr lang="cs-CZ" sz="1200"/>
          </a:p>
        </p:txBody>
      </p:sp>
    </p:spTree>
    <p:extLst>
      <p:ext uri="{BB962C8B-B14F-4D97-AF65-F5344CB8AC3E}">
        <p14:creationId xmlns:p14="http://schemas.microsoft.com/office/powerpoint/2010/main" val="37180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8055D2E-7359-4E9E-8128-6E5123B503B9}" type="slidenum">
              <a:rPr lang="cs-CZ" sz="1200"/>
              <a:pPr eaLnBrk="1" hangingPunct="1"/>
              <a:t>10</a:t>
            </a:fld>
            <a:endParaRPr lang="cs-CZ" sz="1200"/>
          </a:p>
        </p:txBody>
      </p:sp>
    </p:spTree>
    <p:extLst>
      <p:ext uri="{BB962C8B-B14F-4D97-AF65-F5344CB8AC3E}">
        <p14:creationId xmlns:p14="http://schemas.microsoft.com/office/powerpoint/2010/main" val="1391154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90B0195-33FF-4232-80EF-7383469850D0}" type="slidenum">
              <a:rPr lang="cs-CZ" sz="1200"/>
              <a:pPr eaLnBrk="1" hangingPunct="1"/>
              <a:t>46</a:t>
            </a:fld>
            <a:endParaRPr lang="cs-CZ" sz="1200"/>
          </a:p>
        </p:txBody>
      </p:sp>
    </p:spTree>
    <p:extLst>
      <p:ext uri="{BB962C8B-B14F-4D97-AF65-F5344CB8AC3E}">
        <p14:creationId xmlns:p14="http://schemas.microsoft.com/office/powerpoint/2010/main" val="53406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B11F4E0-2049-42DF-A450-C73119EBA6C9}" type="slidenum">
              <a:rPr lang="cs-CZ" sz="1200"/>
              <a:pPr eaLnBrk="1" hangingPunct="1"/>
              <a:t>47</a:t>
            </a:fld>
            <a:endParaRPr lang="cs-CZ" sz="1200"/>
          </a:p>
        </p:txBody>
      </p:sp>
    </p:spTree>
    <p:extLst>
      <p:ext uri="{BB962C8B-B14F-4D97-AF65-F5344CB8AC3E}">
        <p14:creationId xmlns:p14="http://schemas.microsoft.com/office/powerpoint/2010/main" val="1951584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7CC88D5-9F41-4907-BB18-66801E3E9959}" type="slidenum">
              <a:rPr lang="cs-CZ" sz="1200"/>
              <a:pPr eaLnBrk="1" hangingPunct="1"/>
              <a:t>48</a:t>
            </a:fld>
            <a:endParaRPr lang="cs-CZ" sz="1200"/>
          </a:p>
        </p:txBody>
      </p:sp>
    </p:spTree>
    <p:extLst>
      <p:ext uri="{BB962C8B-B14F-4D97-AF65-F5344CB8AC3E}">
        <p14:creationId xmlns:p14="http://schemas.microsoft.com/office/powerpoint/2010/main" val="1277277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6E3A64F-F2E8-48CA-881E-1A0A9950EB87}" type="slidenum">
              <a:rPr lang="cs-CZ" sz="1200"/>
              <a:pPr eaLnBrk="1" hangingPunct="1"/>
              <a:t>49</a:t>
            </a:fld>
            <a:endParaRPr lang="cs-CZ"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34040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1EAC9D4-483F-4B6C-AF22-08645F912398}" type="slidenum">
              <a:rPr lang="cs-CZ" sz="1200"/>
              <a:pPr eaLnBrk="1" hangingPunct="1"/>
              <a:t>50</a:t>
            </a:fld>
            <a:endParaRPr lang="cs-CZ" sz="1200"/>
          </a:p>
        </p:txBody>
      </p:sp>
    </p:spTree>
    <p:extLst>
      <p:ext uri="{BB962C8B-B14F-4D97-AF65-F5344CB8AC3E}">
        <p14:creationId xmlns:p14="http://schemas.microsoft.com/office/powerpoint/2010/main" val="2860332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2CE5923-BE7F-4789-A73C-583EE1B25EC6}" type="slidenum">
              <a:rPr lang="cs-CZ" sz="1200"/>
              <a:pPr eaLnBrk="1" hangingPunct="1"/>
              <a:t>51</a:t>
            </a:fld>
            <a:endParaRPr lang="cs-CZ" sz="1200"/>
          </a:p>
        </p:txBody>
      </p:sp>
    </p:spTree>
    <p:extLst>
      <p:ext uri="{BB962C8B-B14F-4D97-AF65-F5344CB8AC3E}">
        <p14:creationId xmlns:p14="http://schemas.microsoft.com/office/powerpoint/2010/main" val="529731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902FA5F-2742-42E1-8176-D81AE806A157}" type="slidenum">
              <a:rPr lang="cs-CZ" sz="1200"/>
              <a:pPr eaLnBrk="1" hangingPunct="1"/>
              <a:t>52</a:t>
            </a:fld>
            <a:endParaRPr lang="cs-CZ" sz="1200"/>
          </a:p>
        </p:txBody>
      </p:sp>
    </p:spTree>
    <p:extLst>
      <p:ext uri="{BB962C8B-B14F-4D97-AF65-F5344CB8AC3E}">
        <p14:creationId xmlns:p14="http://schemas.microsoft.com/office/powerpoint/2010/main" val="1442712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9B595B3-62C2-4981-A867-7FB28245A5FE}" type="slidenum">
              <a:rPr lang="cs-CZ" sz="1200"/>
              <a:pPr eaLnBrk="1" hangingPunct="1"/>
              <a:t>53</a:t>
            </a:fld>
            <a:endParaRPr lang="cs-CZ" sz="1200"/>
          </a:p>
        </p:txBody>
      </p:sp>
    </p:spTree>
    <p:extLst>
      <p:ext uri="{BB962C8B-B14F-4D97-AF65-F5344CB8AC3E}">
        <p14:creationId xmlns:p14="http://schemas.microsoft.com/office/powerpoint/2010/main" val="3280274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A742929-D973-4624-A0F1-AF35D968B8E5}" type="slidenum">
              <a:rPr lang="cs-CZ" sz="1200"/>
              <a:pPr eaLnBrk="1" hangingPunct="1"/>
              <a:t>54</a:t>
            </a:fld>
            <a:endParaRPr lang="cs-CZ" sz="1200"/>
          </a:p>
        </p:txBody>
      </p:sp>
    </p:spTree>
    <p:extLst>
      <p:ext uri="{BB962C8B-B14F-4D97-AF65-F5344CB8AC3E}">
        <p14:creationId xmlns:p14="http://schemas.microsoft.com/office/powerpoint/2010/main" val="2908894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7CE57AF-0C5A-42DE-913F-B90C1B725BEF}" type="slidenum">
              <a:rPr lang="cs-CZ" sz="1200"/>
              <a:pPr eaLnBrk="1" hangingPunct="1"/>
              <a:t>55</a:t>
            </a:fld>
            <a:endParaRPr lang="cs-CZ" sz="1200"/>
          </a:p>
        </p:txBody>
      </p:sp>
    </p:spTree>
    <p:extLst>
      <p:ext uri="{BB962C8B-B14F-4D97-AF65-F5344CB8AC3E}">
        <p14:creationId xmlns:p14="http://schemas.microsoft.com/office/powerpoint/2010/main" val="319885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8055D2E-7359-4E9E-8128-6E5123B503B9}" type="slidenum">
              <a:rPr lang="cs-CZ" sz="1200"/>
              <a:pPr eaLnBrk="1" hangingPunct="1"/>
              <a:t>13</a:t>
            </a:fld>
            <a:endParaRPr lang="cs-CZ" sz="1200"/>
          </a:p>
        </p:txBody>
      </p:sp>
    </p:spTree>
    <p:extLst>
      <p:ext uri="{BB962C8B-B14F-4D97-AF65-F5344CB8AC3E}">
        <p14:creationId xmlns:p14="http://schemas.microsoft.com/office/powerpoint/2010/main" val="2518168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008C9D4-E119-4243-9E97-6FFA27C151F9}" type="slidenum">
              <a:rPr lang="cs-CZ" sz="1200"/>
              <a:pPr eaLnBrk="1" hangingPunct="1"/>
              <a:t>56</a:t>
            </a:fld>
            <a:endParaRPr lang="cs-CZ" sz="1200"/>
          </a:p>
        </p:txBody>
      </p:sp>
    </p:spTree>
    <p:extLst>
      <p:ext uri="{BB962C8B-B14F-4D97-AF65-F5344CB8AC3E}">
        <p14:creationId xmlns:p14="http://schemas.microsoft.com/office/powerpoint/2010/main" val="327930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A945C5C-5794-4E79-9C68-57BE2E4F53D8}" type="slidenum">
              <a:rPr lang="cs-CZ" sz="1200"/>
              <a:pPr eaLnBrk="1" hangingPunct="1"/>
              <a:t>14</a:t>
            </a:fld>
            <a:endParaRPr lang="cs-CZ" sz="1200"/>
          </a:p>
        </p:txBody>
      </p:sp>
    </p:spTree>
    <p:extLst>
      <p:ext uri="{BB962C8B-B14F-4D97-AF65-F5344CB8AC3E}">
        <p14:creationId xmlns:p14="http://schemas.microsoft.com/office/powerpoint/2010/main" val="304435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69F9BD5-29C6-43F9-B2BB-B2DDE50AFDD5}" type="slidenum">
              <a:rPr lang="cs-CZ" sz="1200"/>
              <a:pPr eaLnBrk="1" hangingPunct="1"/>
              <a:t>15</a:t>
            </a:fld>
            <a:endParaRPr lang="cs-CZ" sz="1200"/>
          </a:p>
        </p:txBody>
      </p:sp>
    </p:spTree>
    <p:extLst>
      <p:ext uri="{BB962C8B-B14F-4D97-AF65-F5344CB8AC3E}">
        <p14:creationId xmlns:p14="http://schemas.microsoft.com/office/powerpoint/2010/main" val="259522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57094B8-8B14-4CA5-ACCF-B56381E89813}" type="slidenum">
              <a:rPr lang="cs-CZ" sz="1200"/>
              <a:pPr eaLnBrk="1" hangingPunct="1"/>
              <a:t>16</a:t>
            </a:fld>
            <a:endParaRPr lang="cs-CZ" sz="1200"/>
          </a:p>
        </p:txBody>
      </p:sp>
    </p:spTree>
    <p:extLst>
      <p:ext uri="{BB962C8B-B14F-4D97-AF65-F5344CB8AC3E}">
        <p14:creationId xmlns:p14="http://schemas.microsoft.com/office/powerpoint/2010/main" val="280671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0C23976-11C1-4EC9-9435-B9CCCE8EA936}" type="slidenum">
              <a:rPr lang="cs-CZ" sz="1200"/>
              <a:pPr eaLnBrk="1" hangingPunct="1"/>
              <a:t>17</a:t>
            </a:fld>
            <a:endParaRPr lang="cs-CZ"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3699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36BEF5A-9E9F-46F4-BC78-C3BB78133E0C}" type="slidenum">
              <a:rPr lang="cs-CZ" sz="1200"/>
              <a:pPr eaLnBrk="1" hangingPunct="1"/>
              <a:t>18</a:t>
            </a:fld>
            <a:endParaRPr lang="cs-CZ" sz="1200"/>
          </a:p>
        </p:txBody>
      </p:sp>
    </p:spTree>
    <p:extLst>
      <p:ext uri="{BB962C8B-B14F-4D97-AF65-F5344CB8AC3E}">
        <p14:creationId xmlns:p14="http://schemas.microsoft.com/office/powerpoint/2010/main" val="14788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s://www.unece.org/fileadmin/DAM/env/pp/documents/cep43e.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301208"/>
            <a:ext cx="3081466" cy="13573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2644233"/>
            <a:ext cx="7772400" cy="1470025"/>
          </a:xfrm>
        </p:spPr>
        <p:txBody>
          <a:bodyPr>
            <a:normAutofit fontScale="90000"/>
          </a:bodyPr>
          <a:lstStyle/>
          <a:p>
            <a:r>
              <a:rPr lang="en-US" sz="3200" b="1" dirty="0">
                <a:latin typeface="Cambria" panose="02040503050406030204" pitchFamily="18" charset="0"/>
              </a:rPr>
              <a:t>IEL + CEL - Aarhus Convention. The right to information on the environment and</a:t>
            </a:r>
            <a:br>
              <a:rPr lang="en-US" sz="3200" b="1" dirty="0">
                <a:latin typeface="Cambria" panose="02040503050406030204" pitchFamily="18" charset="0"/>
              </a:rPr>
            </a:br>
            <a:r>
              <a:rPr lang="en-US" sz="3200" b="1" dirty="0">
                <a:latin typeface="Cambria" panose="02040503050406030204" pitchFamily="18" charset="0"/>
              </a:rPr>
              <a:t>participation of the public in the environmental protection. </a:t>
            </a:r>
            <a:endParaRPr lang="cs-CZ" sz="3200" b="1" dirty="0">
              <a:latin typeface="Cambria" panose="02040503050406030204" pitchFamily="18" charset="0"/>
            </a:endParaRPr>
          </a:p>
        </p:txBody>
      </p:sp>
      <p:sp>
        <p:nvSpPr>
          <p:cNvPr id="4" name="TextovéPole 3"/>
          <p:cNvSpPr txBox="1"/>
          <p:nvPr/>
        </p:nvSpPr>
        <p:spPr>
          <a:xfrm>
            <a:off x="5292080" y="5857511"/>
            <a:ext cx="3672408" cy="584775"/>
          </a:xfrm>
          <a:prstGeom prst="rect">
            <a:avLst/>
          </a:prstGeom>
          <a:noFill/>
        </p:spPr>
        <p:txBody>
          <a:bodyPr wrap="square" rtlCol="0">
            <a:spAutoFit/>
          </a:bodyPr>
          <a:lstStyle/>
          <a:p>
            <a:r>
              <a:rPr lang="cs-CZ" sz="1600" b="1" dirty="0" err="1" smtClean="0">
                <a:latin typeface="Cambria" panose="02040503050406030204" pitchFamily="18" charset="0"/>
              </a:rPr>
              <a:t>Autumn</a:t>
            </a:r>
            <a:r>
              <a:rPr lang="cs-CZ" sz="1600" b="1" dirty="0" smtClean="0">
                <a:latin typeface="Cambria" panose="02040503050406030204" pitchFamily="18" charset="0"/>
              </a:rPr>
              <a:t> 2017</a:t>
            </a:r>
          </a:p>
          <a:p>
            <a:r>
              <a:rPr lang="cs-CZ" sz="1600" b="1" dirty="0" smtClean="0">
                <a:latin typeface="Cambria" panose="02040503050406030204" pitchFamily="18" charset="0"/>
              </a:rPr>
              <a:t>Mgr. Vojtěch Vomáčka, Ph.D., LL.M.</a:t>
            </a:r>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err="1" smtClean="0">
                <a:latin typeface="Cambria" panose="02040503050406030204" pitchFamily="18" charset="0"/>
              </a:rPr>
              <a:t>Environmental</a:t>
            </a:r>
            <a:r>
              <a:rPr lang="cs-CZ" dirty="0" smtClean="0">
                <a:latin typeface="Cambria" panose="02040503050406030204" pitchFamily="18" charset="0"/>
              </a:rPr>
              <a:t> </a:t>
            </a:r>
            <a:r>
              <a:rPr lang="cs-CZ" dirty="0" err="1" smtClean="0">
                <a:latin typeface="Cambria" panose="02040503050406030204" pitchFamily="18" charset="0"/>
              </a:rPr>
              <a:t>rights</a:t>
            </a:r>
            <a:endParaRPr lang="en-US" dirty="0" smtClean="0">
              <a:latin typeface="Cambria" panose="02040503050406030204" pitchFamily="18" charset="0"/>
            </a:endParaRPr>
          </a:p>
        </p:txBody>
      </p:sp>
      <p:sp>
        <p:nvSpPr>
          <p:cNvPr id="7171" name="Content Placeholder 2"/>
          <p:cNvSpPr>
            <a:spLocks noGrp="1"/>
          </p:cNvSpPr>
          <p:nvPr>
            <p:ph idx="1"/>
          </p:nvPr>
        </p:nvSpPr>
        <p:spPr>
          <a:xfrm>
            <a:off x="457200" y="1417638"/>
            <a:ext cx="8229600" cy="4525963"/>
          </a:xfrm>
        </p:spPr>
        <p:txBody>
          <a:bodyPr>
            <a:normAutofit fontScale="92500" lnSpcReduction="10000"/>
          </a:bodyPr>
          <a:lstStyle/>
          <a:p>
            <a:r>
              <a:rPr lang="cs-CZ" sz="2800" b="1" dirty="0" err="1" smtClean="0">
                <a:latin typeface="Cambria" panose="02040503050406030204" pitchFamily="18" charset="0"/>
              </a:rPr>
              <a:t>Why</a:t>
            </a:r>
            <a:r>
              <a:rPr lang="cs-CZ" sz="2800" b="1" dirty="0" smtClean="0">
                <a:latin typeface="Cambria" panose="02040503050406030204" pitchFamily="18" charset="0"/>
              </a:rPr>
              <a:t> a </a:t>
            </a:r>
            <a:r>
              <a:rPr lang="cs-CZ" sz="2800" b="1" dirty="0" err="1" smtClean="0">
                <a:latin typeface="Cambria" panose="02040503050406030204" pitchFamily="18" charset="0"/>
              </a:rPr>
              <a:t>human</a:t>
            </a:r>
            <a:r>
              <a:rPr lang="cs-CZ" sz="2800" b="1" dirty="0" smtClean="0">
                <a:latin typeface="Cambria" panose="02040503050406030204" pitchFamily="18" charset="0"/>
              </a:rPr>
              <a:t> </a:t>
            </a:r>
            <a:r>
              <a:rPr lang="cs-CZ" sz="2800" b="1" dirty="0" err="1" smtClean="0">
                <a:latin typeface="Cambria" panose="02040503050406030204" pitchFamily="18" charset="0"/>
              </a:rPr>
              <a:t>right</a:t>
            </a:r>
            <a:r>
              <a:rPr lang="cs-CZ" sz="2800" b="1" dirty="0" smtClean="0">
                <a:latin typeface="Cambria" panose="02040503050406030204" pitchFamily="18" charset="0"/>
              </a:rPr>
              <a:t> </a:t>
            </a:r>
            <a:r>
              <a:rPr lang="cs-CZ" sz="2800" b="1" dirty="0" err="1" smtClean="0">
                <a:latin typeface="Cambria" panose="02040503050406030204" pitchFamily="18" charset="0"/>
              </a:rPr>
              <a:t>approach</a:t>
            </a:r>
            <a:r>
              <a:rPr lang="cs-CZ" sz="2800" b="1" dirty="0" smtClean="0">
                <a:latin typeface="Cambria" panose="02040503050406030204" pitchFamily="18" charset="0"/>
              </a:rPr>
              <a:t>?</a:t>
            </a:r>
          </a:p>
          <a:p>
            <a:endParaRPr lang="cs-CZ" sz="2800" b="1" dirty="0">
              <a:latin typeface="Cambria" panose="02040503050406030204" pitchFamily="18" charset="0"/>
            </a:endParaRPr>
          </a:p>
          <a:p>
            <a:r>
              <a:rPr lang="cs-CZ" sz="2800" b="1" dirty="0" err="1" smtClean="0">
                <a:latin typeface="Cambria" panose="02040503050406030204" pitchFamily="18" charset="0"/>
              </a:rPr>
              <a:t>Traditional</a:t>
            </a:r>
            <a:r>
              <a:rPr lang="cs-CZ" sz="2800" b="1" dirty="0" smtClean="0">
                <a:latin typeface="Cambria" panose="02040503050406030204" pitchFamily="18" charset="0"/>
              </a:rPr>
              <a:t> </a:t>
            </a:r>
            <a:r>
              <a:rPr lang="cs-CZ" sz="2800" b="1" dirty="0" err="1" smtClean="0">
                <a:latin typeface="Cambria" panose="02040503050406030204" pitchFamily="18" charset="0"/>
              </a:rPr>
              <a:t>protection</a:t>
            </a:r>
            <a:r>
              <a:rPr lang="cs-CZ" sz="2800" b="1" dirty="0" smtClean="0">
                <a:latin typeface="Cambria" panose="02040503050406030204" pitchFamily="18" charset="0"/>
              </a:rPr>
              <a:t> = </a:t>
            </a:r>
            <a:r>
              <a:rPr lang="cs-CZ" sz="2800" b="1" dirty="0" err="1" smtClean="0">
                <a:latin typeface="Cambria" panose="02040503050406030204" pitchFamily="18" charset="0"/>
              </a:rPr>
              <a:t>participation</a:t>
            </a:r>
            <a:r>
              <a:rPr lang="cs-CZ" sz="2800" b="1" dirty="0" smtClean="0">
                <a:latin typeface="Cambria" panose="02040503050406030204" pitchFamily="18" charset="0"/>
              </a:rPr>
              <a:t> and </a:t>
            </a:r>
            <a:r>
              <a:rPr lang="cs-CZ" sz="2800" b="1" dirty="0" err="1" smtClean="0">
                <a:latin typeface="Cambria" panose="02040503050406030204" pitchFamily="18" charset="0"/>
              </a:rPr>
              <a:t>access</a:t>
            </a:r>
            <a:r>
              <a:rPr lang="cs-CZ" sz="2800" b="1" dirty="0" smtClean="0">
                <a:latin typeface="Cambria" panose="02040503050406030204" pitchFamily="18" charset="0"/>
              </a:rPr>
              <a:t> to justice (public </a:t>
            </a:r>
            <a:r>
              <a:rPr lang="cs-CZ" sz="2800" b="1" dirty="0" err="1" smtClean="0">
                <a:latin typeface="Cambria" panose="02040503050406030204" pitchFamily="18" charset="0"/>
              </a:rPr>
              <a:t>law</a:t>
            </a:r>
            <a:r>
              <a:rPr lang="cs-CZ" sz="2800" b="1" dirty="0" smtClean="0">
                <a:latin typeface="Cambria" panose="02040503050406030204" pitchFamily="18" charset="0"/>
              </a:rPr>
              <a:t>) + civil </a:t>
            </a:r>
            <a:r>
              <a:rPr lang="cs-CZ" sz="2800" b="1" dirty="0" err="1" smtClean="0">
                <a:latin typeface="Cambria" panose="02040503050406030204" pitchFamily="18" charset="0"/>
              </a:rPr>
              <a:t>disputes</a:t>
            </a:r>
            <a:r>
              <a:rPr lang="cs-CZ" sz="2800" b="1" dirty="0" smtClean="0">
                <a:latin typeface="Cambria" panose="02040503050406030204" pitchFamily="18" charset="0"/>
              </a:rPr>
              <a:t> (civil </a:t>
            </a:r>
            <a:r>
              <a:rPr lang="cs-CZ" sz="2800" b="1" dirty="0" err="1" smtClean="0">
                <a:latin typeface="Cambria" panose="02040503050406030204" pitchFamily="18" charset="0"/>
              </a:rPr>
              <a:t>law</a:t>
            </a:r>
            <a:r>
              <a:rPr lang="cs-CZ" sz="2800" b="1" dirty="0" smtClean="0">
                <a:latin typeface="Cambria" panose="02040503050406030204" pitchFamily="18" charset="0"/>
              </a:rPr>
              <a:t>)</a:t>
            </a:r>
          </a:p>
          <a:p>
            <a:r>
              <a:rPr lang="cs-CZ" sz="2800" b="1" dirty="0" err="1" smtClean="0">
                <a:latin typeface="Cambria" panose="02040503050406030204" pitchFamily="18" charset="0"/>
              </a:rPr>
              <a:t>Human</a:t>
            </a:r>
            <a:r>
              <a:rPr lang="cs-CZ" sz="2800" b="1" dirty="0" smtClean="0">
                <a:latin typeface="Cambria" panose="02040503050406030204" pitchFamily="18" charset="0"/>
              </a:rPr>
              <a:t> </a:t>
            </a:r>
            <a:r>
              <a:rPr lang="cs-CZ" sz="2800" b="1" dirty="0" err="1" smtClean="0">
                <a:latin typeface="Cambria" panose="02040503050406030204" pitchFamily="18" charset="0"/>
              </a:rPr>
              <a:t>right</a:t>
            </a:r>
            <a:r>
              <a:rPr lang="cs-CZ" sz="2800" b="1" dirty="0" smtClean="0">
                <a:latin typeface="Cambria" panose="02040503050406030204" pitchFamily="18" charset="0"/>
              </a:rPr>
              <a:t> </a:t>
            </a:r>
            <a:r>
              <a:rPr lang="cs-CZ" sz="2800" b="1" dirty="0" err="1" smtClean="0">
                <a:latin typeface="Cambria" panose="02040503050406030204" pitchFamily="18" charset="0"/>
              </a:rPr>
              <a:t>protection</a:t>
            </a:r>
            <a:r>
              <a:rPr lang="cs-CZ" sz="2800" b="1" dirty="0" smtClean="0">
                <a:latin typeface="Cambria" panose="02040503050406030204" pitchFamily="18" charset="0"/>
              </a:rPr>
              <a:t> = last resort, </a:t>
            </a:r>
            <a:r>
              <a:rPr lang="cs-CZ" sz="2800" b="1" dirty="0" err="1" smtClean="0">
                <a:latin typeface="Cambria" panose="02040503050406030204" pitchFamily="18" charset="0"/>
              </a:rPr>
              <a:t>wider</a:t>
            </a:r>
            <a:r>
              <a:rPr lang="cs-CZ" sz="2800" b="1" dirty="0" smtClean="0">
                <a:latin typeface="Cambria" panose="02040503050406030204" pitchFamily="18" charset="0"/>
              </a:rPr>
              <a:t> </a:t>
            </a:r>
            <a:r>
              <a:rPr lang="cs-CZ" sz="2800" b="1" dirty="0" err="1" smtClean="0">
                <a:latin typeface="Cambria" panose="02040503050406030204" pitchFamily="18" charset="0"/>
              </a:rPr>
              <a:t>scope</a:t>
            </a:r>
            <a:r>
              <a:rPr lang="cs-CZ" sz="2800" b="1" dirty="0" smtClean="0">
                <a:latin typeface="Cambria" panose="02040503050406030204" pitchFamily="18" charset="0"/>
              </a:rPr>
              <a:t>, </a:t>
            </a:r>
            <a:r>
              <a:rPr lang="cs-CZ" sz="2800" b="1" dirty="0" err="1" smtClean="0">
                <a:latin typeface="Cambria" panose="02040503050406030204" pitchFamily="18" charset="0"/>
              </a:rPr>
              <a:t>even</a:t>
            </a:r>
            <a:r>
              <a:rPr lang="cs-CZ" sz="2800" b="1" dirty="0" smtClean="0">
                <a:latin typeface="Cambria" panose="02040503050406030204" pitchFamily="18" charset="0"/>
              </a:rPr>
              <a:t> </a:t>
            </a:r>
            <a:r>
              <a:rPr lang="cs-CZ" sz="2800" b="1" dirty="0" err="1" smtClean="0">
                <a:latin typeface="Cambria" panose="02040503050406030204" pitchFamily="18" charset="0"/>
              </a:rPr>
              <a:t>if</a:t>
            </a:r>
            <a:r>
              <a:rPr lang="cs-CZ" sz="2800" b="1" dirty="0" smtClean="0">
                <a:latin typeface="Cambria" panose="02040503050406030204" pitchFamily="18" charset="0"/>
              </a:rPr>
              <a:t> no </a:t>
            </a:r>
            <a:r>
              <a:rPr lang="cs-CZ" sz="2800" b="1" dirty="0" err="1" smtClean="0">
                <a:latin typeface="Cambria" panose="02040503050406030204" pitchFamily="18" charset="0"/>
              </a:rPr>
              <a:t>participation</a:t>
            </a:r>
            <a:r>
              <a:rPr lang="cs-CZ" sz="2800" b="1" dirty="0" smtClean="0">
                <a:latin typeface="Cambria" panose="02040503050406030204" pitchFamily="18" charset="0"/>
              </a:rPr>
              <a:t> </a:t>
            </a:r>
            <a:r>
              <a:rPr lang="cs-CZ" sz="2800" b="1" dirty="0" err="1" smtClean="0">
                <a:latin typeface="Cambria" panose="02040503050406030204" pitchFamily="18" charset="0"/>
              </a:rPr>
              <a:t>is</a:t>
            </a:r>
            <a:r>
              <a:rPr lang="cs-CZ" sz="2800" b="1" dirty="0" smtClean="0">
                <a:latin typeface="Cambria" panose="02040503050406030204" pitchFamily="18" charset="0"/>
              </a:rPr>
              <a:t> </a:t>
            </a:r>
            <a:r>
              <a:rPr lang="cs-CZ" sz="2800" b="1" dirty="0" err="1" smtClean="0">
                <a:latin typeface="Cambria" panose="02040503050406030204" pitchFamily="18" charset="0"/>
              </a:rPr>
              <a:t>allowed</a:t>
            </a:r>
            <a:endParaRPr lang="cs-CZ" sz="2800" b="1" dirty="0" smtClean="0">
              <a:latin typeface="Cambria" panose="02040503050406030204" pitchFamily="18" charset="0"/>
            </a:endParaRPr>
          </a:p>
          <a:p>
            <a:r>
              <a:rPr lang="cs-CZ" sz="2800" b="1" dirty="0" smtClean="0">
                <a:latin typeface="Cambria" panose="02040503050406030204" pitchFamily="18" charset="0"/>
              </a:rPr>
              <a:t>5 </a:t>
            </a:r>
            <a:r>
              <a:rPr lang="cs-CZ" sz="2800" b="1" dirty="0" err="1" smtClean="0">
                <a:latin typeface="Cambria" panose="02040503050406030204" pitchFamily="18" charset="0"/>
              </a:rPr>
              <a:t>years</a:t>
            </a:r>
            <a:r>
              <a:rPr lang="cs-CZ" sz="2800" b="1" dirty="0" smtClean="0">
                <a:latin typeface="Cambria" panose="02040503050406030204" pitchFamily="18" charset="0"/>
              </a:rPr>
              <a:t> ago – </a:t>
            </a:r>
            <a:r>
              <a:rPr lang="cs-CZ" sz="2800" b="1" dirty="0" err="1" smtClean="0">
                <a:latin typeface="Cambria" panose="02040503050406030204" pitchFamily="18" charset="0"/>
              </a:rPr>
              <a:t>additional</a:t>
            </a:r>
            <a:r>
              <a:rPr lang="cs-CZ" sz="2800" b="1" dirty="0" smtClean="0">
                <a:latin typeface="Cambria" panose="02040503050406030204" pitchFamily="18" charset="0"/>
              </a:rPr>
              <a:t> </a:t>
            </a:r>
            <a:r>
              <a:rPr lang="cs-CZ" sz="2800" b="1" dirty="0" err="1" smtClean="0">
                <a:latin typeface="Cambria" panose="02040503050406030204" pitchFamily="18" charset="0"/>
              </a:rPr>
              <a:t>level</a:t>
            </a:r>
            <a:r>
              <a:rPr lang="cs-CZ" sz="2800" b="1" dirty="0" smtClean="0">
                <a:latin typeface="Cambria" panose="02040503050406030204" pitchFamily="18" charset="0"/>
              </a:rPr>
              <a:t> (and </a:t>
            </a:r>
            <a:r>
              <a:rPr lang="cs-CZ" sz="2800" b="1" dirty="0" err="1" smtClean="0">
                <a:latin typeface="Cambria" panose="02040503050406030204" pitchFamily="18" charset="0"/>
              </a:rPr>
              <a:t>discussions</a:t>
            </a:r>
            <a:r>
              <a:rPr lang="cs-CZ" sz="2800" b="1" dirty="0" smtClean="0">
                <a:latin typeface="Cambria" panose="02040503050406030204" pitchFamily="18" charset="0"/>
              </a:rPr>
              <a:t> </a:t>
            </a:r>
            <a:r>
              <a:rPr lang="cs-CZ" sz="2800" b="1" dirty="0" err="1" smtClean="0">
                <a:latin typeface="Cambria" panose="02040503050406030204" pitchFamily="18" charset="0"/>
              </a:rPr>
              <a:t>regarding</a:t>
            </a:r>
            <a:r>
              <a:rPr lang="cs-CZ" sz="2800" b="1" dirty="0" smtClean="0">
                <a:latin typeface="Cambria" panose="02040503050406030204" pitchFamily="18" charset="0"/>
              </a:rPr>
              <a:t> </a:t>
            </a:r>
            <a:r>
              <a:rPr lang="cs-CZ" sz="2800" b="1" dirty="0" err="1" smtClean="0">
                <a:latin typeface="Cambria" panose="02040503050406030204" pitchFamily="18" charset="0"/>
              </a:rPr>
              <a:t>specific</a:t>
            </a:r>
            <a:r>
              <a:rPr lang="cs-CZ" sz="2800" b="1" dirty="0" smtClean="0">
                <a:latin typeface="Cambria" panose="02040503050406030204" pitchFamily="18" charset="0"/>
              </a:rPr>
              <a:t> </a:t>
            </a:r>
            <a:r>
              <a:rPr lang="cs-CZ" sz="2800" b="1" dirty="0" err="1" smtClean="0">
                <a:latin typeface="Cambria" panose="02040503050406030204" pitchFamily="18" charset="0"/>
              </a:rPr>
              <a:t>rights</a:t>
            </a:r>
            <a:r>
              <a:rPr lang="cs-CZ" sz="2800" b="1" dirty="0" smtClean="0">
                <a:latin typeface="Cambria" panose="02040503050406030204" pitchFamily="18" charset="0"/>
              </a:rPr>
              <a:t>)</a:t>
            </a:r>
          </a:p>
          <a:p>
            <a:r>
              <a:rPr lang="cs-CZ" sz="2800" b="1" dirty="0" err="1" smtClean="0">
                <a:latin typeface="Cambria" panose="02040503050406030204" pitchFamily="18" charset="0"/>
              </a:rPr>
              <a:t>Nowdays</a:t>
            </a:r>
            <a:r>
              <a:rPr lang="cs-CZ" sz="2800" b="1" dirty="0" smtClean="0">
                <a:latin typeface="Cambria" panose="02040503050406030204" pitchFamily="18" charset="0"/>
              </a:rPr>
              <a:t> – </a:t>
            </a:r>
            <a:r>
              <a:rPr lang="cs-CZ" sz="2800" b="1" dirty="0" err="1" smtClean="0">
                <a:latin typeface="Cambria" panose="02040503050406030204" pitchFamily="18" charset="0"/>
              </a:rPr>
              <a:t>climate</a:t>
            </a:r>
            <a:r>
              <a:rPr lang="cs-CZ" sz="2800" b="1" dirty="0" smtClean="0">
                <a:latin typeface="Cambria" panose="02040503050406030204" pitchFamily="18" charset="0"/>
              </a:rPr>
              <a:t> </a:t>
            </a:r>
            <a:r>
              <a:rPr lang="cs-CZ" sz="2800" b="1" dirty="0" err="1" smtClean="0">
                <a:latin typeface="Cambria" panose="02040503050406030204" pitchFamily="18" charset="0"/>
              </a:rPr>
              <a:t>changes</a:t>
            </a:r>
            <a:r>
              <a:rPr lang="cs-CZ" sz="2800" b="1" dirty="0" smtClean="0">
                <a:latin typeface="Cambria" panose="02040503050406030204" pitchFamily="18" charset="0"/>
              </a:rPr>
              <a:t> </a:t>
            </a:r>
            <a:r>
              <a:rPr lang="cs-CZ" sz="2800" b="1" dirty="0" err="1" smtClean="0">
                <a:latin typeface="Cambria" panose="02040503050406030204" pitchFamily="18" charset="0"/>
              </a:rPr>
              <a:t>cases</a:t>
            </a:r>
            <a:r>
              <a:rPr lang="cs-CZ" sz="2800" b="1" dirty="0" smtClean="0">
                <a:latin typeface="Cambria" panose="02040503050406030204" pitchFamily="18" charset="0"/>
              </a:rPr>
              <a:t> </a:t>
            </a:r>
            <a:r>
              <a:rPr lang="cs-CZ" sz="2800" b="1" dirty="0" err="1" smtClean="0">
                <a:latin typeface="Cambria" panose="02040503050406030204" pitchFamily="18" charset="0"/>
              </a:rPr>
              <a:t>opt</a:t>
            </a:r>
            <a:r>
              <a:rPr lang="cs-CZ" sz="2800" b="1" dirty="0" smtClean="0">
                <a:latin typeface="Cambria" panose="02040503050406030204" pitchFamily="18" charset="0"/>
              </a:rPr>
              <a:t> </a:t>
            </a:r>
            <a:r>
              <a:rPr lang="cs-CZ" sz="2800" b="1" dirty="0" err="1" smtClean="0">
                <a:latin typeface="Cambria" panose="02040503050406030204" pitchFamily="18" charset="0"/>
              </a:rPr>
              <a:t>for</a:t>
            </a:r>
            <a:r>
              <a:rPr lang="cs-CZ" sz="2800" b="1" dirty="0" smtClean="0">
                <a:latin typeface="Cambria" panose="02040503050406030204" pitchFamily="18" charset="0"/>
              </a:rPr>
              <a:t> </a:t>
            </a:r>
            <a:r>
              <a:rPr lang="cs-CZ" sz="2800" b="1" dirty="0" err="1" smtClean="0">
                <a:latin typeface="Cambria" panose="02040503050406030204" pitchFamily="18" charset="0"/>
              </a:rPr>
              <a:t>the</a:t>
            </a:r>
            <a:r>
              <a:rPr lang="cs-CZ" sz="2800" b="1" dirty="0" smtClean="0">
                <a:latin typeface="Cambria" panose="02040503050406030204" pitchFamily="18" charset="0"/>
              </a:rPr>
              <a:t> </a:t>
            </a:r>
            <a:r>
              <a:rPr lang="cs-CZ" sz="2800" b="1" dirty="0" err="1" smtClean="0">
                <a:latin typeface="Cambria" panose="02040503050406030204" pitchFamily="18" charset="0"/>
              </a:rPr>
              <a:t>traditional</a:t>
            </a:r>
            <a:r>
              <a:rPr lang="cs-CZ" sz="2800" b="1" dirty="0" smtClean="0">
                <a:latin typeface="Cambria" panose="02040503050406030204" pitchFamily="18" charset="0"/>
              </a:rPr>
              <a:t> </a:t>
            </a:r>
            <a:r>
              <a:rPr lang="cs-CZ" sz="2800" b="1" dirty="0" err="1" smtClean="0">
                <a:latin typeface="Cambria" panose="02040503050406030204" pitchFamily="18" charset="0"/>
              </a:rPr>
              <a:t>legal</a:t>
            </a:r>
            <a:r>
              <a:rPr lang="cs-CZ" sz="2800" b="1" dirty="0" smtClean="0">
                <a:latin typeface="Cambria" panose="02040503050406030204" pitchFamily="18" charset="0"/>
              </a:rPr>
              <a:t> </a:t>
            </a:r>
            <a:r>
              <a:rPr lang="cs-CZ" sz="2800" b="1" dirty="0" err="1" smtClean="0">
                <a:latin typeface="Cambria" panose="02040503050406030204" pitchFamily="18" charset="0"/>
              </a:rPr>
              <a:t>tools</a:t>
            </a:r>
            <a:endParaRPr lang="cs-CZ" sz="2800" b="1" dirty="0" smtClean="0">
              <a:latin typeface="Cambria" panose="02040503050406030204" pitchFamily="18" charset="0"/>
            </a:endParaRPr>
          </a:p>
          <a:p>
            <a:r>
              <a:rPr lang="cs-CZ" sz="2800" b="1" dirty="0" smtClean="0">
                <a:latin typeface="Cambria" panose="02040503050406030204" pitchFamily="18" charset="0"/>
              </a:rPr>
              <a:t>But </a:t>
            </a:r>
            <a:r>
              <a:rPr lang="cs-CZ" sz="2800" b="1" dirty="0" err="1" smtClean="0">
                <a:latin typeface="Cambria" panose="02040503050406030204" pitchFamily="18" charset="0"/>
              </a:rPr>
              <a:t>success</a:t>
            </a:r>
            <a:r>
              <a:rPr lang="cs-CZ" sz="2800" b="1" dirty="0" smtClean="0">
                <a:latin typeface="Cambria" panose="02040503050406030204" pitchFamily="18" charset="0"/>
              </a:rPr>
              <a:t>?</a:t>
            </a:r>
            <a:endParaRPr lang="en-US" sz="2800" dirty="0" smtClean="0">
              <a:latin typeface="Cambria" panose="02040503050406030204" pitchFamily="18" charset="0"/>
            </a:endParaRP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5B1BF4F-563D-4E38-ADBE-5007342794FE}" type="slidenum">
              <a:rPr lang="cs-CZ" sz="1200">
                <a:latin typeface="Trebuchet MS" panose="020B0603020202020204" pitchFamily="34" charset="0"/>
              </a:rPr>
              <a:pPr eaLnBrk="1" hangingPunct="1"/>
              <a:t>10</a:t>
            </a:fld>
            <a:endParaRPr lang="cs-CZ" sz="1200">
              <a:latin typeface="Trebuchet MS" panose="020B0603020202020204" pitchFamily="34" charset="0"/>
            </a:endParaRPr>
          </a:p>
        </p:txBody>
      </p:sp>
    </p:spTree>
    <p:extLst>
      <p:ext uri="{BB962C8B-B14F-4D97-AF65-F5344CB8AC3E}">
        <p14:creationId xmlns:p14="http://schemas.microsoft.com/office/powerpoint/2010/main" val="312424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500"/>
                                        <p:tgtEl>
                                          <p:spTgt spid="7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fade">
                                      <p:cBhvr>
                                        <p:cTn id="32"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Evropská občanská iniciativa</a:t>
            </a:r>
            <a:endParaRPr lang="cs-CZ" sz="4000" b="1" dirty="0"/>
          </a:p>
        </p:txBody>
      </p:sp>
      <p:pic>
        <p:nvPicPr>
          <p:cNvPr id="5" name="Obrázek 4"/>
          <p:cNvPicPr>
            <a:picLocks noChangeAspect="1"/>
          </p:cNvPicPr>
          <p:nvPr/>
        </p:nvPicPr>
        <p:blipFill>
          <a:blip r:embed="rId4"/>
          <a:stretch>
            <a:fillRect/>
          </a:stretch>
        </p:blipFill>
        <p:spPr>
          <a:xfrm>
            <a:off x="-778338" y="283756"/>
            <a:ext cx="9890590" cy="5161468"/>
          </a:xfrm>
          <a:prstGeom prst="rect">
            <a:avLst/>
          </a:prstGeom>
        </p:spPr>
      </p:pic>
    </p:spTree>
    <p:extLst>
      <p:ext uri="{BB962C8B-B14F-4D97-AF65-F5344CB8AC3E}">
        <p14:creationId xmlns:p14="http://schemas.microsoft.com/office/powerpoint/2010/main" val="41932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47489"/>
            <a:ext cx="6408712" cy="646331"/>
          </a:xfrm>
          <a:prstGeom prst="rect">
            <a:avLst/>
          </a:prstGeom>
          <a:noFill/>
        </p:spPr>
        <p:txBody>
          <a:bodyPr wrap="square" rtlCol="0">
            <a:spAutoFit/>
          </a:bodyPr>
          <a:lstStyle/>
          <a:p>
            <a:r>
              <a:rPr lang="cs-CZ" sz="3600" b="1" dirty="0" smtClean="0"/>
              <a:t>EUROPEAN CITIZENS' INITIATIVE</a:t>
            </a:r>
            <a:endParaRPr lang="cs-CZ" sz="3600" b="1" dirty="0"/>
          </a:p>
        </p:txBody>
      </p:sp>
      <p:pic>
        <p:nvPicPr>
          <p:cNvPr id="5" name="Obrázek 4"/>
          <p:cNvPicPr>
            <a:picLocks noChangeAspect="1"/>
          </p:cNvPicPr>
          <p:nvPr/>
        </p:nvPicPr>
        <p:blipFill>
          <a:blip r:embed="rId4"/>
          <a:stretch>
            <a:fillRect/>
          </a:stretch>
        </p:blipFill>
        <p:spPr>
          <a:xfrm>
            <a:off x="851867" y="1098677"/>
            <a:ext cx="7248525" cy="5210175"/>
          </a:xfrm>
          <a:prstGeom prst="rect">
            <a:avLst/>
          </a:prstGeom>
        </p:spPr>
      </p:pic>
    </p:spTree>
    <p:extLst>
      <p:ext uri="{BB962C8B-B14F-4D97-AF65-F5344CB8AC3E}">
        <p14:creationId xmlns:p14="http://schemas.microsoft.com/office/powerpoint/2010/main" val="6275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cs-CZ" sz="3600" dirty="0" err="1" smtClean="0">
                <a:latin typeface="Cambria" panose="02040503050406030204" pitchFamily="18" charset="0"/>
              </a:rPr>
              <a:t>Environmental</a:t>
            </a:r>
            <a:r>
              <a:rPr lang="cs-CZ" sz="3600" dirty="0" smtClean="0">
                <a:latin typeface="Cambria" panose="02040503050406030204" pitchFamily="18" charset="0"/>
              </a:rPr>
              <a:t> </a:t>
            </a:r>
            <a:r>
              <a:rPr lang="cs-CZ" sz="3600" dirty="0" err="1" smtClean="0">
                <a:latin typeface="Cambria" panose="02040503050406030204" pitchFamily="18" charset="0"/>
              </a:rPr>
              <a:t>rights</a:t>
            </a:r>
            <a:r>
              <a:rPr lang="cs-CZ" sz="3600" dirty="0" smtClean="0">
                <a:latin typeface="Cambria" panose="02040503050406030204" pitchFamily="18" charset="0"/>
              </a:rPr>
              <a:t> (in </a:t>
            </a:r>
            <a:r>
              <a:rPr lang="cs-CZ" sz="3600" dirty="0" err="1" smtClean="0">
                <a:latin typeface="Cambria" panose="02040503050406030204" pitchFamily="18" charset="0"/>
              </a:rPr>
              <a:t>narrow</a:t>
            </a:r>
            <a:r>
              <a:rPr lang="cs-CZ" sz="3600" dirty="0" smtClean="0">
                <a:latin typeface="Cambria" panose="02040503050406030204" pitchFamily="18" charset="0"/>
              </a:rPr>
              <a:t> </a:t>
            </a:r>
            <a:r>
              <a:rPr lang="cs-CZ" sz="3600" dirty="0" err="1" smtClean="0">
                <a:latin typeface="Cambria" panose="02040503050406030204" pitchFamily="18" charset="0"/>
              </a:rPr>
              <a:t>sense</a:t>
            </a:r>
            <a:r>
              <a:rPr lang="cs-CZ" sz="3600" dirty="0" smtClean="0">
                <a:latin typeface="Cambria" panose="02040503050406030204" pitchFamily="18" charset="0"/>
              </a:rPr>
              <a:t>)</a:t>
            </a:r>
            <a:endParaRPr lang="en-US" sz="3600" dirty="0" smtClean="0">
              <a:latin typeface="Cambria" panose="02040503050406030204" pitchFamily="18" charset="0"/>
            </a:endParaRPr>
          </a:p>
        </p:txBody>
      </p:sp>
      <p:sp>
        <p:nvSpPr>
          <p:cNvPr id="7171" name="Content Placeholder 2"/>
          <p:cNvSpPr>
            <a:spLocks noGrp="1"/>
          </p:cNvSpPr>
          <p:nvPr>
            <p:ph idx="1"/>
          </p:nvPr>
        </p:nvSpPr>
        <p:spPr/>
        <p:txBody>
          <a:bodyPr/>
          <a:lstStyle/>
          <a:p>
            <a:r>
              <a:rPr lang="cs-CZ" sz="2800" b="1" dirty="0" err="1" smtClean="0">
                <a:latin typeface="Cambria" panose="02040503050406030204" pitchFamily="18" charset="0"/>
              </a:rPr>
              <a:t>Right</a:t>
            </a:r>
            <a:r>
              <a:rPr lang="cs-CZ" sz="2800" b="1" dirty="0" smtClean="0">
                <a:latin typeface="Cambria" panose="02040503050406030204" pitchFamily="18" charset="0"/>
              </a:rPr>
              <a:t> to </a:t>
            </a:r>
            <a:r>
              <a:rPr lang="cs-CZ" sz="2800" b="1" dirty="0" err="1" smtClean="0">
                <a:latin typeface="Cambria" panose="02040503050406030204" pitchFamily="18" charset="0"/>
              </a:rPr>
              <a:t>environment</a:t>
            </a:r>
            <a:r>
              <a:rPr lang="cs-CZ" sz="2800" b="1" dirty="0" smtClean="0">
                <a:latin typeface="Cambria" panose="02040503050406030204" pitchFamily="18" charset="0"/>
              </a:rPr>
              <a:t> </a:t>
            </a:r>
            <a:r>
              <a:rPr lang="cs-CZ" sz="2800" b="1" dirty="0" err="1" smtClean="0">
                <a:latin typeface="Cambria" panose="02040503050406030204" pitchFamily="18" charset="0"/>
              </a:rPr>
              <a:t>or</a:t>
            </a:r>
            <a:r>
              <a:rPr lang="cs-CZ" sz="2800" b="1" dirty="0" smtClean="0">
                <a:latin typeface="Cambria" panose="02040503050406030204" pitchFamily="18" charset="0"/>
              </a:rPr>
              <a:t> r</a:t>
            </a:r>
            <a:r>
              <a:rPr lang="en-US" sz="2800" b="1" dirty="0" err="1" smtClean="0">
                <a:latin typeface="Cambria" panose="02040503050406030204" pitchFamily="18" charset="0"/>
              </a:rPr>
              <a:t>ights</a:t>
            </a:r>
            <a:r>
              <a:rPr lang="en-US" sz="2800" b="1" dirty="0" smtClean="0">
                <a:latin typeface="Cambria" panose="02040503050406030204" pitchFamily="18" charset="0"/>
              </a:rPr>
              <a:t> which flow from the right to environment,</a:t>
            </a:r>
            <a:r>
              <a:rPr lang="en-US" sz="2800" dirty="0" smtClean="0">
                <a:latin typeface="Cambria" panose="02040503050406030204" pitchFamily="18" charset="0"/>
              </a:rPr>
              <a:t> such as the right to be free from pollution, access to safe water and food, etc. </a:t>
            </a:r>
            <a:endParaRPr lang="cs-CZ" sz="2800" dirty="0" smtClean="0">
              <a:latin typeface="Cambria" panose="02040503050406030204" pitchFamily="18" charset="0"/>
            </a:endParaRPr>
          </a:p>
          <a:p>
            <a:r>
              <a:rPr lang="cs-CZ" sz="2800" dirty="0" smtClean="0">
                <a:latin typeface="Cambria" panose="02040503050406030204" pitchFamily="18" charset="0"/>
              </a:rPr>
              <a:t>H</a:t>
            </a:r>
            <a:r>
              <a:rPr lang="en-US" sz="2800" dirty="0" err="1" smtClean="0">
                <a:latin typeface="Cambria" panose="02040503050406030204" pitchFamily="18" charset="0"/>
              </a:rPr>
              <a:t>ealth</a:t>
            </a:r>
            <a:r>
              <a:rPr lang="en-US" sz="2800" dirty="0" smtClean="0">
                <a:latin typeface="Cambria" panose="02040503050406030204" pitchFamily="18" charset="0"/>
              </a:rPr>
              <a:t> and well-being: right to a healthy environment or the </a:t>
            </a:r>
            <a:r>
              <a:rPr lang="en-US" sz="2800" b="1" dirty="0" smtClean="0">
                <a:latin typeface="Cambria" panose="02040503050406030204" pitchFamily="18" charset="0"/>
              </a:rPr>
              <a:t>right to an environment</a:t>
            </a:r>
            <a:r>
              <a:rPr lang="en-US" sz="2800" dirty="0" smtClean="0">
                <a:latin typeface="Cambria" panose="02040503050406030204" pitchFamily="18" charset="0"/>
              </a:rPr>
              <a:t> adequate for the well-being of people.</a:t>
            </a:r>
            <a:endParaRPr lang="cs-CZ" sz="2800" dirty="0" smtClean="0">
              <a:latin typeface="Cambria" panose="02040503050406030204" pitchFamily="18" charset="0"/>
            </a:endParaRPr>
          </a:p>
          <a:p>
            <a:endParaRPr lang="cs-CZ" sz="2800" dirty="0">
              <a:latin typeface="Cambria" panose="02040503050406030204" pitchFamily="18" charset="0"/>
            </a:endParaRPr>
          </a:p>
          <a:p>
            <a:pPr marL="0" indent="0">
              <a:buNone/>
            </a:pPr>
            <a:endParaRPr lang="en-US" sz="2800"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5B1BF4F-563D-4E38-ADBE-5007342794FE}" type="slidenum">
              <a:rPr lang="cs-CZ" sz="1200">
                <a:latin typeface="Trebuchet MS" panose="020B0603020202020204" pitchFamily="34" charset="0"/>
              </a:rPr>
              <a:pPr eaLnBrk="1" hangingPunct="1"/>
              <a:t>13</a:t>
            </a:fld>
            <a:endParaRPr lang="cs-CZ" sz="1200">
              <a:latin typeface="Trebuchet MS" panose="020B0603020202020204" pitchFamily="34" charset="0"/>
            </a:endParaRPr>
          </a:p>
        </p:txBody>
      </p:sp>
    </p:spTree>
    <p:extLst>
      <p:ext uri="{BB962C8B-B14F-4D97-AF65-F5344CB8AC3E}">
        <p14:creationId xmlns:p14="http://schemas.microsoft.com/office/powerpoint/2010/main" val="233737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857250" y="857250"/>
            <a:ext cx="7772400" cy="4357688"/>
          </a:xfrm>
        </p:spPr>
        <p:txBody>
          <a:bodyPr>
            <a:normAutofit lnSpcReduction="10000"/>
          </a:bodyPr>
          <a:lstStyle/>
          <a:p>
            <a:r>
              <a:rPr lang="en-US" sz="2800" i="1" dirty="0" smtClean="0">
                <a:latin typeface="Cambria" panose="02040503050406030204" pitchFamily="18" charset="0"/>
              </a:rPr>
              <a:t>All persons have the </a:t>
            </a:r>
            <a:r>
              <a:rPr lang="en-US" sz="2800" b="1" i="1" dirty="0" smtClean="0">
                <a:latin typeface="Cambria" panose="02040503050406030204" pitchFamily="18" charset="0"/>
              </a:rPr>
              <a:t>right to a secure, healthy and ecologically sound environment</a:t>
            </a:r>
            <a:r>
              <a:rPr lang="cs-CZ" sz="2800" b="1" i="1" dirty="0" smtClean="0">
                <a:latin typeface="Cambria" panose="02040503050406030204" pitchFamily="18" charset="0"/>
              </a:rPr>
              <a:t>.</a:t>
            </a:r>
          </a:p>
          <a:p>
            <a:r>
              <a:rPr lang="en-US" sz="2800" i="1" dirty="0" smtClean="0">
                <a:latin typeface="Cambria" panose="02040503050406030204" pitchFamily="18" charset="0"/>
              </a:rPr>
              <a:t>All persons shall be </a:t>
            </a:r>
            <a:r>
              <a:rPr lang="en-US" sz="2800" b="1" i="1" dirty="0" smtClean="0">
                <a:latin typeface="Cambria" panose="02040503050406030204" pitchFamily="18" charset="0"/>
              </a:rPr>
              <a:t>free from any form of discrimination</a:t>
            </a:r>
            <a:r>
              <a:rPr lang="en-US" sz="2800" i="1" dirty="0" smtClean="0">
                <a:latin typeface="Cambria" panose="02040503050406030204" pitchFamily="18" charset="0"/>
              </a:rPr>
              <a:t> in regard to actions and decisions that affect the environment.</a:t>
            </a:r>
          </a:p>
          <a:p>
            <a:r>
              <a:rPr lang="en-US" sz="2800" dirty="0" smtClean="0">
                <a:latin typeface="Cambria" panose="02040503050406030204" pitchFamily="18" charset="0"/>
              </a:rPr>
              <a:t> </a:t>
            </a:r>
            <a:r>
              <a:rPr lang="en-US" sz="2800" i="1" dirty="0" smtClean="0">
                <a:latin typeface="Cambria" panose="02040503050406030204" pitchFamily="18" charset="0"/>
              </a:rPr>
              <a:t>All persons have the right to an environment adequate to meet equitably the needs of present generations and that </a:t>
            </a:r>
            <a:r>
              <a:rPr lang="en-US" sz="2800" b="1" i="1" dirty="0" smtClean="0">
                <a:latin typeface="Cambria" panose="02040503050406030204" pitchFamily="18" charset="0"/>
              </a:rPr>
              <a:t>does not impair the rights of future generations</a:t>
            </a:r>
            <a:r>
              <a:rPr lang="en-US" sz="2800" i="1" dirty="0" smtClean="0">
                <a:latin typeface="Cambria" panose="02040503050406030204" pitchFamily="18" charset="0"/>
              </a:rPr>
              <a:t> to meet equitably their needs.</a:t>
            </a: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650937C-13B6-4D1D-8C08-5BF06B847971}" type="slidenum">
              <a:rPr lang="cs-CZ" sz="1200">
                <a:latin typeface="Trebuchet MS" panose="020B0603020202020204" pitchFamily="34" charset="0"/>
              </a:rPr>
              <a:pPr eaLnBrk="1" hangingPunct="1"/>
              <a:t>14</a:t>
            </a:fld>
            <a:endParaRPr lang="cs-CZ" sz="1200">
              <a:latin typeface="Trebuchet MS" panose="020B0603020202020204" pitchFamily="34" charset="0"/>
            </a:endParaRPr>
          </a:p>
        </p:txBody>
      </p:sp>
    </p:spTree>
    <p:extLst>
      <p:ext uri="{BB962C8B-B14F-4D97-AF65-F5344CB8AC3E}">
        <p14:creationId xmlns:p14="http://schemas.microsoft.com/office/powerpoint/2010/main" val="223369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899592" y="1340768"/>
            <a:ext cx="7772400" cy="4357687"/>
          </a:xfrm>
        </p:spPr>
        <p:txBody>
          <a:bodyPr>
            <a:normAutofit fontScale="85000" lnSpcReduction="20000"/>
          </a:bodyPr>
          <a:lstStyle/>
          <a:p>
            <a:pPr>
              <a:defRPr/>
            </a:pPr>
            <a:r>
              <a:rPr lang="en-US" sz="2800" b="1" dirty="0" smtClean="0">
                <a:latin typeface="Cambria" panose="02040503050406030204" pitchFamily="18" charset="0"/>
              </a:rPr>
              <a:t>Rights concepts</a:t>
            </a:r>
          </a:p>
          <a:p>
            <a:pPr>
              <a:defRPr/>
            </a:pPr>
            <a:r>
              <a:rPr lang="en-US" sz="2800" dirty="0" smtClean="0">
                <a:latin typeface="Cambria" panose="02040503050406030204" pitchFamily="18" charset="0"/>
              </a:rPr>
              <a:t>Divine </a:t>
            </a:r>
            <a:r>
              <a:rPr lang="cs-CZ" sz="2800" dirty="0" smtClean="0">
                <a:latin typeface="Cambria" panose="02040503050406030204" pitchFamily="18" charset="0"/>
              </a:rPr>
              <a:t>r</a:t>
            </a:r>
            <a:r>
              <a:rPr lang="en-US" sz="2800" dirty="0" err="1" smtClean="0">
                <a:latin typeface="Cambria" panose="02040503050406030204" pitchFamily="18" charset="0"/>
              </a:rPr>
              <a:t>ights</a:t>
            </a:r>
            <a:endParaRPr lang="en-US" sz="2800" dirty="0" smtClean="0">
              <a:latin typeface="Cambria" panose="02040503050406030204" pitchFamily="18" charset="0"/>
            </a:endParaRPr>
          </a:p>
          <a:p>
            <a:pPr>
              <a:defRPr/>
            </a:pPr>
            <a:r>
              <a:rPr lang="en-US" sz="2800" dirty="0" smtClean="0">
                <a:latin typeface="Cambria" panose="02040503050406030204" pitchFamily="18" charset="0"/>
              </a:rPr>
              <a:t>Societal</a:t>
            </a:r>
            <a:r>
              <a:rPr lang="cs-CZ" sz="2800" dirty="0" smtClean="0">
                <a:latin typeface="Cambria" panose="02040503050406030204" pitchFamily="18" charset="0"/>
              </a:rPr>
              <a:t>, </a:t>
            </a:r>
            <a:r>
              <a:rPr lang="cs-CZ" sz="2800" dirty="0" err="1" smtClean="0">
                <a:latin typeface="Cambria" panose="02040503050406030204" pitchFamily="18" charset="0"/>
              </a:rPr>
              <a:t>political</a:t>
            </a:r>
            <a:r>
              <a:rPr lang="en-US" sz="2800" dirty="0" smtClean="0">
                <a:latin typeface="Cambria" panose="02040503050406030204" pitchFamily="18" charset="0"/>
              </a:rPr>
              <a:t> </a:t>
            </a:r>
            <a:r>
              <a:rPr lang="cs-CZ" sz="2800" dirty="0">
                <a:latin typeface="Cambria" panose="02040503050406030204" pitchFamily="18" charset="0"/>
              </a:rPr>
              <a:t>r</a:t>
            </a:r>
            <a:r>
              <a:rPr lang="en-US" sz="2800" dirty="0" err="1" smtClean="0">
                <a:latin typeface="Cambria" panose="02040503050406030204" pitchFamily="18" charset="0"/>
              </a:rPr>
              <a:t>ights</a:t>
            </a:r>
            <a:endParaRPr lang="en-US" sz="2800" dirty="0" smtClean="0">
              <a:latin typeface="Cambria" panose="02040503050406030204" pitchFamily="18" charset="0"/>
            </a:endParaRPr>
          </a:p>
          <a:p>
            <a:pPr>
              <a:defRPr/>
            </a:pPr>
            <a:r>
              <a:rPr lang="en-US" sz="2800" dirty="0" smtClean="0">
                <a:latin typeface="Cambria" panose="02040503050406030204" pitchFamily="18" charset="0"/>
              </a:rPr>
              <a:t>Individual </a:t>
            </a:r>
            <a:r>
              <a:rPr lang="cs-CZ" sz="2800" dirty="0">
                <a:latin typeface="Cambria" panose="02040503050406030204" pitchFamily="18" charset="0"/>
              </a:rPr>
              <a:t>r</a:t>
            </a:r>
            <a:r>
              <a:rPr lang="en-US" sz="2800" dirty="0" err="1" smtClean="0">
                <a:latin typeface="Cambria" panose="02040503050406030204" pitchFamily="18" charset="0"/>
              </a:rPr>
              <a:t>ights</a:t>
            </a:r>
            <a:r>
              <a:rPr lang="cs-CZ" sz="2800" dirty="0" smtClean="0">
                <a:latin typeface="Cambria" panose="02040503050406030204" pitchFamily="18" charset="0"/>
              </a:rPr>
              <a:t> x </a:t>
            </a:r>
            <a:r>
              <a:rPr lang="en-US" sz="2800" dirty="0" smtClean="0">
                <a:latin typeface="Cambria" panose="02040503050406030204" pitchFamily="18" charset="0"/>
              </a:rPr>
              <a:t>Community </a:t>
            </a:r>
            <a:r>
              <a:rPr lang="cs-CZ" sz="2800" dirty="0">
                <a:latin typeface="Cambria" panose="02040503050406030204" pitchFamily="18" charset="0"/>
              </a:rPr>
              <a:t>r</a:t>
            </a:r>
            <a:r>
              <a:rPr lang="en-US" sz="2800" dirty="0" err="1" smtClean="0">
                <a:latin typeface="Cambria" panose="02040503050406030204" pitchFamily="18" charset="0"/>
              </a:rPr>
              <a:t>ights</a:t>
            </a:r>
            <a:endParaRPr lang="cs-CZ" sz="2800" dirty="0" smtClean="0">
              <a:latin typeface="Cambria" panose="02040503050406030204" pitchFamily="18" charset="0"/>
            </a:endParaRPr>
          </a:p>
          <a:p>
            <a:pPr>
              <a:defRPr/>
            </a:pPr>
            <a:endParaRPr lang="cs-CZ" dirty="0" smtClean="0">
              <a:latin typeface="Cambria" panose="02040503050406030204" pitchFamily="18" charset="0"/>
            </a:endParaRPr>
          </a:p>
          <a:p>
            <a:pPr marL="0" indent="0">
              <a:buFont typeface="Wingdings" panose="05000000000000000000" pitchFamily="2" charset="2"/>
              <a:buNone/>
              <a:defRPr/>
            </a:pPr>
            <a:r>
              <a:rPr lang="cs-CZ" dirty="0" smtClean="0">
                <a:latin typeface="Cambria" panose="02040503050406030204" pitchFamily="18" charset="0"/>
              </a:rPr>
              <a:t>ANTHROPOCENTRIC APPROACH</a:t>
            </a:r>
          </a:p>
          <a:p>
            <a:pPr>
              <a:defRPr/>
            </a:pPr>
            <a:r>
              <a:rPr lang="cs-CZ" dirty="0" smtClean="0">
                <a:latin typeface="Cambria" panose="02040503050406030204" pitchFamily="18" charset="0"/>
              </a:rPr>
              <a:t>X</a:t>
            </a:r>
          </a:p>
          <a:p>
            <a:pPr marL="0" indent="0">
              <a:buFont typeface="Wingdings" panose="05000000000000000000" pitchFamily="2" charset="2"/>
              <a:buNone/>
              <a:defRPr/>
            </a:pPr>
            <a:r>
              <a:rPr lang="cs-CZ" dirty="0" smtClean="0">
                <a:latin typeface="Cambria" panose="02040503050406030204" pitchFamily="18" charset="0"/>
              </a:rPr>
              <a:t>ECOCENTRIC APPROACH</a:t>
            </a:r>
            <a:endParaRPr lang="en-US" dirty="0" smtClean="0">
              <a:latin typeface="Cambria" panose="02040503050406030204" pitchFamily="18" charset="0"/>
            </a:endParaRPr>
          </a:p>
          <a:p>
            <a:pPr marL="0" indent="0">
              <a:buFont typeface="Wingdings" panose="05000000000000000000" pitchFamily="2" charset="2"/>
              <a:buNone/>
              <a:defRPr/>
            </a:pPr>
            <a:r>
              <a:rPr lang="cs-CZ" dirty="0" smtClean="0">
                <a:latin typeface="Cambria" panose="02040503050406030204" pitchFamily="18" charset="0"/>
              </a:rPr>
              <a:t>(</a:t>
            </a:r>
            <a:r>
              <a:rPr lang="en-US" dirty="0" smtClean="0">
                <a:latin typeface="Cambria" panose="02040503050406030204" pitchFamily="18" charset="0"/>
              </a:rPr>
              <a:t>Environmental issues encompass a much wider range of actors, affecting a much larger category of species than human rights violations.</a:t>
            </a:r>
            <a:r>
              <a:rPr lang="cs-CZ" dirty="0" smtClean="0">
                <a:latin typeface="Cambria" panose="02040503050406030204" pitchFamily="18" charset="0"/>
              </a:rPr>
              <a:t>)</a:t>
            </a:r>
          </a:p>
          <a:p>
            <a:pPr>
              <a:buFont typeface="Wingdings" panose="05000000000000000000" pitchFamily="2" charset="2"/>
              <a:buNone/>
              <a:defRPr/>
            </a:pPr>
            <a:endParaRPr lang="cs-CZ"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633C749-94E9-44C0-9BB3-2D1AC4FC29E0}" type="slidenum">
              <a:rPr lang="cs-CZ" sz="1200">
                <a:latin typeface="Trebuchet MS" panose="020B0603020202020204" pitchFamily="34" charset="0"/>
              </a:rPr>
              <a:pPr eaLnBrk="1" hangingPunct="1"/>
              <a:t>15</a:t>
            </a:fld>
            <a:endParaRPr lang="cs-CZ" sz="1200">
              <a:latin typeface="Trebuchet MS" panose="020B0603020202020204" pitchFamily="34" charset="0"/>
            </a:endParaRPr>
          </a:p>
        </p:txBody>
      </p:sp>
    </p:spTree>
    <p:extLst>
      <p:ext uri="{BB962C8B-B14F-4D97-AF65-F5344CB8AC3E}">
        <p14:creationId xmlns:p14="http://schemas.microsoft.com/office/powerpoint/2010/main" val="3355798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a:xfrm>
            <a:off x="827088" y="1196975"/>
            <a:ext cx="7772400" cy="4357688"/>
          </a:xfrm>
        </p:spPr>
        <p:txBody>
          <a:bodyPr>
            <a:normAutofit fontScale="92500"/>
          </a:bodyPr>
          <a:lstStyle/>
          <a:p>
            <a:pPr>
              <a:buFont typeface="Wingdings" panose="05000000000000000000" pitchFamily="2" charset="2"/>
              <a:buNone/>
            </a:pPr>
            <a:r>
              <a:rPr lang="cs-CZ" sz="2800" b="1" dirty="0" smtClean="0">
                <a:latin typeface="Cambria" panose="02040503050406030204" pitchFamily="18" charset="0"/>
              </a:rPr>
              <a:t>3rd </a:t>
            </a:r>
            <a:r>
              <a:rPr lang="cs-CZ" sz="2800" b="1" dirty="0" err="1" smtClean="0">
                <a:latin typeface="Cambria" panose="02040503050406030204" pitchFamily="18" charset="0"/>
              </a:rPr>
              <a:t>generation</a:t>
            </a:r>
            <a:r>
              <a:rPr lang="cs-CZ" sz="2800" b="1" dirty="0" smtClean="0">
                <a:latin typeface="Cambria" panose="02040503050406030204" pitchFamily="18" charset="0"/>
              </a:rPr>
              <a:t> </a:t>
            </a:r>
            <a:r>
              <a:rPr lang="cs-CZ" sz="2800" b="1" dirty="0" err="1" smtClean="0">
                <a:latin typeface="Cambria" panose="02040503050406030204" pitchFamily="18" charset="0"/>
              </a:rPr>
              <a:t>of</a:t>
            </a:r>
            <a:r>
              <a:rPr lang="cs-CZ" sz="2800" b="1" dirty="0" smtClean="0">
                <a:latin typeface="Cambria" panose="02040503050406030204" pitchFamily="18" charset="0"/>
              </a:rPr>
              <a:t> </a:t>
            </a:r>
            <a:r>
              <a:rPr lang="cs-CZ" sz="2800" b="1" dirty="0" err="1" smtClean="0">
                <a:latin typeface="Cambria" panose="02040503050406030204" pitchFamily="18" charset="0"/>
              </a:rPr>
              <a:t>human</a:t>
            </a:r>
            <a:r>
              <a:rPr lang="cs-CZ" sz="2800" b="1" dirty="0" smtClean="0">
                <a:latin typeface="Cambria" panose="02040503050406030204" pitchFamily="18" charset="0"/>
              </a:rPr>
              <a:t> </a:t>
            </a:r>
            <a:r>
              <a:rPr lang="cs-CZ" sz="2800" b="1" dirty="0" err="1" smtClean="0">
                <a:latin typeface="Cambria" panose="02040503050406030204" pitchFamily="18" charset="0"/>
              </a:rPr>
              <a:t>rights</a:t>
            </a:r>
            <a:endParaRPr lang="cs-CZ" sz="2800" b="1" dirty="0" smtClean="0">
              <a:latin typeface="Cambria" panose="02040503050406030204" pitchFamily="18" charset="0"/>
            </a:endParaRPr>
          </a:p>
          <a:p>
            <a:pPr>
              <a:buFont typeface="Wingdings" panose="05000000000000000000" pitchFamily="2" charset="2"/>
              <a:buNone/>
            </a:pPr>
            <a:r>
              <a:rPr lang="en-US" sz="2800" dirty="0" smtClean="0">
                <a:latin typeface="Cambria" panose="02040503050406030204" pitchFamily="18" charset="0"/>
              </a:rPr>
              <a:t>Group and collective rights</a:t>
            </a:r>
          </a:p>
          <a:p>
            <a:pPr>
              <a:buFont typeface="Wingdings" panose="05000000000000000000" pitchFamily="2" charset="2"/>
              <a:buNone/>
            </a:pPr>
            <a:r>
              <a:rPr lang="en-US" sz="2800" dirty="0" smtClean="0">
                <a:latin typeface="Cambria" panose="02040503050406030204" pitchFamily="18" charset="0"/>
              </a:rPr>
              <a:t>Right to self-determination</a:t>
            </a:r>
          </a:p>
          <a:p>
            <a:pPr>
              <a:buFont typeface="Wingdings" panose="05000000000000000000" pitchFamily="2" charset="2"/>
              <a:buNone/>
            </a:pPr>
            <a:r>
              <a:rPr lang="en-US" sz="2800" dirty="0" smtClean="0">
                <a:latin typeface="Cambria" panose="02040503050406030204" pitchFamily="18" charset="0"/>
              </a:rPr>
              <a:t>Right to economic and social development</a:t>
            </a:r>
          </a:p>
          <a:p>
            <a:pPr>
              <a:buFont typeface="Wingdings" panose="05000000000000000000" pitchFamily="2" charset="2"/>
              <a:buNone/>
            </a:pPr>
            <a:r>
              <a:rPr lang="en-US" sz="2800" dirty="0" smtClean="0">
                <a:latin typeface="Cambria" panose="02040503050406030204" pitchFamily="18" charset="0"/>
              </a:rPr>
              <a:t>Right to a healthy environment</a:t>
            </a:r>
          </a:p>
          <a:p>
            <a:pPr>
              <a:buFont typeface="Wingdings" panose="05000000000000000000" pitchFamily="2" charset="2"/>
              <a:buNone/>
            </a:pPr>
            <a:r>
              <a:rPr lang="en-US" sz="2800" dirty="0" smtClean="0">
                <a:latin typeface="Cambria" panose="02040503050406030204" pitchFamily="18" charset="0"/>
              </a:rPr>
              <a:t>Right to natural resources</a:t>
            </a:r>
          </a:p>
          <a:p>
            <a:pPr>
              <a:buFont typeface="Wingdings" panose="05000000000000000000" pitchFamily="2" charset="2"/>
              <a:buNone/>
            </a:pPr>
            <a:r>
              <a:rPr lang="en-US" sz="2800" dirty="0" smtClean="0">
                <a:latin typeface="Cambria" panose="02040503050406030204" pitchFamily="18" charset="0"/>
              </a:rPr>
              <a:t>Right to communicate and communication rights</a:t>
            </a:r>
          </a:p>
          <a:p>
            <a:pPr>
              <a:buFont typeface="Wingdings" panose="05000000000000000000" pitchFamily="2" charset="2"/>
              <a:buNone/>
            </a:pPr>
            <a:r>
              <a:rPr lang="en-US" sz="2800" dirty="0" smtClean="0">
                <a:latin typeface="Cambria" panose="02040503050406030204" pitchFamily="18" charset="0"/>
              </a:rPr>
              <a:t>Right to participation in cultural heritage</a:t>
            </a:r>
          </a:p>
          <a:p>
            <a:pPr>
              <a:buFont typeface="Wingdings" panose="05000000000000000000" pitchFamily="2" charset="2"/>
              <a:buNone/>
            </a:pPr>
            <a:r>
              <a:rPr lang="en-US" sz="2800" dirty="0" smtClean="0">
                <a:latin typeface="Cambria" panose="02040503050406030204" pitchFamily="18" charset="0"/>
              </a:rPr>
              <a:t>Rights to intergenerational equity and sustainability</a:t>
            </a: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1AD374A-00F1-4ABE-A786-C94C64040B3C}" type="slidenum">
              <a:rPr lang="cs-CZ" sz="1200">
                <a:latin typeface="Trebuchet MS" panose="020B0603020202020204" pitchFamily="34" charset="0"/>
              </a:rPr>
              <a:pPr eaLnBrk="1" hangingPunct="1"/>
              <a:t>16</a:t>
            </a:fld>
            <a:endParaRPr lang="cs-CZ" sz="1200">
              <a:latin typeface="Trebuchet MS" panose="020B0603020202020204" pitchFamily="34" charset="0"/>
            </a:endParaRPr>
          </a:p>
        </p:txBody>
      </p:sp>
    </p:spTree>
    <p:extLst>
      <p:ext uri="{BB962C8B-B14F-4D97-AF65-F5344CB8AC3E}">
        <p14:creationId xmlns:p14="http://schemas.microsoft.com/office/powerpoint/2010/main" val="2442525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cs-CZ"/>
              <a:t>Zápatí prezentace</a:t>
            </a: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47DA0FE-DC49-476D-A899-48852F48645D}" type="slidenum">
              <a:rPr lang="cs-CZ" sz="1200">
                <a:latin typeface="Trebuchet MS" panose="020B0603020202020204" pitchFamily="34" charset="0"/>
              </a:rPr>
              <a:pPr eaLnBrk="1" hangingPunct="1"/>
              <a:t>17</a:t>
            </a:fld>
            <a:endParaRPr lang="cs-CZ" sz="1200">
              <a:latin typeface="Trebuchet MS" panose="020B0603020202020204" pitchFamily="34" charset="0"/>
            </a:endParaRPr>
          </a:p>
        </p:txBody>
      </p:sp>
      <p:sp>
        <p:nvSpPr>
          <p:cNvPr id="14340" name="Rectangle 48"/>
          <p:cNvSpPr>
            <a:spLocks noGrp="1" noChangeArrowheads="1"/>
          </p:cNvSpPr>
          <p:nvPr>
            <p:ph type="title"/>
          </p:nvPr>
        </p:nvSpPr>
        <p:spPr/>
        <p:txBody>
          <a:bodyPr/>
          <a:lstStyle/>
          <a:p>
            <a:pPr eaLnBrk="1" hangingPunct="1"/>
            <a:r>
              <a:rPr lang="cs-CZ" smtClean="0"/>
              <a:t>ENVIRONMENTAL RIGHTS</a:t>
            </a:r>
            <a:endParaRPr lang="en-US" smtClean="0"/>
          </a:p>
        </p:txBody>
      </p:sp>
      <p:sp>
        <p:nvSpPr>
          <p:cNvPr id="6" name="Rounded Rectangle 5"/>
          <p:cNvSpPr/>
          <p:nvPr/>
        </p:nvSpPr>
        <p:spPr bwMode="auto">
          <a:xfrm>
            <a:off x="1214438" y="2357438"/>
            <a:ext cx="6929437" cy="1000125"/>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dirty="0"/>
              <a:t>SUBSTANTIVE ER</a:t>
            </a:r>
            <a:endParaRPr lang="en-US" sz="2400" dirty="0"/>
          </a:p>
        </p:txBody>
      </p:sp>
      <p:sp>
        <p:nvSpPr>
          <p:cNvPr id="7" name="Text Placeholder 6"/>
          <p:cNvSpPr>
            <a:spLocks noGrp="1"/>
          </p:cNvSpPr>
          <p:nvPr>
            <p:ph type="body" idx="1"/>
          </p:nvPr>
        </p:nvSpPr>
        <p:spPr>
          <a:xfrm>
            <a:off x="1214438" y="3714750"/>
            <a:ext cx="6929437" cy="1000125"/>
          </a:xfrm>
          <a:prstGeom prst="roundRect">
            <a:avLst/>
          </a:prstGeom>
          <a:solidFill>
            <a:schemeClr val="accent1">
              <a:lumMod val="20000"/>
              <a:lumOff val="8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lstStyle/>
          <a:p>
            <a:pPr algn="ctr" eaLnBrk="1" hangingPunct="1">
              <a:buFont typeface="Wingdings" panose="05000000000000000000" pitchFamily="2" charset="2"/>
              <a:buNone/>
              <a:defRPr/>
            </a:pPr>
            <a:r>
              <a:rPr lang="cs-CZ" dirty="0" smtClean="0"/>
              <a:t>SEPARATE, INDEPENDENT ER</a:t>
            </a:r>
            <a:endParaRPr lang="en-US" dirty="0"/>
          </a:p>
        </p:txBody>
      </p:sp>
      <p:sp>
        <p:nvSpPr>
          <p:cNvPr id="8" name="Text Placeholder 6"/>
          <p:cNvSpPr txBox="1">
            <a:spLocks/>
          </p:cNvSpPr>
          <p:nvPr/>
        </p:nvSpPr>
        <p:spPr bwMode="auto">
          <a:xfrm>
            <a:off x="1214438" y="5143500"/>
            <a:ext cx="6929437" cy="1000125"/>
          </a:xfrm>
          <a:prstGeom prst="roundRect">
            <a:avLst/>
          </a:prstGeom>
          <a:solidFill>
            <a:srgbClr val="DDE3E9"/>
          </a:solidFill>
          <a:ln w="25400" cap="flat" cmpd="sng" algn="ctr">
            <a:solidFill>
              <a:srgbClr val="92D050"/>
            </a:solidFill>
            <a:prstDash val="solid"/>
            <a:miter lim="8000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gn="ctr">
              <a:spcBef>
                <a:spcPct val="20000"/>
              </a:spcBef>
              <a:buClr>
                <a:srgbClr val="A9AAAE"/>
              </a:buClr>
              <a:buFont typeface="Wingdings" pitchFamily="2" charset="2"/>
              <a:buNone/>
              <a:defRPr/>
            </a:pPr>
            <a:r>
              <a:rPr lang="cs-CZ" sz="2400" kern="0" dirty="0"/>
              <a:t>PROCEDURAL ER</a:t>
            </a:r>
            <a:endParaRPr lang="en-US" sz="2400" kern="0" dirty="0"/>
          </a:p>
        </p:txBody>
      </p:sp>
    </p:spTree>
    <p:extLst>
      <p:ext uri="{BB962C8B-B14F-4D97-AF65-F5344CB8AC3E}">
        <p14:creationId xmlns:p14="http://schemas.microsoft.com/office/powerpoint/2010/main" val="368405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a:xfrm>
            <a:off x="1043608" y="2286000"/>
            <a:ext cx="7772400" cy="4357687"/>
          </a:xfrm>
        </p:spPr>
        <p:txBody>
          <a:bodyPr>
            <a:normAutofit lnSpcReduction="10000"/>
          </a:bodyPr>
          <a:lstStyle/>
          <a:p>
            <a:r>
              <a:rPr lang="en-US" dirty="0" smtClean="0"/>
              <a:t>the right to life, </a:t>
            </a:r>
            <a:endParaRPr lang="cs-CZ" dirty="0" smtClean="0"/>
          </a:p>
          <a:p>
            <a:r>
              <a:rPr lang="en-US" dirty="0" smtClean="0"/>
              <a:t>the right to health, </a:t>
            </a:r>
            <a:endParaRPr lang="cs-CZ" dirty="0" smtClean="0"/>
          </a:p>
          <a:p>
            <a:r>
              <a:rPr lang="en-US" dirty="0" smtClean="0"/>
              <a:t>the right to an adequate standard of living</a:t>
            </a:r>
            <a:r>
              <a:rPr lang="cs-CZ" dirty="0" smtClean="0"/>
              <a:t>,</a:t>
            </a:r>
          </a:p>
          <a:p>
            <a:r>
              <a:rPr lang="cs-CZ" dirty="0" err="1" smtClean="0"/>
              <a:t>the</a:t>
            </a:r>
            <a:r>
              <a:rPr lang="cs-CZ" dirty="0" smtClean="0"/>
              <a:t> </a:t>
            </a:r>
            <a:r>
              <a:rPr lang="cs-CZ" dirty="0" err="1" smtClean="0"/>
              <a:t>right</a:t>
            </a:r>
            <a:r>
              <a:rPr lang="cs-CZ" dirty="0" smtClean="0"/>
              <a:t> to </a:t>
            </a:r>
            <a:r>
              <a:rPr lang="cs-CZ" dirty="0" err="1" smtClean="0"/>
              <a:t>cultural</a:t>
            </a:r>
            <a:r>
              <a:rPr lang="cs-CZ" dirty="0" smtClean="0"/>
              <a:t> integrity,</a:t>
            </a:r>
          </a:p>
          <a:p>
            <a:r>
              <a:rPr lang="cs-CZ" dirty="0" err="1" smtClean="0"/>
              <a:t>the</a:t>
            </a:r>
            <a:r>
              <a:rPr lang="cs-CZ" dirty="0" smtClean="0"/>
              <a:t> </a:t>
            </a:r>
            <a:r>
              <a:rPr lang="cs-CZ" dirty="0" err="1" smtClean="0"/>
              <a:t>right</a:t>
            </a:r>
            <a:r>
              <a:rPr lang="cs-CZ" dirty="0" smtClean="0"/>
              <a:t> to </a:t>
            </a:r>
            <a:r>
              <a:rPr lang="cs-CZ" dirty="0" err="1" smtClean="0"/>
              <a:t>privacy</a:t>
            </a:r>
            <a:r>
              <a:rPr lang="cs-CZ" dirty="0" smtClean="0"/>
              <a:t>,</a:t>
            </a:r>
          </a:p>
          <a:p>
            <a:r>
              <a:rPr lang="cs-CZ" dirty="0" err="1" smtClean="0"/>
              <a:t>the</a:t>
            </a:r>
            <a:r>
              <a:rPr lang="cs-CZ" dirty="0" smtClean="0"/>
              <a:t> </a:t>
            </a:r>
            <a:r>
              <a:rPr lang="cs-CZ" dirty="0" err="1" smtClean="0"/>
              <a:t>right</a:t>
            </a:r>
            <a:r>
              <a:rPr lang="cs-CZ" dirty="0" smtClean="0"/>
              <a:t> to </a:t>
            </a:r>
            <a:r>
              <a:rPr lang="cs-CZ" dirty="0" err="1" smtClean="0"/>
              <a:t>property</a:t>
            </a:r>
            <a:r>
              <a:rPr lang="cs-CZ" dirty="0" smtClean="0"/>
              <a:t>,</a:t>
            </a:r>
          </a:p>
          <a:p>
            <a:r>
              <a:rPr lang="cs-CZ" dirty="0" err="1" smtClean="0"/>
              <a:t>self-determination</a:t>
            </a:r>
            <a:r>
              <a:rPr lang="cs-CZ" dirty="0" smtClean="0"/>
              <a:t>,</a:t>
            </a:r>
          </a:p>
          <a:p>
            <a:r>
              <a:rPr lang="cs-CZ" dirty="0" err="1" smtClean="0"/>
              <a:t>working</a:t>
            </a:r>
            <a:r>
              <a:rPr lang="cs-CZ" dirty="0" smtClean="0"/>
              <a:t> </a:t>
            </a:r>
            <a:r>
              <a:rPr lang="cs-CZ" dirty="0" err="1" smtClean="0"/>
              <a:t>conditions</a:t>
            </a:r>
            <a:r>
              <a:rPr lang="cs-CZ" dirty="0" smtClean="0"/>
              <a:t>.</a:t>
            </a:r>
          </a:p>
          <a:p>
            <a:pPr>
              <a:buFont typeface="Wingdings" panose="05000000000000000000" pitchFamily="2" charset="2"/>
              <a:buNone/>
            </a:pPr>
            <a:endParaRPr lang="cs-CZ" dirty="0" smtClean="0"/>
          </a:p>
          <a:p>
            <a:endParaRPr lang="cs-CZ" dirty="0" smtClean="0"/>
          </a:p>
          <a:p>
            <a:endParaRPr lang="cs-CZ" dirty="0" smtClean="0"/>
          </a:p>
          <a:p>
            <a:endParaRPr lang="cs-CZ" dirty="0" smtClean="0"/>
          </a:p>
          <a:p>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5585369-6E43-4073-B44E-CCD6DC757109}" type="slidenum">
              <a:rPr lang="cs-CZ" sz="1200">
                <a:latin typeface="Trebuchet MS" panose="020B0603020202020204" pitchFamily="34" charset="0"/>
              </a:rPr>
              <a:pPr eaLnBrk="1" hangingPunct="1"/>
              <a:t>18</a:t>
            </a:fld>
            <a:endParaRPr lang="cs-CZ" sz="1200">
              <a:latin typeface="Trebuchet MS" panose="020B0603020202020204" pitchFamily="34" charset="0"/>
            </a:endParaRPr>
          </a:p>
        </p:txBody>
      </p:sp>
      <p:sp>
        <p:nvSpPr>
          <p:cNvPr id="6" name="Rounded Rectangle 5"/>
          <p:cNvSpPr/>
          <p:nvPr/>
        </p:nvSpPr>
        <p:spPr bwMode="auto">
          <a:xfrm>
            <a:off x="1214438" y="1143000"/>
            <a:ext cx="6929437" cy="1000125"/>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dirty="0"/>
              <a:t>SUBSTANTIVE ER</a:t>
            </a:r>
            <a:endParaRPr lang="en-US" sz="2400" dirty="0"/>
          </a:p>
        </p:txBody>
      </p:sp>
    </p:spTree>
    <p:extLst>
      <p:ext uri="{BB962C8B-B14F-4D97-AF65-F5344CB8AC3E}">
        <p14:creationId xmlns:p14="http://schemas.microsoft.com/office/powerpoint/2010/main" val="3769270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There is no logical rationale for argument that a human right to a sound environment can be derived from existing rights to life, health and adequate standard of living. </a:t>
            </a:r>
            <a:endParaRPr lang="cs-CZ" dirty="0" smtClean="0"/>
          </a:p>
          <a:p>
            <a:r>
              <a:rPr lang="en-US" dirty="0" smtClean="0"/>
              <a:t>These rights are obviously closely connected to the state of the environment because their </a:t>
            </a:r>
            <a:r>
              <a:rPr lang="en-US" dirty="0" err="1" smtClean="0"/>
              <a:t>realisation</a:t>
            </a:r>
            <a:r>
              <a:rPr lang="en-US" dirty="0" smtClean="0"/>
              <a:t>, in particular depends upon the protection of the environment. </a:t>
            </a:r>
            <a:endParaRPr lang="cs-CZ" dirty="0" smtClean="0"/>
          </a:p>
          <a:p>
            <a:r>
              <a:rPr lang="en-US" dirty="0" smtClean="0"/>
              <a:t>Protection of the environment is a prerequisite to assuring all human rights. </a:t>
            </a: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863296D-E6E0-4EEF-B239-76EAA9741563}" type="slidenum">
              <a:rPr lang="cs-CZ" sz="1200">
                <a:latin typeface="Trebuchet MS" panose="020B0603020202020204" pitchFamily="34" charset="0"/>
              </a:rPr>
              <a:pPr eaLnBrk="1" hangingPunct="1"/>
              <a:t>19</a:t>
            </a:fld>
            <a:endParaRPr lang="cs-CZ" sz="1200">
              <a:latin typeface="Trebuchet MS" panose="020B0603020202020204" pitchFamily="34" charset="0"/>
            </a:endParaRPr>
          </a:p>
        </p:txBody>
      </p:sp>
    </p:spTree>
    <p:extLst>
      <p:ext uri="{BB962C8B-B14F-4D97-AF65-F5344CB8AC3E}">
        <p14:creationId xmlns:p14="http://schemas.microsoft.com/office/powerpoint/2010/main" val="1634747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ru Kleinbauer Saúl Luciano Lliuya (priv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31628"/>
            <a:ext cx="7175915" cy="4039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43608" y="5719940"/>
            <a:ext cx="3888432" cy="369332"/>
          </a:xfrm>
          <a:prstGeom prst="rect">
            <a:avLst/>
          </a:prstGeom>
          <a:noFill/>
        </p:spPr>
        <p:txBody>
          <a:bodyPr wrap="square" rtlCol="0">
            <a:spAutoFit/>
          </a:bodyPr>
          <a:lstStyle/>
          <a:p>
            <a:r>
              <a:rPr lang="cs-CZ" dirty="0">
                <a:latin typeface="Cambria" panose="02040503050406030204" pitchFamily="18" charset="0"/>
              </a:rPr>
              <a:t>Saul Luciano </a:t>
            </a:r>
            <a:r>
              <a:rPr lang="cs-CZ" dirty="0" err="1">
                <a:latin typeface="Cambria" panose="02040503050406030204" pitchFamily="18" charset="0"/>
              </a:rPr>
              <a:t>Lliuya</a:t>
            </a:r>
            <a:endParaRPr lang="cs-CZ" dirty="0">
              <a:latin typeface="Cambria" panose="02040503050406030204" pitchFamily="18" charset="0"/>
            </a:endParaRPr>
          </a:p>
        </p:txBody>
      </p:sp>
    </p:spTree>
    <p:extLst>
      <p:ext uri="{BB962C8B-B14F-4D97-AF65-F5344CB8AC3E}">
        <p14:creationId xmlns:p14="http://schemas.microsoft.com/office/powerpoint/2010/main" val="3354213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normAutofit fontScale="85000" lnSpcReduction="10000"/>
          </a:bodyPr>
          <a:lstStyle/>
          <a:p>
            <a:pPr>
              <a:buFont typeface="Wingdings" panose="05000000000000000000" pitchFamily="2" charset="2"/>
              <a:buNone/>
            </a:pPr>
            <a:endParaRPr lang="cs-CZ" smtClean="0"/>
          </a:p>
          <a:p>
            <a:r>
              <a:rPr lang="cs-CZ" smtClean="0"/>
              <a:t>right to a healthy/favourable/viable/decent environment</a:t>
            </a:r>
          </a:p>
          <a:p>
            <a:endParaRPr lang="cs-CZ" smtClean="0"/>
          </a:p>
          <a:p>
            <a:r>
              <a:rPr lang="cs-CZ" smtClean="0"/>
              <a:t>International law: </a:t>
            </a:r>
          </a:p>
          <a:p>
            <a:r>
              <a:rPr lang="cs-CZ" smtClean="0"/>
              <a:t>Soft law (Stockholm), international custom, principle?</a:t>
            </a:r>
          </a:p>
          <a:p>
            <a:r>
              <a:rPr lang="cs-CZ" smtClean="0"/>
              <a:t>Hard law: African charter, American charter</a:t>
            </a:r>
          </a:p>
          <a:p>
            <a:pPr>
              <a:buFont typeface="Wingdings" panose="05000000000000000000" pitchFamily="2" charset="2"/>
              <a:buNone/>
            </a:pPr>
            <a:endParaRPr lang="cs-CZ" smtClean="0"/>
          </a:p>
          <a:p>
            <a:pPr>
              <a:buFont typeface="Wingdings" panose="05000000000000000000" pitchFamily="2" charset="2"/>
              <a:buNone/>
            </a:pPr>
            <a:r>
              <a:rPr lang="cs-CZ" smtClean="0"/>
              <a:t>EU law: no</a:t>
            </a:r>
          </a:p>
          <a:p>
            <a:pPr>
              <a:buFont typeface="Wingdings" panose="05000000000000000000" pitchFamily="2" charset="2"/>
              <a:buNone/>
            </a:pPr>
            <a:r>
              <a:rPr lang="cs-CZ" smtClean="0"/>
              <a:t>National law: constitutional right</a:t>
            </a:r>
          </a:p>
          <a:p>
            <a:endParaRPr lang="cs-CZ" smtClean="0"/>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06BB9FC-A8FC-4220-9342-8A83D2789CC3}" type="slidenum">
              <a:rPr lang="cs-CZ" sz="1200">
                <a:latin typeface="Trebuchet MS" panose="020B0603020202020204" pitchFamily="34" charset="0"/>
              </a:rPr>
              <a:pPr eaLnBrk="1" hangingPunct="1"/>
              <a:t>20</a:t>
            </a:fld>
            <a:endParaRPr lang="cs-CZ" sz="1200">
              <a:latin typeface="Trebuchet MS" panose="020B0603020202020204" pitchFamily="34" charset="0"/>
            </a:endParaRPr>
          </a:p>
        </p:txBody>
      </p:sp>
      <p:sp>
        <p:nvSpPr>
          <p:cNvPr id="8" name="Text Placeholder 6"/>
          <p:cNvSpPr>
            <a:spLocks noGrp="1"/>
          </p:cNvSpPr>
          <p:nvPr>
            <p:ph type="title"/>
          </p:nvPr>
        </p:nvSpPr>
        <p:spPr>
          <a:prstGeom prst="roundRect">
            <a:avLst/>
          </a:prstGeom>
          <a:solidFill>
            <a:schemeClr val="accent1">
              <a:lumMod val="20000"/>
              <a:lumOff val="8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lstStyle/>
          <a:p>
            <a:pPr algn="ctr" eaLnBrk="1" hangingPunct="1">
              <a:buFont typeface="Wingdings" pitchFamily="2" charset="2"/>
              <a:buNone/>
              <a:defRPr/>
            </a:pPr>
            <a:r>
              <a:rPr lang="cs-CZ" dirty="0" smtClean="0"/>
              <a:t>SEPARATE, INDEPENDENT ER</a:t>
            </a:r>
            <a:endParaRPr lang="en-US" dirty="0"/>
          </a:p>
        </p:txBody>
      </p:sp>
    </p:spTree>
    <p:extLst>
      <p:ext uri="{BB962C8B-B14F-4D97-AF65-F5344CB8AC3E}">
        <p14:creationId xmlns:p14="http://schemas.microsoft.com/office/powerpoint/2010/main" val="731670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85750" y="1000125"/>
            <a:ext cx="8343900" cy="5572125"/>
          </a:xfrm>
        </p:spPr>
        <p:txBody>
          <a:bodyPr>
            <a:normAutofit fontScale="70000" lnSpcReduction="20000"/>
          </a:bodyPr>
          <a:lstStyle/>
          <a:p>
            <a:pPr>
              <a:buFont typeface="Wingdings" panose="05000000000000000000" pitchFamily="2" charset="2"/>
              <a:buNone/>
            </a:pPr>
            <a:r>
              <a:rPr lang="cs-CZ" sz="3400" b="1" dirty="0" smtClean="0">
                <a:latin typeface="Cambria" panose="02040503050406030204" pitchFamily="18" charset="0"/>
              </a:rPr>
              <a:t>NO UNIVERSAL RIGHT</a:t>
            </a:r>
          </a:p>
          <a:p>
            <a:pPr>
              <a:buFont typeface="Wingdings" panose="05000000000000000000" pitchFamily="2" charset="2"/>
              <a:buNone/>
            </a:pPr>
            <a:endParaRPr lang="cs-CZ" b="1" dirty="0" smtClean="0">
              <a:latin typeface="Cambria" panose="02040503050406030204" pitchFamily="18" charset="0"/>
            </a:endParaRPr>
          </a:p>
          <a:p>
            <a:pPr>
              <a:buFont typeface="Wingdings" panose="05000000000000000000" pitchFamily="2" charset="2"/>
              <a:buNone/>
            </a:pPr>
            <a:r>
              <a:rPr lang="en-US" b="1" dirty="0" smtClean="0">
                <a:latin typeface="Cambria" panose="02040503050406030204" pitchFamily="18" charset="0"/>
              </a:rPr>
              <a:t>1948 the Universal Declaration of Human Rights </a:t>
            </a:r>
            <a:endParaRPr lang="cs-CZ" b="1" dirty="0" smtClean="0">
              <a:latin typeface="Cambria" panose="02040503050406030204" pitchFamily="18" charset="0"/>
            </a:endParaRPr>
          </a:p>
          <a:p>
            <a:pPr>
              <a:buFont typeface="Wingdings" panose="05000000000000000000" pitchFamily="2" charset="2"/>
              <a:buNone/>
            </a:pPr>
            <a:r>
              <a:rPr lang="cs-CZ" dirty="0" smtClean="0">
                <a:latin typeface="Cambria" panose="02040503050406030204" pitchFamily="18" charset="0"/>
              </a:rPr>
              <a:t>     </a:t>
            </a:r>
            <a:r>
              <a:rPr lang="en-US" dirty="0" smtClean="0">
                <a:latin typeface="Cambria" panose="02040503050406030204" pitchFamily="18" charset="0"/>
              </a:rPr>
              <a:t>no reference to environmental protection.</a:t>
            </a:r>
            <a:endParaRPr lang="cs-CZ" dirty="0" smtClean="0">
              <a:latin typeface="Cambria" panose="02040503050406030204" pitchFamily="18" charset="0"/>
            </a:endParaRPr>
          </a:p>
          <a:p>
            <a:pPr>
              <a:buFont typeface="Wingdings" panose="05000000000000000000" pitchFamily="2" charset="2"/>
              <a:buNone/>
            </a:pPr>
            <a:r>
              <a:rPr lang="en-US" b="1" dirty="0" smtClean="0">
                <a:latin typeface="Cambria" panose="02040503050406030204" pitchFamily="18" charset="0"/>
              </a:rPr>
              <a:t>1972 Stockholm Declaration on the Human Environment </a:t>
            </a:r>
            <a:r>
              <a:rPr lang="en-US" dirty="0" smtClean="0">
                <a:latin typeface="Cambria" panose="02040503050406030204" pitchFamily="18" charset="0"/>
              </a:rPr>
              <a:t>the Preamble recognized the intimate relationship between environmental protection and the enjoyment of human rights</a:t>
            </a:r>
            <a:endParaRPr lang="cs-CZ" dirty="0" smtClean="0">
              <a:latin typeface="Cambria" panose="02040503050406030204" pitchFamily="18" charset="0"/>
            </a:endParaRPr>
          </a:p>
          <a:p>
            <a:pPr>
              <a:buFont typeface="Wingdings" panose="05000000000000000000" pitchFamily="2" charset="2"/>
              <a:buNone/>
            </a:pPr>
            <a:r>
              <a:rPr lang="cs-CZ" b="1" dirty="0" smtClean="0">
                <a:latin typeface="Cambria" panose="02040503050406030204" pitchFamily="18" charset="0"/>
              </a:rPr>
              <a:t>1982 </a:t>
            </a:r>
            <a:r>
              <a:rPr lang="en-US" b="1" dirty="0" smtClean="0">
                <a:latin typeface="Cambria" panose="02040503050406030204" pitchFamily="18" charset="0"/>
              </a:rPr>
              <a:t>World Charter for Nature </a:t>
            </a:r>
            <a:r>
              <a:rPr lang="cs-CZ" dirty="0" smtClean="0">
                <a:latin typeface="Cambria" panose="02040503050406030204" pitchFamily="18" charset="0"/>
              </a:rPr>
              <a:t>– </a:t>
            </a:r>
            <a:r>
              <a:rPr lang="cs-CZ" dirty="0" err="1" smtClean="0">
                <a:latin typeface="Cambria" panose="02040503050406030204" pitchFamily="18" charset="0"/>
              </a:rPr>
              <a:t>rights</a:t>
            </a:r>
            <a:r>
              <a:rPr lang="cs-CZ"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nature</a:t>
            </a:r>
            <a:r>
              <a:rPr lang="cs-CZ" dirty="0" smtClean="0">
                <a:latin typeface="Cambria" panose="02040503050406030204" pitchFamily="18" charset="0"/>
              </a:rPr>
              <a:t> </a:t>
            </a:r>
            <a:r>
              <a:rPr lang="cs-CZ" dirty="0" err="1" smtClean="0">
                <a:latin typeface="Cambria" panose="02040503050406030204" pitchFamily="18" charset="0"/>
              </a:rPr>
              <a:t>distinct</a:t>
            </a:r>
            <a:r>
              <a:rPr lang="cs-CZ" dirty="0" smtClean="0">
                <a:latin typeface="Cambria" panose="02040503050406030204" pitchFamily="18" charset="0"/>
              </a:rPr>
              <a:t> </a:t>
            </a:r>
            <a:r>
              <a:rPr lang="cs-CZ" dirty="0" err="1" smtClean="0">
                <a:latin typeface="Cambria" panose="02040503050406030204" pitchFamily="18" charset="0"/>
              </a:rPr>
              <a:t>from</a:t>
            </a:r>
            <a:r>
              <a:rPr lang="cs-CZ" dirty="0" smtClean="0">
                <a:latin typeface="Cambria" panose="02040503050406030204" pitchFamily="18" charset="0"/>
              </a:rPr>
              <a:t> </a:t>
            </a:r>
            <a:r>
              <a:rPr lang="cs-CZ" dirty="0" err="1" smtClean="0">
                <a:latin typeface="Cambria" panose="02040503050406030204" pitchFamily="18" charset="0"/>
              </a:rPr>
              <a:t>human</a:t>
            </a:r>
            <a:r>
              <a:rPr lang="cs-CZ" dirty="0" smtClean="0">
                <a:latin typeface="Cambria" panose="02040503050406030204" pitchFamily="18" charset="0"/>
              </a:rPr>
              <a:t> </a:t>
            </a:r>
            <a:r>
              <a:rPr lang="cs-CZ" dirty="0" err="1" smtClean="0">
                <a:latin typeface="Cambria" panose="02040503050406030204" pitchFamily="18" charset="0"/>
              </a:rPr>
              <a:t>rights</a:t>
            </a:r>
            <a:r>
              <a:rPr lang="cs-CZ" dirty="0" smtClean="0">
                <a:latin typeface="Cambria" panose="02040503050406030204" pitchFamily="18" charset="0"/>
              </a:rPr>
              <a:t> – </a:t>
            </a:r>
            <a:r>
              <a:rPr lang="cs-CZ" dirty="0" err="1" smtClean="0">
                <a:latin typeface="Cambria" panose="02040503050406030204" pitchFamily="18" charset="0"/>
              </a:rPr>
              <a:t>adpoted</a:t>
            </a:r>
            <a:r>
              <a:rPr lang="cs-CZ" dirty="0" smtClean="0">
                <a:latin typeface="Cambria" panose="02040503050406030204" pitchFamily="18" charset="0"/>
              </a:rPr>
              <a:t> by UN MS (111/1)</a:t>
            </a:r>
          </a:p>
          <a:p>
            <a:pPr>
              <a:buFont typeface="Wingdings" panose="05000000000000000000" pitchFamily="2" charset="2"/>
              <a:buNone/>
            </a:pPr>
            <a:r>
              <a:rPr lang="en-US" b="1" dirty="0" smtClean="0">
                <a:latin typeface="Cambria" panose="02040503050406030204" pitchFamily="18" charset="0"/>
              </a:rPr>
              <a:t>1993 Vienna Declaration on Human Rights </a:t>
            </a:r>
            <a:endParaRPr lang="cs-CZ" b="1" dirty="0" smtClean="0">
              <a:latin typeface="Cambria" panose="02040503050406030204" pitchFamily="18" charset="0"/>
            </a:endParaRPr>
          </a:p>
          <a:p>
            <a:pPr>
              <a:buFont typeface="Wingdings" panose="05000000000000000000" pitchFamily="2" charset="2"/>
              <a:buNone/>
            </a:pPr>
            <a:r>
              <a:rPr lang="cs-CZ" dirty="0" smtClean="0">
                <a:latin typeface="Cambria" panose="02040503050406030204" pitchFamily="18" charset="0"/>
              </a:rPr>
              <a:t>   UN </a:t>
            </a:r>
            <a:r>
              <a:rPr lang="cs-CZ" dirty="0" err="1" smtClean="0">
                <a:latin typeface="Cambria" panose="02040503050406030204" pitchFamily="18" charset="0"/>
              </a:rPr>
              <a:t>position</a:t>
            </a:r>
            <a:r>
              <a:rPr lang="cs-CZ" dirty="0" smtClean="0">
                <a:latin typeface="Cambria" panose="02040503050406030204" pitchFamily="18" charset="0"/>
              </a:rPr>
              <a:t>: </a:t>
            </a:r>
            <a:r>
              <a:rPr lang="en-US" dirty="0" smtClean="0">
                <a:latin typeface="Cambria" panose="02040503050406030204" pitchFamily="18" charset="0"/>
              </a:rPr>
              <a:t>"all human rights are universal, inter-dependent and </a:t>
            </a:r>
            <a:r>
              <a:rPr lang="en-US" dirty="0" err="1" smtClean="0">
                <a:latin typeface="Cambria" panose="02040503050406030204" pitchFamily="18" charset="0"/>
              </a:rPr>
              <a:t>indivisibl</a:t>
            </a:r>
            <a:r>
              <a:rPr lang="cs-CZ" dirty="0" smtClean="0">
                <a:latin typeface="Cambria" panose="02040503050406030204" pitchFamily="18" charset="0"/>
              </a:rPr>
              <a:t>e</a:t>
            </a:r>
            <a:r>
              <a:rPr lang="en-US" dirty="0" smtClean="0">
                <a:latin typeface="Cambria" panose="02040503050406030204" pitchFamily="18" charset="0"/>
              </a:rPr>
              <a:t> "</a:t>
            </a:r>
            <a:endParaRPr lang="cs-CZ" dirty="0" smtClean="0">
              <a:latin typeface="Cambria" panose="02040503050406030204" pitchFamily="18" charset="0"/>
            </a:endParaRPr>
          </a:p>
          <a:p>
            <a:pPr>
              <a:buFont typeface="Wingdings" panose="05000000000000000000" pitchFamily="2" charset="2"/>
              <a:buNone/>
            </a:pPr>
            <a:r>
              <a:rPr lang="cs-CZ" b="1" dirty="0" smtClean="0">
                <a:latin typeface="Cambria" panose="02040503050406030204" pitchFamily="18" charset="0"/>
              </a:rPr>
              <a:t>1992 </a:t>
            </a:r>
            <a:r>
              <a:rPr lang="en-US" b="1" dirty="0" smtClean="0">
                <a:latin typeface="Cambria" panose="02040503050406030204" pitchFamily="18" charset="0"/>
              </a:rPr>
              <a:t>Rio Declaration</a:t>
            </a:r>
            <a:r>
              <a:rPr lang="cs-CZ" b="1" dirty="0" smtClean="0">
                <a:latin typeface="Cambria" panose="02040503050406030204" pitchFamily="18" charset="0"/>
              </a:rPr>
              <a:t> </a:t>
            </a:r>
            <a:r>
              <a:rPr lang="cs-CZ" dirty="0" smtClean="0">
                <a:latin typeface="Cambria" panose="02040503050406030204" pitchFamily="18" charset="0"/>
              </a:rPr>
              <a:t>- </a:t>
            </a:r>
            <a:r>
              <a:rPr lang="en-US" dirty="0" smtClean="0">
                <a:latin typeface="Cambria" panose="02040503050406030204" pitchFamily="18" charset="0"/>
              </a:rPr>
              <a:t>"human beings are at the </a:t>
            </a:r>
            <a:r>
              <a:rPr lang="en-US" dirty="0" err="1" smtClean="0">
                <a:latin typeface="Cambria" panose="02040503050406030204" pitchFamily="18" charset="0"/>
              </a:rPr>
              <a:t>centre</a:t>
            </a:r>
            <a:r>
              <a:rPr lang="en-US" dirty="0" smtClean="0">
                <a:latin typeface="Cambria" panose="02040503050406030204" pitchFamily="18" charset="0"/>
              </a:rPr>
              <a:t> of concerns for sustainable development. They are entitled to a healthy and productive life in harmony with nature."</a:t>
            </a:r>
          </a:p>
          <a:p>
            <a:pPr>
              <a:buFont typeface="Wingdings" panose="05000000000000000000" pitchFamily="2" charset="2"/>
              <a:buNone/>
            </a:pPr>
            <a:endParaRPr lang="en-US"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55005A7-F477-4E56-B7A8-D1890E728D6D}" type="slidenum">
              <a:rPr lang="cs-CZ" sz="1200">
                <a:latin typeface="Trebuchet MS" panose="020B0603020202020204" pitchFamily="34" charset="0"/>
              </a:rPr>
              <a:pPr eaLnBrk="1" hangingPunct="1"/>
              <a:t>21</a:t>
            </a:fld>
            <a:endParaRPr lang="cs-CZ" sz="1200">
              <a:latin typeface="Trebuchet MS" panose="020B0603020202020204" pitchFamily="34" charset="0"/>
            </a:endParaRPr>
          </a:p>
        </p:txBody>
      </p:sp>
    </p:spTree>
    <p:extLst>
      <p:ext uri="{BB962C8B-B14F-4D97-AF65-F5344CB8AC3E}">
        <p14:creationId xmlns:p14="http://schemas.microsoft.com/office/powerpoint/2010/main" val="1592569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928688" y="1500188"/>
            <a:ext cx="7772400" cy="5357812"/>
          </a:xfrm>
        </p:spPr>
        <p:txBody>
          <a:bodyPr>
            <a:normAutofit fontScale="92500" lnSpcReduction="20000"/>
          </a:bodyPr>
          <a:lstStyle/>
          <a:p>
            <a:r>
              <a:rPr lang="cs-CZ" smtClean="0"/>
              <a:t>Soft law (Rio, Agenda 21), Hard law (Espoo, Aarhus)</a:t>
            </a:r>
            <a:endParaRPr lang="en-US" smtClean="0"/>
          </a:p>
          <a:p>
            <a:pPr>
              <a:buFont typeface="Wingdings" panose="05000000000000000000" pitchFamily="2" charset="2"/>
              <a:buNone/>
            </a:pPr>
            <a:endParaRPr lang="cs-CZ" b="1" smtClean="0"/>
          </a:p>
          <a:p>
            <a:r>
              <a:rPr lang="cs-CZ" b="1" smtClean="0"/>
              <a:t>The Aarhus Convention</a:t>
            </a:r>
          </a:p>
          <a:p>
            <a:endParaRPr lang="cs-CZ" smtClean="0"/>
          </a:p>
          <a:p>
            <a:r>
              <a:rPr lang="cs-CZ" smtClean="0"/>
              <a:t>access to environmental</a:t>
            </a:r>
            <a:r>
              <a:rPr lang="cs-CZ" baseline="30000" smtClean="0"/>
              <a:t> </a:t>
            </a:r>
            <a:r>
              <a:rPr lang="cs-CZ" smtClean="0"/>
              <a:t>information,</a:t>
            </a:r>
          </a:p>
          <a:p>
            <a:r>
              <a:rPr lang="cs-CZ" smtClean="0"/>
              <a:t>public participation in environmental decision-making, </a:t>
            </a:r>
          </a:p>
          <a:p>
            <a:r>
              <a:rPr lang="cs-CZ" smtClean="0"/>
              <a:t>access to justice in environmental matters</a:t>
            </a:r>
          </a:p>
          <a:p>
            <a:endParaRPr lang="cs-CZ" smtClean="0"/>
          </a:p>
          <a:p>
            <a:r>
              <a:rPr lang="cs-CZ" sz="1800" smtClean="0"/>
              <a:t>Others: </a:t>
            </a:r>
            <a:r>
              <a:rPr lang="en-US" sz="1800" smtClean="0"/>
              <a:t>Right to environmental and human rights education</a:t>
            </a:r>
            <a:endParaRPr lang="cs-CZ" sz="1800" smtClean="0"/>
          </a:p>
          <a:p>
            <a:r>
              <a:rPr lang="en-US" sz="1800" smtClean="0"/>
              <a:t>Right to free and peaceful association for the purpose of protecting the environment or the rights of those affected by environmental harm</a:t>
            </a: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314A556-CC0E-4FDA-B5AF-978C2F00EF36}" type="slidenum">
              <a:rPr lang="cs-CZ" sz="1200">
                <a:latin typeface="Trebuchet MS" panose="020B0603020202020204" pitchFamily="34" charset="0"/>
              </a:rPr>
              <a:pPr eaLnBrk="1" hangingPunct="1"/>
              <a:t>22</a:t>
            </a:fld>
            <a:endParaRPr lang="cs-CZ" sz="1200">
              <a:latin typeface="Trebuchet MS" panose="020B0603020202020204" pitchFamily="34" charset="0"/>
            </a:endParaRPr>
          </a:p>
        </p:txBody>
      </p:sp>
      <p:sp>
        <p:nvSpPr>
          <p:cNvPr id="6" name="Text Placeholder 6"/>
          <p:cNvSpPr txBox="1">
            <a:spLocks noGrp="1"/>
          </p:cNvSpPr>
          <p:nvPr>
            <p:ph type="title"/>
          </p:nvPr>
        </p:nvSpPr>
        <p:spPr>
          <a:xfrm>
            <a:off x="928688" y="857250"/>
            <a:ext cx="7772400" cy="503238"/>
          </a:xfrm>
          <a:prstGeom prst="roundRect">
            <a:avLst/>
          </a:prstGeom>
          <a:solidFill>
            <a:srgbClr val="DDE3E9"/>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normAutofit fontScale="90000"/>
          </a:bodyPr>
          <a:lstStyle/>
          <a:p>
            <a:pPr marL="342900" indent="-342900" algn="ctr">
              <a:spcBef>
                <a:spcPct val="20000"/>
              </a:spcBef>
              <a:buClr>
                <a:srgbClr val="A9AAAE"/>
              </a:buClr>
              <a:buFont typeface="Wingdings" pitchFamily="2" charset="2"/>
              <a:buNone/>
              <a:defRPr/>
            </a:pPr>
            <a:r>
              <a:rPr lang="cs-CZ" sz="2400" dirty="0" smtClean="0"/>
              <a:t>PROCEDURAL ER</a:t>
            </a:r>
            <a:endParaRPr lang="en-US" sz="2400" dirty="0"/>
          </a:p>
        </p:txBody>
      </p:sp>
    </p:spTree>
    <p:extLst>
      <p:ext uri="{BB962C8B-B14F-4D97-AF65-F5344CB8AC3E}">
        <p14:creationId xmlns:p14="http://schemas.microsoft.com/office/powerpoint/2010/main" val="2258003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a:t>
            </a:r>
            <a:r>
              <a:rPr lang="en-US" sz="2000" dirty="0"/>
              <a:t>on Access to Information, Public Participation in Decision-making and Access to Justice in Environmental Matters </a:t>
            </a:r>
            <a:endParaRPr lang="cs-CZ" sz="2000" b="1" dirty="0"/>
          </a:p>
        </p:txBody>
      </p:sp>
      <p:sp>
        <p:nvSpPr>
          <p:cNvPr id="5" name="Zástupný symbol pro obsah 4"/>
          <p:cNvSpPr>
            <a:spLocks noGrp="1"/>
          </p:cNvSpPr>
          <p:nvPr>
            <p:ph idx="1"/>
          </p:nvPr>
        </p:nvSpPr>
        <p:spPr/>
        <p:txBody>
          <a:bodyPr/>
          <a:lstStyle/>
          <a:p>
            <a:endParaRPr lang="cs-CZ" dirty="0"/>
          </a:p>
        </p:txBody>
      </p:sp>
      <p:pic>
        <p:nvPicPr>
          <p:cNvPr id="3" name="Obrázek 2"/>
          <p:cNvPicPr>
            <a:picLocks noChangeAspect="1"/>
          </p:cNvPicPr>
          <p:nvPr/>
        </p:nvPicPr>
        <p:blipFill>
          <a:blip r:embed="rId4"/>
          <a:stretch>
            <a:fillRect/>
          </a:stretch>
        </p:blipFill>
        <p:spPr>
          <a:xfrm>
            <a:off x="147740" y="1545507"/>
            <a:ext cx="6080444" cy="4601102"/>
          </a:xfrm>
          <a:prstGeom prst="rect">
            <a:avLst/>
          </a:prstGeom>
        </p:spPr>
      </p:pic>
      <p:pic>
        <p:nvPicPr>
          <p:cNvPr id="8" name="Picture 6" descr="http://www.iisd.ca/crs/aarhus/mop4/images/generic/unece_conven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5116487"/>
            <a:ext cx="4631904" cy="169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98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fontScale="70000" lnSpcReduction="20000"/>
          </a:bodyPr>
          <a:lstStyle/>
          <a:p>
            <a:r>
              <a:rPr lang="cs-CZ" dirty="0" smtClean="0"/>
              <a:t>A</a:t>
            </a:r>
            <a:r>
              <a:rPr lang="en-US" dirty="0" err="1" smtClean="0"/>
              <a:t>dopted</a:t>
            </a:r>
            <a:r>
              <a:rPr lang="en-US" dirty="0" smtClean="0"/>
              <a:t> </a:t>
            </a:r>
            <a:r>
              <a:rPr lang="en-US" dirty="0"/>
              <a:t>on 25 June </a:t>
            </a:r>
            <a:r>
              <a:rPr lang="en-US" sz="4000" b="1" dirty="0">
                <a:solidFill>
                  <a:srgbClr val="FF0000"/>
                </a:solidFill>
              </a:rPr>
              <a:t>1998</a:t>
            </a:r>
            <a:r>
              <a:rPr lang="en-US" dirty="0"/>
              <a:t> in the Danish city of Aarhus (</a:t>
            </a:r>
            <a:r>
              <a:rPr lang="en-US" dirty="0" err="1"/>
              <a:t>Århus</a:t>
            </a:r>
            <a:r>
              <a:rPr lang="en-US" dirty="0" smtClean="0"/>
              <a:t>)</a:t>
            </a:r>
            <a:endParaRPr lang="cs-CZ" dirty="0" smtClean="0"/>
          </a:p>
          <a:p>
            <a:r>
              <a:rPr lang="cs-CZ" dirty="0" smtClean="0"/>
              <a:t>E</a:t>
            </a:r>
            <a:r>
              <a:rPr lang="en-US" dirty="0" err="1" smtClean="0"/>
              <a:t>ntered</a:t>
            </a:r>
            <a:r>
              <a:rPr lang="en-US" dirty="0" smtClean="0"/>
              <a:t> </a:t>
            </a:r>
            <a:r>
              <a:rPr lang="en-US" dirty="0"/>
              <a:t>into force </a:t>
            </a:r>
            <a:r>
              <a:rPr lang="cs-CZ" dirty="0" smtClean="0"/>
              <a:t>in </a:t>
            </a:r>
            <a:r>
              <a:rPr lang="en-US" dirty="0" smtClean="0"/>
              <a:t>2001</a:t>
            </a:r>
            <a:endParaRPr lang="cs-CZ" dirty="0" smtClean="0"/>
          </a:p>
          <a:p>
            <a:r>
              <a:rPr lang="cs-CZ" sz="4000" b="1" dirty="0" err="1" smtClean="0">
                <a:solidFill>
                  <a:srgbClr val="FF0000"/>
                </a:solidFill>
              </a:rPr>
              <a:t>All</a:t>
            </a:r>
            <a:r>
              <a:rPr lang="cs-CZ" sz="4000" b="1" dirty="0" smtClean="0">
                <a:solidFill>
                  <a:srgbClr val="FF0000"/>
                </a:solidFill>
              </a:rPr>
              <a:t> </a:t>
            </a:r>
            <a:r>
              <a:rPr lang="cs-CZ" sz="4000" b="1" dirty="0" err="1" smtClean="0">
                <a:solidFill>
                  <a:srgbClr val="FF0000"/>
                </a:solidFill>
              </a:rPr>
              <a:t>Member</a:t>
            </a:r>
            <a:r>
              <a:rPr lang="cs-CZ" sz="4000" b="1" dirty="0" smtClean="0">
                <a:solidFill>
                  <a:srgbClr val="FF0000"/>
                </a:solidFill>
              </a:rPr>
              <a:t> </a:t>
            </a:r>
            <a:r>
              <a:rPr lang="cs-CZ" sz="4000" b="1" dirty="0" err="1" smtClean="0">
                <a:solidFill>
                  <a:srgbClr val="FF0000"/>
                </a:solidFill>
              </a:rPr>
              <a:t>States</a:t>
            </a:r>
            <a:r>
              <a:rPr lang="cs-CZ" sz="4000" b="1" dirty="0" smtClean="0">
                <a:solidFill>
                  <a:srgbClr val="FF0000"/>
                </a:solidFill>
              </a:rPr>
              <a:t> and EU are </a:t>
            </a:r>
            <a:r>
              <a:rPr lang="cs-CZ" sz="4000" b="1" dirty="0" err="1" smtClean="0">
                <a:solidFill>
                  <a:srgbClr val="FF0000"/>
                </a:solidFill>
              </a:rPr>
              <a:t>the</a:t>
            </a:r>
            <a:r>
              <a:rPr lang="cs-CZ" sz="4000" b="1" dirty="0" smtClean="0">
                <a:solidFill>
                  <a:srgbClr val="FF0000"/>
                </a:solidFill>
              </a:rPr>
              <a:t> </a:t>
            </a:r>
            <a:r>
              <a:rPr lang="cs-CZ" sz="4000" b="1" dirty="0" err="1" smtClean="0">
                <a:solidFill>
                  <a:srgbClr val="FF0000"/>
                </a:solidFill>
              </a:rPr>
              <a:t>Parties</a:t>
            </a:r>
            <a:r>
              <a:rPr lang="cs-CZ" sz="4000" b="1" dirty="0" smtClean="0">
                <a:solidFill>
                  <a:srgbClr val="FF0000"/>
                </a:solidFill>
              </a:rPr>
              <a:t> to </a:t>
            </a:r>
            <a:r>
              <a:rPr lang="cs-CZ" sz="4000" b="1" dirty="0" err="1" smtClean="0">
                <a:solidFill>
                  <a:srgbClr val="FF0000"/>
                </a:solidFill>
              </a:rPr>
              <a:t>the</a:t>
            </a:r>
            <a:r>
              <a:rPr lang="cs-CZ" sz="4000" b="1" dirty="0" smtClean="0">
                <a:solidFill>
                  <a:srgbClr val="FF0000"/>
                </a:solidFill>
              </a:rPr>
              <a:t> </a:t>
            </a:r>
            <a:r>
              <a:rPr lang="cs-CZ" sz="4000" b="1" dirty="0" err="1" smtClean="0">
                <a:solidFill>
                  <a:srgbClr val="FF0000"/>
                </a:solidFill>
              </a:rPr>
              <a:t>Convention</a:t>
            </a:r>
            <a:endParaRPr lang="cs-CZ" sz="4000" b="1" dirty="0" smtClean="0">
              <a:solidFill>
                <a:srgbClr val="FF0000"/>
              </a:solidFill>
            </a:endParaRPr>
          </a:p>
          <a:p>
            <a:pPr fontAlgn="base"/>
            <a:r>
              <a:rPr lang="en-US" dirty="0"/>
              <a:t>Links environmental rights and human rights</a:t>
            </a:r>
          </a:p>
          <a:p>
            <a:pPr fontAlgn="base"/>
            <a:r>
              <a:rPr lang="en-US" dirty="0"/>
              <a:t>Acknowledges that we owe an obligation to future generations</a:t>
            </a:r>
          </a:p>
          <a:p>
            <a:pPr fontAlgn="base"/>
            <a:r>
              <a:rPr lang="en-US" dirty="0"/>
              <a:t>Establishes that sustainable development can be achieved only through the involvement of all stakeholders</a:t>
            </a:r>
          </a:p>
          <a:p>
            <a:pPr fontAlgn="base"/>
            <a:r>
              <a:rPr lang="en-US" dirty="0"/>
              <a:t>Links government accountability and environmental protection</a:t>
            </a:r>
          </a:p>
          <a:p>
            <a:pPr fontAlgn="base"/>
            <a:r>
              <a:rPr lang="en-US" dirty="0"/>
              <a:t>Focuses on interactions between the public and public authorities in a democratic context</a:t>
            </a:r>
            <a:r>
              <a:rPr lang="en-US" dirty="0" smtClean="0"/>
              <a:t>.</a:t>
            </a:r>
            <a:endParaRPr lang="cs-CZ" dirty="0" smtClean="0"/>
          </a:p>
          <a:p>
            <a:pPr fontAlgn="base"/>
            <a:r>
              <a:rPr lang="cs-CZ" b="1" dirty="0" smtClean="0"/>
              <a:t>But </a:t>
            </a:r>
            <a:r>
              <a:rPr lang="cs-CZ" b="1" dirty="0" err="1" smtClean="0"/>
              <a:t>only</a:t>
            </a:r>
            <a:r>
              <a:rPr lang="cs-CZ" b="1" dirty="0" smtClean="0"/>
              <a:t> </a:t>
            </a:r>
            <a:r>
              <a:rPr lang="cs-CZ" b="1" dirty="0" err="1" smtClean="0"/>
              <a:t>procedural</a:t>
            </a:r>
            <a:r>
              <a:rPr lang="cs-CZ" b="1" dirty="0" smtClean="0"/>
              <a:t> </a:t>
            </a:r>
            <a:r>
              <a:rPr lang="cs-CZ" b="1" dirty="0" err="1" smtClean="0"/>
              <a:t>rights</a:t>
            </a:r>
            <a:r>
              <a:rPr lang="cs-CZ" b="1" dirty="0" smtClean="0"/>
              <a:t>!</a:t>
            </a:r>
            <a:endParaRPr lang="en-US" b="1" dirty="0"/>
          </a:p>
          <a:p>
            <a:endParaRPr lang="cs-CZ" dirty="0"/>
          </a:p>
        </p:txBody>
      </p:sp>
    </p:spTree>
    <p:extLst>
      <p:ext uri="{BB962C8B-B14F-4D97-AF65-F5344CB8AC3E}">
        <p14:creationId xmlns:p14="http://schemas.microsoft.com/office/powerpoint/2010/main" val="186634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a:xfrm>
            <a:off x="426348" y="1185597"/>
            <a:ext cx="8229600" cy="4525963"/>
          </a:xfrm>
        </p:spPr>
        <p:txBody>
          <a:bodyPr>
            <a:normAutofit fontScale="70000" lnSpcReduction="20000"/>
          </a:bodyPr>
          <a:lstStyle/>
          <a:p>
            <a:pPr marL="0" indent="0">
              <a:buNone/>
            </a:pPr>
            <a:r>
              <a:rPr lang="cs-CZ" b="1" i="1" dirty="0" err="1" smtClean="0"/>
              <a:t>Three</a:t>
            </a:r>
            <a:r>
              <a:rPr lang="cs-CZ" b="1" i="1" dirty="0" smtClean="0"/>
              <a:t> </a:t>
            </a:r>
            <a:r>
              <a:rPr lang="cs-CZ" b="1" i="1" dirty="0" err="1" smtClean="0"/>
              <a:t>pillars</a:t>
            </a:r>
            <a:r>
              <a:rPr lang="cs-CZ" b="1" i="1" dirty="0" smtClean="0"/>
              <a:t> </a:t>
            </a:r>
            <a:r>
              <a:rPr lang="cs-CZ" b="1" i="1" dirty="0" err="1" smtClean="0"/>
              <a:t>of</a:t>
            </a:r>
            <a:r>
              <a:rPr lang="cs-CZ" b="1" i="1" dirty="0" smtClean="0"/>
              <a:t> public </a:t>
            </a:r>
            <a:r>
              <a:rPr lang="cs-CZ" b="1" i="1" dirty="0" err="1" smtClean="0"/>
              <a:t>participation</a:t>
            </a:r>
            <a:endParaRPr lang="cs-CZ" b="1" i="1" dirty="0" smtClean="0"/>
          </a:p>
          <a:p>
            <a:pPr marL="0" indent="0">
              <a:buNone/>
            </a:pPr>
            <a:r>
              <a:rPr lang="cs-CZ" i="1" dirty="0" smtClean="0">
                <a:solidFill>
                  <a:schemeClr val="accent3"/>
                </a:solidFill>
              </a:rPr>
              <a:t>Access to </a:t>
            </a:r>
            <a:r>
              <a:rPr lang="cs-CZ" i="1" dirty="0" err="1" smtClean="0">
                <a:solidFill>
                  <a:schemeClr val="accent3"/>
                </a:solidFill>
              </a:rPr>
              <a:t>information</a:t>
            </a:r>
            <a:r>
              <a:rPr lang="cs-CZ" i="1" dirty="0" smtClean="0">
                <a:solidFill>
                  <a:schemeClr val="accent3"/>
                </a:solidFill>
              </a:rPr>
              <a:t> (Art. 5)</a:t>
            </a:r>
          </a:p>
          <a:p>
            <a:pPr marL="0" indent="0">
              <a:buNone/>
            </a:pPr>
            <a:r>
              <a:rPr lang="cs-CZ" sz="2800" dirty="0" err="1" smtClean="0"/>
              <a:t>Mandatory</a:t>
            </a:r>
            <a:r>
              <a:rPr lang="cs-CZ" sz="2800" dirty="0" smtClean="0"/>
              <a:t> </a:t>
            </a:r>
            <a:r>
              <a:rPr lang="cs-CZ" sz="2800" dirty="0" err="1" smtClean="0"/>
              <a:t>systems</a:t>
            </a:r>
            <a:r>
              <a:rPr lang="cs-CZ" sz="2800" dirty="0" smtClean="0"/>
              <a:t>, </a:t>
            </a:r>
            <a:r>
              <a:rPr lang="cs-CZ" sz="2800" dirty="0" err="1" smtClean="0"/>
              <a:t>electronic</a:t>
            </a:r>
            <a:r>
              <a:rPr lang="cs-CZ" sz="2800" dirty="0" smtClean="0"/>
              <a:t> </a:t>
            </a:r>
            <a:r>
              <a:rPr lang="cs-CZ" sz="2800" dirty="0" err="1" smtClean="0"/>
              <a:t>databases</a:t>
            </a:r>
            <a:r>
              <a:rPr lang="cs-CZ" sz="2800" dirty="0" smtClean="0"/>
              <a:t>, </a:t>
            </a:r>
            <a:r>
              <a:rPr lang="cs-CZ" sz="2800" dirty="0" err="1" smtClean="0"/>
              <a:t>providing</a:t>
            </a:r>
            <a:r>
              <a:rPr lang="cs-CZ" sz="2800" dirty="0" smtClean="0"/>
              <a:t> </a:t>
            </a:r>
            <a:r>
              <a:rPr lang="cs-CZ" sz="2800" dirty="0" err="1" smtClean="0"/>
              <a:t>information</a:t>
            </a:r>
            <a:r>
              <a:rPr lang="cs-CZ" sz="2800" dirty="0" smtClean="0"/>
              <a:t> in case </a:t>
            </a:r>
            <a:r>
              <a:rPr lang="cs-CZ" sz="2800" dirty="0" err="1" smtClean="0"/>
              <a:t>of</a:t>
            </a:r>
            <a:r>
              <a:rPr lang="en-US" sz="2800" dirty="0" smtClean="0"/>
              <a:t> </a:t>
            </a:r>
            <a:r>
              <a:rPr lang="en-US" sz="2800" dirty="0"/>
              <a:t>imminent threat to human health or the </a:t>
            </a:r>
            <a:r>
              <a:rPr lang="en-US" sz="2800" dirty="0" smtClean="0"/>
              <a:t>environment</a:t>
            </a:r>
            <a:r>
              <a:rPr lang="cs-CZ" sz="2800" dirty="0" smtClean="0"/>
              <a:t>, </a:t>
            </a:r>
            <a:r>
              <a:rPr lang="cs-CZ" sz="2800" dirty="0" err="1" smtClean="0"/>
              <a:t>wide</a:t>
            </a:r>
            <a:r>
              <a:rPr lang="cs-CZ" sz="2800" dirty="0" smtClean="0"/>
              <a:t> </a:t>
            </a:r>
            <a:r>
              <a:rPr lang="cs-CZ" sz="2800" dirty="0" err="1" smtClean="0"/>
              <a:t>access</a:t>
            </a:r>
            <a:r>
              <a:rPr lang="cs-CZ" sz="2800" dirty="0" smtClean="0"/>
              <a:t> free </a:t>
            </a:r>
            <a:r>
              <a:rPr lang="cs-CZ" sz="2800" dirty="0" err="1" smtClean="0"/>
              <a:t>of</a:t>
            </a:r>
            <a:r>
              <a:rPr lang="cs-CZ" sz="2800" dirty="0" smtClean="0"/>
              <a:t> chargé. </a:t>
            </a:r>
          </a:p>
          <a:p>
            <a:pPr marL="0" indent="0">
              <a:buNone/>
            </a:pPr>
            <a:r>
              <a:rPr lang="cs-CZ" i="1" dirty="0" err="1" smtClean="0">
                <a:solidFill>
                  <a:schemeClr val="accent3"/>
                </a:solidFill>
              </a:rPr>
              <a:t>Participation</a:t>
            </a:r>
            <a:r>
              <a:rPr lang="cs-CZ" i="1" dirty="0" smtClean="0">
                <a:solidFill>
                  <a:schemeClr val="accent3"/>
                </a:solidFill>
              </a:rPr>
              <a:t> </a:t>
            </a:r>
            <a:r>
              <a:rPr lang="cs-CZ" i="1" dirty="0" err="1" smtClean="0">
                <a:solidFill>
                  <a:schemeClr val="accent3"/>
                </a:solidFill>
              </a:rPr>
              <a:t>at</a:t>
            </a:r>
            <a:r>
              <a:rPr lang="cs-CZ" i="1" dirty="0" smtClean="0">
                <a:solidFill>
                  <a:schemeClr val="accent3"/>
                </a:solidFill>
              </a:rPr>
              <a:t> </a:t>
            </a:r>
            <a:r>
              <a:rPr lang="cs-CZ" i="1" dirty="0" err="1" smtClean="0">
                <a:solidFill>
                  <a:schemeClr val="accent3"/>
                </a:solidFill>
              </a:rPr>
              <a:t>decision-making</a:t>
            </a:r>
            <a:r>
              <a:rPr lang="cs-CZ" i="1" dirty="0" smtClean="0">
                <a:solidFill>
                  <a:schemeClr val="accent3"/>
                </a:solidFill>
              </a:rPr>
              <a:t> (Art. 6)</a:t>
            </a:r>
          </a:p>
          <a:p>
            <a:pPr marL="514350" indent="-514350">
              <a:buAutoNum type="arabicParenR"/>
            </a:pPr>
            <a:r>
              <a:rPr lang="en-US" dirty="0" smtClean="0"/>
              <a:t>with </a:t>
            </a:r>
            <a:r>
              <a:rPr lang="en-US" dirty="0"/>
              <a:t>respect to decisions on whether to permit proposed activities listed in annex </a:t>
            </a:r>
            <a:r>
              <a:rPr lang="en-US" dirty="0" smtClean="0"/>
              <a:t>I</a:t>
            </a:r>
            <a:endParaRPr lang="cs-CZ" dirty="0" smtClean="0"/>
          </a:p>
          <a:p>
            <a:pPr marL="514350" indent="-514350">
              <a:buAutoNum type="arabicParenR"/>
            </a:pPr>
            <a:r>
              <a:rPr lang="en-US" dirty="0"/>
              <a:t>decisions on proposed activities not listed in annex I which may have a significant effect on the environment</a:t>
            </a:r>
            <a:endParaRPr lang="cs-CZ" i="1" dirty="0" smtClean="0">
              <a:solidFill>
                <a:schemeClr val="accent3"/>
              </a:solidFill>
            </a:endParaRPr>
          </a:p>
          <a:p>
            <a:pPr marL="0" indent="0">
              <a:buNone/>
            </a:pPr>
            <a:r>
              <a:rPr lang="cs-CZ" i="1" dirty="0" smtClean="0">
                <a:solidFill>
                  <a:schemeClr val="accent3"/>
                </a:solidFill>
              </a:rPr>
              <a:t>Access to justice (Art. 9)</a:t>
            </a:r>
          </a:p>
          <a:p>
            <a:pPr marL="0" indent="0">
              <a:buNone/>
            </a:pPr>
            <a:r>
              <a:rPr lang="cs-CZ" dirty="0" err="1" smtClean="0"/>
              <a:t>Following</a:t>
            </a:r>
            <a:r>
              <a:rPr lang="cs-CZ" dirty="0" smtClean="0"/>
              <a:t> Art. 6, </a:t>
            </a:r>
            <a:r>
              <a:rPr lang="en-US" dirty="0" smtClean="0"/>
              <a:t>members </a:t>
            </a:r>
            <a:r>
              <a:rPr lang="en-US" dirty="0"/>
              <a:t>of the public concerned (a) Having a sufficient interest or, alternatively, (b) Maintaining impairment of a right, where the administrative procedural law of a Party requires this as a precondition</a:t>
            </a:r>
            <a:endParaRPr lang="cs-CZ" i="1" dirty="0" smtClean="0">
              <a:solidFill>
                <a:schemeClr val="accent3"/>
              </a:solidFill>
            </a:endParaRPr>
          </a:p>
          <a:p>
            <a:pPr marL="0" indent="0">
              <a:buNone/>
            </a:pPr>
            <a:endParaRPr lang="cs-CZ" i="1" dirty="0" smtClean="0">
              <a:solidFill>
                <a:schemeClr val="accent3"/>
              </a:solidFill>
            </a:endParaRPr>
          </a:p>
          <a:p>
            <a:endParaRPr lang="cs-CZ" dirty="0"/>
          </a:p>
        </p:txBody>
      </p:sp>
    </p:spTree>
    <p:extLst>
      <p:ext uri="{BB962C8B-B14F-4D97-AF65-F5344CB8AC3E}">
        <p14:creationId xmlns:p14="http://schemas.microsoft.com/office/powerpoint/2010/main" val="1340451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a:bodyPr>
          <a:lstStyle/>
          <a:p>
            <a:r>
              <a:rPr lang="en-US" i="1" dirty="0" smtClean="0"/>
              <a:t>A </a:t>
            </a:r>
            <a:r>
              <a:rPr lang="en-US" i="1" dirty="0"/>
              <a:t>'floor', not a </a:t>
            </a:r>
            <a:r>
              <a:rPr lang="en-US" i="1" dirty="0" smtClean="0"/>
              <a:t>'ceiling</a:t>
            </a:r>
            <a:r>
              <a:rPr lang="en-US" i="1" dirty="0"/>
              <a:t>'</a:t>
            </a:r>
            <a:r>
              <a:rPr lang="en-US" i="1" dirty="0" smtClean="0"/>
              <a:t>‚</a:t>
            </a:r>
            <a:endParaRPr lang="cs-CZ" i="1" dirty="0" smtClean="0"/>
          </a:p>
          <a:p>
            <a:r>
              <a:rPr lang="cs-CZ" i="1" dirty="0" smtClean="0"/>
              <a:t>Non-</a:t>
            </a:r>
            <a:r>
              <a:rPr lang="cs-CZ" i="1" dirty="0" err="1" smtClean="0"/>
              <a:t>discrimination</a:t>
            </a:r>
            <a:endParaRPr lang="cs-CZ" i="1" dirty="0" smtClean="0"/>
          </a:p>
          <a:p>
            <a:r>
              <a:rPr lang="cs-CZ" i="1" dirty="0" err="1"/>
              <a:t>Definition</a:t>
            </a:r>
            <a:r>
              <a:rPr lang="cs-CZ" i="1" dirty="0"/>
              <a:t> </a:t>
            </a:r>
            <a:r>
              <a:rPr lang="cs-CZ" i="1" dirty="0" err="1"/>
              <a:t>of</a:t>
            </a:r>
            <a:r>
              <a:rPr lang="cs-CZ" i="1" dirty="0"/>
              <a:t> </a:t>
            </a:r>
            <a:r>
              <a:rPr lang="cs-CZ" i="1" dirty="0" err="1" smtClean="0"/>
              <a:t>environmental</a:t>
            </a:r>
            <a:r>
              <a:rPr lang="cs-CZ" i="1" dirty="0" smtClean="0"/>
              <a:t> </a:t>
            </a:r>
            <a:r>
              <a:rPr lang="cs-CZ" i="1" dirty="0" err="1" smtClean="0"/>
              <a:t>information</a:t>
            </a:r>
            <a:r>
              <a:rPr lang="cs-CZ" i="1" dirty="0" smtClean="0"/>
              <a:t>, public </a:t>
            </a:r>
            <a:r>
              <a:rPr lang="cs-CZ" i="1" dirty="0" err="1" smtClean="0"/>
              <a:t>authorities</a:t>
            </a:r>
            <a:r>
              <a:rPr lang="cs-CZ" i="1" dirty="0" smtClean="0"/>
              <a:t>, public and public </a:t>
            </a:r>
            <a:r>
              <a:rPr lang="cs-CZ" i="1" dirty="0" err="1" smtClean="0"/>
              <a:t>concerned</a:t>
            </a:r>
            <a:endParaRPr lang="cs-CZ" i="1" dirty="0" smtClean="0"/>
          </a:p>
          <a:p>
            <a:r>
              <a:rPr lang="cs-CZ" i="1" dirty="0" err="1" smtClean="0"/>
              <a:t>NGOs</a:t>
            </a:r>
            <a:r>
              <a:rPr lang="cs-CZ" i="1" dirty="0" smtClean="0"/>
              <a:t> are </a:t>
            </a:r>
            <a:r>
              <a:rPr lang="cs-CZ" i="1" dirty="0" err="1" smtClean="0"/>
              <a:t>considered</a:t>
            </a:r>
            <a:r>
              <a:rPr lang="cs-CZ" i="1" dirty="0" smtClean="0"/>
              <a:t> public </a:t>
            </a:r>
            <a:r>
              <a:rPr lang="cs-CZ" i="1" dirty="0" err="1" smtClean="0"/>
              <a:t>concerned</a:t>
            </a:r>
            <a:endParaRPr lang="cs-CZ" i="1" dirty="0" smtClean="0"/>
          </a:p>
          <a:p>
            <a:r>
              <a:rPr lang="cs-CZ" i="1" dirty="0"/>
              <a:t>Non-</a:t>
            </a:r>
            <a:r>
              <a:rPr lang="cs-CZ" i="1" dirty="0" err="1"/>
              <a:t>compliance</a:t>
            </a:r>
            <a:r>
              <a:rPr lang="cs-CZ" i="1" dirty="0"/>
              <a:t> </a:t>
            </a:r>
            <a:r>
              <a:rPr lang="cs-CZ" i="1" dirty="0" err="1" smtClean="0"/>
              <a:t>mechanism</a:t>
            </a:r>
            <a:endParaRPr lang="cs-CZ" i="1" dirty="0" smtClean="0"/>
          </a:p>
          <a:p>
            <a:endParaRPr lang="cs-CZ" dirty="0"/>
          </a:p>
        </p:txBody>
      </p:sp>
    </p:spTree>
    <p:extLst>
      <p:ext uri="{BB962C8B-B14F-4D97-AF65-F5344CB8AC3E}">
        <p14:creationId xmlns:p14="http://schemas.microsoft.com/office/powerpoint/2010/main" val="2573334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fontScale="85000" lnSpcReduction="20000"/>
          </a:bodyPr>
          <a:lstStyle/>
          <a:p>
            <a:pPr>
              <a:buNone/>
            </a:pPr>
            <a:r>
              <a:rPr lang="en-US" b="1" dirty="0" smtClean="0"/>
              <a:t>“The public” </a:t>
            </a:r>
            <a:r>
              <a:rPr lang="en-US" dirty="0" smtClean="0"/>
              <a:t>means one or more natural or legal persons, </a:t>
            </a:r>
            <a:r>
              <a:rPr lang="cs-CZ" dirty="0" smtClean="0"/>
              <a:t>a</a:t>
            </a:r>
            <a:r>
              <a:rPr lang="en-US" dirty="0" err="1" smtClean="0"/>
              <a:t>nd</a:t>
            </a:r>
            <a:r>
              <a:rPr lang="en-US" dirty="0" smtClean="0"/>
              <a:t>, </a:t>
            </a:r>
            <a:r>
              <a:rPr lang="en-US" u="sng" dirty="0" smtClean="0"/>
              <a:t>in</a:t>
            </a:r>
            <a:r>
              <a:rPr lang="cs-CZ" u="sng" dirty="0" smtClean="0"/>
              <a:t> </a:t>
            </a:r>
            <a:r>
              <a:rPr lang="en-US" u="sng" dirty="0" smtClean="0"/>
              <a:t>accordance with national legislation or practice</a:t>
            </a:r>
            <a:r>
              <a:rPr lang="en-US" dirty="0" smtClean="0"/>
              <a:t>, their associations,</a:t>
            </a:r>
            <a:r>
              <a:rPr lang="cs-CZ" dirty="0" smtClean="0"/>
              <a:t> </a:t>
            </a:r>
            <a:r>
              <a:rPr lang="cs-CZ" dirty="0" err="1" smtClean="0"/>
              <a:t>organizations</a:t>
            </a:r>
            <a:r>
              <a:rPr lang="cs-CZ" dirty="0" smtClean="0"/>
              <a:t> </a:t>
            </a:r>
            <a:r>
              <a:rPr lang="cs-CZ" dirty="0" err="1" smtClean="0"/>
              <a:t>or</a:t>
            </a:r>
            <a:r>
              <a:rPr lang="cs-CZ" dirty="0" smtClean="0"/>
              <a:t> </a:t>
            </a:r>
            <a:r>
              <a:rPr lang="cs-CZ" dirty="0" err="1" smtClean="0"/>
              <a:t>groups</a:t>
            </a:r>
            <a:r>
              <a:rPr lang="cs-CZ" dirty="0" smtClean="0"/>
              <a:t>;</a:t>
            </a:r>
          </a:p>
          <a:p>
            <a:pPr>
              <a:buNone/>
            </a:pPr>
            <a:r>
              <a:rPr lang="en-US" b="1" dirty="0" smtClean="0"/>
              <a:t>“The public concerned” </a:t>
            </a:r>
            <a:r>
              <a:rPr lang="en-US" dirty="0" smtClean="0"/>
              <a:t>means the public </a:t>
            </a:r>
            <a:r>
              <a:rPr lang="en-US" u="sng" dirty="0" smtClean="0"/>
              <a:t>affected or likely to be</a:t>
            </a:r>
            <a:r>
              <a:rPr lang="cs-CZ" u="sng" dirty="0" smtClean="0"/>
              <a:t> </a:t>
            </a:r>
            <a:r>
              <a:rPr lang="en-US" u="sng" dirty="0" smtClean="0"/>
              <a:t>affected by</a:t>
            </a:r>
            <a:r>
              <a:rPr lang="en-US" dirty="0" smtClean="0"/>
              <a:t>, </a:t>
            </a:r>
            <a:r>
              <a:rPr lang="en-US" b="1" dirty="0" smtClean="0"/>
              <a:t>or</a:t>
            </a:r>
            <a:r>
              <a:rPr lang="en-US" dirty="0" smtClean="0"/>
              <a:t> </a:t>
            </a:r>
            <a:r>
              <a:rPr lang="en-US" u="sng" dirty="0" smtClean="0"/>
              <a:t>having an interest in</a:t>
            </a:r>
            <a:r>
              <a:rPr lang="en-US" dirty="0" smtClean="0"/>
              <a:t>, the environmental decision-making; for</a:t>
            </a:r>
            <a:r>
              <a:rPr lang="cs-CZ" dirty="0" smtClean="0"/>
              <a:t> </a:t>
            </a:r>
            <a:r>
              <a:rPr lang="en-US" dirty="0" smtClean="0"/>
              <a:t>the purposes of this definition, non-governmental organizations promoting</a:t>
            </a:r>
            <a:r>
              <a:rPr lang="cs-CZ" dirty="0" smtClean="0"/>
              <a:t> </a:t>
            </a:r>
            <a:r>
              <a:rPr lang="en-US" dirty="0" smtClean="0"/>
              <a:t>environmental protection and meeting any</a:t>
            </a:r>
            <a:r>
              <a:rPr lang="cs-CZ" dirty="0" smtClean="0"/>
              <a:t> r</a:t>
            </a:r>
            <a:r>
              <a:rPr lang="en-US" dirty="0" err="1" smtClean="0"/>
              <a:t>equirements</a:t>
            </a:r>
            <a:r>
              <a:rPr lang="en-US" dirty="0" smtClean="0"/>
              <a:t> under national law shall</a:t>
            </a:r>
            <a:r>
              <a:rPr lang="cs-CZ" dirty="0" smtClean="0"/>
              <a:t> </a:t>
            </a:r>
            <a:r>
              <a:rPr lang="en-US" dirty="0" smtClean="0"/>
              <a:t>be deemed to have an interest.</a:t>
            </a:r>
            <a:endParaRPr lang="cs-CZ" dirty="0" smtClean="0"/>
          </a:p>
          <a:p>
            <a:pPr>
              <a:buNone/>
            </a:pPr>
            <a:endParaRPr lang="cs-CZ" dirty="0"/>
          </a:p>
          <a:p>
            <a:pPr>
              <a:buNone/>
            </a:pPr>
            <a:r>
              <a:rPr lang="cs-CZ" sz="1900" dirty="0">
                <a:hlinkClick r:id="rId4"/>
              </a:rPr>
              <a:t>https://</a:t>
            </a:r>
            <a:r>
              <a:rPr lang="cs-CZ" sz="1900" dirty="0" smtClean="0">
                <a:hlinkClick r:id="rId4"/>
              </a:rPr>
              <a:t>www.unece.org/fileadmin/DAM/env/pp/documents/cep43e.pdf</a:t>
            </a:r>
            <a:r>
              <a:rPr lang="cs-CZ" sz="1900" dirty="0" smtClean="0"/>
              <a:t> </a:t>
            </a:r>
            <a:endParaRPr lang="cs-CZ" sz="1900" dirty="0"/>
          </a:p>
        </p:txBody>
      </p:sp>
    </p:spTree>
    <p:extLst>
      <p:ext uri="{BB962C8B-B14F-4D97-AF65-F5344CB8AC3E}">
        <p14:creationId xmlns:p14="http://schemas.microsoft.com/office/powerpoint/2010/main" val="71925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a:bodyPr>
          <a:lstStyle/>
          <a:p>
            <a:r>
              <a:rPr lang="cs-CZ" dirty="0" err="1" smtClean="0"/>
              <a:t>Binding</a:t>
            </a:r>
            <a:r>
              <a:rPr lang="cs-CZ" dirty="0" smtClean="0"/>
              <a:t> </a:t>
            </a:r>
            <a:r>
              <a:rPr lang="cs-CZ" dirty="0" err="1" smtClean="0"/>
              <a:t>nature</a:t>
            </a:r>
            <a:r>
              <a:rPr lang="cs-CZ" dirty="0" smtClean="0"/>
              <a:t>? No direct </a:t>
            </a:r>
            <a:r>
              <a:rPr lang="cs-CZ" dirty="0" err="1" smtClean="0"/>
              <a:t>effect</a:t>
            </a:r>
            <a:r>
              <a:rPr lang="cs-CZ" dirty="0" smtClean="0"/>
              <a:t> but…</a:t>
            </a:r>
          </a:p>
          <a:p>
            <a:r>
              <a:rPr lang="cs-CZ" dirty="0" smtClean="0"/>
              <a:t>C-240/09 (</a:t>
            </a:r>
            <a:r>
              <a:rPr lang="cs-CZ" i="1" dirty="0" err="1" smtClean="0"/>
              <a:t>Slovak</a:t>
            </a:r>
            <a:r>
              <a:rPr lang="cs-CZ" i="1" dirty="0" smtClean="0"/>
              <a:t> Brown </a:t>
            </a:r>
            <a:r>
              <a:rPr lang="cs-CZ" i="1" dirty="0" err="1" smtClean="0"/>
              <a:t>Bear</a:t>
            </a:r>
            <a:r>
              <a:rPr lang="cs-CZ" dirty="0" smtClean="0"/>
              <a:t>):</a:t>
            </a:r>
          </a:p>
          <a:p>
            <a:pPr marL="0" indent="0">
              <a:buNone/>
            </a:pPr>
            <a:r>
              <a:rPr lang="cs-CZ" dirty="0" smtClean="0"/>
              <a:t>	…</a:t>
            </a:r>
            <a:r>
              <a:rPr lang="cs-CZ" dirty="0" err="1" smtClean="0"/>
              <a:t>Interpretation</a:t>
            </a:r>
            <a:r>
              <a:rPr lang="cs-CZ" dirty="0" smtClean="0"/>
              <a:t> as far as </a:t>
            </a:r>
            <a:r>
              <a:rPr lang="cs-CZ" dirty="0" err="1" smtClean="0"/>
              <a:t>possible</a:t>
            </a:r>
            <a:endParaRPr lang="cs-CZ" dirty="0" smtClean="0"/>
          </a:p>
          <a:p>
            <a:endParaRPr lang="cs-CZ" dirty="0"/>
          </a:p>
        </p:txBody>
      </p:sp>
      <p:pic>
        <p:nvPicPr>
          <p:cNvPr id="1026" name="Picture 2" descr="http://www.lhnet.org/assets/Carnivores/Brown-bear/brown-bear-photo-Michael-Buholzer.jpg">
            <a:hlinkClick r:id="rId4"/>
          </p:cNvPr>
          <p:cNvPicPr>
            <a:picLocks noChangeAspect="1" noChangeArrowheads="1"/>
          </p:cNvPicPr>
          <p:nvPr/>
        </p:nvPicPr>
        <p:blipFill>
          <a:blip r:embed="rId5" cstate="print"/>
          <a:srcRect/>
          <a:stretch>
            <a:fillRect/>
          </a:stretch>
        </p:blipFill>
        <p:spPr bwMode="auto">
          <a:xfrm>
            <a:off x="2915816" y="3612944"/>
            <a:ext cx="4079953" cy="2784423"/>
          </a:xfrm>
          <a:prstGeom prst="rect">
            <a:avLst/>
          </a:prstGeom>
          <a:noFill/>
        </p:spPr>
      </p:pic>
    </p:spTree>
    <p:extLst>
      <p:ext uri="{BB962C8B-B14F-4D97-AF65-F5344CB8AC3E}">
        <p14:creationId xmlns:p14="http://schemas.microsoft.com/office/powerpoint/2010/main" val="2867604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endParaRPr lang="cs-CZ" smtClean="0"/>
          </a:p>
        </p:txBody>
      </p:sp>
      <p:sp>
        <p:nvSpPr>
          <p:cNvPr id="19459" name="Zástupný symbol pro obsah 2"/>
          <p:cNvSpPr>
            <a:spLocks noGrp="1"/>
          </p:cNvSpPr>
          <p:nvPr>
            <p:ph idx="1"/>
          </p:nvPr>
        </p:nvSpPr>
        <p:spPr/>
        <p:txBody>
          <a:bodyPr/>
          <a:lstStyle/>
          <a:p>
            <a:endParaRPr lang="cs-CZ" smtClean="0"/>
          </a:p>
        </p:txBody>
      </p:sp>
      <p:pic>
        <p:nvPicPr>
          <p:cNvPr id="19460" name="Picture 3" descr="F:\DATA\grafika\spode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6338888"/>
            <a:ext cx="914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3"/>
          <p:cNvSpPr txBox="1">
            <a:spLocks noChangeArrowheads="1"/>
          </p:cNvSpPr>
          <p:nvPr/>
        </p:nvSpPr>
        <p:spPr bwMode="auto">
          <a:xfrm>
            <a:off x="1908175" y="981075"/>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cs-CZ" sz="4000" b="1"/>
              <a:t>Aarhus convention</a:t>
            </a:r>
          </a:p>
        </p:txBody>
      </p:sp>
      <p:sp>
        <p:nvSpPr>
          <p:cNvPr id="5" name="Obdélník 4"/>
          <p:cNvSpPr/>
          <p:nvPr/>
        </p:nvSpPr>
        <p:spPr>
          <a:xfrm>
            <a:off x="611188" y="2060575"/>
            <a:ext cx="3816350" cy="10810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cs-CZ" sz="3200" b="1" dirty="0" err="1"/>
              <a:t>Aarhus</a:t>
            </a:r>
            <a:r>
              <a:rPr lang="cs-CZ" sz="3200" b="1" dirty="0"/>
              <a:t> </a:t>
            </a:r>
            <a:r>
              <a:rPr lang="cs-CZ" sz="3200" b="1" dirty="0" err="1"/>
              <a:t>convention</a:t>
            </a:r>
            <a:endParaRPr lang="cs-CZ" sz="3200" b="1" dirty="0"/>
          </a:p>
        </p:txBody>
      </p:sp>
      <p:sp>
        <p:nvSpPr>
          <p:cNvPr id="8" name="Obdélník 7"/>
          <p:cNvSpPr/>
          <p:nvPr/>
        </p:nvSpPr>
        <p:spPr>
          <a:xfrm>
            <a:off x="5003800" y="3141663"/>
            <a:ext cx="3960813" cy="863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cs-CZ" sz="3600" b="1" dirty="0"/>
              <a:t>EU </a:t>
            </a:r>
            <a:r>
              <a:rPr lang="cs-CZ" sz="3600" b="1" dirty="0" err="1"/>
              <a:t>law</a:t>
            </a:r>
            <a:endParaRPr lang="cs-CZ" sz="3600" b="1" dirty="0"/>
          </a:p>
        </p:txBody>
      </p:sp>
      <p:sp>
        <p:nvSpPr>
          <p:cNvPr id="9" name="Obdélník 8"/>
          <p:cNvSpPr/>
          <p:nvPr/>
        </p:nvSpPr>
        <p:spPr>
          <a:xfrm>
            <a:off x="1335088" y="4868863"/>
            <a:ext cx="3992562" cy="863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cs-CZ" sz="3600" b="1" dirty="0" err="1"/>
              <a:t>National</a:t>
            </a:r>
            <a:r>
              <a:rPr lang="cs-CZ" sz="3600" b="1" dirty="0"/>
              <a:t> </a:t>
            </a:r>
            <a:r>
              <a:rPr lang="cs-CZ" sz="3600" b="1" dirty="0" err="1"/>
              <a:t>law</a:t>
            </a:r>
            <a:endParaRPr lang="cs-CZ" sz="3600" b="1" dirty="0"/>
          </a:p>
        </p:txBody>
      </p:sp>
      <p:cxnSp>
        <p:nvCxnSpPr>
          <p:cNvPr id="10" name="Přímá spojnice se šipkou 9"/>
          <p:cNvCxnSpPr/>
          <p:nvPr/>
        </p:nvCxnSpPr>
        <p:spPr>
          <a:xfrm>
            <a:off x="4500563" y="2600325"/>
            <a:ext cx="647700" cy="3968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908175" y="3375025"/>
            <a:ext cx="71438" cy="12779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Přímá spojnice se šipkou 14"/>
          <p:cNvCxnSpPr/>
          <p:nvPr/>
        </p:nvCxnSpPr>
        <p:spPr>
          <a:xfrm flipH="1">
            <a:off x="5591175" y="4184650"/>
            <a:ext cx="719138" cy="93662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Kruhová šipka 26"/>
          <p:cNvSpPr/>
          <p:nvPr/>
        </p:nvSpPr>
        <p:spPr>
          <a:xfrm rot="10800000">
            <a:off x="6804025" y="3375025"/>
            <a:ext cx="1223963" cy="1476375"/>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cs-CZ">
              <a:solidFill>
                <a:schemeClr val="tx1"/>
              </a:solidFill>
            </a:endParaRPr>
          </a:p>
        </p:txBody>
      </p:sp>
    </p:spTree>
    <p:extLst>
      <p:ext uri="{BB962C8B-B14F-4D97-AF65-F5344CB8AC3E}">
        <p14:creationId xmlns:p14="http://schemas.microsoft.com/office/powerpoint/2010/main" val="199730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a:stretch>
            <a:fillRect/>
          </a:stretch>
        </p:blipFill>
        <p:spPr>
          <a:xfrm>
            <a:off x="1259632" y="1783356"/>
            <a:ext cx="6272668" cy="4189494"/>
          </a:xfrm>
          <a:prstGeom prst="rect">
            <a:avLst/>
          </a:prstGeom>
        </p:spPr>
      </p:pic>
    </p:spTree>
    <p:extLst>
      <p:ext uri="{BB962C8B-B14F-4D97-AF65-F5344CB8AC3E}">
        <p14:creationId xmlns:p14="http://schemas.microsoft.com/office/powerpoint/2010/main" val="957480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a:xfrm>
            <a:off x="492666" y="2127249"/>
            <a:ext cx="8229600" cy="4525963"/>
          </a:xfrm>
        </p:spPr>
        <p:txBody>
          <a:bodyPr/>
          <a:lstStyle/>
          <a:p>
            <a:pPr>
              <a:buFont typeface="Wingdings" panose="05000000000000000000" pitchFamily="2" charset="2"/>
              <a:buNone/>
            </a:pPr>
            <a:r>
              <a:rPr lang="cs-CZ" dirty="0" err="1" smtClean="0">
                <a:latin typeface="Cambria" panose="02040503050406030204" pitchFamily="18" charset="0"/>
              </a:rPr>
              <a:t>Regional</a:t>
            </a:r>
            <a:r>
              <a:rPr lang="cs-CZ" dirty="0" smtClean="0">
                <a:latin typeface="Cambria" panose="02040503050406030204" pitchFamily="18" charset="0"/>
              </a:rPr>
              <a:t> </a:t>
            </a:r>
            <a:r>
              <a:rPr lang="cs-CZ" dirty="0" err="1" smtClean="0">
                <a:latin typeface="Cambria" panose="02040503050406030204" pitchFamily="18" charset="0"/>
              </a:rPr>
              <a:t>human</a:t>
            </a:r>
            <a:r>
              <a:rPr lang="cs-CZ" dirty="0" smtClean="0">
                <a:latin typeface="Cambria" panose="02040503050406030204" pitchFamily="18" charset="0"/>
              </a:rPr>
              <a:t> </a:t>
            </a:r>
            <a:r>
              <a:rPr lang="cs-CZ" dirty="0" err="1" smtClean="0">
                <a:latin typeface="Cambria" panose="02040503050406030204" pitchFamily="18" charset="0"/>
              </a:rPr>
              <a:t>rights</a:t>
            </a:r>
            <a:r>
              <a:rPr lang="cs-CZ" dirty="0" smtClean="0">
                <a:latin typeface="Cambria" panose="02040503050406030204" pitchFamily="18" charset="0"/>
              </a:rPr>
              <a:t> </a:t>
            </a:r>
            <a:r>
              <a:rPr lang="cs-CZ" dirty="0" err="1" smtClean="0">
                <a:latin typeface="Cambria" panose="02040503050406030204" pitchFamily="18" charset="0"/>
              </a:rPr>
              <a:t>treaties</a:t>
            </a:r>
            <a:endParaRPr lang="cs-CZ" dirty="0" smtClean="0">
              <a:latin typeface="Cambria" panose="02040503050406030204" pitchFamily="18" charset="0"/>
            </a:endParaRPr>
          </a:p>
          <a:p>
            <a:pPr>
              <a:buFontTx/>
              <a:buChar char="-"/>
            </a:pPr>
            <a:r>
              <a:rPr lang="cs-CZ" dirty="0" err="1" smtClean="0">
                <a:latin typeface="Cambria" panose="02040503050406030204" pitchFamily="18" charset="0"/>
              </a:rPr>
              <a:t>the</a:t>
            </a:r>
            <a:r>
              <a:rPr lang="cs-CZ" baseline="30000" dirty="0" smtClean="0">
                <a:latin typeface="Cambria" panose="02040503050406030204" pitchFamily="18" charset="0"/>
              </a:rPr>
              <a:t> </a:t>
            </a:r>
            <a:r>
              <a:rPr lang="cs-CZ" dirty="0" err="1" smtClean="0">
                <a:latin typeface="Cambria" panose="02040503050406030204" pitchFamily="18" charset="0"/>
              </a:rPr>
              <a:t>European</a:t>
            </a:r>
            <a:r>
              <a:rPr lang="cs-CZ" dirty="0" smtClean="0">
                <a:latin typeface="Cambria" panose="02040503050406030204" pitchFamily="18" charset="0"/>
              </a:rPr>
              <a:t> </a:t>
            </a:r>
            <a:r>
              <a:rPr lang="cs-CZ" dirty="0" err="1" smtClean="0">
                <a:latin typeface="Cambria" panose="02040503050406030204" pitchFamily="18" charset="0"/>
              </a:rPr>
              <a:t>Convention</a:t>
            </a:r>
            <a:r>
              <a:rPr lang="cs-CZ" dirty="0" smtClean="0">
                <a:latin typeface="Cambria" panose="02040503050406030204" pitchFamily="18" charset="0"/>
              </a:rPr>
              <a:t> on </a:t>
            </a:r>
            <a:r>
              <a:rPr lang="cs-CZ" dirty="0" err="1" smtClean="0">
                <a:latin typeface="Cambria" panose="02040503050406030204" pitchFamily="18" charset="0"/>
              </a:rPr>
              <a:t>Human</a:t>
            </a:r>
            <a:r>
              <a:rPr lang="cs-CZ" dirty="0" smtClean="0">
                <a:latin typeface="Cambria" panose="02040503050406030204" pitchFamily="18" charset="0"/>
              </a:rPr>
              <a:t> </a:t>
            </a:r>
            <a:r>
              <a:rPr lang="cs-CZ" dirty="0" err="1" smtClean="0">
                <a:latin typeface="Cambria" panose="02040503050406030204" pitchFamily="18" charset="0"/>
              </a:rPr>
              <a:t>Rights</a:t>
            </a:r>
            <a:r>
              <a:rPr lang="cs-CZ" dirty="0" smtClean="0">
                <a:latin typeface="Cambria" panose="02040503050406030204" pitchFamily="18" charset="0"/>
              </a:rPr>
              <a:t>,</a:t>
            </a:r>
          </a:p>
          <a:p>
            <a:pPr>
              <a:buFontTx/>
              <a:buChar char="-"/>
            </a:pPr>
            <a:r>
              <a:rPr lang="cs-CZ" dirty="0" err="1" smtClean="0">
                <a:latin typeface="Cambria" panose="02040503050406030204" pitchFamily="18" charset="0"/>
              </a:rPr>
              <a:t>the</a:t>
            </a:r>
            <a:r>
              <a:rPr lang="cs-CZ" dirty="0" smtClean="0">
                <a:latin typeface="Cambria" panose="02040503050406030204" pitchFamily="18" charset="0"/>
              </a:rPr>
              <a:t> </a:t>
            </a:r>
            <a:r>
              <a:rPr lang="cs-CZ" dirty="0" err="1" smtClean="0">
                <a:latin typeface="Cambria" panose="02040503050406030204" pitchFamily="18" charset="0"/>
              </a:rPr>
              <a:t>American</a:t>
            </a:r>
            <a:r>
              <a:rPr lang="cs-CZ" dirty="0" smtClean="0">
                <a:latin typeface="Cambria" panose="02040503050406030204" pitchFamily="18" charset="0"/>
              </a:rPr>
              <a:t> </a:t>
            </a:r>
            <a:r>
              <a:rPr lang="cs-CZ" dirty="0" err="1" smtClean="0">
                <a:latin typeface="Cambria" panose="02040503050406030204" pitchFamily="18" charset="0"/>
              </a:rPr>
              <a:t>Convention</a:t>
            </a:r>
            <a:r>
              <a:rPr lang="cs-CZ" baseline="30000" dirty="0" smtClean="0">
                <a:latin typeface="Cambria" panose="02040503050406030204" pitchFamily="18" charset="0"/>
              </a:rPr>
              <a:t> </a:t>
            </a:r>
            <a:r>
              <a:rPr lang="cs-CZ" dirty="0" smtClean="0">
                <a:latin typeface="Cambria" panose="02040503050406030204" pitchFamily="18" charset="0"/>
              </a:rPr>
              <a:t>on </a:t>
            </a:r>
            <a:r>
              <a:rPr lang="cs-CZ" dirty="0" err="1" smtClean="0">
                <a:latin typeface="Cambria" panose="02040503050406030204" pitchFamily="18" charset="0"/>
              </a:rPr>
              <a:t>Human</a:t>
            </a:r>
            <a:r>
              <a:rPr lang="cs-CZ" dirty="0" smtClean="0">
                <a:latin typeface="Cambria" panose="02040503050406030204" pitchFamily="18" charset="0"/>
              </a:rPr>
              <a:t> </a:t>
            </a:r>
            <a:r>
              <a:rPr lang="cs-CZ" dirty="0" err="1" smtClean="0">
                <a:latin typeface="Cambria" panose="02040503050406030204" pitchFamily="18" charset="0"/>
              </a:rPr>
              <a:t>Rights</a:t>
            </a:r>
            <a:r>
              <a:rPr lang="cs-CZ" dirty="0" smtClean="0">
                <a:latin typeface="Cambria" panose="02040503050406030204" pitchFamily="18" charset="0"/>
              </a:rPr>
              <a:t>,</a:t>
            </a:r>
          </a:p>
          <a:p>
            <a:pPr>
              <a:buFontTx/>
              <a:buChar char="-"/>
            </a:pPr>
            <a:r>
              <a:rPr lang="cs-CZ" dirty="0" err="1" smtClean="0">
                <a:latin typeface="Cambria" panose="02040503050406030204" pitchFamily="18" charset="0"/>
              </a:rPr>
              <a:t>the</a:t>
            </a:r>
            <a:r>
              <a:rPr lang="cs-CZ" dirty="0" smtClean="0">
                <a:latin typeface="Cambria" panose="02040503050406030204" pitchFamily="18" charset="0"/>
              </a:rPr>
              <a:t> </a:t>
            </a:r>
            <a:r>
              <a:rPr lang="cs-CZ" dirty="0" err="1" smtClean="0">
                <a:latin typeface="Cambria" panose="02040503050406030204" pitchFamily="18" charset="0"/>
              </a:rPr>
              <a:t>African</a:t>
            </a:r>
            <a:r>
              <a:rPr lang="cs-CZ" dirty="0" smtClean="0">
                <a:latin typeface="Cambria" panose="02040503050406030204" pitchFamily="18" charset="0"/>
              </a:rPr>
              <a:t> Charter on </a:t>
            </a:r>
            <a:r>
              <a:rPr lang="cs-CZ" dirty="0" err="1" smtClean="0">
                <a:latin typeface="Cambria" panose="02040503050406030204" pitchFamily="18" charset="0"/>
              </a:rPr>
              <a:t>Human's</a:t>
            </a:r>
            <a:r>
              <a:rPr lang="cs-CZ" dirty="0" smtClean="0">
                <a:latin typeface="Cambria" panose="02040503050406030204" pitchFamily="18" charset="0"/>
              </a:rPr>
              <a:t> and</a:t>
            </a:r>
            <a:r>
              <a:rPr lang="cs-CZ" baseline="30000" dirty="0" smtClean="0">
                <a:latin typeface="Cambria" panose="02040503050406030204" pitchFamily="18" charset="0"/>
              </a:rPr>
              <a:t> </a:t>
            </a:r>
            <a:r>
              <a:rPr lang="cs-CZ" dirty="0" err="1" smtClean="0">
                <a:latin typeface="Cambria" panose="02040503050406030204" pitchFamily="18" charset="0"/>
              </a:rPr>
              <a:t>Peoples</a:t>
            </a:r>
            <a:r>
              <a:rPr lang="cs-CZ" dirty="0" smtClean="0">
                <a:latin typeface="Cambria" panose="02040503050406030204" pitchFamily="18" charset="0"/>
              </a:rPr>
              <a:t>’ </a:t>
            </a:r>
            <a:r>
              <a:rPr lang="cs-CZ" dirty="0" err="1" smtClean="0">
                <a:latin typeface="Cambria" panose="02040503050406030204" pitchFamily="18" charset="0"/>
              </a:rPr>
              <a:t>Rights</a:t>
            </a:r>
            <a:r>
              <a:rPr lang="cs-CZ" dirty="0" smtClean="0">
                <a:latin typeface="Cambria" panose="02040503050406030204" pitchFamily="18" charset="0"/>
              </a:rPr>
              <a:t>.</a:t>
            </a:r>
          </a:p>
          <a:p>
            <a:pPr>
              <a:buFontTx/>
              <a:buChar char="-"/>
            </a:pPr>
            <a:endParaRPr lang="cs-CZ" dirty="0" smtClean="0">
              <a:latin typeface="Cambria" panose="02040503050406030204" pitchFamily="18" charset="0"/>
            </a:endParaRPr>
          </a:p>
          <a:p>
            <a:pPr>
              <a:buFontTx/>
              <a:buChar char="-"/>
            </a:pPr>
            <a:r>
              <a:rPr lang="cs-CZ" dirty="0" smtClean="0">
                <a:latin typeface="Cambria" panose="02040503050406030204" pitchFamily="18" charset="0"/>
              </a:rPr>
              <a:t>International </a:t>
            </a:r>
            <a:r>
              <a:rPr lang="cs-CZ" dirty="0" err="1" smtClean="0">
                <a:latin typeface="Cambria" panose="02040503050406030204" pitchFamily="18" charset="0"/>
              </a:rPr>
              <a:t>conventions</a:t>
            </a:r>
            <a:endParaRPr lang="cs-CZ" dirty="0" smtClean="0">
              <a:latin typeface="Cambria" panose="02040503050406030204" pitchFamily="18" charset="0"/>
            </a:endParaRPr>
          </a:p>
          <a:p>
            <a:pPr>
              <a:buFontTx/>
              <a:buChar char="-"/>
            </a:pPr>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8A041EA-A9F6-48EF-A220-42BEFFD1DB09}" type="slidenum">
              <a:rPr lang="cs-CZ" sz="1200">
                <a:latin typeface="Trebuchet MS" panose="020B0603020202020204" pitchFamily="34" charset="0"/>
              </a:rPr>
              <a:pPr eaLnBrk="1" hangingPunct="1"/>
              <a:t>30</a:t>
            </a:fld>
            <a:endParaRPr lang="cs-CZ" sz="1200">
              <a:latin typeface="Trebuchet MS" panose="020B0603020202020204" pitchFamily="34" charset="0"/>
            </a:endParaRPr>
          </a:p>
        </p:txBody>
      </p:sp>
      <p:sp>
        <p:nvSpPr>
          <p:cNvPr id="21510" name="Rectangle 5"/>
          <p:cNvSpPr>
            <a:spLocks noChangeArrowheads="1"/>
          </p:cNvSpPr>
          <p:nvPr/>
        </p:nvSpPr>
        <p:spPr bwMode="auto">
          <a:xfrm>
            <a:off x="1357313" y="1000125"/>
            <a:ext cx="5072062" cy="714375"/>
          </a:xfrm>
          <a:prstGeom prst="rect">
            <a:avLst/>
          </a:prstGeom>
          <a:solidFill>
            <a:srgbClr val="DDF165"/>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cs-CZ" sz="2000" dirty="0" smtClean="0"/>
              <a:t>INTERNATIONAL LAW</a:t>
            </a:r>
            <a:endParaRPr lang="en-US" sz="2000" dirty="0"/>
          </a:p>
        </p:txBody>
      </p:sp>
    </p:spTree>
    <p:extLst>
      <p:ext uri="{BB962C8B-B14F-4D97-AF65-F5344CB8AC3E}">
        <p14:creationId xmlns:p14="http://schemas.microsoft.com/office/powerpoint/2010/main" val="3750372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88" y="928688"/>
            <a:ext cx="7772400" cy="503237"/>
          </a:xfrm>
        </p:spPr>
        <p:txBody>
          <a:bodyPr>
            <a:normAutofit fontScale="90000"/>
          </a:bodyPr>
          <a:lstStyle/>
          <a:p>
            <a:r>
              <a:rPr lang="cs-CZ" sz="2800" b="1" dirty="0" err="1" smtClean="0">
                <a:latin typeface="Cambria" panose="02040503050406030204" pitchFamily="18" charset="0"/>
              </a:rPr>
              <a:t>The</a:t>
            </a:r>
            <a:r>
              <a:rPr lang="cs-CZ" sz="2800" b="1" baseline="30000" dirty="0" smtClean="0">
                <a:latin typeface="Cambria" panose="02040503050406030204" pitchFamily="18" charset="0"/>
              </a:rPr>
              <a:t> </a:t>
            </a:r>
            <a:r>
              <a:rPr lang="cs-CZ" sz="2800" b="1" dirty="0" err="1" smtClean="0">
                <a:latin typeface="Cambria" panose="02040503050406030204" pitchFamily="18" charset="0"/>
              </a:rPr>
              <a:t>European</a:t>
            </a:r>
            <a:r>
              <a:rPr lang="cs-CZ" sz="2800" b="1" dirty="0" smtClean="0">
                <a:latin typeface="Cambria" panose="02040503050406030204" pitchFamily="18" charset="0"/>
              </a:rPr>
              <a:t> </a:t>
            </a:r>
            <a:r>
              <a:rPr lang="cs-CZ" sz="2800" b="1" dirty="0" err="1" smtClean="0">
                <a:latin typeface="Cambria" panose="02040503050406030204" pitchFamily="18" charset="0"/>
              </a:rPr>
              <a:t>Convention</a:t>
            </a:r>
            <a:r>
              <a:rPr lang="cs-CZ" sz="2800" b="1" dirty="0" smtClean="0">
                <a:latin typeface="Cambria" panose="02040503050406030204" pitchFamily="18" charset="0"/>
              </a:rPr>
              <a:t> on </a:t>
            </a:r>
            <a:r>
              <a:rPr lang="cs-CZ" sz="2800" b="1" dirty="0" err="1" smtClean="0">
                <a:latin typeface="Cambria" panose="02040503050406030204" pitchFamily="18" charset="0"/>
              </a:rPr>
              <a:t>Human</a:t>
            </a:r>
            <a:r>
              <a:rPr lang="cs-CZ" sz="2800" b="1" dirty="0" smtClean="0">
                <a:latin typeface="Cambria" panose="02040503050406030204" pitchFamily="18" charset="0"/>
              </a:rPr>
              <a:t> </a:t>
            </a:r>
            <a:r>
              <a:rPr lang="cs-CZ" sz="2800" b="1" dirty="0" err="1" smtClean="0">
                <a:latin typeface="Cambria" panose="02040503050406030204" pitchFamily="18" charset="0"/>
              </a:rPr>
              <a:t>Rights</a:t>
            </a:r>
            <a:endParaRPr lang="en-US" sz="2800" b="1" dirty="0" smtClean="0">
              <a:latin typeface="Cambria" panose="02040503050406030204" pitchFamily="18" charset="0"/>
            </a:endParaRPr>
          </a:p>
        </p:txBody>
      </p:sp>
      <p:sp>
        <p:nvSpPr>
          <p:cNvPr id="22531" name="Content Placeholder 2"/>
          <p:cNvSpPr>
            <a:spLocks noGrp="1"/>
          </p:cNvSpPr>
          <p:nvPr>
            <p:ph idx="1"/>
          </p:nvPr>
        </p:nvSpPr>
        <p:spPr>
          <a:xfrm>
            <a:off x="928688" y="1571625"/>
            <a:ext cx="7772400" cy="4357688"/>
          </a:xfrm>
        </p:spPr>
        <p:txBody>
          <a:bodyPr>
            <a:normAutofit fontScale="70000" lnSpcReduction="20000"/>
          </a:bodyPr>
          <a:lstStyle/>
          <a:p>
            <a:r>
              <a:rPr lang="cs-CZ" dirty="0" err="1" smtClean="0">
                <a:latin typeface="Cambria" panose="02040503050406030204" pitchFamily="18" charset="0"/>
              </a:rPr>
              <a:t>Does</a:t>
            </a:r>
            <a:r>
              <a:rPr lang="cs-CZ" dirty="0" smtClean="0">
                <a:latin typeface="Cambria" panose="02040503050406030204" pitchFamily="18" charset="0"/>
              </a:rPr>
              <a:t> not </a:t>
            </a:r>
            <a:r>
              <a:rPr lang="cs-CZ" dirty="0" err="1" smtClean="0">
                <a:latin typeface="Cambria" panose="02040503050406030204" pitchFamily="18" charset="0"/>
              </a:rPr>
              <a:t>include</a:t>
            </a:r>
            <a:r>
              <a:rPr lang="cs-CZ" dirty="0" smtClean="0">
                <a:latin typeface="Cambria" panose="02040503050406030204" pitchFamily="18" charset="0"/>
              </a:rPr>
              <a:t> a </a:t>
            </a:r>
            <a:r>
              <a:rPr lang="cs-CZ" dirty="0" err="1" smtClean="0">
                <a:latin typeface="Cambria" panose="02040503050406030204" pitchFamily="18" charset="0"/>
              </a:rPr>
              <a:t>right</a:t>
            </a:r>
            <a:r>
              <a:rPr lang="cs-CZ" dirty="0" smtClean="0">
                <a:latin typeface="Cambria" panose="02040503050406030204" pitchFamily="18" charset="0"/>
              </a:rPr>
              <a:t> </a:t>
            </a:r>
            <a:r>
              <a:rPr lang="cs-CZ" dirty="0" err="1" smtClean="0">
                <a:latin typeface="Cambria" panose="02040503050406030204" pitchFamily="18" charset="0"/>
              </a:rPr>
              <a:t>specifically</a:t>
            </a:r>
            <a:r>
              <a:rPr lang="cs-CZ" dirty="0" smtClean="0">
                <a:latin typeface="Cambria" panose="02040503050406030204" pitchFamily="18" charset="0"/>
              </a:rPr>
              <a:t> to </a:t>
            </a:r>
            <a:r>
              <a:rPr lang="cs-CZ" dirty="0" err="1" smtClean="0">
                <a:latin typeface="Cambria" panose="02040503050406030204" pitchFamily="18" charset="0"/>
              </a:rPr>
              <a:t>protect</a:t>
            </a:r>
            <a:r>
              <a:rPr lang="cs-CZ" dirty="0" smtClean="0">
                <a:latin typeface="Cambria" panose="02040503050406030204" pitchFamily="18" charset="0"/>
              </a:rPr>
              <a:t> </a:t>
            </a:r>
            <a:r>
              <a:rPr lang="cs-CZ" dirty="0" err="1" smtClean="0">
                <a:latin typeface="Cambria" panose="02040503050406030204" pitchFamily="18" charset="0"/>
              </a:rPr>
              <a:t>the</a:t>
            </a:r>
            <a:r>
              <a:rPr lang="cs-CZ" baseline="30000" dirty="0" smtClean="0">
                <a:latin typeface="Cambria" panose="02040503050406030204" pitchFamily="18" charset="0"/>
              </a:rPr>
              <a:t> </a:t>
            </a:r>
            <a:r>
              <a:rPr lang="cs-CZ" dirty="0" err="1" smtClean="0">
                <a:latin typeface="Cambria" panose="02040503050406030204" pitchFamily="18" charset="0"/>
              </a:rPr>
              <a:t>environment</a:t>
            </a:r>
            <a:endParaRPr lang="cs-CZ" dirty="0" smtClean="0">
              <a:latin typeface="Cambria" panose="02040503050406030204" pitchFamily="18" charset="0"/>
            </a:endParaRPr>
          </a:p>
          <a:p>
            <a:r>
              <a:rPr lang="cs-CZ" dirty="0" smtClean="0">
                <a:latin typeface="Cambria" panose="02040503050406030204" pitchFamily="18" charset="0"/>
              </a:rPr>
              <a:t>ARTICLE 3 - </a:t>
            </a:r>
            <a:r>
              <a:rPr lang="cs-CZ" dirty="0" err="1" smtClean="0">
                <a:latin typeface="Cambria" panose="02040503050406030204" pitchFamily="18" charset="0"/>
              </a:rPr>
              <a:t>prohibition</a:t>
            </a:r>
            <a:r>
              <a:rPr lang="cs-CZ" baseline="30000"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degrading</a:t>
            </a:r>
            <a:r>
              <a:rPr lang="cs-CZ" dirty="0" smtClean="0">
                <a:latin typeface="Cambria" panose="02040503050406030204" pitchFamily="18" charset="0"/>
              </a:rPr>
              <a:t> </a:t>
            </a:r>
            <a:r>
              <a:rPr lang="cs-CZ" dirty="0" err="1" smtClean="0">
                <a:latin typeface="Cambria" panose="02040503050406030204" pitchFamily="18" charset="0"/>
              </a:rPr>
              <a:t>treatment</a:t>
            </a:r>
            <a:endParaRPr lang="cs-CZ" dirty="0" smtClean="0">
              <a:latin typeface="Cambria" panose="02040503050406030204" pitchFamily="18" charset="0"/>
            </a:endParaRPr>
          </a:p>
          <a:p>
            <a:r>
              <a:rPr lang="cs-CZ" dirty="0" smtClean="0">
                <a:latin typeface="Cambria" panose="02040503050406030204" pitchFamily="18" charset="0"/>
              </a:rPr>
              <a:t>- </a:t>
            </a:r>
            <a:r>
              <a:rPr lang="cs-CZ" i="1" dirty="0" err="1" smtClean="0">
                <a:latin typeface="Cambria" panose="02040503050406030204" pitchFamily="18" charset="0"/>
              </a:rPr>
              <a:t>López</a:t>
            </a:r>
            <a:r>
              <a:rPr lang="cs-CZ" i="1" baseline="30000" dirty="0" smtClean="0">
                <a:latin typeface="Cambria" panose="02040503050406030204" pitchFamily="18" charset="0"/>
              </a:rPr>
              <a:t> </a:t>
            </a:r>
            <a:r>
              <a:rPr lang="cs-CZ" i="1" dirty="0" err="1" smtClean="0">
                <a:latin typeface="Cambria" panose="02040503050406030204" pitchFamily="18" charset="0"/>
              </a:rPr>
              <a:t>Ostra</a:t>
            </a:r>
            <a:r>
              <a:rPr lang="cs-CZ" i="1" dirty="0" smtClean="0">
                <a:latin typeface="Cambria" panose="02040503050406030204" pitchFamily="18" charset="0"/>
              </a:rPr>
              <a:t>: </a:t>
            </a:r>
            <a:r>
              <a:rPr lang="cs-CZ" dirty="0" smtClean="0">
                <a:latin typeface="Cambria" panose="02040503050406030204" pitchFamily="18" charset="0"/>
              </a:rPr>
              <a:t> </a:t>
            </a:r>
            <a:r>
              <a:rPr lang="cs-CZ" dirty="0" err="1" smtClean="0">
                <a:latin typeface="Cambria" panose="02040503050406030204" pitchFamily="18" charset="0"/>
              </a:rPr>
              <a:t>there</a:t>
            </a:r>
            <a:r>
              <a:rPr lang="cs-CZ" dirty="0" smtClean="0">
                <a:latin typeface="Cambria" panose="02040503050406030204" pitchFamily="18" charset="0"/>
              </a:rPr>
              <a:t> has to </a:t>
            </a:r>
            <a:r>
              <a:rPr lang="cs-CZ" dirty="0" err="1" smtClean="0">
                <a:latin typeface="Cambria" panose="02040503050406030204" pitchFamily="18" charset="0"/>
              </a:rPr>
              <a:t>be</a:t>
            </a:r>
            <a:r>
              <a:rPr lang="cs-CZ" dirty="0" smtClean="0">
                <a:latin typeface="Cambria" panose="02040503050406030204" pitchFamily="18" charset="0"/>
              </a:rPr>
              <a:t> a </a:t>
            </a:r>
            <a:r>
              <a:rPr lang="cs-CZ" dirty="0" err="1" smtClean="0">
                <a:latin typeface="Cambria" panose="02040503050406030204" pitchFamily="18" charset="0"/>
              </a:rPr>
              <a:t>serious</a:t>
            </a:r>
            <a:r>
              <a:rPr lang="cs-CZ" dirty="0" smtClean="0">
                <a:latin typeface="Cambria" panose="02040503050406030204" pitchFamily="18" charset="0"/>
              </a:rPr>
              <a:t> risk to </a:t>
            </a:r>
            <a:r>
              <a:rPr lang="cs-CZ" dirty="0" err="1" smtClean="0">
                <a:latin typeface="Cambria" panose="02040503050406030204" pitchFamily="18" charset="0"/>
              </a:rPr>
              <a:t>human</a:t>
            </a:r>
            <a:r>
              <a:rPr lang="cs-CZ" dirty="0" smtClean="0">
                <a:latin typeface="Cambria" panose="02040503050406030204" pitchFamily="18" charset="0"/>
              </a:rPr>
              <a:t> </a:t>
            </a:r>
            <a:r>
              <a:rPr lang="cs-CZ" dirty="0" err="1" smtClean="0">
                <a:latin typeface="Cambria" panose="02040503050406030204" pitchFamily="18" charset="0"/>
              </a:rPr>
              <a:t>health</a:t>
            </a:r>
            <a:r>
              <a:rPr lang="cs-CZ" dirty="0" smtClean="0">
                <a:latin typeface="Cambria" panose="02040503050406030204" pitchFamily="18" charset="0"/>
              </a:rPr>
              <a:t> </a:t>
            </a:r>
          </a:p>
          <a:p>
            <a:r>
              <a:rPr lang="en-US" dirty="0" smtClean="0">
                <a:latin typeface="Cambria" panose="02040503050406030204" pitchFamily="18" charset="0"/>
              </a:rPr>
              <a:t>ARTICLE 8</a:t>
            </a:r>
          </a:p>
          <a:p>
            <a:r>
              <a:rPr lang="en-US" i="1" dirty="0" smtClean="0">
                <a:latin typeface="Cambria" panose="02040503050406030204" pitchFamily="18" charset="0"/>
              </a:rPr>
              <a:t>Everyone has the right to respect for his private and family life, his home and his correspondence.</a:t>
            </a:r>
            <a:endParaRPr lang="cs-CZ" i="1" dirty="0" smtClean="0">
              <a:latin typeface="Cambria" panose="02040503050406030204" pitchFamily="18" charset="0"/>
            </a:endParaRPr>
          </a:p>
          <a:p>
            <a:r>
              <a:rPr lang="cs-CZ" dirty="0" smtClean="0">
                <a:latin typeface="Cambria" panose="02040503050406030204" pitchFamily="18" charset="0"/>
              </a:rPr>
              <a:t>(</a:t>
            </a:r>
            <a:r>
              <a:rPr lang="cs-CZ" dirty="0" err="1" smtClean="0">
                <a:latin typeface="Cambria" panose="02040503050406030204" pitchFamily="18" charset="0"/>
              </a:rPr>
              <a:t>general</a:t>
            </a:r>
            <a:r>
              <a:rPr lang="cs-CZ" dirty="0" smtClean="0">
                <a:latin typeface="Cambria" panose="02040503050406030204" pitchFamily="18" charset="0"/>
              </a:rPr>
              <a:t> </a:t>
            </a:r>
            <a:r>
              <a:rPr lang="cs-CZ" dirty="0" err="1" smtClean="0">
                <a:latin typeface="Cambria" panose="02040503050406030204" pitchFamily="18" charset="0"/>
              </a:rPr>
              <a:t>principles</a:t>
            </a:r>
            <a:r>
              <a:rPr lang="cs-CZ"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Aarhus</a:t>
            </a:r>
            <a:r>
              <a:rPr lang="cs-CZ" dirty="0" smtClean="0">
                <a:latin typeface="Cambria" panose="02040503050406030204" pitchFamily="18" charset="0"/>
              </a:rPr>
              <a:t>)</a:t>
            </a:r>
          </a:p>
          <a:p>
            <a:r>
              <a:rPr lang="en-US" dirty="0" smtClean="0">
                <a:latin typeface="Cambria" panose="02040503050406030204" pitchFamily="18" charset="0"/>
              </a:rPr>
              <a:t>ARTICLE 13</a:t>
            </a:r>
          </a:p>
          <a:p>
            <a:r>
              <a:rPr lang="en-US" i="1" dirty="0" smtClean="0">
                <a:latin typeface="Cambria" panose="02040503050406030204" pitchFamily="18" charset="0"/>
              </a:rPr>
              <a:t>Everyone whose rights and freedoms as set forth in this Convention are violated shall have an effective remedy</a:t>
            </a:r>
            <a:r>
              <a:rPr lang="cs-CZ" i="1" dirty="0" smtClean="0">
                <a:latin typeface="Cambria" panose="02040503050406030204" pitchFamily="18" charset="0"/>
              </a:rPr>
              <a:t>…</a:t>
            </a:r>
            <a:endParaRPr lang="en-US" i="1"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dirty="0" smtClean="0"/>
              <a:t>Zápatí prezentace</a:t>
            </a:r>
            <a:endParaRPr lang="cs-CZ" dirty="0"/>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F6B0C78-4248-45F8-BB48-4D6ACA0CB80C}" type="slidenum">
              <a:rPr lang="cs-CZ" sz="1200">
                <a:latin typeface="Trebuchet MS" panose="020B0603020202020204" pitchFamily="34" charset="0"/>
              </a:rPr>
              <a:pPr eaLnBrk="1" hangingPunct="1"/>
              <a:t>31</a:t>
            </a:fld>
            <a:endParaRPr lang="cs-CZ" sz="1200">
              <a:latin typeface="Trebuchet MS" panose="020B0603020202020204" pitchFamily="34" charset="0"/>
            </a:endParaRPr>
          </a:p>
        </p:txBody>
      </p:sp>
    </p:spTree>
    <p:extLst>
      <p:ext uri="{BB962C8B-B14F-4D97-AF65-F5344CB8AC3E}">
        <p14:creationId xmlns:p14="http://schemas.microsoft.com/office/powerpoint/2010/main" val="2968119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88" y="928688"/>
            <a:ext cx="7772400" cy="503237"/>
          </a:xfrm>
        </p:spPr>
        <p:txBody>
          <a:bodyPr>
            <a:normAutofit fontScale="90000"/>
          </a:bodyPr>
          <a:lstStyle/>
          <a:p>
            <a:r>
              <a:rPr lang="cs-CZ" sz="2800" b="1" dirty="0" err="1" smtClean="0">
                <a:latin typeface="Cambria" panose="02040503050406030204" pitchFamily="18" charset="0"/>
              </a:rPr>
              <a:t>The</a:t>
            </a:r>
            <a:r>
              <a:rPr lang="cs-CZ" sz="2800" b="1" baseline="30000" dirty="0" smtClean="0">
                <a:latin typeface="Cambria" panose="02040503050406030204" pitchFamily="18" charset="0"/>
              </a:rPr>
              <a:t> </a:t>
            </a:r>
            <a:r>
              <a:rPr lang="cs-CZ" sz="2800" b="1" dirty="0" err="1" smtClean="0">
                <a:latin typeface="Cambria" panose="02040503050406030204" pitchFamily="18" charset="0"/>
              </a:rPr>
              <a:t>European</a:t>
            </a:r>
            <a:r>
              <a:rPr lang="cs-CZ" sz="2800" b="1" dirty="0" smtClean="0">
                <a:latin typeface="Cambria" panose="02040503050406030204" pitchFamily="18" charset="0"/>
              </a:rPr>
              <a:t> </a:t>
            </a:r>
            <a:r>
              <a:rPr lang="cs-CZ" sz="2800" b="1" dirty="0" err="1" smtClean="0">
                <a:latin typeface="Cambria" panose="02040503050406030204" pitchFamily="18" charset="0"/>
              </a:rPr>
              <a:t>Convention</a:t>
            </a:r>
            <a:r>
              <a:rPr lang="cs-CZ" sz="2800" b="1" dirty="0" smtClean="0">
                <a:latin typeface="Cambria" panose="02040503050406030204" pitchFamily="18" charset="0"/>
              </a:rPr>
              <a:t> on </a:t>
            </a:r>
            <a:r>
              <a:rPr lang="cs-CZ" sz="2800" b="1" dirty="0" err="1" smtClean="0">
                <a:latin typeface="Cambria" panose="02040503050406030204" pitchFamily="18" charset="0"/>
              </a:rPr>
              <a:t>Human</a:t>
            </a:r>
            <a:r>
              <a:rPr lang="cs-CZ" sz="2800" b="1" dirty="0" smtClean="0">
                <a:latin typeface="Cambria" panose="02040503050406030204" pitchFamily="18" charset="0"/>
              </a:rPr>
              <a:t> </a:t>
            </a:r>
            <a:r>
              <a:rPr lang="cs-CZ" sz="2800" b="1" dirty="0" err="1" smtClean="0">
                <a:latin typeface="Cambria" panose="02040503050406030204" pitchFamily="18" charset="0"/>
              </a:rPr>
              <a:t>Rights</a:t>
            </a:r>
            <a:endParaRPr lang="en-US" sz="2800" b="1"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dirty="0" smtClean="0"/>
              <a:t>Zápatí prezentace</a:t>
            </a:r>
            <a:endParaRPr lang="cs-CZ" dirty="0"/>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F6B0C78-4248-45F8-BB48-4D6ACA0CB80C}" type="slidenum">
              <a:rPr lang="cs-CZ" sz="1200">
                <a:latin typeface="Trebuchet MS" panose="020B0603020202020204" pitchFamily="34" charset="0"/>
              </a:rPr>
              <a:pPr eaLnBrk="1" hangingPunct="1"/>
              <a:t>32</a:t>
            </a:fld>
            <a:endParaRPr lang="cs-CZ" sz="1200">
              <a:latin typeface="Trebuchet MS" panose="020B0603020202020204" pitchFamily="34" charset="0"/>
            </a:endParaRPr>
          </a:p>
        </p:txBody>
      </p:sp>
      <p:sp>
        <p:nvSpPr>
          <p:cNvPr id="2" name="Zástupný symbol pro obsah 1"/>
          <p:cNvSpPr>
            <a:spLocks noGrp="1"/>
          </p:cNvSpPr>
          <p:nvPr>
            <p:ph idx="1"/>
          </p:nvPr>
        </p:nvSpPr>
        <p:spPr>
          <a:xfrm>
            <a:off x="457200" y="1600200"/>
            <a:ext cx="8363272" cy="4756150"/>
          </a:xfrm>
        </p:spPr>
        <p:txBody>
          <a:bodyPr/>
          <a:lstStyle/>
          <a:p>
            <a:endParaRPr lang="cs-CZ" dirty="0"/>
          </a:p>
        </p:txBody>
      </p:sp>
      <p:pic>
        <p:nvPicPr>
          <p:cNvPr id="3" name="Obrázek 2"/>
          <p:cNvPicPr>
            <a:picLocks noChangeAspect="1"/>
          </p:cNvPicPr>
          <p:nvPr/>
        </p:nvPicPr>
        <p:blipFill>
          <a:blip r:embed="rId3"/>
          <a:stretch>
            <a:fillRect/>
          </a:stretch>
        </p:blipFill>
        <p:spPr>
          <a:xfrm>
            <a:off x="622567" y="306388"/>
            <a:ext cx="8188737" cy="6049962"/>
          </a:xfrm>
          <a:prstGeom prst="rect">
            <a:avLst/>
          </a:prstGeom>
        </p:spPr>
      </p:pic>
    </p:spTree>
    <p:extLst>
      <p:ext uri="{BB962C8B-B14F-4D97-AF65-F5344CB8AC3E}">
        <p14:creationId xmlns:p14="http://schemas.microsoft.com/office/powerpoint/2010/main" val="3266077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88" y="928688"/>
            <a:ext cx="7772400" cy="503237"/>
          </a:xfrm>
        </p:spPr>
        <p:txBody>
          <a:bodyPr>
            <a:normAutofit fontScale="90000"/>
          </a:bodyPr>
          <a:lstStyle/>
          <a:p>
            <a:r>
              <a:rPr lang="cs-CZ" sz="2800" b="1" dirty="0" err="1" smtClean="0">
                <a:latin typeface="Cambria" panose="02040503050406030204" pitchFamily="18" charset="0"/>
              </a:rPr>
              <a:t>The</a:t>
            </a:r>
            <a:r>
              <a:rPr lang="cs-CZ" sz="2800" b="1" baseline="30000" dirty="0" smtClean="0">
                <a:latin typeface="Cambria" panose="02040503050406030204" pitchFamily="18" charset="0"/>
              </a:rPr>
              <a:t> </a:t>
            </a:r>
            <a:r>
              <a:rPr lang="cs-CZ" sz="2800" b="1" dirty="0" err="1" smtClean="0">
                <a:latin typeface="Cambria" panose="02040503050406030204" pitchFamily="18" charset="0"/>
              </a:rPr>
              <a:t>European</a:t>
            </a:r>
            <a:r>
              <a:rPr lang="cs-CZ" sz="2800" b="1" dirty="0" smtClean="0">
                <a:latin typeface="Cambria" panose="02040503050406030204" pitchFamily="18" charset="0"/>
              </a:rPr>
              <a:t> </a:t>
            </a:r>
            <a:r>
              <a:rPr lang="cs-CZ" sz="2800" b="1" dirty="0" err="1" smtClean="0">
                <a:latin typeface="Cambria" panose="02040503050406030204" pitchFamily="18" charset="0"/>
              </a:rPr>
              <a:t>Convention</a:t>
            </a:r>
            <a:r>
              <a:rPr lang="cs-CZ" sz="2800" b="1" dirty="0" smtClean="0">
                <a:latin typeface="Cambria" panose="02040503050406030204" pitchFamily="18" charset="0"/>
              </a:rPr>
              <a:t> on </a:t>
            </a:r>
            <a:r>
              <a:rPr lang="cs-CZ" sz="2800" b="1" dirty="0" err="1" smtClean="0">
                <a:latin typeface="Cambria" panose="02040503050406030204" pitchFamily="18" charset="0"/>
              </a:rPr>
              <a:t>Human</a:t>
            </a:r>
            <a:r>
              <a:rPr lang="cs-CZ" sz="2800" b="1" dirty="0" smtClean="0">
                <a:latin typeface="Cambria" panose="02040503050406030204" pitchFamily="18" charset="0"/>
              </a:rPr>
              <a:t> </a:t>
            </a:r>
            <a:r>
              <a:rPr lang="cs-CZ" sz="2800" b="1" dirty="0" err="1" smtClean="0">
                <a:latin typeface="Cambria" panose="02040503050406030204" pitchFamily="18" charset="0"/>
              </a:rPr>
              <a:t>Rights</a:t>
            </a:r>
            <a:endParaRPr lang="en-US" sz="2800" b="1"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dirty="0" smtClean="0"/>
              <a:t>Zápatí prezentace</a:t>
            </a:r>
            <a:endParaRPr lang="cs-CZ" dirty="0"/>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F6B0C78-4248-45F8-BB48-4D6ACA0CB80C}" type="slidenum">
              <a:rPr lang="cs-CZ" sz="1200">
                <a:latin typeface="Trebuchet MS" panose="020B0603020202020204" pitchFamily="34" charset="0"/>
              </a:rPr>
              <a:pPr eaLnBrk="1" hangingPunct="1"/>
              <a:t>33</a:t>
            </a:fld>
            <a:endParaRPr lang="cs-CZ" sz="1200">
              <a:latin typeface="Trebuchet MS" panose="020B0603020202020204" pitchFamily="34" charset="0"/>
            </a:endParaRPr>
          </a:p>
        </p:txBody>
      </p:sp>
      <p:sp>
        <p:nvSpPr>
          <p:cNvPr id="2" name="Zástupný symbol pro obsah 1"/>
          <p:cNvSpPr>
            <a:spLocks noGrp="1"/>
          </p:cNvSpPr>
          <p:nvPr>
            <p:ph idx="1"/>
          </p:nvPr>
        </p:nvSpPr>
        <p:spPr>
          <a:xfrm>
            <a:off x="457200" y="1600200"/>
            <a:ext cx="8363272" cy="4756150"/>
          </a:xfrm>
        </p:spPr>
        <p:txBody>
          <a:bodyPr/>
          <a:lstStyle/>
          <a:p>
            <a:endParaRPr lang="cs-CZ" dirty="0"/>
          </a:p>
        </p:txBody>
      </p:sp>
      <p:pic>
        <p:nvPicPr>
          <p:cNvPr id="6" name="Obrázek 5"/>
          <p:cNvPicPr>
            <a:picLocks noChangeAspect="1"/>
          </p:cNvPicPr>
          <p:nvPr/>
        </p:nvPicPr>
        <p:blipFill>
          <a:blip r:embed="rId3"/>
          <a:stretch>
            <a:fillRect/>
          </a:stretch>
        </p:blipFill>
        <p:spPr>
          <a:xfrm>
            <a:off x="1331640" y="0"/>
            <a:ext cx="6320850" cy="6545734"/>
          </a:xfrm>
          <a:prstGeom prst="rect">
            <a:avLst/>
          </a:prstGeom>
        </p:spPr>
      </p:pic>
    </p:spTree>
    <p:extLst>
      <p:ext uri="{BB962C8B-B14F-4D97-AF65-F5344CB8AC3E}">
        <p14:creationId xmlns:p14="http://schemas.microsoft.com/office/powerpoint/2010/main" val="1966138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p:txBody>
          <a:bodyPr/>
          <a:lstStyle/>
          <a:p>
            <a:r>
              <a:rPr lang="cs-CZ" dirty="0" smtClean="0">
                <a:latin typeface="Cambria" panose="02040503050406030204" pitchFamily="18" charset="0"/>
              </a:rPr>
              <a:t>+ </a:t>
            </a:r>
            <a:r>
              <a:rPr lang="cs-CZ" dirty="0" err="1" smtClean="0">
                <a:latin typeface="Cambria" panose="02040503050406030204" pitchFamily="18" charset="0"/>
              </a:rPr>
              <a:t>protection</a:t>
            </a:r>
            <a:r>
              <a:rPr lang="cs-CZ" dirty="0" smtClean="0">
                <a:latin typeface="Cambria" panose="02040503050406030204" pitchFamily="18" charset="0"/>
              </a:rPr>
              <a:t> </a:t>
            </a:r>
            <a:r>
              <a:rPr lang="cs-CZ" dirty="0" err="1" smtClean="0">
                <a:latin typeface="Cambria" panose="02040503050406030204" pitchFamily="18" charset="0"/>
              </a:rPr>
              <a:t>applies</a:t>
            </a:r>
            <a:r>
              <a:rPr lang="cs-CZ" dirty="0" smtClean="0">
                <a:latin typeface="Cambria" panose="02040503050406030204" pitchFamily="18" charset="0"/>
              </a:rPr>
              <a:t> to "</a:t>
            </a:r>
            <a:r>
              <a:rPr lang="cs-CZ" dirty="0" err="1" smtClean="0">
                <a:latin typeface="Cambria" panose="02040503050406030204" pitchFamily="18" charset="0"/>
              </a:rPr>
              <a:t>legal</a:t>
            </a:r>
            <a:r>
              <a:rPr lang="cs-CZ" dirty="0" smtClean="0">
                <a:latin typeface="Cambria" panose="02040503050406030204" pitchFamily="18" charset="0"/>
              </a:rPr>
              <a:t>" </a:t>
            </a:r>
            <a:r>
              <a:rPr lang="cs-CZ" dirty="0" err="1" smtClean="0">
                <a:latin typeface="Cambria" panose="02040503050406030204" pitchFamily="18" charset="0"/>
              </a:rPr>
              <a:t>situations</a:t>
            </a:r>
            <a:r>
              <a:rPr lang="cs-CZ" dirty="0" smtClean="0">
                <a:latin typeface="Cambria" panose="02040503050406030204" pitchFamily="18" charset="0"/>
              </a:rPr>
              <a:t> </a:t>
            </a:r>
          </a:p>
          <a:p>
            <a:pPr>
              <a:buFont typeface="Wingdings" panose="05000000000000000000" pitchFamily="2" charset="2"/>
              <a:buNone/>
            </a:pPr>
            <a:r>
              <a:rPr lang="cs-CZ" dirty="0" smtClean="0">
                <a:latin typeface="Cambria" panose="02040503050406030204" pitchFamily="18" charset="0"/>
              </a:rPr>
              <a:t>      (</a:t>
            </a:r>
            <a:r>
              <a:rPr lang="cs-CZ" i="1" dirty="0" err="1" smtClean="0">
                <a:latin typeface="Cambria" panose="02040503050406030204" pitchFamily="18" charset="0"/>
              </a:rPr>
              <a:t>Fadeyeva</a:t>
            </a:r>
            <a:r>
              <a:rPr lang="cs-CZ" i="1" dirty="0" smtClean="0">
                <a:latin typeface="Cambria" panose="02040503050406030204" pitchFamily="18" charset="0"/>
              </a:rPr>
              <a:t> v </a:t>
            </a:r>
            <a:r>
              <a:rPr lang="cs-CZ" i="1" dirty="0" err="1" smtClean="0">
                <a:latin typeface="Cambria" panose="02040503050406030204" pitchFamily="18" charset="0"/>
              </a:rPr>
              <a:t>Russia</a:t>
            </a:r>
            <a:r>
              <a:rPr lang="cs-CZ" dirty="0" smtClean="0">
                <a:latin typeface="Cambria" panose="02040503050406030204" pitchFamily="18" charset="0"/>
              </a:rPr>
              <a:t>, 55723/00 [2005]),</a:t>
            </a:r>
          </a:p>
          <a:p>
            <a:pPr>
              <a:buFont typeface="Wingdings" panose="05000000000000000000" pitchFamily="2" charset="2"/>
              <a:buNone/>
            </a:pPr>
            <a:r>
              <a:rPr lang="cs-CZ" dirty="0" smtClean="0">
                <a:latin typeface="Cambria" panose="02040503050406030204" pitchFamily="18" charset="0"/>
              </a:rPr>
              <a:t>       </a:t>
            </a:r>
          </a:p>
          <a:p>
            <a:pPr>
              <a:buFont typeface="Wingdings" panose="05000000000000000000" pitchFamily="2" charset="2"/>
              <a:buNone/>
            </a:pPr>
            <a:r>
              <a:rPr lang="cs-CZ" dirty="0" smtClean="0">
                <a:latin typeface="Cambria" panose="02040503050406030204" pitchFamily="18" charset="0"/>
              </a:rPr>
              <a:t>    </a:t>
            </a:r>
            <a:r>
              <a:rPr lang="cs-CZ" dirty="0" err="1" smtClean="0">
                <a:latin typeface="Cambria" panose="02040503050406030204" pitchFamily="18" charset="0"/>
              </a:rPr>
              <a:t>decisions</a:t>
            </a:r>
            <a:r>
              <a:rPr lang="cs-CZ" dirty="0" smtClean="0">
                <a:latin typeface="Cambria" panose="02040503050406030204" pitchFamily="18" charset="0"/>
              </a:rPr>
              <a:t> are </a:t>
            </a:r>
            <a:r>
              <a:rPr lang="cs-CZ" dirty="0" err="1" smtClean="0">
                <a:latin typeface="Cambria" panose="02040503050406030204" pitchFamily="18" charset="0"/>
              </a:rPr>
              <a:t>respected</a:t>
            </a:r>
            <a:r>
              <a:rPr lang="cs-CZ" dirty="0" smtClean="0">
                <a:latin typeface="Cambria" panose="02040503050406030204" pitchFamily="18" charset="0"/>
              </a:rPr>
              <a:t>, </a:t>
            </a:r>
            <a:r>
              <a:rPr lang="cs-CZ" dirty="0" err="1" smtClean="0">
                <a:latin typeface="Cambria" panose="02040503050406030204" pitchFamily="18" charset="0"/>
              </a:rPr>
              <a:t>final</a:t>
            </a:r>
            <a:r>
              <a:rPr lang="cs-CZ" dirty="0" smtClean="0">
                <a:latin typeface="Cambria" panose="02040503050406030204" pitchFamily="18" charset="0"/>
              </a:rPr>
              <a:t> and </a:t>
            </a:r>
            <a:r>
              <a:rPr lang="cs-CZ" dirty="0" err="1" smtClean="0">
                <a:latin typeface="Cambria" panose="02040503050406030204" pitchFamily="18" charset="0"/>
              </a:rPr>
              <a:t>executed</a:t>
            </a:r>
            <a:r>
              <a:rPr lang="cs-CZ" dirty="0" smtClean="0">
                <a:latin typeface="Cambria" panose="02040503050406030204" pitchFamily="18" charset="0"/>
              </a:rPr>
              <a:t>,</a:t>
            </a:r>
          </a:p>
          <a:p>
            <a:pPr>
              <a:buFont typeface="Wingdings" panose="05000000000000000000" pitchFamily="2" charset="2"/>
              <a:buNone/>
            </a:pPr>
            <a:endParaRPr lang="cs-CZ" dirty="0" smtClean="0">
              <a:latin typeface="Cambria" panose="02040503050406030204" pitchFamily="18" charset="0"/>
            </a:endParaRPr>
          </a:p>
          <a:p>
            <a:pPr>
              <a:buFont typeface="Wingdings" panose="05000000000000000000" pitchFamily="2" charset="2"/>
              <a:buNone/>
            </a:pPr>
            <a:r>
              <a:rPr lang="cs-CZ" dirty="0" smtClean="0">
                <a:latin typeface="Cambria" panose="02040503050406030204" pitchFamily="18" charset="0"/>
              </a:rPr>
              <a:t>    </a:t>
            </a:r>
            <a:r>
              <a:rPr lang="cs-CZ" dirty="0" err="1" smtClean="0">
                <a:latin typeface="Cambria" panose="02040503050406030204" pitchFamily="18" charset="0"/>
              </a:rPr>
              <a:t>covers</a:t>
            </a:r>
            <a:r>
              <a:rPr lang="cs-CZ" dirty="0" smtClean="0">
                <a:latin typeface="Cambria" panose="02040503050406030204" pitchFamily="18" charset="0"/>
              </a:rPr>
              <a:t> </a:t>
            </a:r>
            <a:r>
              <a:rPr lang="cs-CZ" dirty="0" err="1" smtClean="0">
                <a:latin typeface="Cambria" panose="02040503050406030204" pitchFamily="18" charset="0"/>
              </a:rPr>
              <a:t>large</a:t>
            </a:r>
            <a:r>
              <a:rPr lang="cs-CZ" dirty="0" smtClean="0">
                <a:latin typeface="Cambria" panose="02040503050406030204" pitchFamily="18" charset="0"/>
              </a:rPr>
              <a:t> </a:t>
            </a:r>
            <a:r>
              <a:rPr lang="cs-CZ" dirty="0" err="1" smtClean="0">
                <a:latin typeface="Cambria" panose="02040503050406030204" pitchFamily="18" charset="0"/>
              </a:rPr>
              <a:t>number</a:t>
            </a:r>
            <a:r>
              <a:rPr lang="cs-CZ"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countries</a:t>
            </a:r>
            <a:endParaRPr lang="cs-CZ" dirty="0" smtClean="0">
              <a:latin typeface="Cambria" panose="02040503050406030204" pitchFamily="18" charset="0"/>
            </a:endParaRPr>
          </a:p>
          <a:p>
            <a:pPr>
              <a:buFont typeface="Wingdings" panose="05000000000000000000" pitchFamily="2" charset="2"/>
              <a:buNone/>
            </a:pPr>
            <a:r>
              <a:rPr lang="cs-CZ" dirty="0" smtClean="0">
                <a:latin typeface="Cambria" panose="02040503050406030204" pitchFamily="18" charset="0"/>
              </a:rPr>
              <a:t>  </a:t>
            </a:r>
          </a:p>
          <a:p>
            <a:endParaRPr lang="cs-CZ" dirty="0" smtClean="0"/>
          </a:p>
          <a:p>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294D035-72AF-4F44-8AA2-7C68C95FBC8B}" type="slidenum">
              <a:rPr lang="cs-CZ" sz="1200">
                <a:latin typeface="Trebuchet MS" panose="020B0603020202020204" pitchFamily="34" charset="0"/>
              </a:rPr>
              <a:pPr eaLnBrk="1" hangingPunct="1"/>
              <a:t>34</a:t>
            </a:fld>
            <a:endParaRPr lang="cs-CZ" sz="1200">
              <a:latin typeface="Trebuchet MS" panose="020B0603020202020204" pitchFamily="34" charset="0"/>
            </a:endParaRPr>
          </a:p>
        </p:txBody>
      </p:sp>
    </p:spTree>
    <p:extLst>
      <p:ext uri="{BB962C8B-B14F-4D97-AF65-F5344CB8AC3E}">
        <p14:creationId xmlns:p14="http://schemas.microsoft.com/office/powerpoint/2010/main" val="2103714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cs-CZ" smtClean="0"/>
              <a:t>6280</a:t>
            </a:r>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5966253-CF93-48C6-8590-5BF48F390E91}" type="slidenum">
              <a:rPr lang="cs-CZ" sz="1200">
                <a:latin typeface="Trebuchet MS" panose="020B0603020202020204" pitchFamily="34" charset="0"/>
              </a:rPr>
              <a:pPr eaLnBrk="1" hangingPunct="1"/>
              <a:t>35</a:t>
            </a:fld>
            <a:endParaRPr lang="cs-CZ" sz="1200">
              <a:latin typeface="Trebuchet MS" panose="020B0603020202020204" pitchFamily="34" charset="0"/>
            </a:endParaRPr>
          </a:p>
        </p:txBody>
      </p:sp>
      <p:pic>
        <p:nvPicPr>
          <p:cNvPr id="4301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8313" y="1903413"/>
            <a:ext cx="6096000" cy="4095750"/>
          </a:xfrm>
          <a:noFill/>
        </p:spPr>
      </p:pic>
    </p:spTree>
    <p:extLst>
      <p:ext uri="{BB962C8B-B14F-4D97-AF65-F5344CB8AC3E}">
        <p14:creationId xmlns:p14="http://schemas.microsoft.com/office/powerpoint/2010/main" val="845695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r>
              <a:rPr lang="cs-CZ" dirty="0" smtClean="0">
                <a:latin typeface="Cambria" panose="02040503050406030204" pitchFamily="18" charset="0"/>
              </a:rPr>
              <a:t>- </a:t>
            </a:r>
            <a:r>
              <a:rPr lang="cs-CZ" dirty="0" err="1" smtClean="0">
                <a:latin typeface="Cambria" panose="02040503050406030204" pitchFamily="18" charset="0"/>
              </a:rPr>
              <a:t>does</a:t>
            </a:r>
            <a:r>
              <a:rPr lang="cs-CZ" dirty="0" smtClean="0">
                <a:latin typeface="Cambria" panose="02040503050406030204" pitchFamily="18" charset="0"/>
              </a:rPr>
              <a:t> not </a:t>
            </a:r>
            <a:r>
              <a:rPr lang="cs-CZ" dirty="0" err="1" smtClean="0">
                <a:latin typeface="Cambria" panose="02040503050406030204" pitchFamily="18" charset="0"/>
              </a:rPr>
              <a:t>offer</a:t>
            </a:r>
            <a:r>
              <a:rPr lang="cs-CZ" dirty="0" smtClean="0">
                <a:latin typeface="Cambria" panose="02040503050406030204" pitchFamily="18" charset="0"/>
              </a:rPr>
              <a:t> </a:t>
            </a:r>
            <a:r>
              <a:rPr lang="cs-CZ" dirty="0" err="1" smtClean="0">
                <a:latin typeface="Cambria" panose="02040503050406030204" pitchFamily="18" charset="0"/>
              </a:rPr>
              <a:t>protection</a:t>
            </a:r>
            <a:r>
              <a:rPr lang="cs-CZ" dirty="0" smtClean="0">
                <a:latin typeface="Cambria" panose="02040503050406030204" pitchFamily="18" charset="0"/>
              </a:rPr>
              <a:t> </a:t>
            </a:r>
            <a:r>
              <a:rPr lang="cs-CZ" dirty="0" err="1" smtClean="0">
                <a:latin typeface="Cambria" panose="02040503050406030204" pitchFamily="18" charset="0"/>
              </a:rPr>
              <a:t>from</a:t>
            </a:r>
            <a:r>
              <a:rPr lang="cs-CZ" dirty="0" smtClean="0">
                <a:latin typeface="Cambria" panose="02040503050406030204" pitchFamily="18" charset="0"/>
              </a:rPr>
              <a:t> </a:t>
            </a:r>
            <a:r>
              <a:rPr lang="cs-CZ" dirty="0" err="1" smtClean="0">
                <a:latin typeface="Cambria" panose="02040503050406030204" pitchFamily="18" charset="0"/>
              </a:rPr>
              <a:t>general</a:t>
            </a:r>
            <a:r>
              <a:rPr lang="cs-CZ" dirty="0" smtClean="0">
                <a:latin typeface="Cambria" panose="02040503050406030204" pitchFamily="18" charset="0"/>
              </a:rPr>
              <a:t> </a:t>
            </a:r>
            <a:r>
              <a:rPr lang="cs-CZ" dirty="0" err="1" smtClean="0">
                <a:latin typeface="Cambria" panose="02040503050406030204" pitchFamily="18" charset="0"/>
              </a:rPr>
              <a:t>deterioration</a:t>
            </a:r>
            <a:r>
              <a:rPr lang="cs-CZ" baseline="30000"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the</a:t>
            </a:r>
            <a:r>
              <a:rPr lang="cs-CZ" dirty="0" smtClean="0">
                <a:latin typeface="Cambria" panose="02040503050406030204" pitchFamily="18" charset="0"/>
              </a:rPr>
              <a:t> </a:t>
            </a:r>
            <a:r>
              <a:rPr lang="cs-CZ" dirty="0" err="1" smtClean="0">
                <a:latin typeface="Cambria" panose="02040503050406030204" pitchFamily="18" charset="0"/>
              </a:rPr>
              <a:t>environment</a:t>
            </a:r>
            <a:r>
              <a:rPr lang="cs-CZ" dirty="0" smtClean="0">
                <a:latin typeface="Cambria" panose="02040503050406030204" pitchFamily="18" charset="0"/>
              </a:rPr>
              <a:t> (</a:t>
            </a:r>
            <a:r>
              <a:rPr lang="cs-CZ" i="1" dirty="0" err="1" smtClean="0">
                <a:latin typeface="Cambria" panose="02040503050406030204" pitchFamily="18" charset="0"/>
              </a:rPr>
              <a:t>Kyrtatos</a:t>
            </a:r>
            <a:r>
              <a:rPr lang="cs-CZ" i="1" dirty="0" smtClean="0">
                <a:latin typeface="Cambria" panose="02040503050406030204" pitchFamily="18" charset="0"/>
              </a:rPr>
              <a:t> v. </a:t>
            </a:r>
            <a:r>
              <a:rPr lang="cs-CZ" i="1" dirty="0" err="1" smtClean="0">
                <a:latin typeface="Cambria" panose="02040503050406030204" pitchFamily="18" charset="0"/>
              </a:rPr>
              <a:t>Greece</a:t>
            </a:r>
            <a:r>
              <a:rPr lang="cs-CZ" i="1" dirty="0" smtClean="0">
                <a:latin typeface="Cambria" panose="02040503050406030204" pitchFamily="18" charset="0"/>
              </a:rPr>
              <a:t>, 41666/98 [2003])</a:t>
            </a:r>
          </a:p>
          <a:p>
            <a:pPr algn="just"/>
            <a:r>
              <a:rPr lang="cs-CZ" dirty="0" err="1" smtClean="0">
                <a:latin typeface="Cambria" panose="02040503050406030204" pitchFamily="18" charset="0"/>
              </a:rPr>
              <a:t>Even</a:t>
            </a:r>
            <a:r>
              <a:rPr lang="cs-CZ" dirty="0" smtClean="0">
                <a:latin typeface="Cambria" panose="02040503050406030204" pitchFamily="18" charset="0"/>
              </a:rPr>
              <a:t> </a:t>
            </a:r>
            <a:r>
              <a:rPr lang="cs-CZ" dirty="0" err="1" smtClean="0">
                <a:latin typeface="Cambria" panose="02040503050406030204" pitchFamily="18" charset="0"/>
              </a:rPr>
              <a:t>clear</a:t>
            </a:r>
            <a:r>
              <a:rPr lang="cs-CZ" baseline="30000" dirty="0" smtClean="0">
                <a:latin typeface="Cambria" panose="02040503050406030204" pitchFamily="18" charset="0"/>
              </a:rPr>
              <a:t> </a:t>
            </a:r>
            <a:r>
              <a:rPr lang="cs-CZ" dirty="0" err="1" smtClean="0">
                <a:latin typeface="Cambria" panose="02040503050406030204" pitchFamily="18" charset="0"/>
              </a:rPr>
              <a:t>violations</a:t>
            </a:r>
            <a:r>
              <a:rPr lang="cs-CZ"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the</a:t>
            </a:r>
            <a:r>
              <a:rPr lang="cs-CZ" dirty="0" smtClean="0">
                <a:latin typeface="Cambria" panose="02040503050406030204" pitchFamily="18" charset="0"/>
              </a:rPr>
              <a:t> rule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law</a:t>
            </a:r>
            <a:r>
              <a:rPr lang="cs-CZ" dirty="0" smtClean="0">
                <a:latin typeface="Cambria" panose="02040503050406030204" pitchFamily="18" charset="0"/>
              </a:rPr>
              <a:t> </a:t>
            </a:r>
            <a:r>
              <a:rPr lang="cs-CZ" dirty="0" err="1" smtClean="0">
                <a:latin typeface="Cambria" panose="02040503050406030204" pitchFamily="18" charset="0"/>
              </a:rPr>
              <a:t>cannot</a:t>
            </a:r>
            <a:r>
              <a:rPr lang="cs-CZ" dirty="0" smtClean="0">
                <a:latin typeface="Cambria" panose="02040503050406030204" pitchFamily="18" charset="0"/>
              </a:rPr>
              <a:t> </a:t>
            </a:r>
            <a:r>
              <a:rPr lang="cs-CZ" dirty="0" err="1" smtClean="0">
                <a:latin typeface="Cambria" panose="02040503050406030204" pitchFamily="18" charset="0"/>
              </a:rPr>
              <a:t>be</a:t>
            </a:r>
            <a:r>
              <a:rPr lang="cs-CZ" dirty="0" smtClean="0">
                <a:latin typeface="Cambria" panose="02040503050406030204" pitchFamily="18" charset="0"/>
              </a:rPr>
              <a:t> </a:t>
            </a:r>
            <a:r>
              <a:rPr lang="cs-CZ" dirty="0" err="1" smtClean="0">
                <a:latin typeface="Cambria" panose="02040503050406030204" pitchFamily="18" charset="0"/>
              </a:rPr>
              <a:t>remedied</a:t>
            </a:r>
            <a:r>
              <a:rPr lang="cs-CZ" dirty="0" smtClean="0">
                <a:latin typeface="Cambria" panose="02040503050406030204" pitchFamily="18" charset="0"/>
              </a:rPr>
              <a:t> </a:t>
            </a:r>
            <a:r>
              <a:rPr lang="cs-CZ" dirty="0" err="1" smtClean="0">
                <a:latin typeface="Cambria" panose="02040503050406030204" pitchFamily="18" charset="0"/>
              </a:rPr>
              <a:t>if</a:t>
            </a:r>
            <a:r>
              <a:rPr lang="cs-CZ" dirty="0" smtClean="0">
                <a:latin typeface="Cambria" panose="02040503050406030204" pitchFamily="18" charset="0"/>
              </a:rPr>
              <a:t> </a:t>
            </a:r>
            <a:r>
              <a:rPr lang="cs-CZ" dirty="0" err="1" smtClean="0">
                <a:latin typeface="Cambria" panose="02040503050406030204" pitchFamily="18" charset="0"/>
              </a:rPr>
              <a:t>the</a:t>
            </a:r>
            <a:r>
              <a:rPr lang="cs-CZ" dirty="0" smtClean="0">
                <a:latin typeface="Cambria" panose="02040503050406030204" pitchFamily="18" charset="0"/>
              </a:rPr>
              <a:t> </a:t>
            </a:r>
            <a:r>
              <a:rPr lang="cs-CZ" dirty="0" err="1" smtClean="0">
                <a:latin typeface="Cambria" panose="02040503050406030204" pitchFamily="18" charset="0"/>
              </a:rPr>
              <a:t>applicant</a:t>
            </a:r>
            <a:r>
              <a:rPr lang="cs-CZ" baseline="30000" dirty="0" smtClean="0">
                <a:latin typeface="Cambria" panose="02040503050406030204" pitchFamily="18" charset="0"/>
              </a:rPr>
              <a:t> </a:t>
            </a:r>
            <a:r>
              <a:rPr lang="cs-CZ" dirty="0" err="1" smtClean="0">
                <a:latin typeface="Cambria" panose="02040503050406030204" pitchFamily="18" charset="0"/>
              </a:rPr>
              <a:t>is</a:t>
            </a:r>
            <a:r>
              <a:rPr lang="cs-CZ" dirty="0" smtClean="0">
                <a:latin typeface="Cambria" panose="02040503050406030204" pitchFamily="18" charset="0"/>
              </a:rPr>
              <a:t> not </a:t>
            </a:r>
            <a:r>
              <a:rPr lang="cs-CZ" dirty="0" err="1" smtClean="0">
                <a:latin typeface="Cambria" panose="02040503050406030204" pitchFamily="18" charset="0"/>
              </a:rPr>
              <a:t>sufficiently</a:t>
            </a:r>
            <a:r>
              <a:rPr lang="cs-CZ" dirty="0" smtClean="0">
                <a:latin typeface="Cambria" panose="02040503050406030204" pitchFamily="18" charset="0"/>
              </a:rPr>
              <a:t> </a:t>
            </a:r>
            <a:r>
              <a:rPr lang="cs-CZ" dirty="0" err="1" smtClean="0">
                <a:latin typeface="Cambria" panose="02040503050406030204" pitchFamily="18" charset="0"/>
              </a:rPr>
              <a:t>affected</a:t>
            </a:r>
            <a:r>
              <a:rPr lang="cs-CZ" dirty="0" smtClean="0">
                <a:latin typeface="Cambria" panose="02040503050406030204" pitchFamily="18" charset="0"/>
              </a:rPr>
              <a:t> </a:t>
            </a:r>
            <a:r>
              <a:rPr lang="cs-CZ" dirty="0" err="1" smtClean="0">
                <a:latin typeface="Cambria" panose="02040503050406030204" pitchFamily="18" charset="0"/>
              </a:rPr>
              <a:t>or</a:t>
            </a:r>
            <a:r>
              <a:rPr lang="cs-CZ" dirty="0" smtClean="0">
                <a:latin typeface="Cambria" panose="02040503050406030204" pitchFamily="18" charset="0"/>
              </a:rPr>
              <a:t> </a:t>
            </a:r>
            <a:r>
              <a:rPr lang="cs-CZ" dirty="0" err="1" smtClean="0">
                <a:latin typeface="Cambria" panose="02040503050406030204" pitchFamily="18" charset="0"/>
              </a:rPr>
              <a:t>if</a:t>
            </a:r>
            <a:r>
              <a:rPr lang="cs-CZ" dirty="0" smtClean="0">
                <a:latin typeface="Cambria" panose="02040503050406030204" pitchFamily="18" charset="0"/>
              </a:rPr>
              <a:t> no direct link </a:t>
            </a:r>
            <a:r>
              <a:rPr lang="cs-CZ" dirty="0" err="1" smtClean="0">
                <a:latin typeface="Cambria" panose="02040503050406030204" pitchFamily="18" charset="0"/>
              </a:rPr>
              <a:t>between</a:t>
            </a:r>
            <a:r>
              <a:rPr lang="cs-CZ" dirty="0" smtClean="0">
                <a:latin typeface="Cambria" panose="02040503050406030204" pitchFamily="18" charset="0"/>
              </a:rPr>
              <a:t> </a:t>
            </a:r>
            <a:r>
              <a:rPr lang="cs-CZ" dirty="0" err="1" smtClean="0">
                <a:latin typeface="Cambria" panose="02040503050406030204" pitchFamily="18" charset="0"/>
              </a:rPr>
              <a:t>the</a:t>
            </a:r>
            <a:r>
              <a:rPr lang="cs-CZ" baseline="30000" dirty="0" smtClean="0">
                <a:latin typeface="Cambria" panose="02040503050406030204" pitchFamily="18" charset="0"/>
              </a:rPr>
              <a:t> </a:t>
            </a:r>
            <a:r>
              <a:rPr lang="cs-CZ" dirty="0" err="1" smtClean="0">
                <a:latin typeface="Cambria" panose="02040503050406030204" pitchFamily="18" charset="0"/>
              </a:rPr>
              <a:t>alleged</a:t>
            </a:r>
            <a:r>
              <a:rPr lang="cs-CZ" dirty="0" smtClean="0">
                <a:latin typeface="Cambria" panose="02040503050406030204" pitchFamily="18" charset="0"/>
              </a:rPr>
              <a:t> </a:t>
            </a:r>
            <a:r>
              <a:rPr lang="cs-CZ" dirty="0" err="1" smtClean="0">
                <a:latin typeface="Cambria" panose="02040503050406030204" pitchFamily="18" charset="0"/>
              </a:rPr>
              <a:t>victim</a:t>
            </a:r>
            <a:r>
              <a:rPr lang="cs-CZ" dirty="0" smtClean="0">
                <a:latin typeface="Cambria" panose="02040503050406030204" pitchFamily="18" charset="0"/>
              </a:rPr>
              <a:t> and </a:t>
            </a:r>
            <a:r>
              <a:rPr lang="cs-CZ" dirty="0" err="1" smtClean="0">
                <a:latin typeface="Cambria" panose="02040503050406030204" pitchFamily="18" charset="0"/>
              </a:rPr>
              <a:t>the</a:t>
            </a:r>
            <a:r>
              <a:rPr lang="cs-CZ" dirty="0" smtClean="0">
                <a:latin typeface="Cambria" panose="02040503050406030204" pitchFamily="18" charset="0"/>
              </a:rPr>
              <a:t> </a:t>
            </a:r>
            <a:r>
              <a:rPr lang="cs-CZ" dirty="0" err="1" smtClean="0">
                <a:latin typeface="Cambria" panose="02040503050406030204" pitchFamily="18" charset="0"/>
              </a:rPr>
              <a:t>violation</a:t>
            </a:r>
            <a:r>
              <a:rPr lang="cs-CZ" dirty="0" smtClean="0">
                <a:latin typeface="Cambria" panose="02040503050406030204" pitchFamily="18" charset="0"/>
              </a:rPr>
              <a:t> </a:t>
            </a:r>
            <a:r>
              <a:rPr lang="cs-CZ" dirty="0" err="1" smtClean="0">
                <a:latin typeface="Cambria" panose="02040503050406030204" pitchFamily="18" charset="0"/>
              </a:rPr>
              <a:t>can</a:t>
            </a:r>
            <a:r>
              <a:rPr lang="cs-CZ" dirty="0" smtClean="0">
                <a:latin typeface="Cambria" panose="02040503050406030204" pitchFamily="18" charset="0"/>
              </a:rPr>
              <a:t> </a:t>
            </a:r>
            <a:r>
              <a:rPr lang="cs-CZ" dirty="0" err="1" smtClean="0">
                <a:latin typeface="Cambria" panose="02040503050406030204" pitchFamily="18" charset="0"/>
              </a:rPr>
              <a:t>be</a:t>
            </a:r>
            <a:r>
              <a:rPr lang="cs-CZ" dirty="0" smtClean="0">
                <a:latin typeface="Cambria" panose="02040503050406030204" pitchFamily="18" charset="0"/>
              </a:rPr>
              <a:t> </a:t>
            </a:r>
            <a:r>
              <a:rPr lang="cs-CZ" dirty="0" err="1" smtClean="0">
                <a:latin typeface="Cambria" panose="02040503050406030204" pitchFamily="18" charset="0"/>
              </a:rPr>
              <a:t>proven</a:t>
            </a:r>
            <a:r>
              <a:rPr lang="cs-CZ" dirty="0" smtClean="0">
                <a:latin typeface="Cambria" panose="02040503050406030204" pitchFamily="18" charset="0"/>
              </a:rPr>
              <a:t>.</a:t>
            </a:r>
            <a:endParaRPr lang="cs-CZ" i="1" dirty="0" smtClean="0">
              <a:latin typeface="Cambria" panose="02040503050406030204" pitchFamily="18" charset="0"/>
            </a:endParaRPr>
          </a:p>
          <a:p>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60EABBF-5EB5-4C6D-9A38-A98F4F690DA2}" type="slidenum">
              <a:rPr lang="cs-CZ" sz="1200">
                <a:latin typeface="Trebuchet MS" panose="020B0603020202020204" pitchFamily="34" charset="0"/>
              </a:rPr>
              <a:pPr eaLnBrk="1" hangingPunct="1"/>
              <a:t>36</a:t>
            </a:fld>
            <a:endParaRPr lang="cs-CZ" sz="1200">
              <a:latin typeface="Trebuchet MS" panose="020B0603020202020204" pitchFamily="34" charset="0"/>
            </a:endParaRPr>
          </a:p>
        </p:txBody>
      </p:sp>
    </p:spTree>
    <p:extLst>
      <p:ext uri="{BB962C8B-B14F-4D97-AF65-F5344CB8AC3E}">
        <p14:creationId xmlns:p14="http://schemas.microsoft.com/office/powerpoint/2010/main" val="2814621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cs-CZ" smtClean="0"/>
              <a:t>Just satisfaction</a:t>
            </a:r>
            <a:endParaRPr lang="en-US" smtClean="0"/>
          </a:p>
        </p:txBody>
      </p:sp>
      <p:sp>
        <p:nvSpPr>
          <p:cNvPr id="44035" name="Content Placeholder 2"/>
          <p:cNvSpPr>
            <a:spLocks noGrp="1"/>
          </p:cNvSpPr>
          <p:nvPr>
            <p:ph idx="1"/>
          </p:nvPr>
        </p:nvSpPr>
        <p:spPr/>
        <p:txBody>
          <a:bodyPr>
            <a:normAutofit fontScale="85000" lnSpcReduction="10000"/>
          </a:bodyPr>
          <a:lstStyle/>
          <a:p>
            <a:r>
              <a:rPr lang="cs-CZ" smtClean="0"/>
              <a:t>immaterial damage</a:t>
            </a:r>
          </a:p>
          <a:p>
            <a:r>
              <a:rPr lang="cs-CZ" smtClean="0"/>
              <a:t>causal nexus</a:t>
            </a:r>
          </a:p>
          <a:p>
            <a:endParaRPr lang="cs-CZ" smtClean="0"/>
          </a:p>
          <a:p>
            <a:r>
              <a:rPr lang="cs-CZ" b="1" smtClean="0"/>
              <a:t>Tâtar v Romania (2007)</a:t>
            </a:r>
          </a:p>
          <a:p>
            <a:r>
              <a:rPr lang="cs-CZ" smtClean="0"/>
              <a:t>lived approximately 100 metres from a gold</a:t>
            </a:r>
            <a:r>
              <a:rPr lang="cs-CZ" baseline="30000" smtClean="0"/>
              <a:t> </a:t>
            </a:r>
            <a:r>
              <a:rPr lang="cs-CZ" smtClean="0"/>
              <a:t>mine,</a:t>
            </a:r>
          </a:p>
          <a:p>
            <a:r>
              <a:rPr lang="cs-CZ" smtClean="0"/>
              <a:t>the authorisation permit placed the operator</a:t>
            </a:r>
            <a:r>
              <a:rPr lang="cs-CZ" baseline="30000" smtClean="0"/>
              <a:t> </a:t>
            </a:r>
            <a:r>
              <a:rPr lang="cs-CZ" smtClean="0"/>
              <a:t>under a general duty to protect the environment.</a:t>
            </a:r>
          </a:p>
          <a:p>
            <a:r>
              <a:rPr lang="cs-CZ" smtClean="0"/>
              <a:t>no finding by the national authorities</a:t>
            </a:r>
            <a:r>
              <a:rPr lang="cs-CZ" baseline="30000" smtClean="0"/>
              <a:t> </a:t>
            </a:r>
            <a:r>
              <a:rPr lang="cs-CZ" smtClean="0"/>
              <a:t>that the activity was harmful to the environment or that it</a:t>
            </a:r>
            <a:r>
              <a:rPr lang="cs-CZ" baseline="30000" smtClean="0"/>
              <a:t> </a:t>
            </a:r>
            <a:r>
              <a:rPr lang="cs-CZ" smtClean="0"/>
              <a:t>was in violation of local environmental regulations</a:t>
            </a:r>
            <a:endParaRPr lang="cs-CZ" b="1" smtClean="0"/>
          </a:p>
          <a:p>
            <a:endParaRPr lang="cs-CZ" smtClean="0"/>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FEF0519-E679-4063-9B84-04AE6D97BD29}" type="slidenum">
              <a:rPr lang="cs-CZ" sz="1200">
                <a:latin typeface="Trebuchet MS" panose="020B0603020202020204" pitchFamily="34" charset="0"/>
              </a:rPr>
              <a:pPr eaLnBrk="1" hangingPunct="1"/>
              <a:t>37</a:t>
            </a:fld>
            <a:endParaRPr lang="cs-CZ" sz="1200">
              <a:latin typeface="Trebuchet MS" panose="020B0603020202020204" pitchFamily="34" charset="0"/>
            </a:endParaRPr>
          </a:p>
        </p:txBody>
      </p:sp>
    </p:spTree>
    <p:extLst>
      <p:ext uri="{BB962C8B-B14F-4D97-AF65-F5344CB8AC3E}">
        <p14:creationId xmlns:p14="http://schemas.microsoft.com/office/powerpoint/2010/main" val="4253292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5059" name="Content Placeholder 2"/>
          <p:cNvSpPr>
            <a:spLocks noGrp="1"/>
          </p:cNvSpPr>
          <p:nvPr>
            <p:ph idx="1"/>
          </p:nvPr>
        </p:nvSpPr>
        <p:spPr>
          <a:xfrm>
            <a:off x="928688" y="1143000"/>
            <a:ext cx="7772400" cy="4357688"/>
          </a:xfrm>
        </p:spPr>
        <p:txBody>
          <a:bodyPr>
            <a:normAutofit fontScale="77500" lnSpcReduction="20000"/>
          </a:bodyPr>
          <a:lstStyle/>
          <a:p>
            <a:r>
              <a:rPr lang="cs-CZ" smtClean="0"/>
              <a:t>almost complete absence of official decisions or</a:t>
            </a:r>
            <a:r>
              <a:rPr lang="cs-CZ" baseline="30000" smtClean="0"/>
              <a:t> </a:t>
            </a:r>
            <a:r>
              <a:rPr lang="cs-CZ" smtClean="0"/>
              <a:t>documentation which had taken into account the dangers to the</a:t>
            </a:r>
            <a:r>
              <a:rPr lang="cs-CZ" baseline="30000" smtClean="0"/>
              <a:t> </a:t>
            </a:r>
            <a:r>
              <a:rPr lang="cs-CZ" smtClean="0"/>
              <a:t>public and the environment inherent in the activity being undertaken</a:t>
            </a:r>
            <a:r>
              <a:rPr lang="cs-CZ" baseline="30000" smtClean="0"/>
              <a:t> </a:t>
            </a:r>
            <a:r>
              <a:rPr lang="cs-CZ" smtClean="0"/>
              <a:t>at the gold mine,</a:t>
            </a:r>
          </a:p>
          <a:p>
            <a:r>
              <a:rPr lang="cs-CZ" smtClean="0"/>
              <a:t>previous accidents,</a:t>
            </a:r>
          </a:p>
          <a:p>
            <a:r>
              <a:rPr lang="cs-CZ" smtClean="0"/>
              <a:t>the Court was unable to find any evidence to support</a:t>
            </a:r>
            <a:r>
              <a:rPr lang="cs-CZ" baseline="30000" smtClean="0"/>
              <a:t> </a:t>
            </a:r>
            <a:r>
              <a:rPr lang="cs-CZ" smtClean="0"/>
              <a:t>that this deterioration had been caused by the activities at</a:t>
            </a:r>
            <a:r>
              <a:rPr lang="cs-CZ" baseline="30000" smtClean="0"/>
              <a:t> </a:t>
            </a:r>
            <a:r>
              <a:rPr lang="cs-CZ" smtClean="0"/>
              <a:t>issue, the very existence of a serious and substantial risk</a:t>
            </a:r>
            <a:r>
              <a:rPr lang="cs-CZ" baseline="30000" smtClean="0"/>
              <a:t> </a:t>
            </a:r>
            <a:r>
              <a:rPr lang="cs-CZ" smtClean="0"/>
              <a:t>to the health and well-being of the claimants placed an obligation</a:t>
            </a:r>
            <a:r>
              <a:rPr lang="cs-CZ" baseline="30000" smtClean="0"/>
              <a:t> </a:t>
            </a:r>
            <a:r>
              <a:rPr lang="cs-CZ" smtClean="0"/>
              <a:t>on the state to adopt reasonable measures which were capable</a:t>
            </a:r>
            <a:r>
              <a:rPr lang="cs-CZ" baseline="30000" smtClean="0"/>
              <a:t> </a:t>
            </a:r>
            <a:r>
              <a:rPr lang="cs-CZ" smtClean="0"/>
              <a:t>of protecting their private and family life.</a:t>
            </a:r>
          </a:p>
          <a:p>
            <a:r>
              <a:rPr lang="cs-CZ" smtClean="0"/>
              <a:t>Violation of Art. 8 – but NO JUST SATISFACTION</a:t>
            </a:r>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B5ED0A7-DE3C-4959-A096-5D82071C908E}" type="slidenum">
              <a:rPr lang="cs-CZ" sz="1200">
                <a:latin typeface="Trebuchet MS" panose="020B0603020202020204" pitchFamily="34" charset="0"/>
              </a:rPr>
              <a:pPr eaLnBrk="1" hangingPunct="1"/>
              <a:t>38</a:t>
            </a:fld>
            <a:endParaRPr lang="cs-CZ" sz="1200">
              <a:latin typeface="Trebuchet MS" panose="020B0603020202020204" pitchFamily="34" charset="0"/>
            </a:endParaRPr>
          </a:p>
        </p:txBody>
      </p:sp>
    </p:spTree>
    <p:extLst>
      <p:ext uri="{BB962C8B-B14F-4D97-AF65-F5344CB8AC3E}">
        <p14:creationId xmlns:p14="http://schemas.microsoft.com/office/powerpoint/2010/main" val="1287807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cs-CZ" b="1" i="1" smtClean="0"/>
              <a:t>Taskin v Turkey </a:t>
            </a:r>
            <a:r>
              <a:rPr lang="cs-CZ" b="1" smtClean="0"/>
              <a:t>(2004)</a:t>
            </a:r>
            <a:endParaRPr lang="en-US" smtClean="0"/>
          </a:p>
        </p:txBody>
      </p:sp>
      <p:sp>
        <p:nvSpPr>
          <p:cNvPr id="46083" name="Content Placeholder 2"/>
          <p:cNvSpPr>
            <a:spLocks noGrp="1"/>
          </p:cNvSpPr>
          <p:nvPr>
            <p:ph idx="1"/>
          </p:nvPr>
        </p:nvSpPr>
        <p:spPr/>
        <p:txBody>
          <a:bodyPr>
            <a:normAutofit fontScale="92500" lnSpcReduction="20000"/>
          </a:bodyPr>
          <a:lstStyle/>
          <a:p>
            <a:r>
              <a:rPr lang="cs-CZ" smtClean="0"/>
              <a:t>application was submitted by individuals</a:t>
            </a:r>
            <a:r>
              <a:rPr lang="cs-CZ" baseline="30000" smtClean="0"/>
              <a:t> </a:t>
            </a:r>
            <a:r>
              <a:rPr lang="cs-CZ" smtClean="0"/>
              <a:t>living in the vicinity of a gold mine</a:t>
            </a:r>
          </a:p>
          <a:p>
            <a:r>
              <a:rPr lang="cs-CZ" smtClean="0"/>
              <a:t>the Supreme Administrative Court had found that the use</a:t>
            </a:r>
            <a:r>
              <a:rPr lang="cs-CZ" baseline="30000" smtClean="0"/>
              <a:t> </a:t>
            </a:r>
            <a:r>
              <a:rPr lang="cs-CZ" smtClean="0"/>
              <a:t>of sodium cyanide in the mine posed a threat to the local environment</a:t>
            </a:r>
            <a:r>
              <a:rPr lang="cs-CZ" baseline="30000" smtClean="0"/>
              <a:t> </a:t>
            </a:r>
            <a:r>
              <a:rPr lang="cs-CZ" smtClean="0"/>
              <a:t>and the health of the local population</a:t>
            </a:r>
          </a:p>
          <a:p>
            <a:r>
              <a:rPr lang="cs-CZ" smtClean="0"/>
              <a:t>the Council of Ministers adopted</a:t>
            </a:r>
            <a:r>
              <a:rPr lang="cs-CZ" baseline="30000" smtClean="0"/>
              <a:t> </a:t>
            </a:r>
            <a:r>
              <a:rPr lang="cs-CZ" smtClean="0"/>
              <a:t>a decision that the gold mine should continue its activities</a:t>
            </a:r>
          </a:p>
          <a:p>
            <a:r>
              <a:rPr lang="cs-CZ" smtClean="0"/>
              <a:t>Violation of Art. 6 and 8</a:t>
            </a:r>
          </a:p>
          <a:p>
            <a:r>
              <a:rPr lang="cs-CZ" smtClean="0"/>
              <a:t>All 10 applicants received 3.000 EUR</a:t>
            </a:r>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B65589B-FB74-4736-B9C0-E81EB919003E}" type="slidenum">
              <a:rPr lang="cs-CZ" sz="1200">
                <a:latin typeface="Trebuchet MS" panose="020B0603020202020204" pitchFamily="34" charset="0"/>
              </a:rPr>
              <a:pPr eaLnBrk="1" hangingPunct="1"/>
              <a:t>39</a:t>
            </a:fld>
            <a:endParaRPr lang="cs-CZ" sz="1200">
              <a:latin typeface="Trebuchet MS" panose="020B0603020202020204" pitchFamily="34" charset="0"/>
            </a:endParaRPr>
          </a:p>
        </p:txBody>
      </p:sp>
    </p:spTree>
    <p:extLst>
      <p:ext uri="{BB962C8B-B14F-4D97-AF65-F5344CB8AC3E}">
        <p14:creationId xmlns:p14="http://schemas.microsoft.com/office/powerpoint/2010/main" val="72584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utschland Klage gegen RWE - peruanischer Bauer Saúl Luciano Lliuya (picture-alliance/dpa/R. Weihrau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4238"/>
            <a:ext cx="666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ok vyhľadávania obrázkov pre dopyt peru germany far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112927"/>
            <a:ext cx="45478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01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cs-CZ" b="1" smtClean="0"/>
              <a:t>Brânduse v Romania (2009)</a:t>
            </a:r>
            <a:endParaRPr lang="en-US" smtClean="0"/>
          </a:p>
        </p:txBody>
      </p:sp>
      <p:sp>
        <p:nvSpPr>
          <p:cNvPr id="47107" name="Content Placeholder 2"/>
          <p:cNvSpPr>
            <a:spLocks noGrp="1"/>
          </p:cNvSpPr>
          <p:nvPr>
            <p:ph idx="1"/>
          </p:nvPr>
        </p:nvSpPr>
        <p:spPr/>
        <p:txBody>
          <a:bodyPr>
            <a:normAutofit lnSpcReduction="10000"/>
          </a:bodyPr>
          <a:lstStyle/>
          <a:p>
            <a:r>
              <a:rPr lang="cs-CZ" smtClean="0"/>
              <a:t>serving a ten year sentence in a prison for fraud. </a:t>
            </a:r>
          </a:p>
          <a:p>
            <a:r>
              <a:rPr lang="cs-CZ" smtClean="0"/>
              <a:t>several complaints about the conditions in the prison, including</a:t>
            </a:r>
            <a:r>
              <a:rPr lang="cs-CZ" baseline="30000" smtClean="0"/>
              <a:t> </a:t>
            </a:r>
            <a:r>
              <a:rPr lang="cs-CZ" smtClean="0"/>
              <a:t>over-crowding, poor food and invasion of privacy, all of which</a:t>
            </a:r>
            <a:r>
              <a:rPr lang="cs-CZ" baseline="30000" smtClean="0"/>
              <a:t> </a:t>
            </a:r>
            <a:r>
              <a:rPr lang="cs-CZ" smtClean="0"/>
              <a:t>he alleged were violations of his Convention rights. </a:t>
            </a:r>
          </a:p>
          <a:p>
            <a:r>
              <a:rPr lang="cs-CZ" smtClean="0"/>
              <a:t>one of</a:t>
            </a:r>
            <a:r>
              <a:rPr lang="cs-CZ" baseline="30000" smtClean="0"/>
              <a:t> </a:t>
            </a:r>
            <a:r>
              <a:rPr lang="cs-CZ" smtClean="0"/>
              <a:t>the complaints concerned the proximity of the prison to a rubbish</a:t>
            </a:r>
            <a:r>
              <a:rPr lang="cs-CZ" baseline="30000" smtClean="0"/>
              <a:t> </a:t>
            </a:r>
            <a:r>
              <a:rPr lang="cs-CZ" smtClean="0"/>
              <a:t>dump. </a:t>
            </a:r>
          </a:p>
          <a:p>
            <a:r>
              <a:rPr lang="cs-CZ" smtClean="0"/>
              <a:t>8.000 EUR</a:t>
            </a:r>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93D4AB3-DD11-4C68-B063-17A2C1AFCD32}" type="slidenum">
              <a:rPr lang="cs-CZ" sz="1200">
                <a:latin typeface="Trebuchet MS" panose="020B0603020202020204" pitchFamily="34" charset="0"/>
              </a:rPr>
              <a:pPr eaLnBrk="1" hangingPunct="1"/>
              <a:t>40</a:t>
            </a:fld>
            <a:endParaRPr lang="cs-CZ" sz="1200">
              <a:latin typeface="Trebuchet MS" panose="020B0603020202020204" pitchFamily="34" charset="0"/>
            </a:endParaRPr>
          </a:p>
        </p:txBody>
      </p:sp>
    </p:spTree>
    <p:extLst>
      <p:ext uri="{BB962C8B-B14F-4D97-AF65-F5344CB8AC3E}">
        <p14:creationId xmlns:p14="http://schemas.microsoft.com/office/powerpoint/2010/main" val="3163342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cs-CZ" b="1" smtClean="0"/>
              <a:t>Inter-American system</a:t>
            </a:r>
            <a:endParaRPr lang="en-US" smtClean="0"/>
          </a:p>
        </p:txBody>
      </p:sp>
      <p:sp>
        <p:nvSpPr>
          <p:cNvPr id="25603" name="Content Placeholder 2"/>
          <p:cNvSpPr>
            <a:spLocks noGrp="1"/>
          </p:cNvSpPr>
          <p:nvPr>
            <p:ph idx="1"/>
          </p:nvPr>
        </p:nvSpPr>
        <p:spPr/>
        <p:txBody>
          <a:bodyPr>
            <a:normAutofit fontScale="92500" lnSpcReduction="10000"/>
          </a:bodyPr>
          <a:lstStyle/>
          <a:p>
            <a:r>
              <a:rPr lang="cs-CZ" dirty="0" err="1" smtClean="0"/>
              <a:t>the</a:t>
            </a:r>
            <a:r>
              <a:rPr lang="cs-CZ" dirty="0" smtClean="0"/>
              <a:t> 1989 </a:t>
            </a:r>
            <a:r>
              <a:rPr lang="cs-CZ" dirty="0" err="1" smtClean="0"/>
              <a:t>protocol</a:t>
            </a:r>
            <a:r>
              <a:rPr lang="cs-CZ" dirty="0" smtClean="0"/>
              <a:t> to</a:t>
            </a:r>
            <a:r>
              <a:rPr lang="cs-CZ" baseline="30000" dirty="0" smtClean="0"/>
              <a:t> </a:t>
            </a:r>
            <a:r>
              <a:rPr lang="cs-CZ" dirty="0" err="1" smtClean="0"/>
              <a:t>the</a:t>
            </a:r>
            <a:r>
              <a:rPr lang="cs-CZ" dirty="0" smtClean="0"/>
              <a:t> </a:t>
            </a:r>
            <a:r>
              <a:rPr lang="cs-CZ" dirty="0" err="1" smtClean="0"/>
              <a:t>American</a:t>
            </a:r>
            <a:r>
              <a:rPr lang="cs-CZ" dirty="0" smtClean="0"/>
              <a:t> </a:t>
            </a:r>
            <a:r>
              <a:rPr lang="cs-CZ" dirty="0" err="1" smtClean="0"/>
              <a:t>Convention</a:t>
            </a:r>
            <a:r>
              <a:rPr lang="cs-CZ" dirty="0" smtClean="0"/>
              <a:t> </a:t>
            </a:r>
            <a:r>
              <a:rPr lang="cs-CZ" dirty="0" err="1" smtClean="0"/>
              <a:t>includes</a:t>
            </a:r>
            <a:r>
              <a:rPr lang="cs-CZ" dirty="0" smtClean="0"/>
              <a:t> a </a:t>
            </a:r>
            <a:r>
              <a:rPr lang="cs-CZ" dirty="0" err="1" smtClean="0"/>
              <a:t>right</a:t>
            </a:r>
            <a:r>
              <a:rPr lang="cs-CZ" dirty="0" smtClean="0"/>
              <a:t> to a </a:t>
            </a:r>
            <a:r>
              <a:rPr lang="cs-CZ" dirty="0" err="1" smtClean="0"/>
              <a:t>clean</a:t>
            </a:r>
            <a:r>
              <a:rPr lang="cs-CZ" dirty="0" smtClean="0"/>
              <a:t> </a:t>
            </a:r>
            <a:r>
              <a:rPr lang="cs-CZ" dirty="0" err="1" smtClean="0"/>
              <a:t>environment</a:t>
            </a:r>
            <a:r>
              <a:rPr lang="cs-CZ" dirty="0" smtClean="0"/>
              <a:t>, </a:t>
            </a:r>
            <a:r>
              <a:rPr lang="cs-CZ" dirty="0" err="1" smtClean="0"/>
              <a:t>this</a:t>
            </a:r>
            <a:r>
              <a:rPr lang="cs-CZ" dirty="0" smtClean="0"/>
              <a:t> </a:t>
            </a:r>
            <a:r>
              <a:rPr lang="cs-CZ" dirty="0" err="1" smtClean="0"/>
              <a:t>right</a:t>
            </a:r>
            <a:r>
              <a:rPr lang="cs-CZ" dirty="0" smtClean="0"/>
              <a:t> </a:t>
            </a:r>
            <a:r>
              <a:rPr lang="cs-CZ" dirty="0" err="1" smtClean="0"/>
              <a:t>is</a:t>
            </a:r>
            <a:r>
              <a:rPr lang="cs-CZ" dirty="0" smtClean="0"/>
              <a:t> </a:t>
            </a:r>
            <a:r>
              <a:rPr lang="cs-CZ" b="1" dirty="0" smtClean="0"/>
              <a:t>not </a:t>
            </a:r>
            <a:r>
              <a:rPr lang="cs-CZ" b="1" dirty="0" err="1" smtClean="0"/>
              <a:t>amongst</a:t>
            </a:r>
            <a:r>
              <a:rPr lang="cs-CZ" b="1" dirty="0" smtClean="0"/>
              <a:t> </a:t>
            </a:r>
            <a:r>
              <a:rPr lang="cs-CZ" dirty="0" err="1" smtClean="0"/>
              <a:t>those</a:t>
            </a:r>
            <a:r>
              <a:rPr lang="cs-CZ" dirty="0" smtClean="0"/>
              <a:t> </a:t>
            </a:r>
            <a:r>
              <a:rPr lang="cs-CZ" dirty="0" err="1" smtClean="0"/>
              <a:t>that</a:t>
            </a:r>
            <a:r>
              <a:rPr lang="cs-CZ" dirty="0" smtClean="0"/>
              <a:t> </a:t>
            </a:r>
            <a:r>
              <a:rPr lang="cs-CZ" dirty="0" err="1" smtClean="0"/>
              <a:t>can</a:t>
            </a:r>
            <a:r>
              <a:rPr lang="cs-CZ" dirty="0" smtClean="0"/>
              <a:t> </a:t>
            </a:r>
            <a:r>
              <a:rPr lang="cs-CZ" dirty="0" err="1" smtClean="0"/>
              <a:t>be</a:t>
            </a:r>
            <a:r>
              <a:rPr lang="cs-CZ" dirty="0" smtClean="0"/>
              <a:t> </a:t>
            </a:r>
            <a:r>
              <a:rPr lang="cs-CZ" dirty="0" err="1" smtClean="0"/>
              <a:t>the</a:t>
            </a:r>
            <a:r>
              <a:rPr lang="cs-CZ" dirty="0" smtClean="0"/>
              <a:t> </a:t>
            </a:r>
            <a:r>
              <a:rPr lang="cs-CZ" dirty="0" err="1" smtClean="0"/>
              <a:t>subject</a:t>
            </a:r>
            <a:r>
              <a:rPr lang="cs-CZ" dirty="0" smtClean="0"/>
              <a:t> </a:t>
            </a:r>
            <a:r>
              <a:rPr lang="cs-CZ" dirty="0" err="1" smtClean="0"/>
              <a:t>of</a:t>
            </a:r>
            <a:r>
              <a:rPr lang="cs-CZ" dirty="0" smtClean="0"/>
              <a:t> </a:t>
            </a:r>
            <a:r>
              <a:rPr lang="cs-CZ" dirty="0" err="1" smtClean="0"/>
              <a:t>individual</a:t>
            </a:r>
            <a:r>
              <a:rPr lang="cs-CZ" baseline="30000" dirty="0" smtClean="0"/>
              <a:t> </a:t>
            </a:r>
            <a:r>
              <a:rPr lang="cs-CZ" dirty="0" err="1" smtClean="0"/>
              <a:t>petitions</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acting</a:t>
            </a:r>
            <a:r>
              <a:rPr lang="cs-CZ" dirty="0" smtClean="0"/>
              <a:t> </a:t>
            </a:r>
            <a:r>
              <a:rPr lang="cs-CZ" dirty="0" err="1" smtClean="0"/>
              <a:t>state</a:t>
            </a:r>
            <a:r>
              <a:rPr lang="cs-CZ" smtClean="0"/>
              <a:t>.</a:t>
            </a:r>
          </a:p>
          <a:p>
            <a:endParaRPr lang="cs-CZ" smtClean="0"/>
          </a:p>
          <a:p>
            <a:r>
              <a:rPr lang="cs-CZ" i="1" dirty="0" err="1" smtClean="0"/>
              <a:t>Yanomami</a:t>
            </a:r>
            <a:r>
              <a:rPr lang="cs-CZ" i="1" dirty="0" smtClean="0"/>
              <a:t> </a:t>
            </a:r>
            <a:r>
              <a:rPr lang="cs-CZ" i="1" dirty="0" err="1" smtClean="0"/>
              <a:t>Indians</a:t>
            </a:r>
            <a:r>
              <a:rPr lang="cs-CZ" i="1" dirty="0" smtClean="0"/>
              <a:t> v. </a:t>
            </a:r>
            <a:r>
              <a:rPr lang="cs-CZ" i="1" dirty="0" err="1" smtClean="0"/>
              <a:t>Brazil</a:t>
            </a:r>
            <a:endParaRPr lang="cs-CZ" i="1" dirty="0" smtClean="0"/>
          </a:p>
          <a:p>
            <a:r>
              <a:rPr lang="cs-CZ" sz="2000" dirty="0" err="1" smtClean="0"/>
              <a:t>Offices</a:t>
            </a:r>
            <a:r>
              <a:rPr lang="cs-CZ" sz="2000" dirty="0" smtClean="0"/>
              <a:t> </a:t>
            </a:r>
            <a:r>
              <a:rPr lang="cs-CZ" sz="2000" dirty="0" err="1" smtClean="0"/>
              <a:t>directly</a:t>
            </a:r>
            <a:r>
              <a:rPr lang="cs-CZ" sz="2000" dirty="0" smtClean="0"/>
              <a:t> </a:t>
            </a:r>
            <a:r>
              <a:rPr lang="cs-CZ" sz="2000" dirty="0" err="1" smtClean="0"/>
              <a:t>concerned</a:t>
            </a:r>
            <a:r>
              <a:rPr lang="cs-CZ" sz="2000" dirty="0" smtClean="0"/>
              <a:t> </a:t>
            </a:r>
            <a:r>
              <a:rPr lang="cs-CZ" sz="2000" dirty="0" err="1" smtClean="0"/>
              <a:t>with</a:t>
            </a:r>
            <a:r>
              <a:rPr lang="cs-CZ" sz="2000" dirty="0" smtClean="0"/>
              <a:t> </a:t>
            </a:r>
            <a:r>
              <a:rPr lang="cs-CZ" sz="2000" dirty="0" err="1" smtClean="0"/>
              <a:t>the</a:t>
            </a:r>
            <a:r>
              <a:rPr lang="cs-CZ" sz="2000" dirty="0" smtClean="0"/>
              <a:t> </a:t>
            </a:r>
            <a:r>
              <a:rPr lang="cs-CZ" sz="2000" dirty="0" err="1" smtClean="0"/>
              <a:t>living</a:t>
            </a:r>
            <a:r>
              <a:rPr lang="cs-CZ" sz="2000" dirty="0" smtClean="0"/>
              <a:t> </a:t>
            </a:r>
            <a:r>
              <a:rPr lang="cs-CZ" sz="2000" dirty="0" err="1" smtClean="0"/>
              <a:t>conditions</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Indians</a:t>
            </a:r>
            <a:r>
              <a:rPr lang="cs-CZ" sz="2000" dirty="0" smtClean="0"/>
              <a:t> </a:t>
            </a:r>
            <a:r>
              <a:rPr lang="cs-CZ" sz="2000" dirty="0" err="1" smtClean="0"/>
              <a:t>treated</a:t>
            </a:r>
            <a:r>
              <a:rPr lang="cs-CZ" sz="2000" dirty="0" smtClean="0"/>
              <a:t> </a:t>
            </a:r>
            <a:r>
              <a:rPr lang="cs-CZ" sz="2000" dirty="0" err="1" smtClean="0"/>
              <a:t>them</a:t>
            </a:r>
            <a:r>
              <a:rPr lang="cs-CZ" sz="2000" baseline="30000" dirty="0" smtClean="0"/>
              <a:t> </a:t>
            </a:r>
            <a:r>
              <a:rPr lang="cs-CZ" sz="2000" dirty="0" smtClean="0"/>
              <a:t>as </a:t>
            </a:r>
            <a:r>
              <a:rPr lang="cs-CZ" sz="2000" dirty="0" err="1" smtClean="0"/>
              <a:t>legitimate</a:t>
            </a:r>
            <a:r>
              <a:rPr lang="cs-CZ" sz="2000" dirty="0" smtClean="0"/>
              <a:t> </a:t>
            </a:r>
            <a:r>
              <a:rPr lang="cs-CZ" sz="2000" dirty="0" err="1" smtClean="0"/>
              <a:t>representatives</a:t>
            </a:r>
            <a:endParaRPr lang="cs-CZ" sz="2000" dirty="0" smtClean="0"/>
          </a:p>
          <a:p>
            <a:r>
              <a:rPr lang="en-US" sz="2000" dirty="0" smtClean="0"/>
              <a:t>The Commission decided in favor of the petitioners and held that the Brazilian government had violated the Indians' right to life, liberty, and personal security by failing to take measures to prevent environmental damage which led to loss of life. </a:t>
            </a:r>
            <a:endParaRPr lang="cs-CZ" sz="2000" i="1"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1A36D25-9189-4CFB-92A2-7BF5D96D849D}" type="slidenum">
              <a:rPr lang="cs-CZ" sz="1200">
                <a:latin typeface="Trebuchet MS" panose="020B0603020202020204" pitchFamily="34" charset="0"/>
              </a:rPr>
              <a:pPr eaLnBrk="1" hangingPunct="1"/>
              <a:t>41</a:t>
            </a:fld>
            <a:endParaRPr lang="cs-CZ" sz="1200">
              <a:latin typeface="Trebuchet MS" panose="020B0603020202020204" pitchFamily="34" charset="0"/>
            </a:endParaRPr>
          </a:p>
        </p:txBody>
      </p:sp>
    </p:spTree>
    <p:extLst>
      <p:ext uri="{BB962C8B-B14F-4D97-AF65-F5344CB8AC3E}">
        <p14:creationId xmlns:p14="http://schemas.microsoft.com/office/powerpoint/2010/main" val="148039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685800" y="980728"/>
            <a:ext cx="7772400" cy="4357688"/>
          </a:xfrm>
        </p:spPr>
        <p:txBody>
          <a:bodyPr>
            <a:normAutofit fontScale="85000" lnSpcReduction="20000"/>
          </a:bodyPr>
          <a:lstStyle/>
          <a:p>
            <a:pPr marL="0" indent="0">
              <a:buNone/>
            </a:pPr>
            <a:r>
              <a:rPr lang="en-US" b="1" dirty="0" smtClean="0">
                <a:latin typeface="Cambria" panose="02040503050406030204" pitchFamily="18" charset="0"/>
              </a:rPr>
              <a:t>Additional Protocol to the American Convention on Human Rights in the Area of Economic, Social and Cultural Rights</a:t>
            </a:r>
            <a:r>
              <a:rPr lang="cs-CZ" b="1" dirty="0" smtClean="0">
                <a:latin typeface="Cambria" panose="02040503050406030204" pitchFamily="18" charset="0"/>
              </a:rPr>
              <a:t> (1989)</a:t>
            </a:r>
          </a:p>
          <a:p>
            <a:r>
              <a:rPr lang="en-US" dirty="0" smtClean="0">
                <a:latin typeface="Cambria" panose="02040503050406030204" pitchFamily="18" charset="0"/>
              </a:rPr>
              <a:t>Article 11 provides:</a:t>
            </a:r>
          </a:p>
          <a:p>
            <a:r>
              <a:rPr lang="en-US" dirty="0" smtClean="0">
                <a:latin typeface="Cambria" panose="02040503050406030204" pitchFamily="18" charset="0"/>
              </a:rPr>
              <a:t>1. Everyone shall have the right to live in a healthy environment and to have access to basic public services.</a:t>
            </a:r>
          </a:p>
          <a:p>
            <a:r>
              <a:rPr lang="en-US" dirty="0" smtClean="0">
                <a:latin typeface="Cambria" panose="02040503050406030204" pitchFamily="18" charset="0"/>
              </a:rPr>
              <a:t>  </a:t>
            </a:r>
          </a:p>
          <a:p>
            <a:r>
              <a:rPr lang="en-US" dirty="0" smtClean="0">
                <a:latin typeface="Cambria" panose="02040503050406030204" pitchFamily="18" charset="0"/>
              </a:rPr>
              <a:t>2. The States Parties shall promote the protection, preservation and improvement of the environment. </a:t>
            </a:r>
          </a:p>
          <a:p>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860F009-8535-4AD4-A5C2-BEEE9578E2ED}" type="slidenum">
              <a:rPr lang="cs-CZ" sz="1200">
                <a:latin typeface="Trebuchet MS" panose="020B0603020202020204" pitchFamily="34" charset="0"/>
              </a:rPr>
              <a:pPr eaLnBrk="1" hangingPunct="1"/>
              <a:t>42</a:t>
            </a:fld>
            <a:endParaRPr lang="cs-CZ" sz="1200">
              <a:latin typeface="Trebuchet MS" panose="020B0603020202020204" pitchFamily="34" charset="0"/>
            </a:endParaRPr>
          </a:p>
        </p:txBody>
      </p:sp>
    </p:spTree>
    <p:extLst>
      <p:ext uri="{BB962C8B-B14F-4D97-AF65-F5344CB8AC3E}">
        <p14:creationId xmlns:p14="http://schemas.microsoft.com/office/powerpoint/2010/main" val="2085367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cs-CZ" b="1" smtClean="0"/>
              <a:t>The African system</a:t>
            </a:r>
            <a:endParaRPr lang="en-US" smtClean="0"/>
          </a:p>
        </p:txBody>
      </p:sp>
      <p:sp>
        <p:nvSpPr>
          <p:cNvPr id="26627" name="Content Placeholder 2"/>
          <p:cNvSpPr>
            <a:spLocks noGrp="1"/>
          </p:cNvSpPr>
          <p:nvPr>
            <p:ph idx="1"/>
          </p:nvPr>
        </p:nvSpPr>
        <p:spPr/>
        <p:txBody>
          <a:bodyPr>
            <a:normAutofit fontScale="85000" lnSpcReduction="10000"/>
          </a:bodyPr>
          <a:lstStyle/>
          <a:p>
            <a:r>
              <a:rPr lang="cs-CZ" smtClean="0"/>
              <a:t>features not only political and civil rights</a:t>
            </a:r>
            <a:r>
              <a:rPr lang="cs-CZ" baseline="30000" smtClean="0"/>
              <a:t> </a:t>
            </a:r>
            <a:r>
              <a:rPr lang="cs-CZ" smtClean="0"/>
              <a:t>but also environmental, economic, social and cultural rights,</a:t>
            </a:r>
          </a:p>
          <a:p>
            <a:r>
              <a:rPr lang="cs-CZ" smtClean="0"/>
              <a:t>the Charter was also the first human</a:t>
            </a:r>
            <a:r>
              <a:rPr lang="cs-CZ" baseline="30000" smtClean="0"/>
              <a:t> </a:t>
            </a:r>
            <a:r>
              <a:rPr lang="cs-CZ" smtClean="0"/>
              <a:t>rights treaty to include the right to a satisfactory environment,</a:t>
            </a:r>
            <a:r>
              <a:rPr lang="cs-CZ" baseline="30000" smtClean="0"/>
              <a:t> </a:t>
            </a:r>
            <a:r>
              <a:rPr lang="cs-CZ" smtClean="0"/>
              <a:t>which has been categorised as a third generation right or a</a:t>
            </a:r>
            <a:r>
              <a:rPr lang="cs-CZ" baseline="30000" smtClean="0"/>
              <a:t> </a:t>
            </a:r>
            <a:r>
              <a:rPr lang="cs-CZ" smtClean="0"/>
              <a:t>solidarity right.</a:t>
            </a:r>
          </a:p>
          <a:p>
            <a:r>
              <a:rPr lang="cs-CZ" smtClean="0"/>
              <a:t>Article 24 of the ACHPR: </a:t>
            </a:r>
            <a:r>
              <a:rPr lang="cs-CZ" i="1" smtClean="0"/>
              <a:t>"all peoples shall have the</a:t>
            </a:r>
            <a:r>
              <a:rPr lang="cs-CZ" i="1" baseline="30000" smtClean="0"/>
              <a:t> </a:t>
            </a:r>
            <a:r>
              <a:rPr lang="cs-CZ" i="1" smtClean="0"/>
              <a:t>right to a general satisfactory environment favourable to their</a:t>
            </a:r>
            <a:r>
              <a:rPr lang="cs-CZ" i="1" baseline="30000" smtClean="0"/>
              <a:t> </a:t>
            </a:r>
            <a:r>
              <a:rPr lang="cs-CZ" i="1" smtClean="0"/>
              <a:t>development"</a:t>
            </a:r>
          </a:p>
          <a:p>
            <a:r>
              <a:rPr lang="cs-CZ" i="1" smtClean="0"/>
              <a:t>actio popularis </a:t>
            </a:r>
            <a:r>
              <a:rPr lang="cs-CZ" smtClean="0"/>
              <a:t>possible</a:t>
            </a:r>
          </a:p>
          <a:p>
            <a:r>
              <a:rPr lang="cs-CZ" i="1" smtClean="0"/>
              <a:t>SERAC v Nigeria</a:t>
            </a:r>
            <a:endParaRPr lang="en-US" smtClean="0"/>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B2913F8-38E9-4D66-BCC4-A6615D9B4912}" type="slidenum">
              <a:rPr lang="cs-CZ" sz="1200">
                <a:latin typeface="Trebuchet MS" panose="020B0603020202020204" pitchFamily="34" charset="0"/>
              </a:rPr>
              <a:pPr eaLnBrk="1" hangingPunct="1"/>
              <a:t>43</a:t>
            </a:fld>
            <a:endParaRPr lang="cs-CZ" sz="1200">
              <a:latin typeface="Trebuchet MS" panose="020B0603020202020204" pitchFamily="34" charset="0"/>
            </a:endParaRPr>
          </a:p>
        </p:txBody>
      </p:sp>
    </p:spTree>
    <p:extLst>
      <p:ext uri="{BB962C8B-B14F-4D97-AF65-F5344CB8AC3E}">
        <p14:creationId xmlns:p14="http://schemas.microsoft.com/office/powerpoint/2010/main" val="3225109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fontScale="92500" lnSpcReduction="10000"/>
          </a:bodyPr>
          <a:lstStyle/>
          <a:p>
            <a:pPr marL="0" indent="0">
              <a:buNone/>
            </a:pPr>
            <a:r>
              <a:rPr lang="en-US" b="1" dirty="0" smtClean="0">
                <a:latin typeface="Cambria" panose="02040503050406030204" pitchFamily="18" charset="0"/>
              </a:rPr>
              <a:t>1981 African Charter on Human and Peoples' Rights</a:t>
            </a:r>
            <a:endParaRPr lang="cs-CZ" b="1" dirty="0" smtClean="0">
              <a:latin typeface="Cambria" panose="02040503050406030204" pitchFamily="18" charset="0"/>
            </a:endParaRPr>
          </a:p>
          <a:p>
            <a:r>
              <a:rPr lang="en-US" dirty="0" smtClean="0">
                <a:latin typeface="Cambria" panose="02040503050406030204" pitchFamily="18" charset="0"/>
              </a:rPr>
              <a:t>Article 24</a:t>
            </a:r>
            <a:r>
              <a:rPr lang="cs-CZ" dirty="0" smtClean="0">
                <a:latin typeface="Cambria" panose="02040503050406030204" pitchFamily="18" charset="0"/>
              </a:rPr>
              <a:t>: </a:t>
            </a:r>
            <a:r>
              <a:rPr lang="en-US" i="1" dirty="0" smtClean="0">
                <a:latin typeface="Cambria" panose="02040503050406030204" pitchFamily="18" charset="0"/>
              </a:rPr>
              <a:t>"all peoples shall have the right to a general satisfactory environment </a:t>
            </a:r>
            <a:r>
              <a:rPr lang="en-US" i="1" dirty="0" err="1" smtClean="0">
                <a:latin typeface="Cambria" panose="02040503050406030204" pitchFamily="18" charset="0"/>
              </a:rPr>
              <a:t>favourable</a:t>
            </a:r>
            <a:r>
              <a:rPr lang="en-US" i="1" dirty="0" smtClean="0">
                <a:latin typeface="Cambria" panose="02040503050406030204" pitchFamily="18" charset="0"/>
              </a:rPr>
              <a:t> to their development."</a:t>
            </a:r>
            <a:endParaRPr lang="cs-CZ" i="1" dirty="0" smtClean="0">
              <a:latin typeface="Cambria" panose="02040503050406030204" pitchFamily="18" charset="0"/>
            </a:endParaRPr>
          </a:p>
          <a:p>
            <a:r>
              <a:rPr lang="en-US" dirty="0" smtClean="0">
                <a:latin typeface="Cambria" panose="02040503050406030204" pitchFamily="18" charset="0"/>
              </a:rPr>
              <a:t>Article 21</a:t>
            </a:r>
            <a:r>
              <a:rPr lang="cs-CZ" dirty="0" smtClean="0">
                <a:latin typeface="Cambria" panose="02040503050406030204" pitchFamily="18" charset="0"/>
              </a:rPr>
              <a:t>:</a:t>
            </a:r>
            <a:r>
              <a:rPr lang="en-US" dirty="0" smtClean="0">
                <a:latin typeface="Cambria" panose="02040503050406030204" pitchFamily="18" charset="0"/>
              </a:rPr>
              <a:t> </a:t>
            </a:r>
            <a:r>
              <a:rPr lang="en-US" i="1" dirty="0" smtClean="0">
                <a:latin typeface="Cambria" panose="02040503050406030204" pitchFamily="18" charset="0"/>
              </a:rPr>
              <a:t>"all peoples shall freely dispose of their wealth and natural resources. This right shall be exercised in the exclusive interest of the people. In no case shall a people be deprived of it.</a:t>
            </a:r>
            <a:r>
              <a:rPr lang="cs-CZ" i="1" dirty="0" smtClean="0">
                <a:latin typeface="Cambria" panose="02040503050406030204" pitchFamily="18" charset="0"/>
              </a:rPr>
              <a:t>“</a:t>
            </a:r>
          </a:p>
          <a:p>
            <a:endParaRPr lang="en-US" dirty="0" smtClean="0">
              <a:latin typeface="Cambria" panose="02040503050406030204" pitchFamily="18" charset="0"/>
            </a:endParaRP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3E3D6A0-36A1-4C64-A23B-C4D0B14576CA}" type="slidenum">
              <a:rPr lang="cs-CZ" sz="1200">
                <a:latin typeface="Trebuchet MS" panose="020B0603020202020204" pitchFamily="34" charset="0"/>
              </a:rPr>
              <a:pPr eaLnBrk="1" hangingPunct="1"/>
              <a:t>44</a:t>
            </a:fld>
            <a:endParaRPr lang="cs-CZ" sz="1200">
              <a:latin typeface="Trebuchet MS" panose="020B0603020202020204" pitchFamily="34" charset="0"/>
            </a:endParaRPr>
          </a:p>
        </p:txBody>
      </p:sp>
      <p:sp>
        <p:nvSpPr>
          <p:cNvPr id="2" name="Nadpis 1"/>
          <p:cNvSpPr>
            <a:spLocks noGrp="1"/>
          </p:cNvSpPr>
          <p:nvPr>
            <p:ph type="title"/>
          </p:nvPr>
        </p:nvSpPr>
        <p:spPr/>
        <p:txBody>
          <a:bodyPr/>
          <a:lstStyle/>
          <a:p>
            <a:endParaRPr lang="cs-CZ"/>
          </a:p>
        </p:txBody>
      </p:sp>
    </p:spTree>
    <p:extLst>
      <p:ext uri="{BB962C8B-B14F-4D97-AF65-F5344CB8AC3E}">
        <p14:creationId xmlns:p14="http://schemas.microsoft.com/office/powerpoint/2010/main" val="1603037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a:xfrm>
            <a:off x="357188" y="1214438"/>
            <a:ext cx="8386762" cy="4357687"/>
          </a:xfrm>
        </p:spPr>
        <p:txBody>
          <a:bodyPr>
            <a:normAutofit lnSpcReduction="10000"/>
          </a:bodyPr>
          <a:lstStyle/>
          <a:p>
            <a:endParaRPr lang="cs-CZ" dirty="0" smtClean="0"/>
          </a:p>
          <a:p>
            <a:r>
              <a:rPr lang="en-US" sz="2000" dirty="0" smtClean="0"/>
              <a:t>CHARTER</a:t>
            </a:r>
            <a:r>
              <a:rPr lang="cs-CZ" sz="2000" dirty="0" smtClean="0"/>
              <a:t> </a:t>
            </a:r>
            <a:r>
              <a:rPr lang="en-US" sz="2000" dirty="0" smtClean="0"/>
              <a:t>OF</a:t>
            </a:r>
            <a:r>
              <a:rPr lang="cs-CZ" sz="2000" dirty="0" smtClean="0"/>
              <a:t> </a:t>
            </a:r>
            <a:r>
              <a:rPr lang="en-US" sz="2000" dirty="0" smtClean="0"/>
              <a:t>FUNDAMENTAL</a:t>
            </a:r>
            <a:r>
              <a:rPr lang="cs-CZ" sz="2000" dirty="0" smtClean="0"/>
              <a:t> </a:t>
            </a:r>
            <a:r>
              <a:rPr lang="en-US" sz="2000" dirty="0" smtClean="0"/>
              <a:t>RIGH</a:t>
            </a:r>
            <a:r>
              <a:rPr lang="cs-CZ" sz="2000" dirty="0" smtClean="0"/>
              <a:t>TS</a:t>
            </a:r>
          </a:p>
          <a:p>
            <a:pPr>
              <a:buFont typeface="Wingdings" panose="05000000000000000000" pitchFamily="2" charset="2"/>
              <a:buNone/>
            </a:pPr>
            <a:r>
              <a:rPr lang="en-US" sz="2000" b="1" dirty="0" smtClean="0"/>
              <a:t>Article</a:t>
            </a:r>
            <a:r>
              <a:rPr lang="cs-CZ" sz="2000" b="1" dirty="0" smtClean="0"/>
              <a:t> </a:t>
            </a:r>
            <a:r>
              <a:rPr lang="en-US" sz="2000" b="1" dirty="0" smtClean="0"/>
              <a:t>37</a:t>
            </a:r>
            <a:r>
              <a:rPr lang="cs-CZ" sz="2000" b="1" dirty="0" smtClean="0"/>
              <a:t> </a:t>
            </a:r>
            <a:r>
              <a:rPr lang="en-US" sz="2000" b="1" dirty="0" smtClean="0"/>
              <a:t>Environmental</a:t>
            </a:r>
            <a:r>
              <a:rPr lang="cs-CZ" sz="2000" b="1" dirty="0" smtClean="0"/>
              <a:t> </a:t>
            </a:r>
            <a:r>
              <a:rPr lang="en-US" sz="2000" b="1" dirty="0" smtClean="0"/>
              <a:t>protection</a:t>
            </a:r>
          </a:p>
          <a:p>
            <a:pPr>
              <a:buFont typeface="Wingdings" panose="05000000000000000000" pitchFamily="2" charset="2"/>
              <a:buNone/>
            </a:pPr>
            <a:r>
              <a:rPr lang="cs-CZ" sz="2000" dirty="0" smtClean="0"/>
              <a:t>     </a:t>
            </a:r>
            <a:r>
              <a:rPr lang="en-US" sz="2000" dirty="0" smtClean="0"/>
              <a:t>A</a:t>
            </a:r>
            <a:r>
              <a:rPr lang="cs-CZ" sz="2000" dirty="0" smtClean="0"/>
              <a:t> </a:t>
            </a:r>
            <a:r>
              <a:rPr lang="en-US" sz="2000" dirty="0" smtClean="0"/>
              <a:t>high</a:t>
            </a:r>
            <a:r>
              <a:rPr lang="cs-CZ" sz="2000" dirty="0" smtClean="0"/>
              <a:t> </a:t>
            </a:r>
            <a:r>
              <a:rPr lang="en-US" sz="2000" dirty="0" smtClean="0"/>
              <a:t>level</a:t>
            </a:r>
            <a:r>
              <a:rPr lang="cs-CZ" sz="2000" dirty="0" smtClean="0"/>
              <a:t> </a:t>
            </a:r>
            <a:r>
              <a:rPr lang="en-US" sz="2000" dirty="0" smtClean="0"/>
              <a:t>of</a:t>
            </a:r>
            <a:r>
              <a:rPr lang="cs-CZ" sz="2000" dirty="0" smtClean="0"/>
              <a:t> </a:t>
            </a:r>
            <a:r>
              <a:rPr lang="en-US" sz="2000" dirty="0" smtClean="0"/>
              <a:t>environmental</a:t>
            </a:r>
            <a:r>
              <a:rPr lang="cs-CZ" sz="2000" dirty="0" smtClean="0"/>
              <a:t> </a:t>
            </a:r>
            <a:r>
              <a:rPr lang="en-US" sz="2000" dirty="0" smtClean="0"/>
              <a:t>protection</a:t>
            </a:r>
            <a:r>
              <a:rPr lang="cs-CZ" sz="2000" dirty="0" smtClean="0"/>
              <a:t> </a:t>
            </a:r>
            <a:r>
              <a:rPr lang="en-US" sz="2000" dirty="0" smtClean="0"/>
              <a:t>and</a:t>
            </a:r>
            <a:r>
              <a:rPr lang="cs-CZ" sz="2000" dirty="0" smtClean="0"/>
              <a:t> </a:t>
            </a:r>
            <a:r>
              <a:rPr lang="en-US" sz="2000" dirty="0" smtClean="0"/>
              <a:t>the</a:t>
            </a:r>
            <a:r>
              <a:rPr lang="cs-CZ" sz="2000" dirty="0" smtClean="0"/>
              <a:t> </a:t>
            </a:r>
            <a:r>
              <a:rPr lang="en-US" sz="2000" dirty="0" smtClean="0"/>
              <a:t>improvement</a:t>
            </a:r>
            <a:r>
              <a:rPr lang="cs-CZ" sz="2000" dirty="0" smtClean="0"/>
              <a:t> </a:t>
            </a:r>
            <a:r>
              <a:rPr lang="en-US" sz="2000" dirty="0" smtClean="0"/>
              <a:t>of</a:t>
            </a:r>
            <a:r>
              <a:rPr lang="cs-CZ" sz="2000" dirty="0" smtClean="0"/>
              <a:t> </a:t>
            </a:r>
            <a:r>
              <a:rPr lang="en-US" sz="2000" dirty="0" smtClean="0"/>
              <a:t>the</a:t>
            </a:r>
            <a:r>
              <a:rPr lang="cs-CZ" sz="2000" dirty="0" smtClean="0"/>
              <a:t> </a:t>
            </a:r>
            <a:r>
              <a:rPr lang="en-US" sz="2000" dirty="0" smtClean="0"/>
              <a:t>quality</a:t>
            </a:r>
            <a:r>
              <a:rPr lang="cs-CZ" sz="2000" dirty="0" smtClean="0"/>
              <a:t> </a:t>
            </a:r>
            <a:r>
              <a:rPr lang="en-US" sz="2000" dirty="0" smtClean="0"/>
              <a:t>of</a:t>
            </a:r>
            <a:r>
              <a:rPr lang="cs-CZ" sz="2000" dirty="0" smtClean="0"/>
              <a:t> </a:t>
            </a:r>
            <a:r>
              <a:rPr lang="en-US" sz="2000" dirty="0" smtClean="0"/>
              <a:t>the</a:t>
            </a:r>
            <a:r>
              <a:rPr lang="cs-CZ" sz="2000" dirty="0" smtClean="0"/>
              <a:t> </a:t>
            </a:r>
            <a:r>
              <a:rPr lang="en-US" sz="2000" dirty="0" smtClean="0"/>
              <a:t>environment</a:t>
            </a:r>
            <a:r>
              <a:rPr lang="cs-CZ" sz="2000" dirty="0" smtClean="0"/>
              <a:t> </a:t>
            </a:r>
            <a:r>
              <a:rPr lang="en-US" sz="2000" dirty="0" smtClean="0"/>
              <a:t>must</a:t>
            </a:r>
            <a:r>
              <a:rPr lang="cs-CZ" sz="2000" dirty="0" smtClean="0"/>
              <a:t> b</a:t>
            </a:r>
            <a:r>
              <a:rPr lang="en-US" sz="2000" dirty="0" smtClean="0"/>
              <a:t>e</a:t>
            </a:r>
            <a:r>
              <a:rPr lang="cs-CZ" sz="2000" dirty="0" smtClean="0"/>
              <a:t> </a:t>
            </a:r>
            <a:r>
              <a:rPr lang="en-US" sz="2000" dirty="0" smtClean="0"/>
              <a:t>integrated</a:t>
            </a:r>
            <a:r>
              <a:rPr lang="cs-CZ" sz="2000" dirty="0" smtClean="0"/>
              <a:t> </a:t>
            </a:r>
            <a:r>
              <a:rPr lang="en-US" sz="2000" dirty="0" smtClean="0"/>
              <a:t>into</a:t>
            </a:r>
            <a:r>
              <a:rPr lang="cs-CZ" sz="2000" dirty="0" smtClean="0"/>
              <a:t> </a:t>
            </a:r>
            <a:r>
              <a:rPr lang="en-US" sz="2000" dirty="0" smtClean="0"/>
              <a:t>the</a:t>
            </a:r>
            <a:r>
              <a:rPr lang="cs-CZ" sz="2000" dirty="0" smtClean="0"/>
              <a:t> </a:t>
            </a:r>
            <a:r>
              <a:rPr lang="en-US" sz="2000" dirty="0" smtClean="0"/>
              <a:t>policies</a:t>
            </a:r>
            <a:r>
              <a:rPr lang="cs-CZ" sz="2000" dirty="0" smtClean="0"/>
              <a:t> </a:t>
            </a:r>
            <a:r>
              <a:rPr lang="en-US" sz="2000" dirty="0" smtClean="0"/>
              <a:t>of</a:t>
            </a:r>
            <a:r>
              <a:rPr lang="cs-CZ" sz="2000" dirty="0" smtClean="0"/>
              <a:t> </a:t>
            </a:r>
            <a:r>
              <a:rPr lang="en-US" sz="2000" dirty="0" smtClean="0"/>
              <a:t>the</a:t>
            </a:r>
            <a:r>
              <a:rPr lang="cs-CZ" sz="2000" dirty="0" smtClean="0"/>
              <a:t> </a:t>
            </a:r>
            <a:r>
              <a:rPr lang="en-US" sz="2000" dirty="0" smtClean="0"/>
              <a:t>Union</a:t>
            </a:r>
            <a:r>
              <a:rPr lang="cs-CZ" sz="2000" dirty="0" smtClean="0"/>
              <a:t> </a:t>
            </a:r>
            <a:r>
              <a:rPr lang="en-US" sz="2000" dirty="0" smtClean="0"/>
              <a:t>and</a:t>
            </a:r>
            <a:r>
              <a:rPr lang="cs-CZ" sz="2000" dirty="0" smtClean="0"/>
              <a:t> </a:t>
            </a:r>
            <a:r>
              <a:rPr lang="en-US" sz="2000" dirty="0" smtClean="0"/>
              <a:t>ensured</a:t>
            </a:r>
            <a:r>
              <a:rPr lang="cs-CZ" sz="2000" dirty="0" smtClean="0"/>
              <a:t> </a:t>
            </a:r>
            <a:r>
              <a:rPr lang="en-US" sz="2000" dirty="0" smtClean="0"/>
              <a:t>in</a:t>
            </a:r>
            <a:r>
              <a:rPr lang="cs-CZ" sz="2000" dirty="0" smtClean="0"/>
              <a:t> </a:t>
            </a:r>
            <a:r>
              <a:rPr lang="en-US" sz="2000" dirty="0" smtClean="0"/>
              <a:t>accordance</a:t>
            </a:r>
            <a:r>
              <a:rPr lang="cs-CZ" sz="2000" dirty="0" smtClean="0"/>
              <a:t> </a:t>
            </a:r>
            <a:r>
              <a:rPr lang="en-US" sz="2000" dirty="0" smtClean="0"/>
              <a:t>with</a:t>
            </a:r>
            <a:r>
              <a:rPr lang="cs-CZ" sz="2000" dirty="0" smtClean="0"/>
              <a:t> </a:t>
            </a:r>
            <a:r>
              <a:rPr lang="en-US" sz="2000" dirty="0" smtClean="0"/>
              <a:t>the</a:t>
            </a:r>
            <a:r>
              <a:rPr lang="cs-CZ" sz="2000" dirty="0" smtClean="0"/>
              <a:t> </a:t>
            </a:r>
            <a:r>
              <a:rPr lang="en-US" sz="2000" dirty="0" smtClean="0"/>
              <a:t>principle</a:t>
            </a:r>
            <a:r>
              <a:rPr lang="cs-CZ" sz="2000" dirty="0" smtClean="0"/>
              <a:t> </a:t>
            </a:r>
            <a:r>
              <a:rPr lang="en-US" sz="2000" dirty="0" smtClean="0"/>
              <a:t>of</a:t>
            </a:r>
            <a:r>
              <a:rPr lang="cs-CZ" sz="2000" dirty="0" smtClean="0"/>
              <a:t> </a:t>
            </a:r>
            <a:r>
              <a:rPr lang="en-US" sz="2000" dirty="0" smtClean="0"/>
              <a:t>sustainable</a:t>
            </a:r>
            <a:r>
              <a:rPr lang="cs-CZ" sz="2000" dirty="0" smtClean="0"/>
              <a:t> </a:t>
            </a:r>
            <a:r>
              <a:rPr lang="en-US" sz="2000" dirty="0" smtClean="0"/>
              <a:t>development. </a:t>
            </a:r>
            <a:endParaRPr lang="cs-CZ" sz="2000" dirty="0" smtClean="0"/>
          </a:p>
          <a:p>
            <a:pPr>
              <a:buFont typeface="Wingdings" panose="05000000000000000000" pitchFamily="2" charset="2"/>
              <a:buNone/>
            </a:pPr>
            <a:endParaRPr lang="cs-CZ" sz="2000" dirty="0" smtClean="0"/>
          </a:p>
          <a:p>
            <a:pPr>
              <a:buFont typeface="Wingdings" panose="05000000000000000000" pitchFamily="2" charset="2"/>
              <a:buNone/>
            </a:pPr>
            <a:r>
              <a:rPr lang="cs-CZ" sz="2000" b="1" dirty="0" err="1" smtClean="0"/>
              <a:t>Court</a:t>
            </a:r>
            <a:r>
              <a:rPr lang="cs-CZ" sz="2000" b="1" dirty="0" smtClean="0"/>
              <a:t> </a:t>
            </a:r>
            <a:r>
              <a:rPr lang="cs-CZ" sz="2000" b="1" dirty="0" err="1" smtClean="0"/>
              <a:t>of</a:t>
            </a:r>
            <a:r>
              <a:rPr lang="cs-CZ" sz="2000" b="1" dirty="0" smtClean="0"/>
              <a:t> Justice </a:t>
            </a:r>
            <a:r>
              <a:rPr lang="cs-CZ" sz="2000" b="1" dirty="0" err="1" smtClean="0"/>
              <a:t>of</a:t>
            </a:r>
            <a:r>
              <a:rPr lang="cs-CZ" sz="2000" b="1" dirty="0" smtClean="0"/>
              <a:t> </a:t>
            </a:r>
            <a:r>
              <a:rPr lang="cs-CZ" sz="2000" b="1" dirty="0" err="1" smtClean="0"/>
              <a:t>the</a:t>
            </a:r>
            <a:r>
              <a:rPr lang="cs-CZ" sz="2000" b="1" dirty="0" smtClean="0"/>
              <a:t> </a:t>
            </a:r>
            <a:r>
              <a:rPr lang="cs-CZ" sz="2000" b="1" dirty="0" err="1" smtClean="0"/>
              <a:t>European</a:t>
            </a:r>
            <a:r>
              <a:rPr lang="cs-CZ" sz="2000" b="1" dirty="0" smtClean="0"/>
              <a:t> Union</a:t>
            </a:r>
          </a:p>
          <a:p>
            <a:pPr>
              <a:buFont typeface="Wingdings" panose="05000000000000000000" pitchFamily="2" charset="2"/>
              <a:buNone/>
            </a:pPr>
            <a:r>
              <a:rPr lang="cs-CZ" sz="2000" i="1" dirty="0" smtClean="0"/>
              <a:t>Art. 230 (4) EC </a:t>
            </a:r>
            <a:r>
              <a:rPr lang="cs-CZ" sz="2000" i="1" dirty="0" err="1" smtClean="0"/>
              <a:t>Treaty</a:t>
            </a:r>
            <a:r>
              <a:rPr lang="cs-CZ" sz="2000" i="1" dirty="0" smtClean="0"/>
              <a:t> (263 TFEU)</a:t>
            </a:r>
          </a:p>
          <a:p>
            <a:pPr>
              <a:buFont typeface="Wingdings" panose="05000000000000000000" pitchFamily="2" charset="2"/>
              <a:buNone/>
            </a:pPr>
            <a:r>
              <a:rPr lang="cs-CZ" sz="2000" dirty="0" err="1" smtClean="0"/>
              <a:t>strict</a:t>
            </a:r>
            <a:r>
              <a:rPr lang="cs-CZ" sz="2000" dirty="0" smtClean="0"/>
              <a:t> in </a:t>
            </a:r>
            <a:r>
              <a:rPr lang="cs-CZ" sz="2000" dirty="0" err="1" smtClean="0"/>
              <a:t>granting</a:t>
            </a:r>
            <a:r>
              <a:rPr lang="cs-CZ" sz="2000" dirty="0" smtClean="0"/>
              <a:t> </a:t>
            </a:r>
            <a:r>
              <a:rPr lang="cs-CZ" sz="2000" dirty="0" err="1" smtClean="0"/>
              <a:t>access</a:t>
            </a:r>
            <a:r>
              <a:rPr lang="cs-CZ" sz="2000" dirty="0" smtClean="0"/>
              <a:t> to justice</a:t>
            </a:r>
          </a:p>
          <a:p>
            <a:pPr>
              <a:buFont typeface="Wingdings" panose="05000000000000000000" pitchFamily="2" charset="2"/>
              <a:buNone/>
            </a:pP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essential</a:t>
            </a:r>
            <a:r>
              <a:rPr lang="cs-CZ" sz="2000" dirty="0" smtClean="0"/>
              <a:t> </a:t>
            </a:r>
            <a:r>
              <a:rPr lang="cs-CZ" sz="2000" dirty="0" err="1" smtClean="0"/>
              <a:t>for</a:t>
            </a:r>
            <a:r>
              <a:rPr lang="cs-CZ" sz="2000" dirty="0" smtClean="0"/>
              <a:t> </a:t>
            </a:r>
            <a:r>
              <a:rPr lang="cs-CZ" sz="2000" dirty="0" err="1" smtClean="0"/>
              <a:t>the</a:t>
            </a:r>
            <a:r>
              <a:rPr lang="cs-CZ" sz="2000" dirty="0" smtClean="0"/>
              <a:t> </a:t>
            </a:r>
            <a:r>
              <a:rPr lang="cs-CZ" sz="2000" dirty="0" err="1" smtClean="0"/>
              <a:t>individual</a:t>
            </a:r>
            <a:r>
              <a:rPr lang="cs-CZ" sz="2000" baseline="30000" dirty="0" smtClean="0"/>
              <a:t> </a:t>
            </a:r>
            <a:r>
              <a:rPr lang="cs-CZ" sz="2000" dirty="0" smtClean="0"/>
              <a:t>to </a:t>
            </a:r>
            <a:r>
              <a:rPr lang="cs-CZ" sz="2000" dirty="0" err="1" smtClean="0"/>
              <a:t>be</a:t>
            </a:r>
            <a:r>
              <a:rPr lang="cs-CZ" sz="2000" dirty="0" smtClean="0"/>
              <a:t> </a:t>
            </a:r>
            <a:r>
              <a:rPr lang="cs-CZ" sz="2000" dirty="0" err="1" smtClean="0"/>
              <a:t>affected</a:t>
            </a:r>
            <a:r>
              <a:rPr lang="cs-CZ" sz="2000" dirty="0" smtClean="0"/>
              <a:t> in his </a:t>
            </a:r>
            <a:r>
              <a:rPr lang="cs-CZ" sz="2000" dirty="0" err="1" smtClean="0"/>
              <a:t>or</a:t>
            </a:r>
            <a:r>
              <a:rPr lang="cs-CZ" sz="2000" dirty="0" smtClean="0"/>
              <a:t> her </a:t>
            </a:r>
            <a:r>
              <a:rPr lang="cs-CZ" sz="2000" dirty="0" err="1" smtClean="0"/>
              <a:t>own</a:t>
            </a:r>
            <a:r>
              <a:rPr lang="cs-CZ" sz="2000" dirty="0" smtClean="0"/>
              <a:t> </a:t>
            </a:r>
            <a:r>
              <a:rPr lang="cs-CZ" sz="2000" dirty="0" err="1" smtClean="0"/>
              <a:t>subjective</a:t>
            </a:r>
            <a:r>
              <a:rPr lang="cs-CZ" sz="2000" dirty="0" smtClean="0"/>
              <a:t> </a:t>
            </a:r>
            <a:r>
              <a:rPr lang="cs-CZ" sz="2000" dirty="0" err="1" smtClean="0"/>
              <a:t>rights</a:t>
            </a:r>
            <a:r>
              <a:rPr lang="cs-CZ" sz="2000" dirty="0" smtClean="0"/>
              <a:t> in a </a:t>
            </a:r>
            <a:r>
              <a:rPr lang="cs-CZ" sz="2000" dirty="0" err="1" smtClean="0"/>
              <a:t>way</a:t>
            </a:r>
            <a:r>
              <a:rPr lang="cs-CZ" sz="2000" baseline="30000" dirty="0" smtClean="0"/>
              <a:t> </a:t>
            </a:r>
            <a:r>
              <a:rPr lang="cs-CZ" sz="2000" dirty="0" err="1" smtClean="0"/>
              <a:t>sufficient</a:t>
            </a:r>
            <a:r>
              <a:rPr lang="cs-CZ" sz="2000" dirty="0" smtClean="0"/>
              <a:t> to </a:t>
            </a:r>
            <a:r>
              <a:rPr lang="cs-CZ" sz="2000" dirty="0" err="1" smtClean="0"/>
              <a:t>distinguish</a:t>
            </a:r>
            <a:r>
              <a:rPr lang="cs-CZ" sz="2000" dirty="0" smtClean="0"/>
              <a:t> </a:t>
            </a:r>
            <a:r>
              <a:rPr lang="cs-CZ" sz="2000" dirty="0" err="1" smtClean="0"/>
              <a:t>him</a:t>
            </a:r>
            <a:r>
              <a:rPr lang="cs-CZ" sz="2000" dirty="0" smtClean="0"/>
              <a:t> </a:t>
            </a:r>
            <a:r>
              <a:rPr lang="cs-CZ" sz="2000" dirty="0" err="1" smtClean="0"/>
              <a:t>or</a:t>
            </a:r>
            <a:r>
              <a:rPr lang="cs-CZ" sz="2000" dirty="0" smtClean="0"/>
              <a:t> her </a:t>
            </a:r>
            <a:r>
              <a:rPr lang="cs-CZ" sz="2000" dirty="0" err="1" smtClean="0"/>
              <a:t>individually</a:t>
            </a:r>
            <a:r>
              <a:rPr lang="cs-CZ" sz="2000" dirty="0" smtClean="0"/>
              <a:t> in </a:t>
            </a:r>
            <a:r>
              <a:rPr lang="cs-CZ" sz="2000" dirty="0" err="1" smtClean="0"/>
              <a:t>the</a:t>
            </a:r>
            <a:r>
              <a:rPr lang="cs-CZ" sz="2000" dirty="0" smtClean="0"/>
              <a:t> </a:t>
            </a:r>
            <a:r>
              <a:rPr lang="cs-CZ" sz="2000" dirty="0" err="1" smtClean="0"/>
              <a:t>same</a:t>
            </a:r>
            <a:r>
              <a:rPr lang="cs-CZ" sz="2000" baseline="30000" dirty="0" smtClean="0"/>
              <a:t> </a:t>
            </a:r>
            <a:r>
              <a:rPr lang="cs-CZ" sz="2000" dirty="0" err="1" smtClean="0"/>
              <a:t>way</a:t>
            </a:r>
            <a:r>
              <a:rPr lang="cs-CZ" sz="2000" dirty="0" smtClean="0"/>
              <a:t> as </a:t>
            </a:r>
            <a:r>
              <a:rPr lang="cs-CZ" sz="2000" dirty="0" err="1" smtClean="0"/>
              <a:t>the</a:t>
            </a:r>
            <a:r>
              <a:rPr lang="cs-CZ" sz="2000" dirty="0" smtClean="0"/>
              <a:t> </a:t>
            </a:r>
            <a:r>
              <a:rPr lang="cs-CZ" sz="2000" dirty="0" err="1" smtClean="0"/>
              <a:t>addressee</a:t>
            </a:r>
            <a:r>
              <a:rPr lang="cs-CZ" sz="2000" dirty="0" smtClean="0"/>
              <a:t> </a:t>
            </a:r>
            <a:r>
              <a:rPr lang="cs-CZ" sz="2000" dirty="0" err="1" smtClean="0"/>
              <a:t>of</a:t>
            </a:r>
            <a:r>
              <a:rPr lang="cs-CZ" sz="2000" dirty="0" smtClean="0"/>
              <a:t> a </a:t>
            </a:r>
            <a:r>
              <a:rPr lang="cs-CZ" sz="2000" dirty="0" err="1" smtClean="0"/>
              <a:t>contested</a:t>
            </a:r>
            <a:r>
              <a:rPr lang="cs-CZ" sz="2000" dirty="0" smtClean="0"/>
              <a:t> </a:t>
            </a:r>
            <a:r>
              <a:rPr lang="cs-CZ" sz="2000" dirty="0" err="1" smtClean="0"/>
              <a:t>decision</a:t>
            </a:r>
            <a:r>
              <a:rPr lang="cs-CZ" sz="2000" dirty="0" smtClean="0"/>
              <a:t>.</a:t>
            </a:r>
            <a:endParaRPr lang="en-US" sz="2000"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671D9D9-BB3A-4AB9-B293-F5DAF656018C}" type="slidenum">
              <a:rPr lang="cs-CZ" sz="1200">
                <a:latin typeface="Trebuchet MS" panose="020B0603020202020204" pitchFamily="34" charset="0"/>
              </a:rPr>
              <a:pPr eaLnBrk="1" hangingPunct="1"/>
              <a:t>45</a:t>
            </a:fld>
            <a:endParaRPr lang="cs-CZ" sz="1200">
              <a:latin typeface="Trebuchet MS" panose="020B0603020202020204" pitchFamily="34" charset="0"/>
            </a:endParaRPr>
          </a:p>
        </p:txBody>
      </p:sp>
      <p:sp>
        <p:nvSpPr>
          <p:cNvPr id="6" name="Oval 5"/>
          <p:cNvSpPr/>
          <p:nvPr/>
        </p:nvSpPr>
        <p:spPr bwMode="auto">
          <a:xfrm>
            <a:off x="1928813" y="142875"/>
            <a:ext cx="5429250" cy="1071563"/>
          </a:xfrm>
          <a:prstGeom prst="ellipse">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algn="ctr">
              <a:defRPr/>
            </a:pPr>
            <a:r>
              <a:rPr lang="cs-CZ" sz="3200" dirty="0" smtClean="0">
                <a:latin typeface="Arial" charset="0"/>
              </a:rPr>
              <a:t>EU </a:t>
            </a:r>
            <a:r>
              <a:rPr lang="cs-CZ" sz="3200" dirty="0" err="1" smtClean="0">
                <a:latin typeface="Arial" charset="0"/>
              </a:rPr>
              <a:t>Law</a:t>
            </a:r>
            <a:endParaRPr lang="en-US" sz="3200" dirty="0">
              <a:latin typeface="Arial" charset="0"/>
            </a:endParaRPr>
          </a:p>
        </p:txBody>
      </p:sp>
    </p:spTree>
    <p:extLst>
      <p:ext uri="{BB962C8B-B14F-4D97-AF65-F5344CB8AC3E}">
        <p14:creationId xmlns:p14="http://schemas.microsoft.com/office/powerpoint/2010/main" val="308021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sp>
        <p:nvSpPr>
          <p:cNvPr id="28675" name="Content Placeholder 2"/>
          <p:cNvSpPr>
            <a:spLocks noGrp="1"/>
          </p:cNvSpPr>
          <p:nvPr>
            <p:ph idx="1"/>
          </p:nvPr>
        </p:nvSpPr>
        <p:spPr/>
        <p:txBody>
          <a:bodyPr/>
          <a:lstStyle/>
          <a:p>
            <a:r>
              <a:rPr lang="cs-CZ" dirty="0" err="1" smtClean="0"/>
              <a:t>associations</a:t>
            </a:r>
            <a:r>
              <a:rPr lang="cs-CZ" dirty="0" smtClean="0"/>
              <a:t> </a:t>
            </a:r>
            <a:r>
              <a:rPr lang="cs-CZ" dirty="0" err="1" smtClean="0"/>
              <a:t>formed</a:t>
            </a:r>
            <a:r>
              <a:rPr lang="cs-CZ" dirty="0" smtClean="0"/>
              <a:t> </a:t>
            </a:r>
            <a:r>
              <a:rPr lang="cs-CZ" dirty="0" err="1" smtClean="0"/>
              <a:t>for</a:t>
            </a:r>
            <a:r>
              <a:rPr lang="cs-CZ" dirty="0" smtClean="0"/>
              <a:t> </a:t>
            </a:r>
            <a:r>
              <a:rPr lang="cs-CZ" dirty="0" err="1" smtClean="0"/>
              <a:t>the</a:t>
            </a:r>
            <a:r>
              <a:rPr lang="cs-CZ" dirty="0" smtClean="0"/>
              <a:t> </a:t>
            </a:r>
            <a:r>
              <a:rPr lang="cs-CZ" dirty="0" err="1" smtClean="0"/>
              <a:t>protection</a:t>
            </a:r>
            <a:r>
              <a:rPr lang="cs-CZ" dirty="0" smtClean="0"/>
              <a:t> </a:t>
            </a:r>
            <a:r>
              <a:rPr lang="cs-CZ" dirty="0" err="1" smtClean="0"/>
              <a:t>of</a:t>
            </a:r>
            <a:r>
              <a:rPr lang="cs-CZ" dirty="0" smtClean="0"/>
              <a:t> </a:t>
            </a:r>
            <a:r>
              <a:rPr lang="cs-CZ" dirty="0" err="1" smtClean="0"/>
              <a:t>collective</a:t>
            </a:r>
            <a:r>
              <a:rPr lang="cs-CZ" baseline="30000" dirty="0" smtClean="0"/>
              <a:t> </a:t>
            </a:r>
            <a:r>
              <a:rPr lang="cs-CZ" dirty="0" err="1" smtClean="0"/>
              <a:t>interests</a:t>
            </a:r>
            <a:r>
              <a:rPr lang="cs-CZ" dirty="0" smtClean="0"/>
              <a:t> are not </a:t>
            </a:r>
            <a:r>
              <a:rPr lang="cs-CZ" dirty="0" err="1" smtClean="0"/>
              <a:t>considered</a:t>
            </a:r>
            <a:r>
              <a:rPr lang="cs-CZ" dirty="0" smtClean="0"/>
              <a:t> to </a:t>
            </a:r>
            <a:r>
              <a:rPr lang="cs-CZ" dirty="0" err="1" smtClean="0"/>
              <a:t>be</a:t>
            </a:r>
            <a:r>
              <a:rPr lang="cs-CZ" dirty="0" smtClean="0"/>
              <a:t> </a:t>
            </a:r>
            <a:r>
              <a:rPr lang="cs-CZ" dirty="0" err="1" smtClean="0"/>
              <a:t>directly</a:t>
            </a:r>
            <a:r>
              <a:rPr lang="cs-CZ" dirty="0" smtClean="0"/>
              <a:t> and </a:t>
            </a:r>
            <a:r>
              <a:rPr lang="cs-CZ" dirty="0" err="1" smtClean="0"/>
              <a:t>individually</a:t>
            </a:r>
            <a:r>
              <a:rPr lang="cs-CZ" baseline="30000" dirty="0" smtClean="0"/>
              <a:t> </a:t>
            </a:r>
            <a:r>
              <a:rPr lang="cs-CZ" dirty="0" err="1" smtClean="0"/>
              <a:t>concerned</a:t>
            </a:r>
            <a:r>
              <a:rPr lang="cs-CZ" dirty="0" smtClean="0"/>
              <a:t> by a </a:t>
            </a:r>
            <a:r>
              <a:rPr lang="cs-CZ" dirty="0" err="1" smtClean="0"/>
              <a:t>measure</a:t>
            </a:r>
            <a:r>
              <a:rPr lang="cs-CZ" dirty="0" smtClean="0"/>
              <a:t> </a:t>
            </a:r>
            <a:r>
              <a:rPr lang="cs-CZ" dirty="0" err="1" smtClean="0"/>
              <a:t>affecting</a:t>
            </a:r>
            <a:r>
              <a:rPr lang="cs-CZ" dirty="0" smtClean="0"/>
              <a:t> </a:t>
            </a:r>
            <a:r>
              <a:rPr lang="cs-CZ" dirty="0" err="1" smtClean="0"/>
              <a:t>the</a:t>
            </a:r>
            <a:r>
              <a:rPr lang="cs-CZ" dirty="0" smtClean="0"/>
              <a:t> </a:t>
            </a:r>
            <a:r>
              <a:rPr lang="cs-CZ" dirty="0" err="1" smtClean="0"/>
              <a:t>general</a:t>
            </a:r>
            <a:r>
              <a:rPr lang="cs-CZ" dirty="0" smtClean="0"/>
              <a:t> </a:t>
            </a:r>
            <a:r>
              <a:rPr lang="cs-CZ" dirty="0" err="1" smtClean="0"/>
              <a:t>interest</a:t>
            </a:r>
            <a:r>
              <a:rPr lang="cs-CZ" dirty="0" smtClean="0"/>
              <a:t>,</a:t>
            </a:r>
          </a:p>
          <a:p>
            <a:r>
              <a:rPr lang="cs-CZ" dirty="0" smtClean="0"/>
              <a:t>CJEU </a:t>
            </a:r>
            <a:r>
              <a:rPr lang="cs-CZ" dirty="0" err="1" smtClean="0"/>
              <a:t>will</a:t>
            </a:r>
            <a:r>
              <a:rPr lang="cs-CZ" dirty="0" smtClean="0"/>
              <a:t> not </a:t>
            </a:r>
            <a:r>
              <a:rPr lang="cs-CZ" dirty="0" err="1" smtClean="0"/>
              <a:t>deal</a:t>
            </a:r>
            <a:r>
              <a:rPr lang="cs-CZ" dirty="0" smtClean="0"/>
              <a:t> </a:t>
            </a:r>
            <a:r>
              <a:rPr lang="cs-CZ" dirty="0" err="1" smtClean="0"/>
              <a:t>with</a:t>
            </a:r>
            <a:r>
              <a:rPr lang="cs-CZ" dirty="0" smtClean="0"/>
              <a:t> direct </a:t>
            </a:r>
            <a:r>
              <a:rPr lang="cs-CZ" dirty="0" err="1" smtClean="0"/>
              <a:t>claims</a:t>
            </a:r>
            <a:r>
              <a:rPr lang="cs-CZ" dirty="0" smtClean="0"/>
              <a:t> </a:t>
            </a:r>
            <a:r>
              <a:rPr lang="cs-CZ" dirty="0" err="1" smtClean="0"/>
              <a:t>of</a:t>
            </a:r>
            <a:r>
              <a:rPr lang="cs-CZ" dirty="0" smtClean="0"/>
              <a:t> </a:t>
            </a:r>
            <a:r>
              <a:rPr lang="cs-CZ" dirty="0" err="1" smtClean="0"/>
              <a:t>individuals</a:t>
            </a:r>
            <a:endParaRPr lang="cs-CZ" dirty="0" smtClean="0"/>
          </a:p>
          <a:p>
            <a:r>
              <a:rPr lang="cs-CZ" dirty="0" smtClean="0"/>
              <a:t>No </a:t>
            </a:r>
            <a:r>
              <a:rPr lang="cs-CZ" dirty="0" err="1" smtClean="0"/>
              <a:t>procedural</a:t>
            </a:r>
            <a:r>
              <a:rPr lang="cs-CZ" dirty="0" smtClean="0"/>
              <a:t> </a:t>
            </a:r>
            <a:r>
              <a:rPr lang="cs-CZ" dirty="0" err="1" smtClean="0"/>
              <a:t>changes</a:t>
            </a:r>
            <a:endParaRPr lang="cs-CZ" dirty="0" smtClean="0"/>
          </a:p>
          <a:p>
            <a:r>
              <a:rPr lang="cs-CZ" dirty="0" smtClean="0"/>
              <a:t>Not </a:t>
            </a:r>
            <a:r>
              <a:rPr lang="cs-CZ" dirty="0" err="1" smtClean="0"/>
              <a:t>all</a:t>
            </a:r>
            <a:r>
              <a:rPr lang="cs-CZ" dirty="0" smtClean="0"/>
              <a:t> </a:t>
            </a:r>
            <a:r>
              <a:rPr lang="cs-CZ" dirty="0" err="1" smtClean="0"/>
              <a:t>violations</a:t>
            </a:r>
            <a:endParaRPr lang="cs-CZ" dirty="0" smtClean="0"/>
          </a:p>
          <a:p>
            <a:endParaRPr lang="cs-CZ" dirty="0" smtClean="0"/>
          </a:p>
          <a:p>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AAF6180-7E89-4630-B3E6-CE651F7297EC}" type="slidenum">
              <a:rPr lang="cs-CZ" sz="1200">
                <a:latin typeface="Trebuchet MS" panose="020B0603020202020204" pitchFamily="34" charset="0"/>
              </a:rPr>
              <a:pPr eaLnBrk="1" hangingPunct="1"/>
              <a:t>46</a:t>
            </a:fld>
            <a:endParaRPr lang="cs-CZ" sz="1200">
              <a:latin typeface="Trebuchet MS" panose="020B0603020202020204" pitchFamily="34" charset="0"/>
            </a:endParaRPr>
          </a:p>
        </p:txBody>
      </p:sp>
    </p:spTree>
    <p:extLst>
      <p:ext uri="{BB962C8B-B14F-4D97-AF65-F5344CB8AC3E}">
        <p14:creationId xmlns:p14="http://schemas.microsoft.com/office/powerpoint/2010/main" val="4086845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normAutofit fontScale="92500" lnSpcReduction="20000"/>
          </a:bodyPr>
          <a:lstStyle/>
          <a:p>
            <a:r>
              <a:rPr lang="cs-CZ" dirty="0" err="1" smtClean="0"/>
              <a:t>Bringing</a:t>
            </a:r>
            <a:r>
              <a:rPr lang="cs-CZ" dirty="0" smtClean="0"/>
              <a:t> a </a:t>
            </a:r>
            <a:r>
              <a:rPr lang="cs-CZ" dirty="0" err="1" smtClean="0"/>
              <a:t>claim</a:t>
            </a:r>
            <a:r>
              <a:rPr lang="cs-CZ" dirty="0" smtClean="0"/>
              <a:t> </a:t>
            </a:r>
            <a:r>
              <a:rPr lang="cs-CZ" dirty="0" err="1" smtClean="0"/>
              <a:t>before</a:t>
            </a:r>
            <a:r>
              <a:rPr lang="cs-CZ" dirty="0" smtClean="0"/>
              <a:t> </a:t>
            </a:r>
            <a:r>
              <a:rPr lang="cs-CZ" dirty="0" err="1" smtClean="0"/>
              <a:t>international</a:t>
            </a:r>
            <a:r>
              <a:rPr lang="cs-CZ" dirty="0" smtClean="0"/>
              <a:t> </a:t>
            </a:r>
            <a:r>
              <a:rPr lang="cs-CZ" dirty="0" err="1" smtClean="0"/>
              <a:t>bodies</a:t>
            </a:r>
            <a:r>
              <a:rPr lang="cs-CZ" baseline="30000" dirty="0" smtClean="0"/>
              <a:t> </a:t>
            </a:r>
            <a:r>
              <a:rPr lang="cs-CZ" dirty="0" err="1" smtClean="0"/>
              <a:t>can</a:t>
            </a:r>
            <a:r>
              <a:rPr lang="cs-CZ" dirty="0" smtClean="0"/>
              <a:t> not </a:t>
            </a:r>
            <a:r>
              <a:rPr lang="cs-CZ" dirty="0" err="1" smtClean="0"/>
              <a:t>be</a:t>
            </a:r>
            <a:r>
              <a:rPr lang="cs-CZ" dirty="0" smtClean="0"/>
              <a:t> </a:t>
            </a:r>
            <a:r>
              <a:rPr lang="cs-CZ" dirty="0" err="1" smtClean="0"/>
              <a:t>said</a:t>
            </a:r>
            <a:r>
              <a:rPr lang="cs-CZ" dirty="0" smtClean="0"/>
              <a:t> to </a:t>
            </a:r>
            <a:r>
              <a:rPr lang="cs-CZ" dirty="0" err="1" smtClean="0"/>
              <a:t>constitute</a:t>
            </a:r>
            <a:r>
              <a:rPr lang="cs-CZ" dirty="0" smtClean="0"/>
              <a:t> a major </a:t>
            </a:r>
            <a:r>
              <a:rPr lang="cs-CZ" dirty="0" err="1" smtClean="0"/>
              <a:t>gain</a:t>
            </a:r>
            <a:r>
              <a:rPr lang="cs-CZ" dirty="0" smtClean="0"/>
              <a:t> in </a:t>
            </a:r>
            <a:r>
              <a:rPr lang="cs-CZ" dirty="0" err="1" smtClean="0"/>
              <a:t>democracy</a:t>
            </a:r>
            <a:r>
              <a:rPr lang="cs-CZ" dirty="0" smtClean="0"/>
              <a:t>.</a:t>
            </a:r>
          </a:p>
          <a:p>
            <a:endParaRPr lang="cs-CZ" baseline="30000" dirty="0" smtClean="0"/>
          </a:p>
          <a:p>
            <a:r>
              <a:rPr lang="cs-CZ" dirty="0" err="1" smtClean="0"/>
              <a:t>Council's</a:t>
            </a:r>
            <a:r>
              <a:rPr lang="cs-CZ" dirty="0" smtClean="0"/>
              <a:t> </a:t>
            </a:r>
            <a:r>
              <a:rPr lang="cs-CZ" dirty="0" err="1" smtClean="0"/>
              <a:t>final</a:t>
            </a:r>
            <a:r>
              <a:rPr lang="cs-CZ" dirty="0" smtClean="0"/>
              <a:t> </a:t>
            </a:r>
            <a:r>
              <a:rPr lang="cs-CZ" dirty="0" err="1" smtClean="0"/>
              <a:t>Recommendation</a:t>
            </a:r>
            <a:r>
              <a:rPr lang="cs-CZ" dirty="0" smtClean="0"/>
              <a:t> on</a:t>
            </a:r>
            <a:r>
              <a:rPr lang="cs-CZ" baseline="30000" dirty="0" smtClean="0"/>
              <a:t> </a:t>
            </a:r>
            <a:r>
              <a:rPr lang="cs-CZ" dirty="0" err="1" smtClean="0"/>
              <a:t>Environment</a:t>
            </a:r>
            <a:r>
              <a:rPr lang="cs-CZ" dirty="0" smtClean="0"/>
              <a:t> and </a:t>
            </a:r>
            <a:r>
              <a:rPr lang="cs-CZ" dirty="0" err="1" smtClean="0"/>
              <a:t>Human</a:t>
            </a:r>
            <a:r>
              <a:rPr lang="cs-CZ" dirty="0" smtClean="0"/>
              <a:t> </a:t>
            </a:r>
            <a:r>
              <a:rPr lang="cs-CZ" dirty="0" err="1" smtClean="0"/>
              <a:t>Rights</a:t>
            </a:r>
            <a:r>
              <a:rPr lang="cs-CZ" dirty="0" smtClean="0"/>
              <a:t>:</a:t>
            </a:r>
          </a:p>
          <a:p>
            <a:pPr>
              <a:buFont typeface="Wingdings" panose="05000000000000000000" pitchFamily="2" charset="2"/>
              <a:buNone/>
            </a:pPr>
            <a:r>
              <a:rPr lang="cs-CZ" dirty="0" err="1" smtClean="0"/>
              <a:t>recommends</a:t>
            </a:r>
            <a:r>
              <a:rPr lang="cs-CZ" dirty="0" smtClean="0"/>
              <a:t> </a:t>
            </a:r>
            <a:r>
              <a:rPr lang="cs-CZ" dirty="0" err="1" smtClean="0"/>
              <a:t>that</a:t>
            </a:r>
            <a:r>
              <a:rPr lang="cs-CZ" dirty="0" smtClean="0"/>
              <a:t> </a:t>
            </a:r>
            <a:r>
              <a:rPr lang="cs-CZ" dirty="0" err="1" smtClean="0"/>
              <a:t>the</a:t>
            </a:r>
            <a:r>
              <a:rPr lang="cs-CZ" dirty="0" smtClean="0"/>
              <a:t> </a:t>
            </a:r>
            <a:r>
              <a:rPr lang="cs-CZ" dirty="0" err="1" smtClean="0"/>
              <a:t>member</a:t>
            </a:r>
            <a:r>
              <a:rPr lang="cs-CZ" dirty="0" smtClean="0"/>
              <a:t> </a:t>
            </a:r>
            <a:r>
              <a:rPr lang="cs-CZ" dirty="0" err="1" smtClean="0"/>
              <a:t>states</a:t>
            </a:r>
            <a:r>
              <a:rPr lang="cs-CZ" dirty="0" smtClean="0"/>
              <a:t> </a:t>
            </a:r>
            <a:r>
              <a:rPr lang="cs-CZ" dirty="0" err="1" smtClean="0"/>
              <a:t>recognise</a:t>
            </a:r>
            <a:r>
              <a:rPr lang="cs-CZ" dirty="0" smtClean="0"/>
              <a:t> a </a:t>
            </a:r>
            <a:r>
              <a:rPr lang="cs-CZ" dirty="0" err="1" smtClean="0"/>
              <a:t>human</a:t>
            </a:r>
            <a:r>
              <a:rPr lang="cs-CZ" dirty="0" smtClean="0"/>
              <a:t> </a:t>
            </a:r>
            <a:r>
              <a:rPr lang="cs-CZ" dirty="0" err="1" smtClean="0"/>
              <a:t>right</a:t>
            </a:r>
            <a:r>
              <a:rPr lang="cs-CZ" dirty="0" smtClean="0"/>
              <a:t> to a </a:t>
            </a:r>
            <a:r>
              <a:rPr lang="cs-CZ" dirty="0" err="1" smtClean="0"/>
              <a:t>healthy</a:t>
            </a:r>
            <a:r>
              <a:rPr lang="cs-CZ" dirty="0" smtClean="0"/>
              <a:t>, </a:t>
            </a:r>
            <a:r>
              <a:rPr lang="cs-CZ" dirty="0" err="1" smtClean="0"/>
              <a:t>viable</a:t>
            </a:r>
            <a:r>
              <a:rPr lang="cs-CZ" dirty="0" smtClean="0"/>
              <a:t> and </a:t>
            </a:r>
            <a:r>
              <a:rPr lang="cs-CZ" dirty="0" err="1" smtClean="0"/>
              <a:t>decent</a:t>
            </a:r>
            <a:r>
              <a:rPr lang="cs-CZ" dirty="0" smtClean="0"/>
              <a:t> </a:t>
            </a:r>
            <a:r>
              <a:rPr lang="cs-CZ" dirty="0" err="1" smtClean="0"/>
              <a:t>environment</a:t>
            </a:r>
            <a:r>
              <a:rPr lang="cs-CZ" baseline="30000" dirty="0" smtClean="0"/>
              <a:t> </a:t>
            </a:r>
            <a:r>
              <a:rPr lang="cs-CZ" dirty="0" err="1" smtClean="0"/>
              <a:t>which</a:t>
            </a:r>
            <a:r>
              <a:rPr lang="cs-CZ" dirty="0" smtClean="0"/>
              <a:t> </a:t>
            </a:r>
            <a:r>
              <a:rPr lang="cs-CZ" dirty="0" err="1" smtClean="0"/>
              <a:t>includes</a:t>
            </a:r>
            <a:r>
              <a:rPr lang="cs-CZ" dirty="0" smtClean="0"/>
              <a:t> </a:t>
            </a:r>
            <a:r>
              <a:rPr lang="cs-CZ" dirty="0" err="1" smtClean="0"/>
              <a:t>the</a:t>
            </a:r>
            <a:r>
              <a:rPr lang="cs-CZ" dirty="0" smtClean="0"/>
              <a:t> </a:t>
            </a:r>
            <a:r>
              <a:rPr lang="cs-CZ" dirty="0" err="1" smtClean="0"/>
              <a:t>objective</a:t>
            </a:r>
            <a:r>
              <a:rPr lang="cs-CZ" dirty="0" smtClean="0"/>
              <a:t> </a:t>
            </a:r>
            <a:r>
              <a:rPr lang="cs-CZ" dirty="0" err="1" smtClean="0"/>
              <a:t>obligation</a:t>
            </a:r>
            <a:r>
              <a:rPr lang="cs-CZ" dirty="0" smtClean="0"/>
              <a:t> </a:t>
            </a:r>
            <a:r>
              <a:rPr lang="cs-CZ" dirty="0" err="1" smtClean="0"/>
              <a:t>for</a:t>
            </a:r>
            <a:r>
              <a:rPr lang="cs-CZ" dirty="0" smtClean="0"/>
              <a:t> </a:t>
            </a:r>
            <a:r>
              <a:rPr lang="cs-CZ" dirty="0" err="1" smtClean="0"/>
              <a:t>states</a:t>
            </a:r>
            <a:r>
              <a:rPr lang="cs-CZ" dirty="0" smtClean="0"/>
              <a:t> to </a:t>
            </a:r>
            <a:r>
              <a:rPr lang="cs-CZ" dirty="0" err="1" smtClean="0"/>
              <a:t>protect</a:t>
            </a:r>
            <a:r>
              <a:rPr lang="cs-CZ" baseline="30000" dirty="0" smtClean="0"/>
              <a:t> </a:t>
            </a:r>
            <a:r>
              <a:rPr lang="cs-CZ" dirty="0" err="1" smtClean="0"/>
              <a:t>the</a:t>
            </a:r>
            <a:r>
              <a:rPr lang="cs-CZ" dirty="0" smtClean="0"/>
              <a:t> </a:t>
            </a:r>
            <a:r>
              <a:rPr lang="cs-CZ" dirty="0" err="1" smtClean="0"/>
              <a:t>environment</a:t>
            </a:r>
            <a:r>
              <a:rPr lang="cs-CZ" dirty="0" smtClean="0"/>
              <a:t>, in </a:t>
            </a:r>
            <a:r>
              <a:rPr lang="cs-CZ" dirty="0" err="1" smtClean="0"/>
              <a:t>national</a:t>
            </a:r>
            <a:r>
              <a:rPr lang="cs-CZ" dirty="0" smtClean="0"/>
              <a:t> </a:t>
            </a:r>
            <a:r>
              <a:rPr lang="cs-CZ" dirty="0" err="1" smtClean="0"/>
              <a:t>laws</a:t>
            </a:r>
            <a:r>
              <a:rPr lang="cs-CZ" dirty="0" smtClean="0"/>
              <a:t>, </a:t>
            </a:r>
            <a:r>
              <a:rPr lang="cs-CZ" dirty="0" err="1" smtClean="0"/>
              <a:t>preferably</a:t>
            </a:r>
            <a:r>
              <a:rPr lang="cs-CZ" dirty="0" smtClean="0"/>
              <a:t> </a:t>
            </a:r>
            <a:r>
              <a:rPr lang="cs-CZ" dirty="0" err="1" smtClean="0"/>
              <a:t>at</a:t>
            </a:r>
            <a:r>
              <a:rPr lang="cs-CZ" dirty="0" smtClean="0"/>
              <a:t> </a:t>
            </a:r>
            <a:r>
              <a:rPr lang="cs-CZ" dirty="0" err="1" smtClean="0"/>
              <a:t>constitutional</a:t>
            </a:r>
            <a:r>
              <a:rPr lang="cs-CZ" baseline="30000" dirty="0" smtClean="0"/>
              <a:t> </a:t>
            </a:r>
            <a:r>
              <a:rPr lang="cs-CZ" dirty="0" err="1" smtClean="0"/>
              <a:t>level</a:t>
            </a:r>
            <a:r>
              <a:rPr lang="cs-CZ" dirty="0" smtClean="0"/>
              <a:t>.</a:t>
            </a:r>
            <a:r>
              <a:rPr lang="cs-CZ" baseline="30000" dirty="0" smtClean="0"/>
              <a:t> </a:t>
            </a:r>
            <a:endParaRPr lang="en-US" dirty="0"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CF4A917-A0F3-4E9B-B791-1C5587834162}" type="slidenum">
              <a:rPr lang="cs-CZ" sz="1200">
                <a:latin typeface="Trebuchet MS" panose="020B0603020202020204" pitchFamily="34" charset="0"/>
              </a:rPr>
              <a:pPr eaLnBrk="1" hangingPunct="1"/>
              <a:t>47</a:t>
            </a:fld>
            <a:endParaRPr lang="cs-CZ" sz="1200">
              <a:latin typeface="Trebuchet MS" panose="020B0603020202020204" pitchFamily="34" charset="0"/>
            </a:endParaRPr>
          </a:p>
        </p:txBody>
      </p:sp>
      <p:sp>
        <p:nvSpPr>
          <p:cNvPr id="29701" name="Rectangle 6"/>
          <p:cNvSpPr>
            <a:spLocks noGrp="1" noChangeArrowheads="1"/>
          </p:cNvSpPr>
          <p:nvPr>
            <p:ph type="title"/>
          </p:nvPr>
        </p:nvSpPr>
        <p:spPr>
          <a:solidFill>
            <a:srgbClr val="92D680"/>
          </a:solidFill>
          <a:ln algn="ctr">
            <a:solidFill>
              <a:schemeClr val="tx1"/>
            </a:solidFill>
            <a:round/>
            <a:headEnd/>
            <a:tailEnd/>
          </a:ln>
        </p:spPr>
        <p:txBody>
          <a:bodyPr/>
          <a:lstStyle/>
          <a:p>
            <a:pPr algn="ctr"/>
            <a:r>
              <a:rPr lang="cs-CZ" dirty="0" err="1" smtClean="0"/>
              <a:t>National</a:t>
            </a:r>
            <a:r>
              <a:rPr lang="cs-CZ" dirty="0" smtClean="0"/>
              <a:t> </a:t>
            </a:r>
            <a:r>
              <a:rPr lang="cs-CZ" dirty="0" err="1" smtClean="0"/>
              <a:t>law</a:t>
            </a:r>
            <a:endParaRPr lang="en-US" dirty="0" smtClean="0"/>
          </a:p>
        </p:txBody>
      </p:sp>
    </p:spTree>
    <p:extLst>
      <p:ext uri="{BB962C8B-B14F-4D97-AF65-F5344CB8AC3E}">
        <p14:creationId xmlns:p14="http://schemas.microsoft.com/office/powerpoint/2010/main" val="131125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normAutofit fontScale="92500" lnSpcReduction="20000"/>
          </a:bodyPr>
          <a:lstStyle/>
          <a:p>
            <a:r>
              <a:rPr lang="cs-CZ" smtClean="0"/>
              <a:t>INTERPRETATION</a:t>
            </a:r>
          </a:p>
          <a:p>
            <a:endParaRPr lang="cs-CZ" smtClean="0"/>
          </a:p>
          <a:p>
            <a:r>
              <a:rPr lang="en-US" smtClean="0"/>
              <a:t>Supreme Court of India</a:t>
            </a:r>
            <a:r>
              <a:rPr lang="cs-CZ" smtClean="0"/>
              <a:t> </a:t>
            </a:r>
            <a:r>
              <a:rPr lang="en-US" smtClean="0"/>
              <a:t>has adopted an expansive interpretation of the right to life clause in the Indian Constitution</a:t>
            </a:r>
            <a:r>
              <a:rPr lang="cs-CZ" smtClean="0"/>
              <a:t>              elevated </a:t>
            </a:r>
            <a:r>
              <a:rPr lang="en-US" smtClean="0"/>
              <a:t>the </a:t>
            </a:r>
            <a:r>
              <a:rPr lang="en-US" b="1" smtClean="0"/>
              <a:t>right to environment</a:t>
            </a:r>
            <a:r>
              <a:rPr lang="en-US" smtClean="0"/>
              <a:t> to the status of a fundamental right, a violation of which is actionable under the Constitution</a:t>
            </a:r>
            <a:r>
              <a:rPr lang="cs-CZ" smtClean="0"/>
              <a:t>.</a:t>
            </a:r>
          </a:p>
          <a:p>
            <a:endParaRPr lang="cs-CZ" smtClean="0"/>
          </a:p>
          <a:p>
            <a:r>
              <a:rPr lang="cs-CZ" smtClean="0"/>
              <a:t>France: Sortir du Nucléaire</a:t>
            </a:r>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94B0716-66C0-4D3F-ABF1-7D78D526111C}" type="slidenum">
              <a:rPr lang="cs-CZ" sz="1200">
                <a:latin typeface="Trebuchet MS" panose="020B0603020202020204" pitchFamily="34" charset="0"/>
              </a:rPr>
              <a:pPr eaLnBrk="1" hangingPunct="1"/>
              <a:t>48</a:t>
            </a:fld>
            <a:endParaRPr lang="cs-CZ" sz="1200">
              <a:latin typeface="Trebuchet MS" panose="020B0603020202020204" pitchFamily="34" charset="0"/>
            </a:endParaRPr>
          </a:p>
        </p:txBody>
      </p:sp>
      <p:sp>
        <p:nvSpPr>
          <p:cNvPr id="30726" name="Right Arrow 5"/>
          <p:cNvSpPr>
            <a:spLocks noChangeArrowheads="1"/>
          </p:cNvSpPr>
          <p:nvPr/>
        </p:nvSpPr>
        <p:spPr bwMode="auto">
          <a:xfrm>
            <a:off x="3995936" y="3284984"/>
            <a:ext cx="1000125" cy="357187"/>
          </a:xfrm>
          <a:prstGeom prst="rightArrow">
            <a:avLst>
              <a:gd name="adj1" fmla="val 50000"/>
              <a:gd name="adj2" fmla="val 49998"/>
            </a:avLst>
          </a:prstGeom>
          <a:solidFill>
            <a:schemeClr val="accent1"/>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3913507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cs-CZ"/>
              <a:t>Zápatí prezentace</a:t>
            </a: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6871A9D-7CA0-44F8-ADBC-4551A939649E}" type="slidenum">
              <a:rPr lang="cs-CZ" sz="1200">
                <a:latin typeface="Trebuchet MS" panose="020B0603020202020204" pitchFamily="34" charset="0"/>
              </a:rPr>
              <a:pPr eaLnBrk="1" hangingPunct="1"/>
              <a:t>49</a:t>
            </a:fld>
            <a:endParaRPr lang="cs-CZ" sz="1200">
              <a:latin typeface="Trebuchet MS" panose="020B0603020202020204" pitchFamily="34" charset="0"/>
            </a:endParaRPr>
          </a:p>
        </p:txBody>
      </p:sp>
      <p:sp>
        <p:nvSpPr>
          <p:cNvPr id="8" name="Text Placeholder 6"/>
          <p:cNvSpPr txBox="1">
            <a:spLocks/>
          </p:cNvSpPr>
          <p:nvPr/>
        </p:nvSpPr>
        <p:spPr bwMode="auto">
          <a:xfrm>
            <a:off x="357188" y="142875"/>
            <a:ext cx="8286750" cy="6500813"/>
          </a:xfrm>
          <a:prstGeom prst="roundRect">
            <a:avLst/>
          </a:prstGeom>
          <a:solidFill>
            <a:srgbClr val="DDE3E9"/>
          </a:solidFill>
          <a:ln w="25400" cap="flat" cmpd="sng" algn="ctr">
            <a:solidFill>
              <a:srgbClr val="92D050"/>
            </a:solidFill>
            <a:prstDash val="solid"/>
            <a:miter lim="8000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just">
              <a:defRPr/>
            </a:pPr>
            <a:r>
              <a:rPr lang="en-US" sz="1400" kern="0" dirty="0"/>
              <a:t>1. Everyone shall </a:t>
            </a:r>
            <a:r>
              <a:rPr lang="en-US" sz="1400" b="1" kern="0" dirty="0"/>
              <a:t>possess the right </a:t>
            </a:r>
            <a:r>
              <a:rPr lang="en-US" sz="1400" kern="0" dirty="0"/>
              <a:t>to a healthy and ecologically balanced human living environment and the duty to defend it. </a:t>
            </a:r>
          </a:p>
          <a:p>
            <a:pPr algn="just">
              <a:defRPr/>
            </a:pPr>
            <a:endParaRPr lang="en-US" sz="1400" kern="0" dirty="0"/>
          </a:p>
          <a:p>
            <a:pPr algn="just">
              <a:defRPr/>
            </a:pPr>
            <a:r>
              <a:rPr lang="en-US" sz="1400" kern="0" dirty="0"/>
              <a:t>2. In order to ensure enjoyment of the right to the environment within an overall framework of sustainable development, acting via appropriate bodies and with the involvement and participation of citizens, </a:t>
            </a:r>
            <a:r>
              <a:rPr lang="en-US" sz="1400" b="1" kern="0" dirty="0"/>
              <a:t>the state shall be charged </a:t>
            </a:r>
            <a:r>
              <a:rPr lang="en-US" sz="1400" kern="0" dirty="0"/>
              <a:t>with: </a:t>
            </a:r>
          </a:p>
          <a:p>
            <a:pPr algn="just">
              <a:defRPr/>
            </a:pPr>
            <a:endParaRPr lang="en-US" sz="1400" kern="0" dirty="0"/>
          </a:p>
          <a:p>
            <a:pPr algn="just">
              <a:defRPr/>
            </a:pPr>
            <a:r>
              <a:rPr lang="en-US" sz="1400" kern="0" dirty="0"/>
              <a:t>a) Preventing and controlling pollution and its effects and the harmful forms of erosion; </a:t>
            </a:r>
          </a:p>
          <a:p>
            <a:pPr algn="just">
              <a:defRPr/>
            </a:pPr>
            <a:r>
              <a:rPr lang="en-US" sz="1400" kern="0" dirty="0"/>
              <a:t>b) Conducting and promoting town and country planning with a view to a correct location of activities, balanced social and economic development and the enhancement of the landscape; </a:t>
            </a:r>
          </a:p>
          <a:p>
            <a:pPr algn="just">
              <a:defRPr/>
            </a:pPr>
            <a:r>
              <a:rPr lang="en-US" sz="1400" kern="0" dirty="0"/>
              <a:t>c) Creating and developing natural and recreational reserves and parks and classifying and protecting landscapes and places, in such a way as to guarantee the conservation of nature and the preservation of cultural values and assets that are of historic or artistic interest; </a:t>
            </a:r>
          </a:p>
          <a:p>
            <a:pPr algn="just">
              <a:defRPr/>
            </a:pPr>
            <a:r>
              <a:rPr lang="en-US" sz="1400" kern="0" dirty="0"/>
              <a:t>d) Promoting the rational use of natural resources, while safeguarding their ability to renew themselves and maintain ecological stability, with respect for the principle of inter-generational solidarity; </a:t>
            </a:r>
          </a:p>
          <a:p>
            <a:pPr algn="just">
              <a:defRPr/>
            </a:pPr>
            <a:r>
              <a:rPr lang="en-US" sz="1400" kern="0" dirty="0"/>
              <a:t>e) Acting in cooperation with local authorities, promoting the environmental quality of rural settlements and urban life, particularly on the architectural level and as regards the protection of historic zones; </a:t>
            </a:r>
          </a:p>
          <a:p>
            <a:pPr algn="just">
              <a:defRPr/>
            </a:pPr>
            <a:r>
              <a:rPr lang="en-US" sz="1400" kern="0" dirty="0"/>
              <a:t>f) Promoting the integration of environmental objectives into the various policies of a </a:t>
            </a:r>
            <a:r>
              <a:rPr lang="en-US" sz="1400" kern="0" dirty="0" err="1"/>
              <a:t>sectoral</a:t>
            </a:r>
            <a:r>
              <a:rPr lang="en-US" sz="1400" kern="0" dirty="0"/>
              <a:t> nature; </a:t>
            </a:r>
          </a:p>
          <a:p>
            <a:pPr algn="just">
              <a:defRPr/>
            </a:pPr>
            <a:r>
              <a:rPr lang="en-US" sz="1400" kern="0" dirty="0"/>
              <a:t>g) Promoting environmental education and respect for environmental values; </a:t>
            </a:r>
          </a:p>
          <a:p>
            <a:pPr algn="just">
              <a:defRPr/>
            </a:pPr>
            <a:r>
              <a:rPr lang="en-US" sz="1400" kern="0" dirty="0"/>
              <a:t>h) Ensuring that fiscal policy renders development compatible with the protection of the environment and the quality of life.</a:t>
            </a:r>
          </a:p>
        </p:txBody>
      </p:sp>
    </p:spTree>
    <p:extLst>
      <p:ext uri="{BB962C8B-B14F-4D97-AF65-F5344CB8AC3E}">
        <p14:creationId xmlns:p14="http://schemas.microsoft.com/office/powerpoint/2010/main" val="181219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30" y="263024"/>
            <a:ext cx="10219004" cy="63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5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cs-CZ"/>
              <a:t>Zápatí prezentace</a:t>
            </a: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A6782A8-8765-416E-BA02-227716E24ED8}" type="slidenum">
              <a:rPr lang="cs-CZ" sz="1200">
                <a:latin typeface="Trebuchet MS" panose="020B0603020202020204" pitchFamily="34" charset="0"/>
              </a:rPr>
              <a:pPr eaLnBrk="1" hangingPunct="1"/>
              <a:t>50</a:t>
            </a:fld>
            <a:endParaRPr lang="cs-CZ" sz="1200">
              <a:latin typeface="Trebuchet MS" panose="020B0603020202020204" pitchFamily="34" charset="0"/>
            </a:endParaRPr>
          </a:p>
        </p:txBody>
      </p:sp>
      <p:sp>
        <p:nvSpPr>
          <p:cNvPr id="310274" name="Rectangle 2"/>
          <p:cNvSpPr>
            <a:spLocks noGrp="1" noChangeArrowheads="1"/>
          </p:cNvSpPr>
          <p:nvPr>
            <p:ph type="title"/>
          </p:nvPr>
        </p:nvSpPr>
        <p:spPr>
          <a:xfrm>
            <a:off x="285750" y="1071563"/>
            <a:ext cx="7772400" cy="503237"/>
          </a:xfrm>
        </p:spPr>
        <p:txBody>
          <a:bodyPr>
            <a:normAutofit fontScale="90000"/>
          </a:bodyPr>
          <a:lstStyle/>
          <a:p>
            <a:pPr eaLnBrk="1" hangingPunct="1">
              <a:defRPr/>
            </a:pPr>
            <a:r>
              <a:rPr lang="cs-CZ" dirty="0" err="1" smtClean="0">
                <a:solidFill>
                  <a:schemeClr val="accent6"/>
                </a:solidFill>
              </a:rPr>
              <a:t>National</a:t>
            </a:r>
            <a:r>
              <a:rPr lang="cs-CZ" dirty="0" smtClean="0">
                <a:solidFill>
                  <a:schemeClr val="accent6"/>
                </a:solidFill>
              </a:rPr>
              <a:t> </a:t>
            </a:r>
            <a:r>
              <a:rPr lang="cs-CZ" dirty="0" err="1" smtClean="0">
                <a:solidFill>
                  <a:schemeClr val="accent6"/>
                </a:solidFill>
              </a:rPr>
              <a:t>law</a:t>
            </a:r>
            <a:r>
              <a:rPr lang="cs-CZ" dirty="0" smtClean="0">
                <a:solidFill>
                  <a:schemeClr val="accent6"/>
                </a:solidFill>
              </a:rPr>
              <a:t> - </a:t>
            </a:r>
            <a:r>
              <a:rPr lang="cs-CZ" dirty="0" err="1" smtClean="0">
                <a:solidFill>
                  <a:schemeClr val="accent6"/>
                </a:solidFill>
              </a:rPr>
              <a:t>constitutions</a:t>
            </a:r>
            <a:endParaRPr lang="en-US" dirty="0" smtClean="0">
              <a:solidFill>
                <a:schemeClr val="accent6"/>
              </a:solidFill>
            </a:endParaRPr>
          </a:p>
        </p:txBody>
      </p:sp>
      <p:sp>
        <p:nvSpPr>
          <p:cNvPr id="32773" name="Rectangle 3"/>
          <p:cNvSpPr>
            <a:spLocks noGrp="1" noChangeArrowheads="1"/>
          </p:cNvSpPr>
          <p:nvPr>
            <p:ph type="body" idx="1"/>
          </p:nvPr>
        </p:nvSpPr>
        <p:spPr/>
        <p:txBody>
          <a:bodyPr/>
          <a:lstStyle/>
          <a:p>
            <a:pPr eaLnBrk="1" hangingPunct="1"/>
            <a:r>
              <a:rPr lang="cs-CZ" sz="2800" smtClean="0"/>
              <a:t>Right to a healthy environment ≠ protection of environment as a duty of the state</a:t>
            </a:r>
          </a:p>
          <a:p>
            <a:pPr eaLnBrk="1" hangingPunct="1"/>
            <a:r>
              <a:rPr lang="cs-CZ" sz="2800" smtClean="0"/>
              <a:t>Direct effect x implementing legislation</a:t>
            </a:r>
          </a:p>
          <a:p>
            <a:pPr eaLnBrk="1" hangingPunct="1"/>
            <a:endParaRPr lang="cs-CZ" sz="2800" smtClean="0"/>
          </a:p>
          <a:p>
            <a:pPr eaLnBrk="1" hangingPunct="1">
              <a:buFont typeface="Wingdings" panose="05000000000000000000" pitchFamily="2" charset="2"/>
              <a:buNone/>
            </a:pPr>
            <a:endParaRPr lang="en-US" sz="2800" smtClean="0"/>
          </a:p>
        </p:txBody>
      </p:sp>
    </p:spTree>
    <p:extLst>
      <p:ext uri="{BB962C8B-B14F-4D97-AF65-F5344CB8AC3E}">
        <p14:creationId xmlns:p14="http://schemas.microsoft.com/office/powerpoint/2010/main" val="3178313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1600" b="1" dirty="0" smtClean="0">
                <a:latin typeface="Cambria" panose="02040503050406030204" pitchFamily="18" charset="0"/>
              </a:rPr>
              <a:t>C</a:t>
            </a:r>
            <a:r>
              <a:rPr lang="cs-CZ" sz="1600" b="1" dirty="0" smtClean="0">
                <a:latin typeface="Cambria" panose="02040503050406030204" pitchFamily="18" charset="0"/>
              </a:rPr>
              <a:t>ZECH C</a:t>
            </a:r>
            <a:r>
              <a:rPr lang="en-US" sz="1600" b="1" dirty="0" smtClean="0">
                <a:latin typeface="Cambria" panose="02040503050406030204" pitchFamily="18" charset="0"/>
              </a:rPr>
              <a:t>HARTER OF FUNDAMENTAL RIGHTS AND FREEDOMS</a:t>
            </a:r>
          </a:p>
        </p:txBody>
      </p:sp>
      <p:sp>
        <p:nvSpPr>
          <p:cNvPr id="33795" name="Content Placeholder 2"/>
          <p:cNvSpPr>
            <a:spLocks noGrp="1"/>
          </p:cNvSpPr>
          <p:nvPr>
            <p:ph idx="1"/>
          </p:nvPr>
        </p:nvSpPr>
        <p:spPr>
          <a:xfrm>
            <a:off x="857250" y="1571625"/>
            <a:ext cx="7772400" cy="4357688"/>
          </a:xfrm>
        </p:spPr>
        <p:txBody>
          <a:bodyPr>
            <a:normAutofit/>
          </a:bodyPr>
          <a:lstStyle/>
          <a:p>
            <a:pPr marL="0" indent="0">
              <a:buNone/>
            </a:pPr>
            <a:r>
              <a:rPr lang="en-US" sz="1800" b="1" dirty="0" smtClean="0"/>
              <a:t>Article 35</a:t>
            </a:r>
          </a:p>
          <a:p>
            <a:r>
              <a:rPr lang="en-US" sz="1800" i="1" dirty="0" smtClean="0"/>
              <a:t>(1) Everybody has the right to live a </a:t>
            </a:r>
            <a:r>
              <a:rPr lang="en-US" sz="1800" i="1" dirty="0" err="1" smtClean="0"/>
              <a:t>favourable</a:t>
            </a:r>
            <a:r>
              <a:rPr lang="en-US" sz="1800" i="1" dirty="0" smtClean="0"/>
              <a:t> living environment.</a:t>
            </a:r>
          </a:p>
          <a:p>
            <a:r>
              <a:rPr lang="en-US" sz="1800" i="1" dirty="0" smtClean="0"/>
              <a:t>(2) Everybody is entitled to timely and complete information about the state of the living environment and natural resources.</a:t>
            </a:r>
          </a:p>
          <a:p>
            <a:r>
              <a:rPr lang="cs-CZ" sz="1800" i="1" dirty="0" smtClean="0"/>
              <a:t>(</a:t>
            </a:r>
            <a:r>
              <a:rPr lang="en-US" sz="1800" i="1" dirty="0" smtClean="0"/>
              <a:t>3) In exercising his or her rights nobody may endanger or cause damage to the living environment, natural resources, the wealth of natural species, and cultural monuments beyond limits set by law.</a:t>
            </a:r>
            <a:endParaRPr lang="cs-CZ" sz="1800" i="1" dirty="0" smtClean="0"/>
          </a:p>
          <a:p>
            <a:endParaRPr lang="cs-CZ" sz="1800" dirty="0" smtClean="0"/>
          </a:p>
          <a:p>
            <a:pPr marL="0" indent="0">
              <a:buNone/>
            </a:pPr>
            <a:r>
              <a:rPr lang="cs-CZ" sz="1800" b="1" dirty="0"/>
              <a:t>A</a:t>
            </a:r>
            <a:r>
              <a:rPr lang="en-US" sz="1800" b="1" dirty="0" err="1" smtClean="0"/>
              <a:t>rticle</a:t>
            </a:r>
            <a:r>
              <a:rPr lang="en-US" sz="1800" b="1" dirty="0" smtClean="0"/>
              <a:t> 41</a:t>
            </a:r>
          </a:p>
          <a:p>
            <a:r>
              <a:rPr lang="en-US" sz="1800" i="1" dirty="0" smtClean="0"/>
              <a:t>(1) The rights listed </a:t>
            </a:r>
            <a:r>
              <a:rPr lang="en-US" sz="1800" i="1" dirty="0" err="1" smtClean="0"/>
              <a:t>ind</a:t>
            </a:r>
            <a:r>
              <a:rPr lang="en-US" sz="1800" i="1" dirty="0" smtClean="0"/>
              <a:t> Article 26, Article 27, par.4, Articles 28 to 31, Article 32, pars.1 and 3, and Articles 33 and 35 of the Charter may be claimed only within the scope of the laws implementing these provisions</a:t>
            </a:r>
            <a:r>
              <a:rPr lang="en-US" sz="1800" dirty="0" smtClean="0"/>
              <a:t>.</a:t>
            </a: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2A30698-E6DA-47A4-94FB-AAA3430ACB52}" type="slidenum">
              <a:rPr lang="cs-CZ" sz="1200">
                <a:latin typeface="Trebuchet MS" panose="020B0603020202020204" pitchFamily="34" charset="0"/>
              </a:rPr>
              <a:pPr eaLnBrk="1" hangingPunct="1"/>
              <a:t>51</a:t>
            </a:fld>
            <a:endParaRPr lang="cs-CZ" sz="1200">
              <a:latin typeface="Trebuchet MS" panose="020B0603020202020204" pitchFamily="34" charset="0"/>
            </a:endParaRPr>
          </a:p>
        </p:txBody>
      </p:sp>
    </p:spTree>
    <p:extLst>
      <p:ext uri="{BB962C8B-B14F-4D97-AF65-F5344CB8AC3E}">
        <p14:creationId xmlns:p14="http://schemas.microsoft.com/office/powerpoint/2010/main" val="140344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err="1" smtClean="0">
                <a:solidFill>
                  <a:schemeClr val="accent6"/>
                </a:solidFill>
              </a:rPr>
              <a:t>National</a:t>
            </a:r>
            <a:r>
              <a:rPr lang="cs-CZ" dirty="0" smtClean="0">
                <a:solidFill>
                  <a:schemeClr val="accent6"/>
                </a:solidFill>
              </a:rPr>
              <a:t> </a:t>
            </a:r>
            <a:r>
              <a:rPr lang="cs-CZ" dirty="0" err="1" smtClean="0">
                <a:solidFill>
                  <a:schemeClr val="accent6"/>
                </a:solidFill>
              </a:rPr>
              <a:t>law</a:t>
            </a:r>
            <a:r>
              <a:rPr lang="cs-CZ" dirty="0" smtClean="0">
                <a:solidFill>
                  <a:schemeClr val="accent6"/>
                </a:solidFill>
              </a:rPr>
              <a:t> - </a:t>
            </a:r>
            <a:r>
              <a:rPr lang="cs-CZ" dirty="0" err="1" smtClean="0">
                <a:solidFill>
                  <a:schemeClr val="accent6"/>
                </a:solidFill>
              </a:rPr>
              <a:t>constitutions</a:t>
            </a:r>
            <a:endParaRPr lang="en-US" dirty="0"/>
          </a:p>
        </p:txBody>
      </p:sp>
      <p:sp>
        <p:nvSpPr>
          <p:cNvPr id="34819" name="Content Placeholder 2"/>
          <p:cNvSpPr>
            <a:spLocks noGrp="1"/>
          </p:cNvSpPr>
          <p:nvPr>
            <p:ph idx="1"/>
          </p:nvPr>
        </p:nvSpPr>
        <p:spPr>
          <a:xfrm>
            <a:off x="827584" y="1998662"/>
            <a:ext cx="7772400" cy="4357688"/>
          </a:xfrm>
        </p:spPr>
        <p:txBody>
          <a:bodyPr/>
          <a:lstStyle/>
          <a:p>
            <a:pPr eaLnBrk="1" hangingPunct="1"/>
            <a:r>
              <a:rPr lang="cs-CZ" smtClean="0"/>
              <a:t>Environmental rights:</a:t>
            </a:r>
          </a:p>
          <a:p>
            <a:pPr eaLnBrk="1" hangingPunct="1"/>
            <a:r>
              <a:rPr lang="cs-CZ" smtClean="0"/>
              <a:t>Portugal, France, Poland, Hungary, Romania, Slovenia, Spain, Czech Republic, Slovakia, Belgium</a:t>
            </a:r>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0392352-AC0B-42FD-BEC3-72B0044B80A5}" type="slidenum">
              <a:rPr lang="cs-CZ" sz="1200">
                <a:latin typeface="Trebuchet MS" panose="020B0603020202020204" pitchFamily="34" charset="0"/>
              </a:rPr>
              <a:pPr eaLnBrk="1" hangingPunct="1"/>
              <a:t>52</a:t>
            </a:fld>
            <a:endParaRPr lang="cs-CZ" sz="1200">
              <a:latin typeface="Trebuchet MS" panose="020B0603020202020204" pitchFamily="34" charset="0"/>
            </a:endParaRPr>
          </a:p>
        </p:txBody>
      </p:sp>
    </p:spTree>
    <p:extLst>
      <p:ext uri="{BB962C8B-B14F-4D97-AF65-F5344CB8AC3E}">
        <p14:creationId xmlns:p14="http://schemas.microsoft.com/office/powerpoint/2010/main" val="1095809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cs-CZ"/>
              <a:t>Zápatí prezentace</a:t>
            </a: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EB84955-CD6C-47D5-A358-5427A5458465}" type="slidenum">
              <a:rPr lang="cs-CZ" sz="1200">
                <a:latin typeface="Trebuchet MS" panose="020B0603020202020204" pitchFamily="34" charset="0"/>
              </a:rPr>
              <a:pPr eaLnBrk="1" hangingPunct="1"/>
              <a:t>53</a:t>
            </a:fld>
            <a:endParaRPr lang="cs-CZ" sz="1200">
              <a:latin typeface="Trebuchet MS" panose="020B0603020202020204" pitchFamily="34" charset="0"/>
            </a:endParaRPr>
          </a:p>
        </p:txBody>
      </p:sp>
      <p:sp>
        <p:nvSpPr>
          <p:cNvPr id="310274" name="Rectangle 2"/>
          <p:cNvSpPr>
            <a:spLocks noGrp="1" noChangeArrowheads="1"/>
          </p:cNvSpPr>
          <p:nvPr>
            <p:ph type="title"/>
          </p:nvPr>
        </p:nvSpPr>
        <p:spPr>
          <a:xfrm>
            <a:off x="285750" y="1071563"/>
            <a:ext cx="7772400" cy="503237"/>
          </a:xfrm>
        </p:spPr>
        <p:txBody>
          <a:bodyPr>
            <a:normAutofit fontScale="90000"/>
          </a:bodyPr>
          <a:lstStyle/>
          <a:p>
            <a:pPr eaLnBrk="1" hangingPunct="1">
              <a:defRPr/>
            </a:pPr>
            <a:r>
              <a:rPr lang="cs-CZ" dirty="0" err="1" smtClean="0">
                <a:solidFill>
                  <a:schemeClr val="accent6"/>
                </a:solidFill>
              </a:rPr>
              <a:t>National</a:t>
            </a:r>
            <a:r>
              <a:rPr lang="cs-CZ" dirty="0" smtClean="0">
                <a:solidFill>
                  <a:schemeClr val="accent6"/>
                </a:solidFill>
              </a:rPr>
              <a:t> </a:t>
            </a:r>
            <a:r>
              <a:rPr lang="cs-CZ" dirty="0" err="1" smtClean="0">
                <a:solidFill>
                  <a:schemeClr val="accent6"/>
                </a:solidFill>
              </a:rPr>
              <a:t>law</a:t>
            </a:r>
            <a:r>
              <a:rPr lang="cs-CZ" dirty="0" smtClean="0">
                <a:solidFill>
                  <a:schemeClr val="accent6"/>
                </a:solidFill>
              </a:rPr>
              <a:t> - </a:t>
            </a:r>
            <a:r>
              <a:rPr lang="cs-CZ" dirty="0" err="1" smtClean="0">
                <a:solidFill>
                  <a:schemeClr val="accent6"/>
                </a:solidFill>
              </a:rPr>
              <a:t>constitutions</a:t>
            </a:r>
            <a:endParaRPr lang="en-US" dirty="0" smtClean="0">
              <a:solidFill>
                <a:schemeClr val="accent6"/>
              </a:solidFill>
            </a:endParaRPr>
          </a:p>
        </p:txBody>
      </p:sp>
      <p:sp>
        <p:nvSpPr>
          <p:cNvPr id="35845" name="Rectangle 3"/>
          <p:cNvSpPr>
            <a:spLocks noGrp="1" noChangeArrowheads="1"/>
          </p:cNvSpPr>
          <p:nvPr>
            <p:ph type="body" idx="1"/>
          </p:nvPr>
        </p:nvSpPr>
        <p:spPr/>
        <p:txBody>
          <a:bodyPr/>
          <a:lstStyle/>
          <a:p>
            <a:pPr eaLnBrk="1" hangingPunct="1"/>
            <a:r>
              <a:rPr lang="cs-CZ" sz="2800" smtClean="0"/>
              <a:t>Duty of the state:</a:t>
            </a:r>
          </a:p>
          <a:p>
            <a:pPr eaLnBrk="1" hangingPunct="1"/>
            <a:r>
              <a:rPr lang="cs-CZ" sz="2800" smtClean="0"/>
              <a:t>Germany, Austria, Bulgaria, Estonia, Latvia, Lithuania, Finland, Greece, Malta, Italy.</a:t>
            </a:r>
          </a:p>
          <a:p>
            <a:pPr eaLnBrk="1" hangingPunct="1"/>
            <a:endParaRPr lang="cs-CZ" sz="2800" smtClean="0"/>
          </a:p>
          <a:p>
            <a:pPr eaLnBrk="1" hangingPunct="1"/>
            <a:r>
              <a:rPr lang="cs-CZ" sz="2800" smtClean="0"/>
              <a:t>No environmental protection:</a:t>
            </a:r>
          </a:p>
          <a:p>
            <a:pPr eaLnBrk="1" hangingPunct="1"/>
            <a:r>
              <a:rPr lang="cs-CZ" sz="2800" smtClean="0"/>
              <a:t>Cyprus (ECHR), Denmark, Luxembourg, Ireland, Sweden.     </a:t>
            </a:r>
            <a:endParaRPr lang="en-US" sz="2800" smtClean="0"/>
          </a:p>
        </p:txBody>
      </p:sp>
    </p:spTree>
    <p:extLst>
      <p:ext uri="{BB962C8B-B14F-4D97-AF65-F5344CB8AC3E}">
        <p14:creationId xmlns:p14="http://schemas.microsoft.com/office/powerpoint/2010/main" val="2275344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00113" y="836613"/>
            <a:ext cx="7772400" cy="503237"/>
          </a:xfrm>
        </p:spPr>
        <p:txBody>
          <a:bodyPr>
            <a:normAutofit fontScale="90000"/>
          </a:bodyPr>
          <a:lstStyle/>
          <a:p>
            <a:r>
              <a:rPr lang="cs-CZ" smtClean="0"/>
              <a:t>Pros and Cons</a:t>
            </a:r>
            <a:br>
              <a:rPr lang="cs-CZ" smtClean="0"/>
            </a:br>
            <a:endParaRPr lang="en-US" smtClean="0"/>
          </a:p>
        </p:txBody>
      </p:sp>
      <p:sp>
        <p:nvSpPr>
          <p:cNvPr id="39939" name="Content Placeholder 2"/>
          <p:cNvSpPr>
            <a:spLocks noGrp="1"/>
          </p:cNvSpPr>
          <p:nvPr>
            <p:ph idx="1"/>
          </p:nvPr>
        </p:nvSpPr>
        <p:spPr/>
        <p:txBody>
          <a:bodyPr>
            <a:normAutofit fontScale="92500" lnSpcReduction="20000"/>
          </a:bodyPr>
          <a:lstStyle/>
          <a:p>
            <a:r>
              <a:rPr lang="cs-CZ" b="1" smtClean="0"/>
              <a:t>Pros</a:t>
            </a:r>
          </a:p>
          <a:p>
            <a:endParaRPr lang="cs-CZ" b="1" smtClean="0"/>
          </a:p>
          <a:p>
            <a:r>
              <a:rPr lang="cs-CZ" smtClean="0"/>
              <a:t>Complementary function</a:t>
            </a:r>
          </a:p>
          <a:p>
            <a:r>
              <a:rPr lang="cs-CZ" smtClean="0"/>
              <a:t>Effective</a:t>
            </a:r>
          </a:p>
          <a:p>
            <a:r>
              <a:rPr lang="cs-CZ" smtClean="0"/>
              <a:t>Living instruments            GREENING of existing treaties</a:t>
            </a:r>
          </a:p>
          <a:p>
            <a:r>
              <a:rPr lang="cs-CZ" smtClean="0"/>
              <a:t>Supreme or specialized courts, international bodies</a:t>
            </a:r>
          </a:p>
          <a:p>
            <a:r>
              <a:rPr lang="cs-CZ" smtClean="0"/>
              <a:t>Publicity</a:t>
            </a:r>
          </a:p>
          <a:p>
            <a:r>
              <a:rPr lang="cs-CZ" smtClean="0"/>
              <a:t>State is the responsible person</a:t>
            </a:r>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8CF8524-FB54-4A33-A381-44944EA99BD2}" type="slidenum">
              <a:rPr lang="cs-CZ" sz="1200">
                <a:latin typeface="Trebuchet MS" panose="020B0603020202020204" pitchFamily="34" charset="0"/>
              </a:rPr>
              <a:pPr eaLnBrk="1" hangingPunct="1"/>
              <a:t>54</a:t>
            </a:fld>
            <a:endParaRPr lang="cs-CZ" sz="1200">
              <a:latin typeface="Trebuchet MS" panose="020B0603020202020204" pitchFamily="34" charset="0"/>
            </a:endParaRPr>
          </a:p>
        </p:txBody>
      </p:sp>
      <p:sp>
        <p:nvSpPr>
          <p:cNvPr id="39942" name="Right Arrow 6"/>
          <p:cNvSpPr>
            <a:spLocks noChangeArrowheads="1"/>
          </p:cNvSpPr>
          <p:nvPr/>
        </p:nvSpPr>
        <p:spPr bwMode="auto">
          <a:xfrm>
            <a:off x="3779912" y="3573016"/>
            <a:ext cx="928687" cy="142875"/>
          </a:xfrm>
          <a:prstGeom prst="rightArrow">
            <a:avLst>
              <a:gd name="adj1" fmla="val 50000"/>
              <a:gd name="adj2" fmla="val 50014"/>
            </a:avLst>
          </a:prstGeom>
          <a:solidFill>
            <a:schemeClr val="accent1"/>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4196291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cs-CZ" smtClean="0"/>
              <a:t>Flexible (in theory)</a:t>
            </a:r>
            <a:endParaRPr lang="en-US" smtClean="0"/>
          </a:p>
        </p:txBody>
      </p:sp>
      <p:sp>
        <p:nvSpPr>
          <p:cNvPr id="40963" name="Content Placeholder 2"/>
          <p:cNvSpPr>
            <a:spLocks noGrp="1"/>
          </p:cNvSpPr>
          <p:nvPr>
            <p:ph idx="1"/>
          </p:nvPr>
        </p:nvSpPr>
        <p:spPr>
          <a:xfrm>
            <a:off x="428625" y="1773238"/>
            <a:ext cx="8243888" cy="4357687"/>
          </a:xfrm>
        </p:spPr>
        <p:txBody>
          <a:bodyPr>
            <a:normAutofit fontScale="85000" lnSpcReduction="20000"/>
          </a:bodyPr>
          <a:lstStyle/>
          <a:p>
            <a:r>
              <a:rPr lang="cs-CZ" dirty="0" err="1" smtClean="0"/>
              <a:t>Claimants</a:t>
            </a:r>
            <a:r>
              <a:rPr lang="cs-CZ" dirty="0" smtClean="0"/>
              <a:t> </a:t>
            </a:r>
            <a:r>
              <a:rPr lang="cs-CZ" dirty="0" err="1" smtClean="0"/>
              <a:t>can</a:t>
            </a:r>
            <a:r>
              <a:rPr lang="en-US" dirty="0" smtClean="0"/>
              <a:t> rely on the threshold limits created by the Environment Authority in their country</a:t>
            </a:r>
            <a:r>
              <a:rPr lang="cs-CZ" dirty="0" smtClean="0"/>
              <a:t> </a:t>
            </a:r>
            <a:r>
              <a:rPr lang="en-US" dirty="0" smtClean="0"/>
              <a:t>or they may rely on generally accepted international standards, defined, for example, by the World Health Organization. </a:t>
            </a:r>
            <a:endParaRPr lang="cs-CZ" dirty="0" smtClean="0"/>
          </a:p>
          <a:p>
            <a:r>
              <a:rPr lang="cs-CZ" dirty="0" smtClean="0"/>
              <a:t>V</a:t>
            </a:r>
            <a:r>
              <a:rPr lang="en-US" dirty="0" err="1" smtClean="0"/>
              <a:t>ictims</a:t>
            </a:r>
            <a:r>
              <a:rPr lang="en-US" dirty="0" smtClean="0"/>
              <a:t> do not have to wait until damage to their health materializes, which could take years in some instances. Instead, they could take action to stop a polluting activity from continuing and causing catastrophic damage later on by merely showing that the emissions have crossed the threshold levels established by law. </a:t>
            </a:r>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5F776D6-6B77-43DF-945B-A47573A65D2B}" type="slidenum">
              <a:rPr lang="cs-CZ" sz="1200">
                <a:latin typeface="Trebuchet MS" panose="020B0603020202020204" pitchFamily="34" charset="0"/>
              </a:rPr>
              <a:pPr eaLnBrk="1" hangingPunct="1"/>
              <a:t>55</a:t>
            </a:fld>
            <a:endParaRPr lang="cs-CZ" sz="1200">
              <a:latin typeface="Trebuchet MS" panose="020B0603020202020204" pitchFamily="34" charset="0"/>
            </a:endParaRPr>
          </a:p>
        </p:txBody>
      </p:sp>
    </p:spTree>
    <p:extLst>
      <p:ext uri="{BB962C8B-B14F-4D97-AF65-F5344CB8AC3E}">
        <p14:creationId xmlns:p14="http://schemas.microsoft.com/office/powerpoint/2010/main" val="3032807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28688" y="928688"/>
            <a:ext cx="7772400" cy="503237"/>
          </a:xfrm>
        </p:spPr>
        <p:txBody>
          <a:bodyPr>
            <a:normAutofit fontScale="90000"/>
          </a:bodyPr>
          <a:lstStyle/>
          <a:p>
            <a:r>
              <a:rPr lang="cs-CZ" smtClean="0"/>
              <a:t>Pros and Cons</a:t>
            </a:r>
            <a:br>
              <a:rPr lang="cs-CZ" smtClean="0"/>
            </a:br>
            <a:endParaRPr lang="en-US" smtClean="0"/>
          </a:p>
        </p:txBody>
      </p:sp>
      <p:sp>
        <p:nvSpPr>
          <p:cNvPr id="41987" name="Content Placeholder 2"/>
          <p:cNvSpPr>
            <a:spLocks noGrp="1"/>
          </p:cNvSpPr>
          <p:nvPr>
            <p:ph idx="1"/>
          </p:nvPr>
        </p:nvSpPr>
        <p:spPr>
          <a:xfrm>
            <a:off x="900113" y="1484313"/>
            <a:ext cx="7772400" cy="4357687"/>
          </a:xfrm>
        </p:spPr>
        <p:txBody>
          <a:bodyPr>
            <a:normAutofit fontScale="77500" lnSpcReduction="20000"/>
          </a:bodyPr>
          <a:lstStyle/>
          <a:p>
            <a:endParaRPr lang="cs-CZ" smtClean="0"/>
          </a:p>
          <a:p>
            <a:r>
              <a:rPr lang="cs-CZ" b="1" smtClean="0"/>
              <a:t>Cons</a:t>
            </a:r>
          </a:p>
          <a:p>
            <a:r>
              <a:rPr lang="cs-CZ" smtClean="0"/>
              <a:t>T</a:t>
            </a:r>
            <a:r>
              <a:rPr lang="en-US" smtClean="0"/>
              <a:t>he actual subjects of the underlying rights are human beings, not the trees, not the ground, and not the water</a:t>
            </a:r>
            <a:r>
              <a:rPr lang="cs-CZ" smtClean="0"/>
              <a:t>, </a:t>
            </a:r>
            <a:r>
              <a:rPr lang="en-US" smtClean="0"/>
              <a:t>vesting an environmental right in humans alone is morally incorrect</a:t>
            </a:r>
            <a:endParaRPr lang="cs-CZ" smtClean="0"/>
          </a:p>
          <a:p>
            <a:r>
              <a:rPr lang="cs-CZ" smtClean="0"/>
              <a:t>"victim" requirement,</a:t>
            </a:r>
          </a:p>
          <a:p>
            <a:r>
              <a:rPr lang="cs-CZ" smtClean="0"/>
              <a:t>narrow locus standi,</a:t>
            </a:r>
          </a:p>
          <a:p>
            <a:r>
              <a:rPr lang="en-US" smtClean="0"/>
              <a:t>causal nexus, </a:t>
            </a:r>
            <a:r>
              <a:rPr lang="cs-CZ" smtClean="0"/>
              <a:t>evidence </a:t>
            </a:r>
          </a:p>
          <a:p>
            <a:r>
              <a:rPr lang="cs-CZ" smtClean="0"/>
              <a:t>Bringing an application before the ECtHR</a:t>
            </a:r>
            <a:r>
              <a:rPr lang="cs-CZ" baseline="30000" smtClean="0"/>
              <a:t> </a:t>
            </a:r>
            <a:r>
              <a:rPr lang="cs-CZ" smtClean="0"/>
              <a:t>or the IACtHR necessitates the exhaustion of all available national</a:t>
            </a:r>
            <a:r>
              <a:rPr lang="cs-CZ" baseline="30000" smtClean="0"/>
              <a:t> </a:t>
            </a:r>
            <a:r>
              <a:rPr lang="cs-CZ" smtClean="0"/>
              <a:t>remedies.</a:t>
            </a:r>
          </a:p>
          <a:p>
            <a:endParaRPr lang="cs-CZ" smtClean="0"/>
          </a:p>
          <a:p>
            <a:endParaRPr lang="en-US" smtClean="0"/>
          </a:p>
        </p:txBody>
      </p:sp>
      <p:sp>
        <p:nvSpPr>
          <p:cNvPr id="4" name="Footer Placeholder 3"/>
          <p:cNvSpPr>
            <a:spLocks noGrp="1"/>
          </p:cNvSpPr>
          <p:nvPr>
            <p:ph type="ftr" sz="quarter" idx="10"/>
          </p:nvPr>
        </p:nvSpPr>
        <p:spPr/>
        <p:txBody>
          <a:bodyPr/>
          <a:lstStyle/>
          <a:p>
            <a:pPr>
              <a:defRPr/>
            </a:pPr>
            <a:r>
              <a:rPr lang="cs-CZ" smtClean="0"/>
              <a:t>Zápatí prezentace</a:t>
            </a:r>
            <a:endParaRPr lang="cs-CZ"/>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CBF1067-24C9-468F-B409-B3963A163961}" type="slidenum">
              <a:rPr lang="cs-CZ" sz="1200">
                <a:latin typeface="Trebuchet MS" panose="020B0603020202020204" pitchFamily="34" charset="0"/>
              </a:rPr>
              <a:pPr eaLnBrk="1" hangingPunct="1"/>
              <a:t>56</a:t>
            </a:fld>
            <a:endParaRPr lang="cs-CZ" sz="1200">
              <a:latin typeface="Trebuchet MS" panose="020B0603020202020204" pitchFamily="34" charset="0"/>
            </a:endParaRPr>
          </a:p>
        </p:txBody>
      </p:sp>
    </p:spTree>
    <p:extLst>
      <p:ext uri="{BB962C8B-B14F-4D97-AF65-F5344CB8AC3E}">
        <p14:creationId xmlns:p14="http://schemas.microsoft.com/office/powerpoint/2010/main" val="3817975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403648" y="334645"/>
            <a:ext cx="6696744" cy="2215991"/>
          </a:xfrm>
          <a:prstGeom prst="rect">
            <a:avLst/>
          </a:prstGeom>
          <a:noFill/>
        </p:spPr>
        <p:txBody>
          <a:bodyPr wrap="square" rtlCol="0">
            <a:spAutoFit/>
          </a:bodyPr>
          <a:lstStyle/>
          <a:p>
            <a:pPr algn="ctr"/>
            <a:r>
              <a:rPr lang="cs-CZ" sz="4000" dirty="0" err="1" smtClean="0"/>
              <a:t>Thank</a:t>
            </a:r>
            <a:r>
              <a:rPr lang="cs-CZ" sz="4000" dirty="0" smtClean="0"/>
              <a:t> </a:t>
            </a:r>
            <a:r>
              <a:rPr lang="cs-CZ" sz="4000" dirty="0" err="1" smtClean="0"/>
              <a:t>you</a:t>
            </a:r>
            <a:r>
              <a:rPr lang="cs-CZ" sz="4000" dirty="0" smtClean="0"/>
              <a:t> </a:t>
            </a:r>
            <a:r>
              <a:rPr lang="cs-CZ" sz="4000" dirty="0" err="1" smtClean="0"/>
              <a:t>for</a:t>
            </a:r>
            <a:r>
              <a:rPr lang="cs-CZ" sz="4000" dirty="0" smtClean="0"/>
              <a:t> </a:t>
            </a:r>
            <a:r>
              <a:rPr lang="cs-CZ" sz="4000" dirty="0" err="1" smtClean="0"/>
              <a:t>your</a:t>
            </a:r>
            <a:r>
              <a:rPr lang="cs-CZ" sz="4000" dirty="0" smtClean="0"/>
              <a:t> </a:t>
            </a:r>
            <a:r>
              <a:rPr lang="cs-CZ" sz="4000" dirty="0" err="1" smtClean="0"/>
              <a:t>attention</a:t>
            </a:r>
            <a:r>
              <a:rPr lang="cs-CZ" sz="4000" dirty="0" smtClean="0"/>
              <a:t>!</a:t>
            </a:r>
          </a:p>
          <a:p>
            <a:pPr algn="ctr"/>
            <a:endParaRPr lang="cs-CZ" sz="4000" dirty="0" smtClean="0"/>
          </a:p>
          <a:p>
            <a:pPr algn="ctr"/>
            <a:endParaRPr lang="cs-CZ" sz="4000" dirty="0" smtClean="0"/>
          </a:p>
          <a:p>
            <a:endParaRPr lang="cs-CZ" dirty="0"/>
          </a:p>
        </p:txBody>
      </p:sp>
      <p:pic>
        <p:nvPicPr>
          <p:cNvPr id="4100" name="Picture 4" descr="Výsledok vyhľadávania obrázkov pre dopyt cute kit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578145" cy="48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94" y="265918"/>
            <a:ext cx="10264905" cy="6415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187624" y="2392455"/>
            <a:ext cx="6336704" cy="923330"/>
          </a:xfrm>
          <a:prstGeom prst="rect">
            <a:avLst/>
          </a:prstGeom>
          <a:noFill/>
        </p:spPr>
        <p:txBody>
          <a:bodyPr wrap="square" rtlCol="0">
            <a:spAutoFit/>
          </a:bodyPr>
          <a:lstStyle/>
          <a:p>
            <a:r>
              <a:rPr lang="cs-CZ" sz="3600" b="1" i="1" dirty="0">
                <a:solidFill>
                  <a:schemeClr val="bg1"/>
                </a:solidFill>
              </a:rPr>
              <a:t>„</a:t>
            </a:r>
            <a:r>
              <a:rPr lang="cs-CZ" sz="3600" b="1" i="1" dirty="0" err="1">
                <a:solidFill>
                  <a:schemeClr val="bg1"/>
                </a:solidFill>
              </a:rPr>
              <a:t>The</a:t>
            </a:r>
            <a:r>
              <a:rPr lang="cs-CZ" sz="3600" b="1" i="1" dirty="0">
                <a:solidFill>
                  <a:schemeClr val="bg1"/>
                </a:solidFill>
              </a:rPr>
              <a:t> </a:t>
            </a:r>
            <a:r>
              <a:rPr lang="cs-CZ" sz="3600" b="1" i="1" dirty="0" err="1">
                <a:solidFill>
                  <a:schemeClr val="bg1"/>
                </a:solidFill>
              </a:rPr>
              <a:t>fish</a:t>
            </a:r>
            <a:r>
              <a:rPr lang="cs-CZ" sz="3600" b="1" i="1" dirty="0">
                <a:solidFill>
                  <a:schemeClr val="bg1"/>
                </a:solidFill>
              </a:rPr>
              <a:t> </a:t>
            </a:r>
            <a:r>
              <a:rPr lang="cs-CZ" sz="3600" b="1" i="1" dirty="0" err="1">
                <a:solidFill>
                  <a:schemeClr val="bg1"/>
                </a:solidFill>
              </a:rPr>
              <a:t>cannot</a:t>
            </a:r>
            <a:r>
              <a:rPr lang="cs-CZ" sz="3600" b="1" i="1" dirty="0">
                <a:solidFill>
                  <a:schemeClr val="bg1"/>
                </a:solidFill>
              </a:rPr>
              <a:t> go to </a:t>
            </a:r>
            <a:r>
              <a:rPr lang="cs-CZ" sz="3600" b="1" i="1" dirty="0" err="1">
                <a:solidFill>
                  <a:schemeClr val="bg1"/>
                </a:solidFill>
              </a:rPr>
              <a:t>court</a:t>
            </a:r>
            <a:r>
              <a:rPr lang="cs-CZ" sz="3600" b="1" i="1" dirty="0">
                <a:solidFill>
                  <a:schemeClr val="bg1"/>
                </a:solidFill>
              </a:rPr>
              <a:t>“</a:t>
            </a:r>
          </a:p>
          <a:p>
            <a:endParaRPr lang="cs-CZ" dirty="0"/>
          </a:p>
        </p:txBody>
      </p:sp>
    </p:spTree>
    <p:extLst>
      <p:ext uri="{BB962C8B-B14F-4D97-AF65-F5344CB8AC3E}">
        <p14:creationId xmlns:p14="http://schemas.microsoft.com/office/powerpoint/2010/main" val="3974744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a:latin typeface="Cambria" panose="02040503050406030204" pitchFamily="18" charset="0"/>
              </a:rPr>
              <a:t>„The fish cannot go to court“</a:t>
            </a:r>
            <a:endParaRPr lang="en-US" b="1" dirty="0" smtClean="0">
              <a:latin typeface="Cambria" panose="02040503050406030204" pitchFamily="18" charset="0"/>
            </a:endParaRPr>
          </a:p>
        </p:txBody>
      </p:sp>
      <p:sp>
        <p:nvSpPr>
          <p:cNvPr id="5123" name="Content Placeholder 2"/>
          <p:cNvSpPr>
            <a:spLocks noGrp="1"/>
          </p:cNvSpPr>
          <p:nvPr>
            <p:ph idx="1"/>
          </p:nvPr>
        </p:nvSpPr>
        <p:spPr>
          <a:xfrm>
            <a:off x="457200" y="1417638"/>
            <a:ext cx="8229600" cy="4525963"/>
          </a:xfrm>
        </p:spPr>
        <p:txBody>
          <a:bodyPr>
            <a:normAutofit fontScale="85000" lnSpcReduction="20000"/>
          </a:bodyPr>
          <a:lstStyle/>
          <a:p>
            <a:pPr marL="0" indent="0">
              <a:buNone/>
            </a:pPr>
            <a:r>
              <a:rPr lang="cs-CZ" sz="2800" b="1" dirty="0" err="1" smtClean="0">
                <a:latin typeface="Cambria" panose="02040503050406030204" pitchFamily="18" charset="0"/>
              </a:rPr>
              <a:t>Solution</a:t>
            </a:r>
            <a:r>
              <a:rPr lang="cs-CZ" sz="2800" b="1" dirty="0" smtClean="0">
                <a:latin typeface="Cambria" panose="02040503050406030204" pitchFamily="18" charset="0"/>
              </a:rPr>
              <a:t>:</a:t>
            </a:r>
          </a:p>
          <a:p>
            <a:r>
              <a:rPr lang="cs-CZ" sz="2800" dirty="0" err="1" smtClean="0">
                <a:latin typeface="Cambria" panose="02040503050406030204" pitchFamily="18" charset="0"/>
              </a:rPr>
              <a:t>Lets</a:t>
            </a:r>
            <a:r>
              <a:rPr lang="cs-CZ" sz="2800" dirty="0" smtClean="0">
                <a:latin typeface="Cambria" panose="02040503050406030204" pitchFamily="18" charset="0"/>
              </a:rPr>
              <a:t> </a:t>
            </a:r>
            <a:r>
              <a:rPr lang="cs-CZ" sz="2800" dirty="0" err="1" smtClean="0">
                <a:latin typeface="Cambria" panose="02040503050406030204" pitchFamily="18" charset="0"/>
              </a:rPr>
              <a:t>give</a:t>
            </a:r>
            <a:r>
              <a:rPr lang="cs-CZ" sz="2800" dirty="0" smtClean="0">
                <a:latin typeface="Cambria" panose="02040503050406030204" pitchFamily="18" charset="0"/>
              </a:rPr>
              <a:t> </a:t>
            </a:r>
            <a:r>
              <a:rPr lang="cs-CZ" sz="2800" dirty="0" err="1" smtClean="0">
                <a:latin typeface="Cambria" panose="02040503050406030204" pitchFamily="18" charset="0"/>
              </a:rPr>
              <a:t>rights</a:t>
            </a:r>
            <a:r>
              <a:rPr lang="cs-CZ" sz="2800" dirty="0" smtClean="0">
                <a:latin typeface="Cambria" panose="02040503050406030204" pitchFamily="18" charset="0"/>
              </a:rPr>
              <a:t> to </a:t>
            </a:r>
            <a:r>
              <a:rPr lang="cs-CZ" sz="2800" dirty="0" err="1" smtClean="0">
                <a:latin typeface="Cambria" panose="02040503050406030204" pitchFamily="18" charset="0"/>
              </a:rPr>
              <a:t>the</a:t>
            </a:r>
            <a:r>
              <a:rPr lang="cs-CZ" sz="2800" dirty="0" smtClean="0">
                <a:latin typeface="Cambria" panose="02040503050406030204" pitchFamily="18" charset="0"/>
              </a:rPr>
              <a:t> </a:t>
            </a:r>
            <a:r>
              <a:rPr lang="cs-CZ" sz="2800" dirty="0" err="1" smtClean="0">
                <a:latin typeface="Cambria" panose="02040503050406030204" pitchFamily="18" charset="0"/>
              </a:rPr>
              <a:t>environment</a:t>
            </a:r>
            <a:r>
              <a:rPr lang="cs-CZ" sz="2800" dirty="0" smtClean="0">
                <a:latin typeface="Cambria" panose="02040503050406030204" pitchFamily="18" charset="0"/>
              </a:rPr>
              <a:t> </a:t>
            </a:r>
            <a:r>
              <a:rPr lang="cs-CZ" sz="2800" dirty="0" err="1" smtClean="0">
                <a:latin typeface="Cambria" panose="02040503050406030204" pitchFamily="18" charset="0"/>
              </a:rPr>
              <a:t>itself</a:t>
            </a:r>
            <a:endParaRPr lang="cs-CZ" sz="2800" dirty="0" smtClean="0">
              <a:latin typeface="Cambria" panose="02040503050406030204" pitchFamily="18" charset="0"/>
            </a:endParaRPr>
          </a:p>
          <a:p>
            <a:pPr marL="0" indent="0">
              <a:buNone/>
            </a:pPr>
            <a:r>
              <a:rPr lang="cs-CZ" sz="2800" dirty="0" smtClean="0">
                <a:latin typeface="Cambria" panose="02040503050406030204" pitchFamily="18" charset="0"/>
              </a:rPr>
              <a:t>(</a:t>
            </a:r>
            <a:r>
              <a:rPr lang="cs-CZ" sz="2800" i="1" dirty="0" err="1" smtClean="0">
                <a:latin typeface="Cambria" panose="02040503050406030204" pitchFamily="18" charset="0"/>
              </a:rPr>
              <a:t>Pacha</a:t>
            </a:r>
            <a:r>
              <a:rPr lang="cs-CZ" sz="2800" i="1" dirty="0" smtClean="0">
                <a:latin typeface="Cambria" panose="02040503050406030204" pitchFamily="18" charset="0"/>
              </a:rPr>
              <a:t> Mama</a:t>
            </a:r>
            <a:r>
              <a:rPr lang="cs-CZ" sz="2800" dirty="0" smtClean="0">
                <a:latin typeface="Cambria" panose="02040503050406030204" pitchFamily="18" charset="0"/>
              </a:rPr>
              <a:t>, Great </a:t>
            </a:r>
            <a:r>
              <a:rPr lang="cs-CZ" sz="2800" dirty="0" err="1" smtClean="0">
                <a:latin typeface="Cambria" panose="02040503050406030204" pitchFamily="18" charset="0"/>
              </a:rPr>
              <a:t>Ape</a:t>
            </a:r>
            <a:r>
              <a:rPr lang="cs-CZ" sz="2800" dirty="0" smtClean="0">
                <a:latin typeface="Cambria" panose="02040503050406030204" pitchFamily="18" charset="0"/>
              </a:rPr>
              <a:t> Project, </a:t>
            </a:r>
            <a:r>
              <a:rPr lang="cs-CZ" sz="2800" dirty="0" err="1" smtClean="0">
                <a:latin typeface="Cambria" panose="02040503050406030204" pitchFamily="18" charset="0"/>
              </a:rPr>
              <a:t>Coral</a:t>
            </a:r>
            <a:r>
              <a:rPr lang="cs-CZ" sz="2800" dirty="0" smtClean="0">
                <a:latin typeface="Cambria" panose="02040503050406030204" pitchFamily="18" charset="0"/>
              </a:rPr>
              <a:t> </a:t>
            </a:r>
            <a:r>
              <a:rPr lang="cs-CZ" sz="2800" dirty="0" err="1" smtClean="0">
                <a:latin typeface="Cambria" panose="02040503050406030204" pitchFamily="18" charset="0"/>
              </a:rPr>
              <a:t>Reef</a:t>
            </a:r>
            <a:r>
              <a:rPr lang="cs-CZ" sz="2800" dirty="0" smtClean="0">
                <a:latin typeface="Cambria" panose="02040503050406030204" pitchFamily="18" charset="0"/>
              </a:rPr>
              <a:t>) </a:t>
            </a:r>
          </a:p>
          <a:p>
            <a:r>
              <a:rPr lang="cs-CZ" sz="2800" dirty="0" err="1" smtClean="0">
                <a:latin typeface="Cambria" panose="02040503050406030204" pitchFamily="18" charset="0"/>
              </a:rPr>
              <a:t>Specific</a:t>
            </a:r>
            <a:r>
              <a:rPr lang="cs-CZ" sz="2800" dirty="0" smtClean="0">
                <a:latin typeface="Cambria" panose="02040503050406030204" pitchFamily="18" charset="0"/>
              </a:rPr>
              <a:t> </a:t>
            </a:r>
            <a:r>
              <a:rPr lang="cs-CZ" sz="2800" dirty="0" err="1" smtClean="0">
                <a:latin typeface="Cambria" panose="02040503050406030204" pitchFamily="18" charset="0"/>
              </a:rPr>
              <a:t>human</a:t>
            </a:r>
            <a:r>
              <a:rPr lang="cs-CZ" sz="2800" dirty="0" smtClean="0">
                <a:latin typeface="Cambria" panose="02040503050406030204" pitchFamily="18" charset="0"/>
              </a:rPr>
              <a:t> </a:t>
            </a:r>
            <a:r>
              <a:rPr lang="cs-CZ" sz="2800" dirty="0" err="1" smtClean="0">
                <a:latin typeface="Cambria" panose="02040503050406030204" pitchFamily="18" charset="0"/>
              </a:rPr>
              <a:t>right</a:t>
            </a:r>
            <a:r>
              <a:rPr lang="cs-CZ" sz="2800" dirty="0" smtClean="0">
                <a:latin typeface="Cambria" panose="02040503050406030204" pitchFamily="18" charset="0"/>
              </a:rPr>
              <a:t> to </a:t>
            </a:r>
            <a:r>
              <a:rPr lang="cs-CZ" sz="2800" dirty="0" err="1" smtClean="0">
                <a:latin typeface="Cambria" panose="02040503050406030204" pitchFamily="18" charset="0"/>
              </a:rPr>
              <a:t>favourable</a:t>
            </a:r>
            <a:r>
              <a:rPr lang="cs-CZ" sz="2800" dirty="0" smtClean="0">
                <a:latin typeface="Cambria" panose="02040503050406030204" pitchFamily="18" charset="0"/>
              </a:rPr>
              <a:t> </a:t>
            </a:r>
            <a:r>
              <a:rPr lang="cs-CZ" sz="2800" dirty="0" err="1" smtClean="0">
                <a:latin typeface="Cambria" panose="02040503050406030204" pitchFamily="18" charset="0"/>
              </a:rPr>
              <a:t>environment</a:t>
            </a:r>
            <a:endParaRPr lang="cs-CZ" sz="2800" dirty="0">
              <a:latin typeface="Cambria" panose="02040503050406030204" pitchFamily="18" charset="0"/>
            </a:endParaRPr>
          </a:p>
          <a:p>
            <a:r>
              <a:rPr lang="cs-CZ" sz="2800" dirty="0" err="1" smtClean="0">
                <a:latin typeface="Cambria" panose="02040503050406030204" pitchFamily="18" charset="0"/>
              </a:rPr>
              <a:t>Right</a:t>
            </a:r>
            <a:r>
              <a:rPr lang="cs-CZ" sz="2800" dirty="0" smtClean="0">
                <a:latin typeface="Cambria" panose="02040503050406030204" pitchFamily="18" charset="0"/>
              </a:rPr>
              <a:t> to </a:t>
            </a:r>
            <a:r>
              <a:rPr lang="cs-CZ" sz="2800" dirty="0" err="1" smtClean="0">
                <a:latin typeface="Cambria" panose="02040503050406030204" pitchFamily="18" charset="0"/>
              </a:rPr>
              <a:t>water</a:t>
            </a:r>
            <a:r>
              <a:rPr lang="cs-CZ" sz="2800" dirty="0" smtClean="0">
                <a:latin typeface="Cambria" panose="02040503050406030204" pitchFamily="18" charset="0"/>
              </a:rPr>
              <a:t>, </a:t>
            </a:r>
            <a:r>
              <a:rPr lang="cs-CZ" sz="2800" dirty="0" err="1" smtClean="0">
                <a:latin typeface="Cambria" panose="02040503050406030204" pitchFamily="18" charset="0"/>
              </a:rPr>
              <a:t>clean</a:t>
            </a:r>
            <a:r>
              <a:rPr lang="cs-CZ" sz="2800" dirty="0" smtClean="0">
                <a:latin typeface="Cambria" panose="02040503050406030204" pitchFamily="18" charset="0"/>
              </a:rPr>
              <a:t> </a:t>
            </a:r>
            <a:r>
              <a:rPr lang="cs-CZ" sz="2800" dirty="0" smtClean="0">
                <a:latin typeface="Cambria" panose="02040503050406030204" pitchFamily="18" charset="0"/>
              </a:rPr>
              <a:t>air</a:t>
            </a:r>
          </a:p>
          <a:p>
            <a:r>
              <a:rPr lang="cs-CZ" sz="2800" dirty="0" smtClean="0">
                <a:latin typeface="Cambria" panose="02040503050406030204" pitchFamily="18" charset="0"/>
              </a:rPr>
              <a:t>„</a:t>
            </a:r>
            <a:r>
              <a:rPr lang="cs-CZ" sz="2800" dirty="0" err="1">
                <a:latin typeface="Cambria" panose="02040503050406030204" pitchFamily="18" charset="0"/>
              </a:rPr>
              <a:t>Greening</a:t>
            </a:r>
            <a:r>
              <a:rPr lang="cs-CZ" sz="2800" dirty="0">
                <a:latin typeface="Cambria" panose="02040503050406030204" pitchFamily="18" charset="0"/>
              </a:rPr>
              <a:t>“ </a:t>
            </a:r>
            <a:r>
              <a:rPr lang="cs-CZ" sz="2800" dirty="0" err="1">
                <a:latin typeface="Cambria" panose="02040503050406030204" pitchFamily="18" charset="0"/>
              </a:rPr>
              <a:t>of</a:t>
            </a:r>
            <a:r>
              <a:rPr lang="cs-CZ" sz="2800" dirty="0">
                <a:latin typeface="Cambria" panose="02040503050406030204" pitchFamily="18" charset="0"/>
              </a:rPr>
              <a:t> </a:t>
            </a:r>
            <a:r>
              <a:rPr lang="cs-CZ" sz="2800" dirty="0" err="1">
                <a:latin typeface="Cambria" panose="02040503050406030204" pitchFamily="18" charset="0"/>
              </a:rPr>
              <a:t>existing</a:t>
            </a:r>
            <a:r>
              <a:rPr lang="cs-CZ" sz="2800" dirty="0">
                <a:latin typeface="Cambria" panose="02040503050406030204" pitchFamily="18" charset="0"/>
              </a:rPr>
              <a:t> </a:t>
            </a:r>
            <a:r>
              <a:rPr lang="cs-CZ" sz="2800" dirty="0" err="1">
                <a:latin typeface="Cambria" panose="02040503050406030204" pitchFamily="18" charset="0"/>
              </a:rPr>
              <a:t>human</a:t>
            </a:r>
            <a:r>
              <a:rPr lang="cs-CZ" sz="2800" dirty="0">
                <a:latin typeface="Cambria" panose="02040503050406030204" pitchFamily="18" charset="0"/>
              </a:rPr>
              <a:t> </a:t>
            </a:r>
            <a:r>
              <a:rPr lang="cs-CZ" sz="2800" dirty="0" err="1">
                <a:latin typeface="Cambria" panose="02040503050406030204" pitchFamily="18" charset="0"/>
              </a:rPr>
              <a:t>rights</a:t>
            </a:r>
            <a:r>
              <a:rPr lang="cs-CZ" sz="2800" dirty="0">
                <a:latin typeface="Cambria" panose="02040503050406030204" pitchFamily="18" charset="0"/>
              </a:rPr>
              <a:t> </a:t>
            </a:r>
            <a:r>
              <a:rPr lang="cs-CZ" sz="2800" dirty="0" err="1">
                <a:latin typeface="Cambria" panose="02040503050406030204" pitchFamily="18" charset="0"/>
              </a:rPr>
              <a:t>of</a:t>
            </a:r>
            <a:r>
              <a:rPr lang="cs-CZ" sz="2800" dirty="0">
                <a:latin typeface="Cambria" panose="02040503050406030204" pitchFamily="18" charset="0"/>
              </a:rPr>
              <a:t> natural </a:t>
            </a:r>
            <a:r>
              <a:rPr lang="cs-CZ" sz="2800" dirty="0" err="1">
                <a:latin typeface="Cambria" panose="02040503050406030204" pitchFamily="18" charset="0"/>
              </a:rPr>
              <a:t>persons</a:t>
            </a:r>
            <a:r>
              <a:rPr lang="cs-CZ" sz="2800" dirty="0">
                <a:latin typeface="Cambria" panose="02040503050406030204" pitchFamily="18" charset="0"/>
              </a:rPr>
              <a:t> (</a:t>
            </a:r>
            <a:r>
              <a:rPr lang="cs-CZ" sz="2800" dirty="0" err="1">
                <a:latin typeface="Cambria" panose="02040503050406030204" pitchFamily="18" charset="0"/>
              </a:rPr>
              <a:t>right</a:t>
            </a:r>
            <a:r>
              <a:rPr lang="cs-CZ" sz="2800" dirty="0">
                <a:latin typeface="Cambria" panose="02040503050406030204" pitchFamily="18" charset="0"/>
              </a:rPr>
              <a:t> to </a:t>
            </a:r>
            <a:r>
              <a:rPr lang="cs-CZ" sz="2800" dirty="0" err="1">
                <a:latin typeface="Cambria" panose="02040503050406030204" pitchFamily="18" charset="0"/>
              </a:rPr>
              <a:t>life</a:t>
            </a:r>
            <a:r>
              <a:rPr lang="cs-CZ" sz="2800" dirty="0">
                <a:latin typeface="Cambria" panose="02040503050406030204" pitchFamily="18" charset="0"/>
              </a:rPr>
              <a:t> and </a:t>
            </a:r>
            <a:r>
              <a:rPr lang="cs-CZ" sz="2800" dirty="0" err="1">
                <a:latin typeface="Cambria" panose="02040503050406030204" pitchFamily="18" charset="0"/>
              </a:rPr>
              <a:t>health</a:t>
            </a:r>
            <a:r>
              <a:rPr lang="cs-CZ" sz="2800" dirty="0">
                <a:latin typeface="Cambria" panose="02040503050406030204" pitchFamily="18" charset="0"/>
              </a:rPr>
              <a:t>, </a:t>
            </a:r>
            <a:r>
              <a:rPr lang="cs-CZ" sz="2800" dirty="0" err="1">
                <a:latin typeface="Cambria" panose="02040503050406030204" pitchFamily="18" charset="0"/>
              </a:rPr>
              <a:t>right</a:t>
            </a:r>
            <a:r>
              <a:rPr lang="cs-CZ" sz="2800" dirty="0">
                <a:latin typeface="Cambria" panose="02040503050406030204" pitchFamily="18" charset="0"/>
              </a:rPr>
              <a:t> to </a:t>
            </a:r>
            <a:r>
              <a:rPr lang="cs-CZ" sz="2800" dirty="0" err="1">
                <a:latin typeface="Cambria" panose="02040503050406030204" pitchFamily="18" charset="0"/>
              </a:rPr>
              <a:t>privacy</a:t>
            </a:r>
            <a:r>
              <a:rPr lang="cs-CZ" sz="2800" dirty="0" smtClean="0">
                <a:latin typeface="Cambria" panose="02040503050406030204" pitchFamily="18" charset="0"/>
              </a:rPr>
              <a:t>)</a:t>
            </a:r>
          </a:p>
          <a:p>
            <a:r>
              <a:rPr lang="cs-CZ" sz="2800" dirty="0" err="1">
                <a:latin typeface="Cambria" panose="02040503050406030204" pitchFamily="18" charset="0"/>
              </a:rPr>
              <a:t>Lets</a:t>
            </a:r>
            <a:r>
              <a:rPr lang="cs-CZ" sz="2800" dirty="0">
                <a:latin typeface="Cambria" panose="02040503050406030204" pitchFamily="18" charset="0"/>
              </a:rPr>
              <a:t> </a:t>
            </a:r>
            <a:r>
              <a:rPr lang="cs-CZ" sz="2800" dirty="0" err="1">
                <a:latin typeface="Cambria" panose="02040503050406030204" pitchFamily="18" charset="0"/>
              </a:rPr>
              <a:t>give</a:t>
            </a:r>
            <a:r>
              <a:rPr lang="cs-CZ" sz="2800" dirty="0">
                <a:latin typeface="Cambria" panose="02040503050406030204" pitchFamily="18" charset="0"/>
              </a:rPr>
              <a:t> </a:t>
            </a:r>
            <a:r>
              <a:rPr lang="cs-CZ" sz="2800" dirty="0" err="1">
                <a:latin typeface="Cambria" panose="02040503050406030204" pitchFamily="18" charset="0"/>
              </a:rPr>
              <a:t>rights</a:t>
            </a:r>
            <a:r>
              <a:rPr lang="cs-CZ" sz="2800" dirty="0">
                <a:latin typeface="Cambria" panose="02040503050406030204" pitchFamily="18" charset="0"/>
              </a:rPr>
              <a:t> to </a:t>
            </a:r>
            <a:r>
              <a:rPr lang="cs-CZ" sz="2800" dirty="0" err="1">
                <a:latin typeface="Cambria" panose="02040503050406030204" pitchFamily="18" charset="0"/>
              </a:rPr>
              <a:t>the</a:t>
            </a:r>
            <a:r>
              <a:rPr lang="cs-CZ" sz="2800" dirty="0">
                <a:latin typeface="Cambria" panose="02040503050406030204" pitchFamily="18" charset="0"/>
              </a:rPr>
              <a:t> </a:t>
            </a:r>
            <a:r>
              <a:rPr lang="cs-CZ" sz="2800" dirty="0" err="1">
                <a:latin typeface="Cambria" panose="02040503050406030204" pitchFamily="18" charset="0"/>
              </a:rPr>
              <a:t>NGOs</a:t>
            </a:r>
            <a:endParaRPr lang="cs-CZ" sz="2800" dirty="0">
              <a:latin typeface="Cambria" panose="02040503050406030204" pitchFamily="18" charset="0"/>
            </a:endParaRPr>
          </a:p>
          <a:p>
            <a:pPr marL="0" indent="0">
              <a:buNone/>
            </a:pPr>
            <a:r>
              <a:rPr lang="cs-CZ" sz="2800" dirty="0">
                <a:latin typeface="Cambria" panose="02040503050406030204" pitchFamily="18" charset="0"/>
              </a:rPr>
              <a:t>(</a:t>
            </a:r>
            <a:r>
              <a:rPr lang="cs-CZ" sz="2800" dirty="0" err="1">
                <a:latin typeface="Cambria" panose="02040503050406030204" pitchFamily="18" charset="0"/>
              </a:rPr>
              <a:t>permitting</a:t>
            </a:r>
            <a:r>
              <a:rPr lang="cs-CZ" sz="2800" dirty="0">
                <a:latin typeface="Cambria" panose="02040503050406030204" pitchFamily="18" charset="0"/>
              </a:rPr>
              <a:t> </a:t>
            </a:r>
            <a:r>
              <a:rPr lang="cs-CZ" sz="2800" dirty="0" err="1">
                <a:latin typeface="Cambria" panose="02040503050406030204" pitchFamily="18" charset="0"/>
              </a:rPr>
              <a:t>procedure</a:t>
            </a:r>
            <a:r>
              <a:rPr lang="cs-CZ" sz="2800" dirty="0">
                <a:latin typeface="Cambria" panose="02040503050406030204" pitchFamily="18" charset="0"/>
              </a:rPr>
              <a:t>, </a:t>
            </a:r>
            <a:r>
              <a:rPr lang="cs-CZ" sz="2800" dirty="0" err="1">
                <a:latin typeface="Cambria" panose="02040503050406030204" pitchFamily="18" charset="0"/>
              </a:rPr>
              <a:t>liability</a:t>
            </a:r>
            <a:r>
              <a:rPr lang="cs-CZ" sz="2800" dirty="0">
                <a:latin typeface="Cambria" panose="02040503050406030204" pitchFamily="18" charset="0"/>
              </a:rPr>
              <a:t>, but </a:t>
            </a:r>
            <a:r>
              <a:rPr lang="cs-CZ" sz="2800" dirty="0" err="1">
                <a:latin typeface="Cambria" panose="02040503050406030204" pitchFamily="18" charset="0"/>
              </a:rPr>
              <a:t>restricted</a:t>
            </a:r>
            <a:r>
              <a:rPr lang="cs-CZ" sz="2800" dirty="0">
                <a:latin typeface="Cambria" panose="02040503050406030204" pitchFamily="18" charset="0"/>
              </a:rPr>
              <a:t> in </a:t>
            </a:r>
            <a:r>
              <a:rPr lang="cs-CZ" sz="2800" dirty="0" err="1">
                <a:latin typeface="Cambria" panose="02040503050406030204" pitchFamily="18" charset="0"/>
              </a:rPr>
              <a:t>the</a:t>
            </a:r>
            <a:r>
              <a:rPr lang="cs-CZ" sz="2800" dirty="0">
                <a:latin typeface="Cambria" panose="02040503050406030204" pitchFamily="18" charset="0"/>
              </a:rPr>
              <a:t> </a:t>
            </a:r>
            <a:r>
              <a:rPr lang="cs-CZ" sz="2800" dirty="0" err="1">
                <a:latin typeface="Cambria" panose="02040503050406030204" pitchFamily="18" charset="0"/>
              </a:rPr>
              <a:t>field</a:t>
            </a:r>
            <a:r>
              <a:rPr lang="cs-CZ" sz="2800" dirty="0">
                <a:latin typeface="Cambria" panose="02040503050406030204" pitchFamily="18" charset="0"/>
              </a:rPr>
              <a:t> </a:t>
            </a:r>
            <a:r>
              <a:rPr lang="cs-CZ" sz="2800" dirty="0" err="1">
                <a:latin typeface="Cambria" panose="02040503050406030204" pitchFamily="18" charset="0"/>
              </a:rPr>
              <a:t>of</a:t>
            </a:r>
            <a:r>
              <a:rPr lang="cs-CZ" sz="2800" dirty="0">
                <a:latin typeface="Cambria" panose="02040503050406030204" pitchFamily="18" charset="0"/>
              </a:rPr>
              <a:t> civil </a:t>
            </a:r>
            <a:r>
              <a:rPr lang="cs-CZ" sz="2800" dirty="0" err="1">
                <a:latin typeface="Cambria" panose="02040503050406030204" pitchFamily="18" charset="0"/>
              </a:rPr>
              <a:t>disputes</a:t>
            </a:r>
            <a:r>
              <a:rPr lang="cs-CZ" sz="2800" dirty="0">
                <a:latin typeface="Cambria" panose="02040503050406030204" pitchFamily="18" charset="0"/>
              </a:rPr>
              <a:t> and </a:t>
            </a:r>
            <a:r>
              <a:rPr lang="cs-CZ" sz="2800" dirty="0" err="1">
                <a:latin typeface="Cambria" panose="02040503050406030204" pitchFamily="18" charset="0"/>
              </a:rPr>
              <a:t>traditional</a:t>
            </a:r>
            <a:r>
              <a:rPr lang="cs-CZ" sz="2800" dirty="0">
                <a:latin typeface="Cambria" panose="02040503050406030204" pitchFamily="18" charset="0"/>
              </a:rPr>
              <a:t> </a:t>
            </a:r>
            <a:r>
              <a:rPr lang="cs-CZ" sz="2800" dirty="0" err="1">
                <a:latin typeface="Cambria" panose="02040503050406030204" pitchFamily="18" charset="0"/>
              </a:rPr>
              <a:t>human</a:t>
            </a:r>
            <a:r>
              <a:rPr lang="cs-CZ" sz="2800" dirty="0">
                <a:latin typeface="Cambria" panose="02040503050406030204" pitchFamily="18" charset="0"/>
              </a:rPr>
              <a:t> </a:t>
            </a:r>
            <a:r>
              <a:rPr lang="cs-CZ" sz="2800" dirty="0" err="1">
                <a:latin typeface="Cambria" panose="02040503050406030204" pitchFamily="18" charset="0"/>
              </a:rPr>
              <a:t>rights</a:t>
            </a:r>
            <a:r>
              <a:rPr lang="cs-CZ" sz="2800" dirty="0">
                <a:latin typeface="Cambria" panose="02040503050406030204" pitchFamily="18" charset="0"/>
              </a:rPr>
              <a:t>)</a:t>
            </a:r>
          </a:p>
          <a:p>
            <a:r>
              <a:rPr lang="cs-CZ" sz="2800" b="1" dirty="0" err="1" smtClean="0">
                <a:latin typeface="Cambria" panose="02040503050406030204" pitchFamily="18" charset="0"/>
              </a:rPr>
              <a:t>Participatory</a:t>
            </a:r>
            <a:r>
              <a:rPr lang="cs-CZ" sz="2800" b="1" dirty="0" smtClean="0">
                <a:latin typeface="Cambria" panose="02040503050406030204" pitchFamily="18" charset="0"/>
              </a:rPr>
              <a:t> </a:t>
            </a:r>
            <a:r>
              <a:rPr lang="cs-CZ" sz="2800" b="1" dirty="0" err="1" smtClean="0">
                <a:latin typeface="Cambria" panose="02040503050406030204" pitchFamily="18" charset="0"/>
              </a:rPr>
              <a:t>rights</a:t>
            </a:r>
            <a:endParaRPr lang="cs-CZ" sz="2800" b="1" dirty="0" smtClean="0">
              <a:latin typeface="Cambria" panose="02040503050406030204" pitchFamily="18" charset="0"/>
            </a:endParaRPr>
          </a:p>
          <a:p>
            <a:r>
              <a:rPr lang="cs-CZ" sz="2800" dirty="0" err="1" smtClean="0">
                <a:latin typeface="Cambria" panose="02040503050406030204" pitchFamily="18" charset="0"/>
              </a:rPr>
              <a:t>Combination</a:t>
            </a:r>
            <a:r>
              <a:rPr lang="cs-CZ" sz="2800" dirty="0" smtClean="0">
                <a:latin typeface="Cambria" panose="02040503050406030204" pitchFamily="18" charset="0"/>
              </a:rPr>
              <a:t> </a:t>
            </a:r>
            <a:r>
              <a:rPr lang="cs-CZ" sz="2800" dirty="0" err="1" smtClean="0">
                <a:latin typeface="Cambria" panose="02040503050406030204" pitchFamily="18" charset="0"/>
              </a:rPr>
              <a:t>of</a:t>
            </a:r>
            <a:r>
              <a:rPr lang="cs-CZ" sz="2800" dirty="0" smtClean="0">
                <a:latin typeface="Cambria" panose="02040503050406030204" pitchFamily="18" charset="0"/>
              </a:rPr>
              <a:t> </a:t>
            </a:r>
            <a:r>
              <a:rPr lang="cs-CZ" sz="2800" dirty="0" err="1" smtClean="0">
                <a:latin typeface="Cambria" panose="02040503050406030204" pitchFamily="18" charset="0"/>
              </a:rPr>
              <a:t>the</a:t>
            </a:r>
            <a:r>
              <a:rPr lang="cs-CZ" sz="2800" dirty="0" smtClean="0">
                <a:latin typeface="Cambria" panose="02040503050406030204" pitchFamily="18" charset="0"/>
              </a:rPr>
              <a:t> </a:t>
            </a:r>
            <a:r>
              <a:rPr lang="cs-CZ" sz="2800" dirty="0" err="1" smtClean="0">
                <a:latin typeface="Cambria" panose="02040503050406030204" pitchFamily="18" charset="0"/>
              </a:rPr>
              <a:t>above</a:t>
            </a:r>
            <a:endParaRPr lang="cs-CZ" sz="2800" dirty="0" smtClean="0">
              <a:latin typeface="Cambria" panose="02040503050406030204" pitchFamily="18" charset="0"/>
            </a:endParaRPr>
          </a:p>
          <a:p>
            <a:pPr marL="0" indent="0">
              <a:buNone/>
            </a:pPr>
            <a:endParaRPr lang="cs-CZ" dirty="0" smtClean="0">
              <a:latin typeface="Cambria" panose="02040503050406030204" pitchFamily="18" charset="0"/>
            </a:endParaRPr>
          </a:p>
          <a:p>
            <a:endParaRPr lang="en-US" dirty="0" smtClean="0">
              <a:latin typeface="Cambria" panose="02040503050406030204" pitchFamily="18" charset="0"/>
            </a:endParaRP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448B8EC-509C-4E46-AC54-5D611A21C169}" type="slidenum">
              <a:rPr lang="cs-CZ" sz="1200">
                <a:latin typeface="Trebuchet MS" panose="020B0603020202020204" pitchFamily="34" charset="0"/>
              </a:rPr>
              <a:pPr eaLnBrk="1" hangingPunct="1"/>
              <a:t>7</a:t>
            </a:fld>
            <a:endParaRPr lang="cs-CZ" sz="1200">
              <a:latin typeface="Trebuchet MS" panose="020B0603020202020204" pitchFamily="34" charset="0"/>
            </a:endParaRPr>
          </a:p>
        </p:txBody>
      </p:sp>
    </p:spTree>
    <p:extLst>
      <p:ext uri="{BB962C8B-B14F-4D97-AF65-F5344CB8AC3E}">
        <p14:creationId xmlns:p14="http://schemas.microsoft.com/office/powerpoint/2010/main" val="27684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cs-CZ" b="1" dirty="0" err="1" smtClean="0">
                <a:latin typeface="Cambria" panose="02040503050406030204" pitchFamily="18" charset="0"/>
              </a:rPr>
              <a:t>Environmental</a:t>
            </a:r>
            <a:r>
              <a:rPr lang="cs-CZ" b="1" dirty="0" smtClean="0">
                <a:latin typeface="Cambria" panose="02040503050406030204" pitchFamily="18" charset="0"/>
              </a:rPr>
              <a:t> </a:t>
            </a:r>
            <a:r>
              <a:rPr lang="cs-CZ" b="1" dirty="0" err="1" smtClean="0">
                <a:latin typeface="Cambria" panose="02040503050406030204" pitchFamily="18" charset="0"/>
              </a:rPr>
              <a:t>Rights</a:t>
            </a:r>
            <a:endParaRPr lang="en-US" b="1" dirty="0" smtClean="0">
              <a:latin typeface="Cambria" panose="02040503050406030204" pitchFamily="18" charset="0"/>
            </a:endParaRPr>
          </a:p>
        </p:txBody>
      </p:sp>
      <p:sp>
        <p:nvSpPr>
          <p:cNvPr id="5123" name="Content Placeholder 2"/>
          <p:cNvSpPr>
            <a:spLocks noGrp="1"/>
          </p:cNvSpPr>
          <p:nvPr>
            <p:ph idx="1"/>
          </p:nvPr>
        </p:nvSpPr>
        <p:spPr/>
        <p:txBody>
          <a:bodyPr/>
          <a:lstStyle/>
          <a:p>
            <a:r>
              <a:rPr lang="cs-CZ" dirty="0" err="1" smtClean="0">
                <a:latin typeface="Cambria" panose="02040503050406030204" pitchFamily="18" charset="0"/>
              </a:rPr>
              <a:t>Sustainable</a:t>
            </a:r>
            <a:r>
              <a:rPr lang="cs-CZ" dirty="0" smtClean="0">
                <a:latin typeface="Cambria" panose="02040503050406030204" pitchFamily="18" charset="0"/>
              </a:rPr>
              <a:t> </a:t>
            </a:r>
            <a:r>
              <a:rPr lang="cs-CZ" dirty="0" err="1" smtClean="0">
                <a:latin typeface="Cambria" panose="02040503050406030204" pitchFamily="18" charset="0"/>
              </a:rPr>
              <a:t>development</a:t>
            </a:r>
            <a:endParaRPr lang="cs-CZ" dirty="0" smtClean="0">
              <a:latin typeface="Cambria" panose="02040503050406030204" pitchFamily="18" charset="0"/>
            </a:endParaRPr>
          </a:p>
          <a:p>
            <a:r>
              <a:rPr lang="cs-CZ" dirty="0" err="1" smtClean="0">
                <a:latin typeface="Cambria" panose="02040503050406030204" pitchFamily="18" charset="0"/>
              </a:rPr>
              <a:t>Rights</a:t>
            </a:r>
            <a:r>
              <a:rPr lang="cs-CZ"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future</a:t>
            </a:r>
            <a:r>
              <a:rPr lang="cs-CZ" dirty="0" smtClean="0">
                <a:latin typeface="Cambria" panose="02040503050406030204" pitchFamily="18" charset="0"/>
              </a:rPr>
              <a:t> </a:t>
            </a:r>
            <a:r>
              <a:rPr lang="cs-CZ" dirty="0" err="1" smtClean="0">
                <a:latin typeface="Cambria" panose="02040503050406030204" pitchFamily="18" charset="0"/>
              </a:rPr>
              <a:t>generations</a:t>
            </a:r>
            <a:endParaRPr lang="cs-CZ" dirty="0" smtClean="0">
              <a:latin typeface="Cambria" panose="02040503050406030204" pitchFamily="18" charset="0"/>
            </a:endParaRPr>
          </a:p>
          <a:p>
            <a:r>
              <a:rPr lang="cs-CZ" dirty="0" err="1" smtClean="0">
                <a:latin typeface="Cambria" panose="02040503050406030204" pitchFamily="18" charset="0"/>
              </a:rPr>
              <a:t>Rights</a:t>
            </a:r>
            <a:r>
              <a:rPr lang="cs-CZ" dirty="0" smtClean="0">
                <a:latin typeface="Cambria" panose="02040503050406030204" pitchFamily="18" charset="0"/>
              </a:rPr>
              <a:t> </a:t>
            </a:r>
            <a:r>
              <a:rPr lang="cs-CZ" dirty="0" err="1" smtClean="0">
                <a:latin typeface="Cambria" panose="02040503050406030204" pitchFamily="18" charset="0"/>
              </a:rPr>
              <a:t>of</a:t>
            </a:r>
            <a:r>
              <a:rPr lang="cs-CZ" dirty="0" smtClean="0">
                <a:latin typeface="Cambria" panose="02040503050406030204" pitchFamily="18" charset="0"/>
              </a:rPr>
              <a:t> </a:t>
            </a:r>
            <a:r>
              <a:rPr lang="cs-CZ" dirty="0" err="1" smtClean="0">
                <a:latin typeface="Cambria" panose="02040503050406030204" pitchFamily="18" charset="0"/>
              </a:rPr>
              <a:t>indigenous</a:t>
            </a:r>
            <a:r>
              <a:rPr lang="cs-CZ" dirty="0" smtClean="0">
                <a:latin typeface="Cambria" panose="02040503050406030204" pitchFamily="18" charset="0"/>
              </a:rPr>
              <a:t> </a:t>
            </a:r>
            <a:r>
              <a:rPr lang="cs-CZ" dirty="0" err="1" smtClean="0">
                <a:latin typeface="Cambria" panose="02040503050406030204" pitchFamily="18" charset="0"/>
              </a:rPr>
              <a:t>people</a:t>
            </a:r>
            <a:endParaRPr lang="cs-CZ" dirty="0" smtClean="0">
              <a:latin typeface="Cambria" panose="02040503050406030204" pitchFamily="18" charset="0"/>
            </a:endParaRPr>
          </a:p>
          <a:p>
            <a:r>
              <a:rPr lang="cs-CZ" dirty="0" err="1" smtClean="0">
                <a:latin typeface="Cambria" panose="02040503050406030204" pitchFamily="18" charset="0"/>
              </a:rPr>
              <a:t>Environmental</a:t>
            </a:r>
            <a:r>
              <a:rPr lang="cs-CZ" dirty="0" smtClean="0">
                <a:latin typeface="Cambria" panose="02040503050406030204" pitchFamily="18" charset="0"/>
              </a:rPr>
              <a:t> justice (</a:t>
            </a:r>
            <a:r>
              <a:rPr lang="cs-CZ" dirty="0" err="1" smtClean="0">
                <a:latin typeface="Cambria" panose="02040503050406030204" pitchFamily="18" charset="0"/>
              </a:rPr>
              <a:t>environmental</a:t>
            </a:r>
            <a:r>
              <a:rPr lang="cs-CZ" dirty="0" smtClean="0">
                <a:latin typeface="Cambria" panose="02040503050406030204" pitchFamily="18" charset="0"/>
              </a:rPr>
              <a:t> </a:t>
            </a:r>
            <a:r>
              <a:rPr lang="cs-CZ" dirty="0" err="1" smtClean="0">
                <a:latin typeface="Cambria" panose="02040503050406030204" pitchFamily="18" charset="0"/>
              </a:rPr>
              <a:t>racism</a:t>
            </a:r>
            <a:r>
              <a:rPr lang="cs-CZ" dirty="0" smtClean="0">
                <a:latin typeface="Cambria" panose="02040503050406030204" pitchFamily="18" charset="0"/>
              </a:rPr>
              <a:t>, </a:t>
            </a:r>
            <a:r>
              <a:rPr lang="cs-CZ" dirty="0" err="1" smtClean="0">
                <a:latin typeface="Cambria" panose="02040503050406030204" pitchFamily="18" charset="0"/>
              </a:rPr>
              <a:t>equal</a:t>
            </a:r>
            <a:r>
              <a:rPr lang="cs-CZ" dirty="0" smtClean="0">
                <a:latin typeface="Cambria" panose="02040503050406030204" pitchFamily="18" charset="0"/>
              </a:rPr>
              <a:t> </a:t>
            </a:r>
            <a:r>
              <a:rPr lang="cs-CZ" dirty="0" err="1" smtClean="0">
                <a:latin typeface="Cambria" panose="02040503050406030204" pitchFamily="18" charset="0"/>
              </a:rPr>
              <a:t>env</a:t>
            </a:r>
            <a:r>
              <a:rPr lang="cs-CZ" dirty="0" smtClean="0">
                <a:latin typeface="Cambria" panose="02040503050406030204" pitchFamily="18" charset="0"/>
              </a:rPr>
              <a:t>. </a:t>
            </a:r>
            <a:r>
              <a:rPr lang="cs-CZ" dirty="0" err="1" smtClean="0">
                <a:latin typeface="Cambria" panose="02040503050406030204" pitchFamily="18" charset="0"/>
              </a:rPr>
              <a:t>protection</a:t>
            </a:r>
            <a:r>
              <a:rPr lang="cs-CZ" dirty="0" smtClean="0">
                <a:latin typeface="Cambria" panose="02040503050406030204" pitchFamily="18" charset="0"/>
              </a:rPr>
              <a:t>)</a:t>
            </a:r>
          </a:p>
          <a:p>
            <a:r>
              <a:rPr lang="cs-CZ" dirty="0" err="1" smtClean="0">
                <a:latin typeface="Cambria" panose="02040503050406030204" pitchFamily="18" charset="0"/>
              </a:rPr>
              <a:t>Environmental</a:t>
            </a:r>
            <a:r>
              <a:rPr lang="cs-CZ" dirty="0" smtClean="0">
                <a:latin typeface="Cambria" panose="02040503050406030204" pitchFamily="18" charset="0"/>
              </a:rPr>
              <a:t> </a:t>
            </a:r>
            <a:r>
              <a:rPr lang="cs-CZ" dirty="0" err="1" smtClean="0">
                <a:latin typeface="Cambria" panose="02040503050406030204" pitchFamily="18" charset="0"/>
              </a:rPr>
              <a:t>migration</a:t>
            </a:r>
            <a:endParaRPr lang="en-US" dirty="0" smtClean="0">
              <a:latin typeface="Cambria" panose="02040503050406030204" pitchFamily="18" charset="0"/>
            </a:endParaRPr>
          </a:p>
        </p:txBody>
      </p:sp>
      <p:sp>
        <p:nvSpPr>
          <p:cNvPr id="5" name="Slide Number Placeholder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448B8EC-509C-4E46-AC54-5D611A21C169}" type="slidenum">
              <a:rPr lang="cs-CZ" sz="1200">
                <a:latin typeface="Trebuchet MS" panose="020B0603020202020204" pitchFamily="34" charset="0"/>
              </a:rPr>
              <a:pPr eaLnBrk="1" hangingPunct="1"/>
              <a:t>8</a:t>
            </a:fld>
            <a:endParaRPr lang="cs-CZ" sz="1200">
              <a:latin typeface="Trebuchet MS" panose="020B0603020202020204" pitchFamily="34" charset="0"/>
            </a:endParaRPr>
          </a:p>
        </p:txBody>
      </p:sp>
    </p:spTree>
    <p:extLst>
      <p:ext uri="{BB962C8B-B14F-4D97-AF65-F5344CB8AC3E}">
        <p14:creationId xmlns:p14="http://schemas.microsoft.com/office/powerpoint/2010/main" val="140295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endParaRPr lang="cs-CZ" smtClean="0"/>
          </a:p>
        </p:txBody>
      </p:sp>
      <p:pic>
        <p:nvPicPr>
          <p:cNvPr id="6148" name="Picture 4" descr="bil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708275"/>
            <a:ext cx="47625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bwMode="auto">
          <a:xfrm>
            <a:off x="468313" y="2565400"/>
            <a:ext cx="3141662" cy="495300"/>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a:solidFill>
                  <a:srgbClr val="000000"/>
                </a:solidFill>
              </a:rPr>
              <a:t>Environmental Law</a:t>
            </a:r>
            <a:endParaRPr lang="en-US" sz="2400">
              <a:solidFill>
                <a:srgbClr val="000000"/>
              </a:solidFill>
            </a:endParaRPr>
          </a:p>
        </p:txBody>
      </p:sp>
      <p:sp>
        <p:nvSpPr>
          <p:cNvPr id="2" name="Rounded Rectangle 5"/>
          <p:cNvSpPr/>
          <p:nvPr/>
        </p:nvSpPr>
        <p:spPr bwMode="auto">
          <a:xfrm>
            <a:off x="468313" y="3213100"/>
            <a:ext cx="3141662" cy="495300"/>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a:solidFill>
                  <a:srgbClr val="000000"/>
                </a:solidFill>
              </a:rPr>
              <a:t>Administrative Law</a:t>
            </a:r>
            <a:endParaRPr lang="en-US" sz="2400">
              <a:solidFill>
                <a:srgbClr val="000000"/>
              </a:solidFill>
            </a:endParaRPr>
          </a:p>
        </p:txBody>
      </p:sp>
      <p:sp>
        <p:nvSpPr>
          <p:cNvPr id="3" name="Rounded Rectangle 5"/>
          <p:cNvSpPr/>
          <p:nvPr/>
        </p:nvSpPr>
        <p:spPr bwMode="auto">
          <a:xfrm>
            <a:off x="468313" y="4005263"/>
            <a:ext cx="3141662" cy="495300"/>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a:solidFill>
                  <a:srgbClr val="000000"/>
                </a:solidFill>
              </a:rPr>
              <a:t>Criminal Law</a:t>
            </a:r>
            <a:endParaRPr lang="en-US" sz="2400">
              <a:solidFill>
                <a:srgbClr val="000000"/>
              </a:solidFill>
            </a:endParaRPr>
          </a:p>
        </p:txBody>
      </p:sp>
      <p:sp>
        <p:nvSpPr>
          <p:cNvPr id="4" name="Rounded Rectangle 5"/>
          <p:cNvSpPr/>
          <p:nvPr/>
        </p:nvSpPr>
        <p:spPr bwMode="auto">
          <a:xfrm>
            <a:off x="468313" y="5373688"/>
            <a:ext cx="3141662" cy="495300"/>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a:solidFill>
                  <a:srgbClr val="000000"/>
                </a:solidFill>
              </a:rPr>
              <a:t>Constitutional Law</a:t>
            </a:r>
            <a:endParaRPr lang="en-US" sz="2400">
              <a:solidFill>
                <a:srgbClr val="000000"/>
              </a:solidFill>
            </a:endParaRPr>
          </a:p>
        </p:txBody>
      </p:sp>
      <p:sp>
        <p:nvSpPr>
          <p:cNvPr id="5" name="Rounded Rectangle 5"/>
          <p:cNvSpPr/>
          <p:nvPr/>
        </p:nvSpPr>
        <p:spPr bwMode="auto">
          <a:xfrm>
            <a:off x="468313" y="4724400"/>
            <a:ext cx="3141662" cy="495300"/>
          </a:xfrm>
          <a:prstGeom prst="roundRect">
            <a:avLst/>
          </a:prstGeom>
          <a:solidFill>
            <a:schemeClr val="bg1">
              <a:lumMod val="90000"/>
            </a:schemeClr>
          </a:solidFill>
          <a:ln>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cs-CZ" sz="2400">
                <a:solidFill>
                  <a:srgbClr val="000000"/>
                </a:solidFill>
              </a:rPr>
              <a:t>Civil Law</a:t>
            </a:r>
            <a:endParaRPr lang="en-US" sz="2400">
              <a:solidFill>
                <a:srgbClr val="000000"/>
              </a:solidFill>
            </a:endParaRPr>
          </a:p>
        </p:txBody>
      </p:sp>
    </p:spTree>
    <p:extLst>
      <p:ext uri="{BB962C8B-B14F-4D97-AF65-F5344CB8AC3E}">
        <p14:creationId xmlns:p14="http://schemas.microsoft.com/office/powerpoint/2010/main" val="203288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7906</TotalTime>
  <Words>3166</Words>
  <Application>Microsoft Office PowerPoint</Application>
  <PresentationFormat>Předvádění na obrazovce (4:3)</PresentationFormat>
  <Paragraphs>418</Paragraphs>
  <Slides>57</Slides>
  <Notes>40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57</vt:i4>
      </vt:variant>
    </vt:vector>
  </HeadingPairs>
  <TitlesOfParts>
    <vt:vector size="63" baseType="lpstr">
      <vt:lpstr>Arial</vt:lpstr>
      <vt:lpstr>Calibri</vt:lpstr>
      <vt:lpstr>Cambria</vt:lpstr>
      <vt:lpstr>Trebuchet MS</vt:lpstr>
      <vt:lpstr>Wingdings</vt:lpstr>
      <vt:lpstr>Motiv systému Office</vt:lpstr>
      <vt:lpstr>IEL + CEL - Aarhus Convention. The right to information on the environment and participation of the public in the environmental protection. </vt:lpstr>
      <vt:lpstr>Prezentace aplikace PowerPoint</vt:lpstr>
      <vt:lpstr>Prezentace aplikace PowerPoint</vt:lpstr>
      <vt:lpstr>Prezentace aplikace PowerPoint</vt:lpstr>
      <vt:lpstr>Prezentace aplikace PowerPoint</vt:lpstr>
      <vt:lpstr>Prezentace aplikace PowerPoint</vt:lpstr>
      <vt:lpstr>„The fish cannot go to court“</vt:lpstr>
      <vt:lpstr>Environmental Rights</vt:lpstr>
      <vt:lpstr>Prezentace aplikace PowerPoint</vt:lpstr>
      <vt:lpstr>Environmental rights</vt:lpstr>
      <vt:lpstr>Prezentace aplikace PowerPoint</vt:lpstr>
      <vt:lpstr>Prezentace aplikace PowerPoint</vt:lpstr>
      <vt:lpstr>Environmental rights (in narrow sense)</vt:lpstr>
      <vt:lpstr>Prezentace aplikace PowerPoint</vt:lpstr>
      <vt:lpstr>Prezentace aplikace PowerPoint</vt:lpstr>
      <vt:lpstr>Prezentace aplikace PowerPoint</vt:lpstr>
      <vt:lpstr>ENVIRONMENTAL RIGHTS</vt:lpstr>
      <vt:lpstr>Prezentace aplikace PowerPoint</vt:lpstr>
      <vt:lpstr>Prezentace aplikace PowerPoint</vt:lpstr>
      <vt:lpstr>SEPARATE, INDEPENDENT ER</vt:lpstr>
      <vt:lpstr>Prezentace aplikace PowerPoint</vt:lpstr>
      <vt:lpstr>PROCEDURAL 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European Convention on Human Rights</vt:lpstr>
      <vt:lpstr>The European Convention on Human Rights</vt:lpstr>
      <vt:lpstr>The European Convention on Human Rights</vt:lpstr>
      <vt:lpstr>Prezentace aplikace PowerPoint</vt:lpstr>
      <vt:lpstr>6280</vt:lpstr>
      <vt:lpstr>Prezentace aplikace PowerPoint</vt:lpstr>
      <vt:lpstr>Just satisfaction</vt:lpstr>
      <vt:lpstr>Prezentace aplikace PowerPoint</vt:lpstr>
      <vt:lpstr>Taskin v Turkey (2004)</vt:lpstr>
      <vt:lpstr>Brânduse v Romania (2009)</vt:lpstr>
      <vt:lpstr>Inter-American system</vt:lpstr>
      <vt:lpstr>Prezentace aplikace PowerPoint</vt:lpstr>
      <vt:lpstr>The African system</vt:lpstr>
      <vt:lpstr>Prezentace aplikace PowerPoint</vt:lpstr>
      <vt:lpstr>Prezentace aplikace PowerPoint</vt:lpstr>
      <vt:lpstr>Prezentace aplikace PowerPoint</vt:lpstr>
      <vt:lpstr>National law</vt:lpstr>
      <vt:lpstr>Prezentace aplikace PowerPoint</vt:lpstr>
      <vt:lpstr>Prezentace aplikace PowerPoint</vt:lpstr>
      <vt:lpstr>National law - constitutions</vt:lpstr>
      <vt:lpstr>CZECH CHARTER OF FUNDAMENTAL RIGHTS AND FREEDOMS</vt:lpstr>
      <vt:lpstr>National law - constitutions</vt:lpstr>
      <vt:lpstr>National law - constitutions</vt:lpstr>
      <vt:lpstr>Pros and Cons </vt:lpstr>
      <vt:lpstr>Flexible (in theory)</vt:lpstr>
      <vt:lpstr>Pros and Cons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260</cp:revision>
  <dcterms:created xsi:type="dcterms:W3CDTF">2014-09-07T21:44:03Z</dcterms:created>
  <dcterms:modified xsi:type="dcterms:W3CDTF">2017-12-06T10:01:04Z</dcterms:modified>
</cp:coreProperties>
</file>