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Lst>
  <p:notesMasterIdLst>
    <p:notesMasterId r:id="rId31"/>
  </p:notesMasterIdLst>
  <p:handoutMasterIdLst>
    <p:handoutMasterId r:id="rId32"/>
  </p:handoutMasterIdLst>
  <p:sldIdLst>
    <p:sldId id="309" r:id="rId3"/>
    <p:sldId id="420" r:id="rId4"/>
    <p:sldId id="421" r:id="rId5"/>
    <p:sldId id="422" r:id="rId6"/>
    <p:sldId id="429" r:id="rId7"/>
    <p:sldId id="430" r:id="rId8"/>
    <p:sldId id="451" r:id="rId9"/>
    <p:sldId id="431" r:id="rId10"/>
    <p:sldId id="432" r:id="rId11"/>
    <p:sldId id="433" r:id="rId12"/>
    <p:sldId id="436" r:id="rId13"/>
    <p:sldId id="427" r:id="rId14"/>
    <p:sldId id="428" r:id="rId15"/>
    <p:sldId id="440" r:id="rId16"/>
    <p:sldId id="437" r:id="rId17"/>
    <p:sldId id="438" r:id="rId18"/>
    <p:sldId id="439" r:id="rId19"/>
    <p:sldId id="441" r:id="rId20"/>
    <p:sldId id="442" r:id="rId21"/>
    <p:sldId id="443" r:id="rId22"/>
    <p:sldId id="444" r:id="rId23"/>
    <p:sldId id="446" r:id="rId24"/>
    <p:sldId id="449" r:id="rId25"/>
    <p:sldId id="448" r:id="rId26"/>
    <p:sldId id="434" r:id="rId27"/>
    <p:sldId id="435" r:id="rId28"/>
    <p:sldId id="333" r:id="rId29"/>
    <p:sldId id="334" r:id="rId30"/>
  </p:sldIdLst>
  <p:sldSz cx="9144000" cy="6858000" type="screen4x3"/>
  <p:notesSz cx="6797675" cy="9926638"/>
  <p:defaultTextStyle>
    <a:defPPr>
      <a:defRPr lang="cs-CZ"/>
    </a:defPPr>
    <a:lvl1pPr algn="l" rtl="0" fontAlgn="base">
      <a:spcBef>
        <a:spcPct val="0"/>
      </a:spcBef>
      <a:spcAft>
        <a:spcPct val="0"/>
      </a:spcAft>
      <a:defRPr sz="16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16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16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16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16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6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6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6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6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0E1"/>
    <a:srgbClr val="E5D5BD"/>
    <a:srgbClr val="E7C99D"/>
    <a:srgbClr val="80379B"/>
    <a:srgbClr val="A9AAAE"/>
    <a:srgbClr val="68676C"/>
    <a:srgbClr val="DFE1E2"/>
    <a:srgbClr val="F6F6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Střední styl 4 – zvýraznění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Střední styl 4 – zvýraznění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D03447BB-5D67-496B-8E87-E561075AD55C}" styleName="Tmavý styl 1 – zvýraznění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Střední styl 4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Světlý styl 3 – zvýraznění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16DA210-FB5B-4158-B5E0-FEB733F419BA}" styleName="Styl Světlá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Styl Světlá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713" autoAdjust="0"/>
  </p:normalViewPr>
  <p:slideViewPr>
    <p:cSldViewPr>
      <p:cViewPr varScale="1">
        <p:scale>
          <a:sx n="84" d="100"/>
          <a:sy n="84" d="100"/>
        </p:scale>
        <p:origin x="96" y="486"/>
      </p:cViewPr>
      <p:guideLst>
        <p:guide orient="horz" pos="2160"/>
        <p:guide pos="2880"/>
      </p:guideLst>
    </p:cSldViewPr>
  </p:slideViewPr>
  <p:outlineViewPr>
    <p:cViewPr>
      <p:scale>
        <a:sx n="33" d="100"/>
        <a:sy n="33" d="100"/>
      </p:scale>
      <p:origin x="0" y="153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cs typeface="+mn-cs"/>
              </a:defRPr>
            </a:lvl1pPr>
          </a:lstStyle>
          <a:p>
            <a:pPr>
              <a:defRPr/>
            </a:pPr>
            <a:endParaRPr lang="cs-CZ"/>
          </a:p>
        </p:txBody>
      </p:sp>
      <p:sp>
        <p:nvSpPr>
          <p:cNvPr id="238595"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cs-CZ"/>
          </a:p>
        </p:txBody>
      </p:sp>
      <p:sp>
        <p:nvSpPr>
          <p:cNvPr id="238596"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cs typeface="+mn-cs"/>
              </a:defRPr>
            </a:lvl1pPr>
          </a:lstStyle>
          <a:p>
            <a:pPr>
              <a:defRPr/>
            </a:pPr>
            <a:endParaRPr lang="cs-CZ"/>
          </a:p>
        </p:txBody>
      </p:sp>
      <p:sp>
        <p:nvSpPr>
          <p:cNvPr id="238597"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6A52951-C267-45E6-AFC4-2DB360F0809A}" type="slidenum">
              <a:rPr lang="cs-CZ" altLang="en-US"/>
              <a:pPr/>
              <a:t>‹#›</a:t>
            </a:fld>
            <a:endParaRPr lang="cs-CZ"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cs typeface="+mn-cs"/>
              </a:defRPr>
            </a:lvl1pPr>
          </a:lstStyle>
          <a:p>
            <a:pPr>
              <a:defRPr/>
            </a:pPr>
            <a:endParaRPr lang="cs-CZ"/>
          </a:p>
        </p:txBody>
      </p:sp>
      <p:sp>
        <p:nvSpPr>
          <p:cNvPr id="334851"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cs-CZ"/>
          </a:p>
        </p:txBody>
      </p:sp>
      <p:sp>
        <p:nvSpPr>
          <p:cNvPr id="32772"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4853"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334854"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cs typeface="+mn-cs"/>
              </a:defRPr>
            </a:lvl1pPr>
          </a:lstStyle>
          <a:p>
            <a:pPr>
              <a:defRPr/>
            </a:pPr>
            <a:endParaRPr lang="cs-CZ"/>
          </a:p>
        </p:txBody>
      </p:sp>
      <p:sp>
        <p:nvSpPr>
          <p:cNvPr id="334855"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A4633EB-ACDA-4C09-99C9-113BEF27129A}" type="slidenum">
              <a:rPr lang="cs-CZ" altLang="en-US"/>
              <a:pPr/>
              <a:t>‹#›</a:t>
            </a:fld>
            <a:endParaRPr lang="cs-CZ"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DA4633EB-ACDA-4C09-99C9-113BEF27129A}" type="slidenum">
              <a:rPr lang="cs-CZ" altLang="en-US" smtClean="0"/>
              <a:pPr/>
              <a:t>3</a:t>
            </a:fld>
            <a:endParaRPr lang="cs-CZ" altLang="en-US"/>
          </a:p>
        </p:txBody>
      </p:sp>
    </p:spTree>
    <p:extLst>
      <p:ext uri="{BB962C8B-B14F-4D97-AF65-F5344CB8AC3E}">
        <p14:creationId xmlns:p14="http://schemas.microsoft.com/office/powerpoint/2010/main" val="902549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4"/>
          <p:cNvSpPr>
            <a:spLocks noChangeArrowheads="1"/>
          </p:cNvSpPr>
          <p:nvPr/>
        </p:nvSpPr>
        <p:spPr bwMode="auto">
          <a:xfrm>
            <a:off x="0" y="-6350"/>
            <a:ext cx="9144000" cy="2536825"/>
          </a:xfrm>
          <a:prstGeom prst="rect">
            <a:avLst/>
          </a:prstGeom>
          <a:solidFill>
            <a:srgbClr val="DFE1E2"/>
          </a:solidFill>
          <a:ln w="9525">
            <a:noFill/>
            <a:miter lim="800000"/>
            <a:headEnd/>
            <a:tailEnd/>
          </a:ln>
          <a:effectLst/>
        </p:spPr>
        <p:txBody>
          <a:bodyPr wrap="none" anchor="ctr"/>
          <a:lstStyle/>
          <a:p>
            <a:pPr algn="r">
              <a:defRPr/>
            </a:pPr>
            <a:endParaRPr lang="cs-CZ">
              <a:latin typeface="Arial" charset="0"/>
              <a:cs typeface="+mn-cs"/>
            </a:endParaRPr>
          </a:p>
        </p:txBody>
      </p:sp>
      <p:pic>
        <p:nvPicPr>
          <p:cNvPr id="5" name="Picture 21" descr="pruh+znak_PF_13_gray5+fialovy_RGB"/>
          <p:cNvPicPr>
            <a:picLocks noChangeAspect="1" noChangeArrowheads="1"/>
          </p:cNvPicPr>
          <p:nvPr/>
        </p:nvPicPr>
        <p:blipFill>
          <a:blip r:embed="rId2">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6"/>
          <p:cNvSpPr>
            <a:spLocks noChangeArrowheads="1"/>
          </p:cNvSpPr>
          <p:nvPr/>
        </p:nvSpPr>
        <p:spPr bwMode="auto">
          <a:xfrm>
            <a:off x="6391275" y="2457450"/>
            <a:ext cx="2752725" cy="115888"/>
          </a:xfrm>
          <a:prstGeom prst="rect">
            <a:avLst/>
          </a:prstGeom>
          <a:solidFill>
            <a:srgbClr val="80379B"/>
          </a:solidFill>
          <a:ln w="9525">
            <a:noFill/>
            <a:miter lim="800000"/>
            <a:headEnd/>
            <a:tailEnd/>
          </a:ln>
          <a:effectLst/>
        </p:spPr>
        <p:txBody>
          <a:bodyPr wrap="none" anchor="ctr"/>
          <a:lstStyle/>
          <a:p>
            <a:pPr algn="r">
              <a:defRPr/>
            </a:pPr>
            <a:endParaRPr lang="cs-CZ">
              <a:latin typeface="Arial" charset="0"/>
              <a:cs typeface="+mn-cs"/>
            </a:endParaRPr>
          </a:p>
        </p:txBody>
      </p:sp>
      <p:pic>
        <p:nvPicPr>
          <p:cNvPr id="7" name="Picture 27" descr="PF_PPT_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5100" y="431800"/>
            <a:ext cx="5387975"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1908" name="Rectangle 4"/>
          <p:cNvSpPr>
            <a:spLocks noGrp="1" noChangeArrowheads="1"/>
          </p:cNvSpPr>
          <p:nvPr>
            <p:ph type="ctrTitle"/>
          </p:nvPr>
        </p:nvSpPr>
        <p:spPr>
          <a:xfrm>
            <a:off x="2705100" y="3860800"/>
            <a:ext cx="5969000" cy="2376488"/>
          </a:xfrm>
        </p:spPr>
        <p:txBody>
          <a:bodyPr bIns="1080000"/>
          <a:lstStyle>
            <a:lvl1pPr>
              <a:defRPr sz="4600"/>
            </a:lvl1pPr>
          </a:lstStyle>
          <a:p>
            <a:r>
              <a:rPr lang="cs-CZ"/>
              <a:t>Klepnutím lze upravit styl </a:t>
            </a:r>
            <a:br>
              <a:rPr lang="cs-CZ"/>
            </a:br>
            <a:r>
              <a:rPr lang="cs-CZ"/>
              <a:t>předlohy nadpisů.</a:t>
            </a:r>
          </a:p>
        </p:txBody>
      </p:sp>
      <p:sp>
        <p:nvSpPr>
          <p:cNvPr id="251909" name="Rectangle 5"/>
          <p:cNvSpPr>
            <a:spLocks noGrp="1" noChangeArrowheads="1"/>
          </p:cNvSpPr>
          <p:nvPr>
            <p:ph type="subTitle" idx="1"/>
          </p:nvPr>
        </p:nvSpPr>
        <p:spPr>
          <a:xfrm>
            <a:off x="2705100" y="3141663"/>
            <a:ext cx="5969000" cy="647700"/>
          </a:xfrm>
        </p:spPr>
        <p:txBody>
          <a:bodyPr/>
          <a:lstStyle>
            <a:lvl1pPr marL="0" indent="0">
              <a:buFont typeface="Wingdings" pitchFamily="2" charset="2"/>
              <a:buNone/>
              <a:defRPr>
                <a:solidFill>
                  <a:srgbClr val="68676C"/>
                </a:solidFill>
              </a:defRPr>
            </a:lvl1pPr>
          </a:lstStyle>
          <a:p>
            <a:r>
              <a:rPr lang="cs-CZ"/>
              <a:t>Klepnutím lze upravit styl předlohy podnadpisů.</a:t>
            </a:r>
          </a:p>
        </p:txBody>
      </p:sp>
      <p:sp>
        <p:nvSpPr>
          <p:cNvPr id="8" name="Rectangle 6"/>
          <p:cNvSpPr>
            <a:spLocks noGrp="1" noChangeArrowheads="1"/>
          </p:cNvSpPr>
          <p:nvPr>
            <p:ph type="ftr" sz="quarter" idx="10"/>
          </p:nvPr>
        </p:nvSpPr>
        <p:spPr>
          <a:xfrm>
            <a:off x="2705100" y="6442075"/>
            <a:ext cx="4960938" cy="279400"/>
          </a:xfrm>
        </p:spPr>
        <p:txBody>
          <a:bodyPr/>
          <a:lstStyle>
            <a:lvl1pPr>
              <a:defRPr/>
            </a:lvl1pPr>
          </a:lstStyle>
          <a:p>
            <a:pPr>
              <a:defRPr/>
            </a:pPr>
            <a:r>
              <a:rPr lang="en-US"/>
              <a:t>Selected problems of Czech Criminal Law, 21st. March, 2017 </a:t>
            </a:r>
            <a:endParaRPr lang="cs-CZ"/>
          </a:p>
        </p:txBody>
      </p:sp>
      <p:sp>
        <p:nvSpPr>
          <p:cNvPr id="9" name="Rectangle 7"/>
          <p:cNvSpPr>
            <a:spLocks noGrp="1" noChangeArrowheads="1"/>
          </p:cNvSpPr>
          <p:nvPr>
            <p:ph type="sldNum" sz="quarter" idx="11"/>
          </p:nvPr>
        </p:nvSpPr>
        <p:spPr>
          <a:xfrm>
            <a:off x="8027988" y="6442075"/>
            <a:ext cx="658812" cy="279400"/>
          </a:xfrm>
        </p:spPr>
        <p:txBody>
          <a:bodyPr/>
          <a:lstStyle>
            <a:lvl1pPr>
              <a:defRPr/>
            </a:lvl1pPr>
          </a:lstStyle>
          <a:p>
            <a:fld id="{5EB1DF21-FE99-45A8-9CEF-A0BF2633590E}" type="slidenum">
              <a:rPr lang="cs-CZ" altLang="en-US"/>
              <a:pPr/>
              <a:t>‹#›</a:t>
            </a:fld>
            <a:endParaRPr lang="cs-CZ" altLang="en-US"/>
          </a:p>
        </p:txBody>
      </p:sp>
    </p:spTree>
    <p:extLst>
      <p:ext uri="{BB962C8B-B14F-4D97-AF65-F5344CB8AC3E}">
        <p14:creationId xmlns:p14="http://schemas.microsoft.com/office/powerpoint/2010/main" val="4029561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en-US"/>
              <a:t>Selected problems of Czech Criminal Law, 21st. March, 2017 </a:t>
            </a:r>
            <a:endParaRPr lang="cs-CZ"/>
          </a:p>
        </p:txBody>
      </p:sp>
      <p:sp>
        <p:nvSpPr>
          <p:cNvPr id="5" name="Rectangle 5"/>
          <p:cNvSpPr>
            <a:spLocks noGrp="1" noChangeArrowheads="1"/>
          </p:cNvSpPr>
          <p:nvPr>
            <p:ph type="sldNum" sz="quarter" idx="11"/>
          </p:nvPr>
        </p:nvSpPr>
        <p:spPr>
          <a:ln/>
        </p:spPr>
        <p:txBody>
          <a:bodyPr/>
          <a:lstStyle>
            <a:lvl1pPr>
              <a:defRPr/>
            </a:lvl1pPr>
          </a:lstStyle>
          <a:p>
            <a:fld id="{A9A592D4-37E3-4B1B-82BC-E5A5D4BAE1D8}" type="slidenum">
              <a:rPr lang="cs-CZ" altLang="en-US"/>
              <a:pPr/>
              <a:t>‹#›</a:t>
            </a:fld>
            <a:endParaRPr lang="cs-CZ" altLang="en-US"/>
          </a:p>
        </p:txBody>
      </p:sp>
    </p:spTree>
    <p:extLst>
      <p:ext uri="{BB962C8B-B14F-4D97-AF65-F5344CB8AC3E}">
        <p14:creationId xmlns:p14="http://schemas.microsoft.com/office/powerpoint/2010/main" val="2830522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en-US"/>
              <a:t>Selected problems of Czech Criminal Law, 21st. March, 2017 </a:t>
            </a:r>
            <a:endParaRPr lang="cs-CZ"/>
          </a:p>
        </p:txBody>
      </p:sp>
      <p:sp>
        <p:nvSpPr>
          <p:cNvPr id="5" name="Rectangle 5"/>
          <p:cNvSpPr>
            <a:spLocks noGrp="1" noChangeArrowheads="1"/>
          </p:cNvSpPr>
          <p:nvPr>
            <p:ph type="sldNum" sz="quarter" idx="11"/>
          </p:nvPr>
        </p:nvSpPr>
        <p:spPr>
          <a:ln/>
        </p:spPr>
        <p:txBody>
          <a:bodyPr/>
          <a:lstStyle>
            <a:lvl1pPr>
              <a:defRPr/>
            </a:lvl1pPr>
          </a:lstStyle>
          <a:p>
            <a:fld id="{CB2D42CF-099C-471C-814C-3BDE334C6E0C}" type="slidenum">
              <a:rPr lang="cs-CZ" altLang="en-US"/>
              <a:pPr/>
              <a:t>‹#›</a:t>
            </a:fld>
            <a:endParaRPr lang="cs-CZ" altLang="en-US"/>
          </a:p>
        </p:txBody>
      </p:sp>
    </p:spTree>
    <p:extLst>
      <p:ext uri="{BB962C8B-B14F-4D97-AF65-F5344CB8AC3E}">
        <p14:creationId xmlns:p14="http://schemas.microsoft.com/office/powerpoint/2010/main" val="4113190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en-US"/>
              <a:t>Selected problems of Czech Criminal Law, 21st. March, 2017 </a:t>
            </a:r>
            <a:endParaRPr lang="cs-CZ"/>
          </a:p>
        </p:txBody>
      </p:sp>
    </p:spTree>
    <p:extLst>
      <p:ext uri="{BB962C8B-B14F-4D97-AF65-F5344CB8AC3E}">
        <p14:creationId xmlns:p14="http://schemas.microsoft.com/office/powerpoint/2010/main" val="27726689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en-US"/>
              <a:t>Selected problems of Czech Criminal Law, 21st. March, 2017 </a:t>
            </a:r>
            <a:endParaRPr lang="cs-CZ"/>
          </a:p>
        </p:txBody>
      </p:sp>
    </p:spTree>
    <p:extLst>
      <p:ext uri="{BB962C8B-B14F-4D97-AF65-F5344CB8AC3E}">
        <p14:creationId xmlns:p14="http://schemas.microsoft.com/office/powerpoint/2010/main" val="35413195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Selected problems of Czech Criminal Law, 21st. March, 2017 </a:t>
            </a:r>
            <a:endParaRPr lang="cs-CZ"/>
          </a:p>
        </p:txBody>
      </p:sp>
    </p:spTree>
    <p:extLst>
      <p:ext uri="{BB962C8B-B14F-4D97-AF65-F5344CB8AC3E}">
        <p14:creationId xmlns:p14="http://schemas.microsoft.com/office/powerpoint/2010/main" val="5275753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pPr>
              <a:defRPr/>
            </a:pPr>
            <a:r>
              <a:rPr lang="en-US"/>
              <a:t>Selected problems of Czech Criminal Law, 21st. March, 2017 </a:t>
            </a:r>
            <a:endParaRPr lang="cs-CZ"/>
          </a:p>
        </p:txBody>
      </p:sp>
    </p:spTree>
    <p:extLst>
      <p:ext uri="{BB962C8B-B14F-4D97-AF65-F5344CB8AC3E}">
        <p14:creationId xmlns:p14="http://schemas.microsoft.com/office/powerpoint/2010/main" val="7281184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pPr>
              <a:defRPr/>
            </a:pPr>
            <a:r>
              <a:rPr lang="en-US"/>
              <a:t>Selected problems of Czech Criminal Law, 21st. March, 2017 </a:t>
            </a:r>
            <a:endParaRPr lang="cs-CZ"/>
          </a:p>
        </p:txBody>
      </p:sp>
    </p:spTree>
    <p:extLst>
      <p:ext uri="{BB962C8B-B14F-4D97-AF65-F5344CB8AC3E}">
        <p14:creationId xmlns:p14="http://schemas.microsoft.com/office/powerpoint/2010/main" val="9131367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r>
              <a:rPr lang="en-US"/>
              <a:t>Selected problems of Czech Criminal Law, 21st. March, 2017 </a:t>
            </a:r>
            <a:endParaRPr lang="cs-CZ"/>
          </a:p>
        </p:txBody>
      </p:sp>
    </p:spTree>
    <p:extLst>
      <p:ext uri="{BB962C8B-B14F-4D97-AF65-F5344CB8AC3E}">
        <p14:creationId xmlns:p14="http://schemas.microsoft.com/office/powerpoint/2010/main" val="8507116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Selected problems of Czech Criminal Law, 21st. March, 2017 </a:t>
            </a:r>
            <a:endParaRPr lang="cs-CZ"/>
          </a:p>
        </p:txBody>
      </p:sp>
    </p:spTree>
    <p:extLst>
      <p:ext uri="{BB962C8B-B14F-4D97-AF65-F5344CB8AC3E}">
        <p14:creationId xmlns:p14="http://schemas.microsoft.com/office/powerpoint/2010/main" val="22291808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Selected problems of Czech Criminal Law, 21st. March, 2017 </a:t>
            </a:r>
            <a:endParaRPr lang="cs-CZ"/>
          </a:p>
        </p:txBody>
      </p:sp>
    </p:spTree>
    <p:extLst>
      <p:ext uri="{BB962C8B-B14F-4D97-AF65-F5344CB8AC3E}">
        <p14:creationId xmlns:p14="http://schemas.microsoft.com/office/powerpoint/2010/main" val="265802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en-US"/>
              <a:t>Selected problems of Czech Criminal Law, 21st. March, 2017 </a:t>
            </a:r>
            <a:endParaRPr lang="cs-CZ"/>
          </a:p>
        </p:txBody>
      </p:sp>
      <p:sp>
        <p:nvSpPr>
          <p:cNvPr id="5" name="Rectangle 5"/>
          <p:cNvSpPr>
            <a:spLocks noGrp="1" noChangeArrowheads="1"/>
          </p:cNvSpPr>
          <p:nvPr>
            <p:ph type="sldNum" sz="quarter" idx="11"/>
          </p:nvPr>
        </p:nvSpPr>
        <p:spPr>
          <a:ln/>
        </p:spPr>
        <p:txBody>
          <a:bodyPr/>
          <a:lstStyle>
            <a:lvl1pPr>
              <a:defRPr/>
            </a:lvl1pPr>
          </a:lstStyle>
          <a:p>
            <a:fld id="{147536A0-258A-457F-815B-92957E0C6338}" type="slidenum">
              <a:rPr lang="cs-CZ" altLang="en-US"/>
              <a:pPr/>
              <a:t>‹#›</a:t>
            </a:fld>
            <a:endParaRPr lang="cs-CZ" altLang="en-US"/>
          </a:p>
        </p:txBody>
      </p:sp>
    </p:spTree>
    <p:extLst>
      <p:ext uri="{BB962C8B-B14F-4D97-AF65-F5344CB8AC3E}">
        <p14:creationId xmlns:p14="http://schemas.microsoft.com/office/powerpoint/2010/main" val="27376769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Selected problems of Czech Criminal Law, 21st. March, 2017 </a:t>
            </a:r>
            <a:endParaRPr lang="cs-CZ"/>
          </a:p>
        </p:txBody>
      </p:sp>
    </p:spTree>
    <p:extLst>
      <p:ext uri="{BB962C8B-B14F-4D97-AF65-F5344CB8AC3E}">
        <p14:creationId xmlns:p14="http://schemas.microsoft.com/office/powerpoint/2010/main" val="5169231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en-US"/>
              <a:t>Selected problems of Czech Criminal Law, 21st. March, 2017 </a:t>
            </a:r>
            <a:endParaRPr lang="cs-CZ"/>
          </a:p>
        </p:txBody>
      </p:sp>
    </p:spTree>
    <p:extLst>
      <p:ext uri="{BB962C8B-B14F-4D97-AF65-F5344CB8AC3E}">
        <p14:creationId xmlns:p14="http://schemas.microsoft.com/office/powerpoint/2010/main" val="41514022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852988"/>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6019800" cy="4852988"/>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en-US"/>
              <a:t>Selected problems of Czech Criminal Law, 21st. March, 2017 </a:t>
            </a:r>
            <a:endParaRPr lang="cs-CZ"/>
          </a:p>
        </p:txBody>
      </p:sp>
    </p:spTree>
    <p:extLst>
      <p:ext uri="{BB962C8B-B14F-4D97-AF65-F5344CB8AC3E}">
        <p14:creationId xmlns:p14="http://schemas.microsoft.com/office/powerpoint/2010/main" val="4237383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Selected problems of Czech Criminal Law, 21st. March, 2017 </a:t>
            </a:r>
            <a:endParaRPr lang="cs-CZ"/>
          </a:p>
        </p:txBody>
      </p:sp>
      <p:sp>
        <p:nvSpPr>
          <p:cNvPr id="5" name="Rectangle 5"/>
          <p:cNvSpPr>
            <a:spLocks noGrp="1" noChangeArrowheads="1"/>
          </p:cNvSpPr>
          <p:nvPr>
            <p:ph type="sldNum" sz="quarter" idx="11"/>
          </p:nvPr>
        </p:nvSpPr>
        <p:spPr>
          <a:ln/>
        </p:spPr>
        <p:txBody>
          <a:bodyPr/>
          <a:lstStyle>
            <a:lvl1pPr>
              <a:defRPr/>
            </a:lvl1pPr>
          </a:lstStyle>
          <a:p>
            <a:fld id="{0C3371AF-7D7C-472E-8C8D-8B5B7E5AE10D}" type="slidenum">
              <a:rPr lang="cs-CZ" altLang="en-US"/>
              <a:pPr/>
              <a:t>‹#›</a:t>
            </a:fld>
            <a:endParaRPr lang="cs-CZ" altLang="en-US"/>
          </a:p>
        </p:txBody>
      </p:sp>
    </p:spTree>
    <p:extLst>
      <p:ext uri="{BB962C8B-B14F-4D97-AF65-F5344CB8AC3E}">
        <p14:creationId xmlns:p14="http://schemas.microsoft.com/office/powerpoint/2010/main" val="1577526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pPr>
              <a:defRPr/>
            </a:pPr>
            <a:r>
              <a:rPr lang="en-US"/>
              <a:t>Selected problems of Czech Criminal Law, 21st. March, 2017 </a:t>
            </a:r>
            <a:endParaRPr lang="cs-CZ"/>
          </a:p>
        </p:txBody>
      </p:sp>
      <p:sp>
        <p:nvSpPr>
          <p:cNvPr id="6" name="Rectangle 5"/>
          <p:cNvSpPr>
            <a:spLocks noGrp="1" noChangeArrowheads="1"/>
          </p:cNvSpPr>
          <p:nvPr>
            <p:ph type="sldNum" sz="quarter" idx="11"/>
          </p:nvPr>
        </p:nvSpPr>
        <p:spPr>
          <a:ln/>
        </p:spPr>
        <p:txBody>
          <a:bodyPr/>
          <a:lstStyle>
            <a:lvl1pPr>
              <a:defRPr/>
            </a:lvl1pPr>
          </a:lstStyle>
          <a:p>
            <a:fld id="{C3EB0D36-5198-483C-95EC-E3E670E1E8A5}" type="slidenum">
              <a:rPr lang="cs-CZ" altLang="en-US"/>
              <a:pPr/>
              <a:t>‹#›</a:t>
            </a:fld>
            <a:endParaRPr lang="cs-CZ" altLang="en-US"/>
          </a:p>
        </p:txBody>
      </p:sp>
    </p:spTree>
    <p:extLst>
      <p:ext uri="{BB962C8B-B14F-4D97-AF65-F5344CB8AC3E}">
        <p14:creationId xmlns:p14="http://schemas.microsoft.com/office/powerpoint/2010/main" val="1714809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pPr>
              <a:defRPr/>
            </a:pPr>
            <a:r>
              <a:rPr lang="en-US"/>
              <a:t>Selected problems of Czech Criminal Law, 21st. March, 2017 </a:t>
            </a:r>
            <a:endParaRPr lang="cs-CZ"/>
          </a:p>
        </p:txBody>
      </p:sp>
      <p:sp>
        <p:nvSpPr>
          <p:cNvPr id="8" name="Rectangle 5"/>
          <p:cNvSpPr>
            <a:spLocks noGrp="1" noChangeArrowheads="1"/>
          </p:cNvSpPr>
          <p:nvPr>
            <p:ph type="sldNum" sz="quarter" idx="11"/>
          </p:nvPr>
        </p:nvSpPr>
        <p:spPr>
          <a:ln/>
        </p:spPr>
        <p:txBody>
          <a:bodyPr/>
          <a:lstStyle>
            <a:lvl1pPr>
              <a:defRPr/>
            </a:lvl1pPr>
          </a:lstStyle>
          <a:p>
            <a:fld id="{AD888DAF-96EC-47B6-B67A-9171A47BA8CD}" type="slidenum">
              <a:rPr lang="cs-CZ" altLang="en-US"/>
              <a:pPr/>
              <a:t>‹#›</a:t>
            </a:fld>
            <a:endParaRPr lang="cs-CZ" altLang="en-US"/>
          </a:p>
        </p:txBody>
      </p:sp>
    </p:spTree>
    <p:extLst>
      <p:ext uri="{BB962C8B-B14F-4D97-AF65-F5344CB8AC3E}">
        <p14:creationId xmlns:p14="http://schemas.microsoft.com/office/powerpoint/2010/main" val="3737523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r>
              <a:rPr lang="en-US"/>
              <a:t>Selected problems of Czech Criminal Law, 21st. March, 2017 </a:t>
            </a:r>
            <a:endParaRPr lang="cs-CZ"/>
          </a:p>
        </p:txBody>
      </p:sp>
      <p:sp>
        <p:nvSpPr>
          <p:cNvPr id="4" name="Rectangle 5"/>
          <p:cNvSpPr>
            <a:spLocks noGrp="1" noChangeArrowheads="1"/>
          </p:cNvSpPr>
          <p:nvPr>
            <p:ph type="sldNum" sz="quarter" idx="11"/>
          </p:nvPr>
        </p:nvSpPr>
        <p:spPr>
          <a:ln/>
        </p:spPr>
        <p:txBody>
          <a:bodyPr/>
          <a:lstStyle>
            <a:lvl1pPr>
              <a:defRPr/>
            </a:lvl1pPr>
          </a:lstStyle>
          <a:p>
            <a:fld id="{6576B503-3E1A-4185-B4EB-F9BDC1C66989}" type="slidenum">
              <a:rPr lang="cs-CZ" altLang="en-US"/>
              <a:pPr/>
              <a:t>‹#›</a:t>
            </a:fld>
            <a:endParaRPr lang="cs-CZ" altLang="en-US"/>
          </a:p>
        </p:txBody>
      </p:sp>
    </p:spTree>
    <p:extLst>
      <p:ext uri="{BB962C8B-B14F-4D97-AF65-F5344CB8AC3E}">
        <p14:creationId xmlns:p14="http://schemas.microsoft.com/office/powerpoint/2010/main" val="4119124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Selected problems of Czech Criminal Law, 21st. March, 2017 </a:t>
            </a:r>
            <a:endParaRPr lang="cs-CZ"/>
          </a:p>
        </p:txBody>
      </p:sp>
      <p:sp>
        <p:nvSpPr>
          <p:cNvPr id="3" name="Rectangle 5"/>
          <p:cNvSpPr>
            <a:spLocks noGrp="1" noChangeArrowheads="1"/>
          </p:cNvSpPr>
          <p:nvPr>
            <p:ph type="sldNum" sz="quarter" idx="11"/>
          </p:nvPr>
        </p:nvSpPr>
        <p:spPr>
          <a:ln/>
        </p:spPr>
        <p:txBody>
          <a:bodyPr/>
          <a:lstStyle>
            <a:lvl1pPr>
              <a:defRPr/>
            </a:lvl1pPr>
          </a:lstStyle>
          <a:p>
            <a:fld id="{96367B1C-5D5D-40C9-A90C-5B2004192F11}" type="slidenum">
              <a:rPr lang="cs-CZ" altLang="en-US"/>
              <a:pPr/>
              <a:t>‹#›</a:t>
            </a:fld>
            <a:endParaRPr lang="cs-CZ" altLang="en-US"/>
          </a:p>
        </p:txBody>
      </p:sp>
    </p:spTree>
    <p:extLst>
      <p:ext uri="{BB962C8B-B14F-4D97-AF65-F5344CB8AC3E}">
        <p14:creationId xmlns:p14="http://schemas.microsoft.com/office/powerpoint/2010/main" val="2445785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Selected problems of Czech Criminal Law, 21st. March, 2017 </a:t>
            </a:r>
            <a:endParaRPr lang="cs-CZ"/>
          </a:p>
        </p:txBody>
      </p:sp>
      <p:sp>
        <p:nvSpPr>
          <p:cNvPr id="6" name="Rectangle 5"/>
          <p:cNvSpPr>
            <a:spLocks noGrp="1" noChangeArrowheads="1"/>
          </p:cNvSpPr>
          <p:nvPr>
            <p:ph type="sldNum" sz="quarter" idx="11"/>
          </p:nvPr>
        </p:nvSpPr>
        <p:spPr>
          <a:ln/>
        </p:spPr>
        <p:txBody>
          <a:bodyPr/>
          <a:lstStyle>
            <a:lvl1pPr>
              <a:defRPr/>
            </a:lvl1pPr>
          </a:lstStyle>
          <a:p>
            <a:fld id="{B8C7D603-D62B-4302-86B2-F52A6B5DB63F}" type="slidenum">
              <a:rPr lang="cs-CZ" altLang="en-US"/>
              <a:pPr/>
              <a:t>‹#›</a:t>
            </a:fld>
            <a:endParaRPr lang="cs-CZ" altLang="en-US"/>
          </a:p>
        </p:txBody>
      </p:sp>
    </p:spTree>
    <p:extLst>
      <p:ext uri="{BB962C8B-B14F-4D97-AF65-F5344CB8AC3E}">
        <p14:creationId xmlns:p14="http://schemas.microsoft.com/office/powerpoint/2010/main" val="1094546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Selected problems of Czech Criminal Law, 21st. March, 2017 </a:t>
            </a:r>
            <a:endParaRPr lang="cs-CZ"/>
          </a:p>
        </p:txBody>
      </p:sp>
      <p:sp>
        <p:nvSpPr>
          <p:cNvPr id="6" name="Rectangle 5"/>
          <p:cNvSpPr>
            <a:spLocks noGrp="1" noChangeArrowheads="1"/>
          </p:cNvSpPr>
          <p:nvPr>
            <p:ph type="sldNum" sz="quarter" idx="11"/>
          </p:nvPr>
        </p:nvSpPr>
        <p:spPr>
          <a:ln/>
        </p:spPr>
        <p:txBody>
          <a:bodyPr/>
          <a:lstStyle>
            <a:lvl1pPr>
              <a:defRPr/>
            </a:lvl1pPr>
          </a:lstStyle>
          <a:p>
            <a:fld id="{460A6CE4-EBD8-4E33-BEC7-A181C03488B7}" type="slidenum">
              <a:rPr lang="cs-CZ" altLang="en-US"/>
              <a:pPr/>
              <a:t>‹#›</a:t>
            </a:fld>
            <a:endParaRPr lang="cs-CZ" altLang="en-US"/>
          </a:p>
        </p:txBody>
      </p:sp>
    </p:spTree>
    <p:extLst>
      <p:ext uri="{BB962C8B-B14F-4D97-AF65-F5344CB8AC3E}">
        <p14:creationId xmlns:p14="http://schemas.microsoft.com/office/powerpoint/2010/main" val="896742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6316" name="Rectangle 12"/>
          <p:cNvSpPr>
            <a:spLocks noChangeArrowheads="1"/>
          </p:cNvSpPr>
          <p:nvPr/>
        </p:nvSpPr>
        <p:spPr bwMode="auto">
          <a:xfrm>
            <a:off x="0" y="-6350"/>
            <a:ext cx="9144000" cy="889000"/>
          </a:xfrm>
          <a:prstGeom prst="rect">
            <a:avLst/>
          </a:prstGeom>
          <a:solidFill>
            <a:srgbClr val="DFE1E2"/>
          </a:solidFill>
          <a:ln w="9525">
            <a:noFill/>
            <a:miter lim="800000"/>
            <a:headEnd/>
            <a:tailEnd/>
          </a:ln>
          <a:effectLst/>
        </p:spPr>
        <p:txBody>
          <a:bodyPr wrap="none" anchor="ctr"/>
          <a:lstStyle/>
          <a:p>
            <a:pPr algn="ctr">
              <a:defRPr/>
            </a:pPr>
            <a:endParaRPr lang="cs-CZ">
              <a:latin typeface="Arial" charset="0"/>
              <a:cs typeface="+mn-cs"/>
            </a:endParaRPr>
          </a:p>
        </p:txBody>
      </p:sp>
      <p:sp>
        <p:nvSpPr>
          <p:cNvPr id="1027" name="Rectangle 2"/>
          <p:cNvSpPr>
            <a:spLocks noGrp="1" noChangeArrowheads="1"/>
          </p:cNvSpPr>
          <p:nvPr>
            <p:ph type="title"/>
          </p:nvPr>
        </p:nvSpPr>
        <p:spPr bwMode="auto">
          <a:xfrm>
            <a:off x="914400" y="1125538"/>
            <a:ext cx="77724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en-US" smtClean="0"/>
              <a:t>Klepnutím lze upravit styl předlohy nadpisů.</a:t>
            </a:r>
          </a:p>
        </p:txBody>
      </p:sp>
      <p:sp>
        <p:nvSpPr>
          <p:cNvPr id="1028" name="Rectangle 3"/>
          <p:cNvSpPr>
            <a:spLocks noGrp="1" noChangeArrowheads="1"/>
          </p:cNvSpPr>
          <p:nvPr>
            <p:ph type="body" idx="1"/>
          </p:nvPr>
        </p:nvSpPr>
        <p:spPr bwMode="auto">
          <a:xfrm>
            <a:off x="900113" y="1773238"/>
            <a:ext cx="7772400" cy="435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en-US" smtClean="0"/>
              <a:t>Klepnutím lze upravit styly předlohy textu.</a:t>
            </a:r>
          </a:p>
          <a:p>
            <a:pPr lvl="1"/>
            <a:r>
              <a:rPr lang="cs-CZ" altLang="en-US" smtClean="0"/>
              <a:t>Druhá úroveň</a:t>
            </a:r>
          </a:p>
          <a:p>
            <a:pPr lvl="2"/>
            <a:r>
              <a:rPr lang="cs-CZ" altLang="en-US" smtClean="0"/>
              <a:t>Třetí úroveň</a:t>
            </a:r>
          </a:p>
          <a:p>
            <a:pPr lvl="3"/>
            <a:r>
              <a:rPr lang="cs-CZ" altLang="en-US" smtClean="0"/>
              <a:t>Čtvrtá úroveň</a:t>
            </a:r>
          </a:p>
          <a:p>
            <a:pPr lvl="4"/>
            <a:r>
              <a:rPr lang="cs-CZ" altLang="en-US" smtClean="0"/>
              <a:t>Pátá úroveň</a:t>
            </a:r>
          </a:p>
        </p:txBody>
      </p:sp>
      <p:sp>
        <p:nvSpPr>
          <p:cNvPr id="226308" name="Rectangle 4"/>
          <p:cNvSpPr>
            <a:spLocks noGrp="1" noChangeArrowheads="1"/>
          </p:cNvSpPr>
          <p:nvPr>
            <p:ph type="ftr" sz="quarter" idx="3"/>
          </p:nvPr>
        </p:nvSpPr>
        <p:spPr bwMode="auto">
          <a:xfrm>
            <a:off x="898525" y="6442075"/>
            <a:ext cx="6837363"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200">
                <a:solidFill>
                  <a:srgbClr val="777777"/>
                </a:solidFill>
                <a:latin typeface="+mn-lt"/>
                <a:cs typeface="+mn-cs"/>
              </a:defRPr>
            </a:lvl1pPr>
          </a:lstStyle>
          <a:p>
            <a:pPr>
              <a:defRPr/>
            </a:pPr>
            <a:r>
              <a:rPr lang="en-US"/>
              <a:t>Selected problems of Czech Criminal Law, 21st. March, 2017 </a:t>
            </a:r>
            <a:endParaRPr lang="cs-CZ"/>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200" b="1">
                <a:latin typeface="Trebuchet MS" panose="020B0603020202020204" pitchFamily="34" charset="0"/>
              </a:defRPr>
            </a:lvl1pPr>
          </a:lstStyle>
          <a:p>
            <a:fld id="{2E800561-12F2-488B-AAE1-F44B0B064ECC}" type="slidenum">
              <a:rPr lang="cs-CZ" altLang="en-US"/>
              <a:pPr/>
              <a:t>‹#›</a:t>
            </a:fld>
            <a:endParaRPr lang="cs-CZ" altLang="en-US"/>
          </a:p>
        </p:txBody>
      </p:sp>
      <p:sp>
        <p:nvSpPr>
          <p:cNvPr id="226314" name="Text Box 10"/>
          <p:cNvSpPr txBox="1">
            <a:spLocks noChangeArrowheads="1"/>
          </p:cNvSpPr>
          <p:nvPr/>
        </p:nvSpPr>
        <p:spPr bwMode="auto">
          <a:xfrm>
            <a:off x="6588125" y="161925"/>
            <a:ext cx="2160588" cy="212725"/>
          </a:xfrm>
          <a:prstGeom prst="rect">
            <a:avLst/>
          </a:prstGeom>
          <a:noFill/>
          <a:ln w="9525">
            <a:noFill/>
            <a:miter lim="800000"/>
            <a:headEnd/>
            <a:tailEnd/>
          </a:ln>
          <a:effectLst/>
        </p:spPr>
        <p:txBody>
          <a:bodyPr lIns="0" tIns="0" rIns="0" bIns="0">
            <a:spAutoFit/>
          </a:bodyPr>
          <a:lstStyle/>
          <a:p>
            <a:pPr algn="r">
              <a:defRPr/>
            </a:pPr>
            <a:r>
              <a:rPr lang="cs-CZ" sz="1400">
                <a:solidFill>
                  <a:srgbClr val="68676C"/>
                </a:solidFill>
                <a:latin typeface="Trebuchet MS" pitchFamily="34" charset="0"/>
                <a:cs typeface="+mn-cs"/>
              </a:rPr>
              <a:t>www.law.muni.cz</a:t>
            </a:r>
          </a:p>
        </p:txBody>
      </p:sp>
      <p:pic>
        <p:nvPicPr>
          <p:cNvPr id="1032" name="Picture 24" descr="PF_PPT_nahled"/>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15925" y="-6350"/>
            <a:ext cx="2339975"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6329" name="Rectangle 25"/>
          <p:cNvSpPr>
            <a:spLocks noChangeArrowheads="1"/>
          </p:cNvSpPr>
          <p:nvPr/>
        </p:nvSpPr>
        <p:spPr bwMode="auto">
          <a:xfrm>
            <a:off x="6391275" y="819150"/>
            <a:ext cx="2752725" cy="115888"/>
          </a:xfrm>
          <a:prstGeom prst="rect">
            <a:avLst/>
          </a:prstGeom>
          <a:solidFill>
            <a:srgbClr val="80379B"/>
          </a:solidFill>
          <a:ln w="9525">
            <a:noFill/>
            <a:miter lim="800000"/>
            <a:headEnd/>
            <a:tailEnd/>
          </a:ln>
          <a:effectLst/>
        </p:spPr>
        <p:txBody>
          <a:bodyPr wrap="none" anchor="ctr"/>
          <a:lstStyle/>
          <a:p>
            <a:pPr algn="r">
              <a:defRPr/>
            </a:pPr>
            <a:endParaRPr lang="cs-CZ">
              <a:latin typeface="Arial" charset="0"/>
              <a:cs typeface="+mn-cs"/>
            </a:endParaRPr>
          </a:p>
        </p:txBody>
      </p:sp>
      <p:pic>
        <p:nvPicPr>
          <p:cNvPr id="1034" name="Picture 28" descr="PF_PPT_en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705100" y="215900"/>
            <a:ext cx="2022475"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446" r:id="rId1"/>
    <p:sldLayoutId id="2147485425" r:id="rId2"/>
    <p:sldLayoutId id="2147485426" r:id="rId3"/>
    <p:sldLayoutId id="2147485427" r:id="rId4"/>
    <p:sldLayoutId id="2147485428" r:id="rId5"/>
    <p:sldLayoutId id="2147485429" r:id="rId6"/>
    <p:sldLayoutId id="2147485430" r:id="rId7"/>
    <p:sldLayoutId id="2147485431" r:id="rId8"/>
    <p:sldLayoutId id="2147485432" r:id="rId9"/>
    <p:sldLayoutId id="2147485433" r:id="rId10"/>
    <p:sldLayoutId id="2147485434" r:id="rId11"/>
  </p:sldLayoutIdLst>
  <p:timing>
    <p:tnLst>
      <p:par>
        <p:cTn id="1" dur="indefinite" restart="never" nodeType="tmRoot"/>
      </p:par>
    </p:tnLst>
  </p:timing>
  <p:hf sldNum="0" hdr="0" dt="0"/>
  <p:txStyles>
    <p:titleStyle>
      <a:lvl1pPr algn="l" rtl="0" eaLnBrk="0" fontAlgn="base" hangingPunct="0">
        <a:spcBef>
          <a:spcPct val="0"/>
        </a:spcBef>
        <a:spcAft>
          <a:spcPct val="0"/>
        </a:spcAft>
        <a:defRPr sz="3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Trebuchet MS" pitchFamily="34" charset="0"/>
        </a:defRPr>
      </a:lvl2pPr>
      <a:lvl3pPr algn="l" rtl="0" eaLnBrk="0" fontAlgn="base" hangingPunct="0">
        <a:spcBef>
          <a:spcPct val="0"/>
        </a:spcBef>
        <a:spcAft>
          <a:spcPct val="0"/>
        </a:spcAft>
        <a:defRPr sz="3200">
          <a:solidFill>
            <a:schemeClr val="tx1"/>
          </a:solidFill>
          <a:latin typeface="Trebuchet MS" pitchFamily="34" charset="0"/>
        </a:defRPr>
      </a:lvl3pPr>
      <a:lvl4pPr algn="l" rtl="0" eaLnBrk="0" fontAlgn="base" hangingPunct="0">
        <a:spcBef>
          <a:spcPct val="0"/>
        </a:spcBef>
        <a:spcAft>
          <a:spcPct val="0"/>
        </a:spcAft>
        <a:defRPr sz="3200">
          <a:solidFill>
            <a:schemeClr val="tx1"/>
          </a:solidFill>
          <a:latin typeface="Trebuchet MS" pitchFamily="34" charset="0"/>
        </a:defRPr>
      </a:lvl4pPr>
      <a:lvl5pPr algn="l" rtl="0" eaLnBrk="0" fontAlgn="base" hangingPunct="0">
        <a:spcBef>
          <a:spcPct val="0"/>
        </a:spcBef>
        <a:spcAft>
          <a:spcPct val="0"/>
        </a:spcAft>
        <a:defRPr sz="3200">
          <a:solidFill>
            <a:schemeClr val="tx1"/>
          </a:solidFill>
          <a:latin typeface="Trebuchet MS" pitchFamily="34" charset="0"/>
        </a:defRPr>
      </a:lvl5pPr>
      <a:lvl6pPr marL="457200" algn="l" rtl="0" fontAlgn="base">
        <a:spcBef>
          <a:spcPct val="0"/>
        </a:spcBef>
        <a:spcAft>
          <a:spcPct val="0"/>
        </a:spcAft>
        <a:defRPr sz="3200">
          <a:solidFill>
            <a:schemeClr val="tx1"/>
          </a:solidFill>
          <a:latin typeface="Trebuchet MS" pitchFamily="34" charset="0"/>
        </a:defRPr>
      </a:lvl6pPr>
      <a:lvl7pPr marL="914400" algn="l" rtl="0" fontAlgn="base">
        <a:spcBef>
          <a:spcPct val="0"/>
        </a:spcBef>
        <a:spcAft>
          <a:spcPct val="0"/>
        </a:spcAft>
        <a:defRPr sz="3200">
          <a:solidFill>
            <a:schemeClr val="tx1"/>
          </a:solidFill>
          <a:latin typeface="Trebuchet MS" pitchFamily="34" charset="0"/>
        </a:defRPr>
      </a:lvl7pPr>
      <a:lvl8pPr marL="1371600" algn="l" rtl="0" fontAlgn="base">
        <a:spcBef>
          <a:spcPct val="0"/>
        </a:spcBef>
        <a:spcAft>
          <a:spcPct val="0"/>
        </a:spcAft>
        <a:defRPr sz="3200">
          <a:solidFill>
            <a:schemeClr val="tx1"/>
          </a:solidFill>
          <a:latin typeface="Trebuchet MS" pitchFamily="34" charset="0"/>
        </a:defRPr>
      </a:lvl8pPr>
      <a:lvl9pPr marL="1828800" algn="l" rtl="0" fontAlgn="base">
        <a:spcBef>
          <a:spcPct val="0"/>
        </a:spcBef>
        <a:spcAft>
          <a:spcPct val="0"/>
        </a:spcAft>
        <a:defRPr sz="3200">
          <a:solidFill>
            <a:schemeClr val="tx1"/>
          </a:solidFill>
          <a:latin typeface="Trebuchet MS" pitchFamily="34" charset="0"/>
        </a:defRPr>
      </a:lvl9pPr>
    </p:titleStyle>
    <p:bodyStyle>
      <a:lvl1pPr marL="342900" indent="-342900" algn="l" rtl="0" eaLnBrk="0" fontAlgn="base" hangingPunct="0">
        <a:spcBef>
          <a:spcPct val="20000"/>
        </a:spcBef>
        <a:spcAft>
          <a:spcPct val="0"/>
        </a:spcAft>
        <a:buClr>
          <a:srgbClr val="A9AAAE"/>
        </a:buClr>
        <a:buFont typeface="Wingdings" panose="05000000000000000000"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9AAAE"/>
        </a:buClr>
        <a:buFont typeface="Wingdings" panose="05000000000000000000"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A9AAAE"/>
        </a:buClr>
        <a:buFont typeface="Wingdings" panose="05000000000000000000"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7330" name="Rectangle 2"/>
          <p:cNvSpPr>
            <a:spLocks noChangeArrowheads="1"/>
          </p:cNvSpPr>
          <p:nvPr/>
        </p:nvSpPr>
        <p:spPr bwMode="auto">
          <a:xfrm>
            <a:off x="0" y="-6350"/>
            <a:ext cx="9144000" cy="2536825"/>
          </a:xfrm>
          <a:prstGeom prst="rect">
            <a:avLst/>
          </a:prstGeom>
          <a:solidFill>
            <a:srgbClr val="DFE1E2"/>
          </a:solidFill>
          <a:ln w="9525">
            <a:noFill/>
            <a:miter lim="800000"/>
            <a:headEnd/>
            <a:tailEnd/>
          </a:ln>
          <a:effectLst/>
        </p:spPr>
        <p:txBody>
          <a:bodyPr wrap="none" anchor="ctr"/>
          <a:lstStyle/>
          <a:p>
            <a:pPr algn="ctr">
              <a:defRPr/>
            </a:pPr>
            <a:endParaRPr lang="cs-CZ">
              <a:latin typeface="Arial" charset="0"/>
              <a:cs typeface="+mn-cs"/>
            </a:endParaRPr>
          </a:p>
        </p:txBody>
      </p:sp>
      <p:sp>
        <p:nvSpPr>
          <p:cNvPr id="227332" name="Rectangle 4"/>
          <p:cNvSpPr>
            <a:spLocks noGrp="1" noChangeArrowheads="1"/>
          </p:cNvSpPr>
          <p:nvPr>
            <p:ph type="ftr" sz="quarter" idx="3"/>
          </p:nvPr>
        </p:nvSpPr>
        <p:spPr bwMode="auto">
          <a:xfrm>
            <a:off x="2705100" y="6442075"/>
            <a:ext cx="4960938"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200">
                <a:solidFill>
                  <a:srgbClr val="777777"/>
                </a:solidFill>
                <a:latin typeface="+mn-lt"/>
                <a:cs typeface="+mn-cs"/>
              </a:defRPr>
            </a:lvl1pPr>
          </a:lstStyle>
          <a:p>
            <a:pPr>
              <a:defRPr/>
            </a:pPr>
            <a:r>
              <a:rPr lang="en-US"/>
              <a:t>Selected problems of Czech Criminal Law, 21st. March, 2017 </a:t>
            </a:r>
            <a:endParaRPr lang="cs-CZ"/>
          </a:p>
        </p:txBody>
      </p:sp>
      <p:sp>
        <p:nvSpPr>
          <p:cNvPr id="2052" name="Rectangle 11"/>
          <p:cNvSpPr>
            <a:spLocks noGrp="1" noChangeArrowheads="1"/>
          </p:cNvSpPr>
          <p:nvPr>
            <p:ph type="title"/>
          </p:nvPr>
        </p:nvSpPr>
        <p:spPr bwMode="auto">
          <a:xfrm>
            <a:off x="2705100" y="3141663"/>
            <a:ext cx="5969000"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1080000" numCol="1" anchor="t" anchorCtr="0" compatLnSpc="1">
            <a:prstTxWarp prst="textNoShape">
              <a:avLst/>
            </a:prstTxWarp>
          </a:bodyPr>
          <a:lstStyle/>
          <a:p>
            <a:pPr lvl="0"/>
            <a:r>
              <a:rPr lang="cs-CZ" altLang="en-US" smtClean="0"/>
              <a:t>Klepnutím lze upravit styl předlohy nadpisů.</a:t>
            </a:r>
          </a:p>
        </p:txBody>
      </p:sp>
      <p:sp>
        <p:nvSpPr>
          <p:cNvPr id="227350" name="Rectangle 22"/>
          <p:cNvSpPr>
            <a:spLocks noChangeArrowheads="1"/>
          </p:cNvSpPr>
          <p:nvPr/>
        </p:nvSpPr>
        <p:spPr bwMode="auto">
          <a:xfrm>
            <a:off x="6391275" y="2457450"/>
            <a:ext cx="2752725" cy="115888"/>
          </a:xfrm>
          <a:prstGeom prst="rect">
            <a:avLst/>
          </a:prstGeom>
          <a:solidFill>
            <a:srgbClr val="80379B"/>
          </a:solidFill>
          <a:ln w="9525">
            <a:noFill/>
            <a:miter lim="800000"/>
            <a:headEnd/>
            <a:tailEnd/>
          </a:ln>
          <a:effectLst/>
        </p:spPr>
        <p:txBody>
          <a:bodyPr wrap="none" anchor="ctr"/>
          <a:lstStyle/>
          <a:p>
            <a:pPr algn="r">
              <a:defRPr/>
            </a:pPr>
            <a:endParaRPr lang="cs-CZ">
              <a:latin typeface="Arial" charset="0"/>
              <a:cs typeface="+mn-cs"/>
            </a:endParaRPr>
          </a:p>
        </p:txBody>
      </p:sp>
      <p:pic>
        <p:nvPicPr>
          <p:cNvPr id="2054" name="Picture 24" descr="pruh+znak_PF_13_gray5+fialovy_RGB"/>
          <p:cNvPicPr>
            <a:picLocks noChangeAspect="1" noChangeArrowheads="1"/>
          </p:cNvPicPr>
          <p:nvPr/>
        </p:nvPicPr>
        <p:blipFill>
          <a:blip r:embed="rId13">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5" descr="PF_PPT_en"/>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705100" y="431800"/>
            <a:ext cx="5387975"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435" r:id="rId1"/>
    <p:sldLayoutId id="2147485436" r:id="rId2"/>
    <p:sldLayoutId id="2147485437" r:id="rId3"/>
    <p:sldLayoutId id="2147485438" r:id="rId4"/>
    <p:sldLayoutId id="2147485439" r:id="rId5"/>
    <p:sldLayoutId id="2147485440" r:id="rId6"/>
    <p:sldLayoutId id="2147485441" r:id="rId7"/>
    <p:sldLayoutId id="2147485442" r:id="rId8"/>
    <p:sldLayoutId id="2147485443" r:id="rId9"/>
    <p:sldLayoutId id="2147485444" r:id="rId10"/>
    <p:sldLayoutId id="2147485445" r:id="rId11"/>
  </p:sldLayoutIdLst>
  <p:timing>
    <p:tnLst>
      <p:par>
        <p:cTn id="1" dur="indefinite" restart="never" nodeType="tmRoot"/>
      </p:par>
    </p:tnLst>
  </p:timing>
  <p:hf sldNum="0" hdr="0" dt="0"/>
  <p:txStyles>
    <p:titleStyle>
      <a:lvl1pPr algn="l" rtl="0" eaLnBrk="0" fontAlgn="base" hangingPunct="0">
        <a:spcBef>
          <a:spcPct val="20000"/>
        </a:spcBef>
        <a:spcAft>
          <a:spcPct val="0"/>
        </a:spcAft>
        <a:buClr>
          <a:srgbClr val="7D1E1E"/>
        </a:buClr>
        <a:buSzPct val="90000"/>
        <a:buFont typeface="Wingdings" panose="05000000000000000000" pitchFamily="2" charset="2"/>
        <a:defRPr sz="5200">
          <a:solidFill>
            <a:schemeClr val="tx1"/>
          </a:solidFill>
          <a:latin typeface="+mj-lt"/>
          <a:ea typeface="+mj-ea"/>
          <a:cs typeface="+mj-cs"/>
        </a:defRPr>
      </a:lvl1pPr>
      <a:lvl2pPr algn="l" rtl="0" eaLnBrk="0" fontAlgn="base" hangingPunct="0">
        <a:spcBef>
          <a:spcPct val="20000"/>
        </a:spcBef>
        <a:spcAft>
          <a:spcPct val="0"/>
        </a:spcAft>
        <a:buClr>
          <a:srgbClr val="7D1E1E"/>
        </a:buClr>
        <a:buSzPct val="90000"/>
        <a:buFont typeface="Wingdings" panose="05000000000000000000" pitchFamily="2" charset="2"/>
        <a:defRPr sz="5200">
          <a:solidFill>
            <a:schemeClr val="tx1"/>
          </a:solidFill>
          <a:latin typeface="Trebuchet MS" pitchFamily="34" charset="0"/>
        </a:defRPr>
      </a:lvl2pPr>
      <a:lvl3pPr algn="l" rtl="0" eaLnBrk="0" fontAlgn="base" hangingPunct="0">
        <a:spcBef>
          <a:spcPct val="20000"/>
        </a:spcBef>
        <a:spcAft>
          <a:spcPct val="0"/>
        </a:spcAft>
        <a:buClr>
          <a:srgbClr val="7D1E1E"/>
        </a:buClr>
        <a:buSzPct val="90000"/>
        <a:buFont typeface="Wingdings" panose="05000000000000000000" pitchFamily="2" charset="2"/>
        <a:defRPr sz="5200">
          <a:solidFill>
            <a:schemeClr val="tx1"/>
          </a:solidFill>
          <a:latin typeface="Trebuchet MS" pitchFamily="34" charset="0"/>
        </a:defRPr>
      </a:lvl3pPr>
      <a:lvl4pPr algn="l" rtl="0" eaLnBrk="0" fontAlgn="base" hangingPunct="0">
        <a:spcBef>
          <a:spcPct val="20000"/>
        </a:spcBef>
        <a:spcAft>
          <a:spcPct val="0"/>
        </a:spcAft>
        <a:buClr>
          <a:srgbClr val="7D1E1E"/>
        </a:buClr>
        <a:buSzPct val="90000"/>
        <a:buFont typeface="Wingdings" panose="05000000000000000000" pitchFamily="2" charset="2"/>
        <a:defRPr sz="5200">
          <a:solidFill>
            <a:schemeClr val="tx1"/>
          </a:solidFill>
          <a:latin typeface="Trebuchet MS" pitchFamily="34" charset="0"/>
        </a:defRPr>
      </a:lvl4pPr>
      <a:lvl5pPr algn="l" rtl="0" eaLnBrk="0" fontAlgn="base" hangingPunct="0">
        <a:spcBef>
          <a:spcPct val="20000"/>
        </a:spcBef>
        <a:spcAft>
          <a:spcPct val="0"/>
        </a:spcAft>
        <a:buClr>
          <a:srgbClr val="7D1E1E"/>
        </a:buClr>
        <a:buSzPct val="90000"/>
        <a:buFont typeface="Wingdings" panose="05000000000000000000" pitchFamily="2" charset="2"/>
        <a:defRPr sz="5200">
          <a:solidFill>
            <a:schemeClr val="tx1"/>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SzPct val="90000"/>
        <a:buFont typeface="Wingdings" panose="05000000000000000000" pitchFamily="2" charset="2"/>
        <a:defRPr sz="3600" b="1">
          <a:solidFill>
            <a:srgbClr val="7D1E1E"/>
          </a:solidFill>
          <a:latin typeface="+mn-lt"/>
          <a:ea typeface="+mn-ea"/>
          <a:cs typeface="+mn-cs"/>
        </a:defRPr>
      </a:lvl1pPr>
      <a:lvl2pPr marL="827088" indent="-285750" algn="l" rtl="0" eaLnBrk="0" fontAlgn="base" hangingPunct="0">
        <a:spcBef>
          <a:spcPct val="20000"/>
        </a:spcBef>
        <a:spcAft>
          <a:spcPct val="0"/>
        </a:spcAft>
        <a:buClr>
          <a:srgbClr val="7D1E1E"/>
        </a:buClr>
        <a:buSzPct val="75000"/>
        <a:buFont typeface="Wingdings" panose="05000000000000000000" pitchFamily="2" charset="2"/>
        <a:buChar char="n"/>
        <a:defRPr sz="2600">
          <a:solidFill>
            <a:schemeClr val="tx1"/>
          </a:solidFill>
          <a:latin typeface="Arial" charset="0"/>
        </a:defRPr>
      </a:lvl2pPr>
      <a:lvl3pPr marL="1235075" indent="-228600" algn="l" rtl="0" eaLnBrk="0" fontAlgn="base" hangingPunct="0">
        <a:spcBef>
          <a:spcPct val="20000"/>
        </a:spcBef>
        <a:spcAft>
          <a:spcPct val="0"/>
        </a:spcAft>
        <a:buClr>
          <a:srgbClr val="7D1E1E"/>
        </a:buClr>
        <a:buFont typeface="Wingdings" panose="05000000000000000000" pitchFamily="2" charset="2"/>
        <a:buChar char="n"/>
        <a:defRPr sz="2300">
          <a:solidFill>
            <a:schemeClr val="tx1"/>
          </a:solidFill>
          <a:latin typeface="Arial" charset="0"/>
        </a:defRPr>
      </a:lvl3pPr>
      <a:lvl4pPr marL="1643063" indent="-228600" algn="l" rtl="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Arial" charset="0"/>
        </a:defRPr>
      </a:lvl4pPr>
      <a:lvl5pPr marL="2057400" indent="-228600" algn="l" rtl="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Marek.Frystak@law.muni.cz"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0"/>
          </p:nvPr>
        </p:nvSpPr>
        <p:spPr/>
        <p:txBody>
          <a:bodyPr/>
          <a:lstStyle/>
          <a:p>
            <a:pPr>
              <a:defRPr/>
            </a:pPr>
            <a:r>
              <a:rPr lang="en-US"/>
              <a:t>Selected problems of Czech Criminal Law</a:t>
            </a:r>
            <a:r>
              <a:rPr lang="en-US"/>
              <a:t>, </a:t>
            </a:r>
            <a:r>
              <a:rPr lang="cs-CZ" smtClean="0"/>
              <a:t>8th</a:t>
            </a:r>
            <a:r>
              <a:rPr lang="en-US" smtClean="0"/>
              <a:t>. </a:t>
            </a:r>
            <a:r>
              <a:rPr lang="cs-CZ" smtClean="0"/>
              <a:t>November</a:t>
            </a:r>
            <a:r>
              <a:rPr lang="en-US" smtClean="0"/>
              <a:t>, </a:t>
            </a:r>
            <a:r>
              <a:rPr lang="en-US"/>
              <a:t>2017 </a:t>
            </a:r>
            <a:endParaRPr lang="cs-CZ" dirty="0"/>
          </a:p>
        </p:txBody>
      </p:sp>
      <p:sp>
        <p:nvSpPr>
          <p:cNvPr id="4099" name="Rectangle 6"/>
          <p:cNvSpPr>
            <a:spLocks noGrp="1" noChangeArrowheads="1"/>
          </p:cNvSpPr>
          <p:nvPr>
            <p:ph type="title"/>
          </p:nvPr>
        </p:nvSpPr>
        <p:spPr/>
        <p:txBody>
          <a:bodyPr/>
          <a:lstStyle/>
          <a:p>
            <a:pPr algn="ctr" eaLnBrk="1" hangingPunct="1"/>
            <a:r>
              <a:rPr lang="cs-CZ" altLang="en-US" sz="3600" b="1" smtClean="0"/>
              <a:t>Selected Aspects of Economic Criminality in the Czech republic </a:t>
            </a:r>
            <a:r>
              <a:rPr lang="en-US" altLang="en-US" sz="3200" b="1" smtClean="0"/>
              <a:t/>
            </a:r>
            <a:br>
              <a:rPr lang="en-US" altLang="en-US" sz="3200" b="1" smtClean="0"/>
            </a:br>
            <a:r>
              <a:rPr lang="en-US" altLang="en-US" sz="3200" b="1" smtClean="0"/>
              <a:t/>
            </a:r>
            <a:br>
              <a:rPr lang="en-US" altLang="en-US" sz="3200" b="1" smtClean="0"/>
            </a:br>
            <a:r>
              <a:rPr lang="en-US" altLang="en-US" sz="3400" b="1" smtClean="0"/>
              <a:t>Marek FRYSTAK</a:t>
            </a:r>
            <a:br>
              <a:rPr lang="en-US" altLang="en-US" sz="3400" b="1" smtClean="0"/>
            </a:br>
            <a:r>
              <a:rPr lang="en-US" altLang="en-US" sz="3400" b="1" smtClean="0"/>
              <a:t>Department of Criminal Law </a:t>
            </a:r>
            <a:endParaRPr lang="en-US" altLang="en-US" sz="34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pPr algn="ctr"/>
            <a:r>
              <a:rPr lang="cs-CZ" altLang="en-US" b="1" smtClean="0"/>
              <a:t>The </a:t>
            </a:r>
            <a:r>
              <a:rPr lang="en-US" altLang="en-US" b="1" smtClean="0"/>
              <a:t>high latency  </a:t>
            </a:r>
            <a:r>
              <a:rPr lang="en-US" altLang="en-US" smtClean="0"/>
              <a:t/>
            </a:r>
            <a:br>
              <a:rPr lang="en-US" altLang="en-US" smtClean="0"/>
            </a:br>
            <a:endParaRPr lang="cs-CZ" altLang="en-US" smtClean="0"/>
          </a:p>
        </p:txBody>
      </p:sp>
      <p:sp>
        <p:nvSpPr>
          <p:cNvPr id="13315" name="Zástupný symbol pro obsah 2"/>
          <p:cNvSpPr>
            <a:spLocks noGrp="1"/>
          </p:cNvSpPr>
          <p:nvPr>
            <p:ph idx="1"/>
          </p:nvPr>
        </p:nvSpPr>
        <p:spPr/>
        <p:txBody>
          <a:bodyPr/>
          <a:lstStyle/>
          <a:p>
            <a:pPr algn="just" fontAlgn="t"/>
            <a:endParaRPr lang="cs-CZ" altLang="en-US" sz="1700" smtClean="0"/>
          </a:p>
          <a:p>
            <a:pPr algn="just" fontAlgn="t"/>
            <a:r>
              <a:rPr lang="cs-CZ" altLang="en-US" sz="1700" smtClean="0"/>
              <a:t>t</a:t>
            </a:r>
            <a:r>
              <a:rPr lang="en-GB" altLang="en-US" sz="1700" smtClean="0"/>
              <a:t>he question is how high that latency is </a:t>
            </a:r>
            <a:endParaRPr lang="cs-CZ" altLang="en-US" sz="1700" smtClean="0"/>
          </a:p>
          <a:p>
            <a:pPr algn="just" fontAlgn="t"/>
            <a:endParaRPr lang="cs-CZ" altLang="en-US" sz="1700" smtClean="0"/>
          </a:p>
          <a:p>
            <a:pPr algn="just" fontAlgn="t"/>
            <a:r>
              <a:rPr lang="cs-CZ" altLang="en-US" sz="1700" smtClean="0"/>
              <a:t>t</a:t>
            </a:r>
            <a:r>
              <a:rPr lang="en-GB" altLang="en-US" sz="1700" smtClean="0"/>
              <a:t>he actual level is only subject of speculation </a:t>
            </a:r>
            <a:r>
              <a:rPr lang="cs-CZ" altLang="en-US" sz="1700" smtClean="0"/>
              <a:t>influenced by our knowledge and ideas</a:t>
            </a:r>
          </a:p>
          <a:p>
            <a:endParaRPr lang="cs-CZ" altLang="en-US" smtClean="0"/>
          </a:p>
        </p:txBody>
      </p:sp>
      <p:sp>
        <p:nvSpPr>
          <p:cNvPr id="4" name="Zástupný symbol pro zápatí 3"/>
          <p:cNvSpPr>
            <a:spLocks noGrp="1"/>
          </p:cNvSpPr>
          <p:nvPr>
            <p:ph type="ftr" sz="quarter" idx="10"/>
          </p:nvPr>
        </p:nvSpPr>
        <p:spPr>
          <a:xfrm>
            <a:off x="900113" y="6453336"/>
            <a:ext cx="6837363" cy="263525"/>
          </a:xfrm>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pPr algn="ctr"/>
            <a:r>
              <a:rPr lang="cs-CZ" altLang="en-US" b="1" smtClean="0"/>
              <a:t>Statistics of Economic Criminality </a:t>
            </a:r>
          </a:p>
        </p:txBody>
      </p:sp>
      <p:sp>
        <p:nvSpPr>
          <p:cNvPr id="14339" name="Zástupný symbol pro obsah 2"/>
          <p:cNvSpPr>
            <a:spLocks noGrp="1"/>
          </p:cNvSpPr>
          <p:nvPr>
            <p:ph idx="1"/>
          </p:nvPr>
        </p:nvSpPr>
        <p:spPr/>
        <p:txBody>
          <a:bodyPr/>
          <a:lstStyle/>
          <a:p>
            <a:pPr algn="just"/>
            <a:endParaRPr lang="cs-CZ" altLang="en-US" sz="1700" smtClean="0"/>
          </a:p>
          <a:p>
            <a:pPr algn="just"/>
            <a:r>
              <a:rPr lang="en-GB" altLang="en-US" sz="1700" smtClean="0"/>
              <a:t>average percentage of economic criminality  on total discovered criminality is about 10%</a:t>
            </a:r>
            <a:endParaRPr lang="cs-CZ" altLang="en-US" sz="1700" smtClean="0"/>
          </a:p>
          <a:p>
            <a:pPr algn="just" fontAlgn="t">
              <a:buFont typeface="Wingdings" panose="05000000000000000000" pitchFamily="2" charset="2"/>
              <a:buNone/>
            </a:pPr>
            <a:r>
              <a:rPr lang="cs-CZ" altLang="en-US" sz="1700" smtClean="0"/>
              <a:t> </a:t>
            </a:r>
          </a:p>
          <a:p>
            <a:pPr algn="just" fontAlgn="t"/>
            <a:r>
              <a:rPr lang="cs-CZ" altLang="en-US" sz="1700" smtClean="0"/>
              <a:t>at first glance, it seems that economic criminality is really not so important and does not mean any danger to society. </a:t>
            </a:r>
          </a:p>
          <a:p>
            <a:pPr algn="just">
              <a:buFont typeface="Wingdings" panose="05000000000000000000" pitchFamily="2" charset="2"/>
              <a:buNone/>
            </a:pPr>
            <a:r>
              <a:rPr lang="en-GB" altLang="en-US" sz="1700" smtClean="0"/>
              <a:t> </a:t>
            </a:r>
            <a:endParaRPr lang="cs-CZ" altLang="en-US" sz="1700" smtClean="0"/>
          </a:p>
          <a:p>
            <a:pPr algn="just"/>
            <a:r>
              <a:rPr lang="en-GB" altLang="en-US" sz="1700" smtClean="0"/>
              <a:t>average percentage caused by economic criminality on damage caused by total  discovered criminality is about 50%</a:t>
            </a:r>
            <a:endParaRPr lang="cs-CZ" altLang="en-US" sz="1700" smtClean="0"/>
          </a:p>
          <a:p>
            <a:pPr algn="just">
              <a:buFont typeface="Wingdings" panose="05000000000000000000" pitchFamily="2" charset="2"/>
              <a:buNone/>
            </a:pPr>
            <a:r>
              <a:rPr lang="en-GB" altLang="en-US" sz="1700" smtClean="0"/>
              <a:t> </a:t>
            </a:r>
            <a:endParaRPr lang="cs-CZ" altLang="en-US" sz="1700" smtClean="0"/>
          </a:p>
          <a:p>
            <a:pPr algn="just"/>
            <a:r>
              <a:rPr lang="cs-CZ" altLang="en-US" sz="1700" smtClean="0"/>
              <a:t>a</a:t>
            </a:r>
            <a:r>
              <a:rPr lang="en-GB" altLang="en-US" sz="1700" smtClean="0"/>
              <a:t>t second glance it is clear that economic criminality is very important part of total criminality and </a:t>
            </a:r>
            <a:r>
              <a:rPr lang="cs-CZ" altLang="en-US" sz="1700" smtClean="0"/>
              <a:t>represents a great threat to society</a:t>
            </a:r>
          </a:p>
          <a:p>
            <a:pPr algn="just"/>
            <a:endParaRPr lang="cs-CZ" altLang="en-US" sz="1700" smtClean="0"/>
          </a:p>
          <a:p>
            <a:pPr algn="just"/>
            <a:endParaRPr lang="cs-CZ" altLang="en-US" sz="1700" smtClean="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p:txBody>
          <a:bodyPr/>
          <a:lstStyle/>
          <a:p>
            <a:pPr algn="ctr"/>
            <a:r>
              <a:rPr lang="en-US" altLang="en-US" sz="2800" b="1" smtClean="0"/>
              <a:t>Statistics of the Police of the Czech republic</a:t>
            </a:r>
            <a:endParaRPr lang="cs-CZ" altLang="en-US" sz="2800" smtClean="0"/>
          </a:p>
        </p:txBody>
      </p:sp>
      <p:graphicFrame>
        <p:nvGraphicFramePr>
          <p:cNvPr id="6" name="Zástupný symbol pro obsah 5"/>
          <p:cNvGraphicFramePr>
            <a:graphicFrameLocks noGrp="1"/>
          </p:cNvGraphicFramePr>
          <p:nvPr>
            <p:ph idx="1"/>
          </p:nvPr>
        </p:nvGraphicFramePr>
        <p:xfrm>
          <a:off x="900113" y="1773238"/>
          <a:ext cx="7772401" cy="2992438"/>
        </p:xfrm>
        <a:graphic>
          <a:graphicData uri="http://schemas.openxmlformats.org/drawingml/2006/table">
            <a:tbl>
              <a:tblPr firstRow="1" bandRow="1">
                <a:tableStyleId>{ED083AE6-46FA-4A59-8FB0-9F97EB10719F}</a:tableStyleId>
              </a:tblPr>
              <a:tblGrid>
                <a:gridCol w="1110343">
                  <a:extLst>
                    <a:ext uri="{9D8B030D-6E8A-4147-A177-3AD203B41FA5}">
                      <a16:colId xmlns:a16="http://schemas.microsoft.com/office/drawing/2014/main" val="20000"/>
                    </a:ext>
                  </a:extLst>
                </a:gridCol>
                <a:gridCol w="1110343">
                  <a:extLst>
                    <a:ext uri="{9D8B030D-6E8A-4147-A177-3AD203B41FA5}">
                      <a16:colId xmlns:a16="http://schemas.microsoft.com/office/drawing/2014/main" val="20001"/>
                    </a:ext>
                  </a:extLst>
                </a:gridCol>
                <a:gridCol w="1110343">
                  <a:extLst>
                    <a:ext uri="{9D8B030D-6E8A-4147-A177-3AD203B41FA5}">
                      <a16:colId xmlns:a16="http://schemas.microsoft.com/office/drawing/2014/main" val="20002"/>
                    </a:ext>
                  </a:extLst>
                </a:gridCol>
                <a:gridCol w="1110343">
                  <a:extLst>
                    <a:ext uri="{9D8B030D-6E8A-4147-A177-3AD203B41FA5}">
                      <a16:colId xmlns:a16="http://schemas.microsoft.com/office/drawing/2014/main" val="20003"/>
                    </a:ext>
                  </a:extLst>
                </a:gridCol>
                <a:gridCol w="1110343">
                  <a:extLst>
                    <a:ext uri="{9D8B030D-6E8A-4147-A177-3AD203B41FA5}">
                      <a16:colId xmlns:a16="http://schemas.microsoft.com/office/drawing/2014/main" val="20004"/>
                    </a:ext>
                  </a:extLst>
                </a:gridCol>
                <a:gridCol w="1110343">
                  <a:extLst>
                    <a:ext uri="{9D8B030D-6E8A-4147-A177-3AD203B41FA5}">
                      <a16:colId xmlns:a16="http://schemas.microsoft.com/office/drawing/2014/main" val="20005"/>
                    </a:ext>
                  </a:extLst>
                </a:gridCol>
                <a:gridCol w="1110343">
                  <a:extLst>
                    <a:ext uri="{9D8B030D-6E8A-4147-A177-3AD203B41FA5}">
                      <a16:colId xmlns:a16="http://schemas.microsoft.com/office/drawing/2014/main" val="20006"/>
                    </a:ext>
                  </a:extLst>
                </a:gridCol>
              </a:tblGrid>
              <a:tr h="430213">
                <a:tc>
                  <a:txBody>
                    <a:bodyPr/>
                    <a:lstStyle/>
                    <a:p>
                      <a:pPr algn="ctr">
                        <a:lnSpc>
                          <a:spcPct val="115000"/>
                        </a:lnSpc>
                        <a:spcAft>
                          <a:spcPts val="1000"/>
                        </a:spcAft>
                      </a:pPr>
                      <a:r>
                        <a:rPr lang="en-GB" sz="1200" kern="1200" dirty="0"/>
                        <a:t>Discovered criminality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smtClean="0"/>
                        <a:t>20</a:t>
                      </a:r>
                      <a:r>
                        <a:rPr lang="cs-CZ" sz="1200" kern="1200" dirty="0" smtClean="0"/>
                        <a:t>10</a:t>
                      </a:r>
                      <a:r>
                        <a:rPr lang="en-GB" sz="1200" kern="1200" dirty="0" smtClean="0"/>
                        <a:t>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smtClean="0"/>
                        <a:t>20</a:t>
                      </a:r>
                      <a:r>
                        <a:rPr lang="cs-CZ" sz="1200" kern="1200" dirty="0" smtClean="0"/>
                        <a:t>11</a:t>
                      </a:r>
                      <a:r>
                        <a:rPr lang="en-GB" sz="1200" kern="1200" dirty="0" smtClean="0"/>
                        <a:t>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smtClean="0"/>
                        <a:t>20</a:t>
                      </a:r>
                      <a:r>
                        <a:rPr lang="cs-CZ" sz="1200" kern="1200" dirty="0" smtClean="0"/>
                        <a:t>12</a:t>
                      </a:r>
                      <a:r>
                        <a:rPr lang="en-GB" sz="1200" kern="1200" dirty="0" smtClean="0"/>
                        <a:t>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smtClean="0"/>
                        <a:t>20</a:t>
                      </a:r>
                      <a:r>
                        <a:rPr lang="cs-CZ" sz="1200" kern="1200" dirty="0" smtClean="0"/>
                        <a:t>13</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smtClean="0"/>
                        <a:t>201</a:t>
                      </a:r>
                      <a:r>
                        <a:rPr lang="cs-CZ" sz="1200" kern="1200" dirty="0" smtClean="0"/>
                        <a:t>4</a:t>
                      </a:r>
                      <a:r>
                        <a:rPr lang="en-GB" sz="1200" kern="1200" dirty="0" smtClean="0"/>
                        <a:t>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smtClean="0"/>
                        <a:t>201</a:t>
                      </a:r>
                      <a:r>
                        <a:rPr lang="cs-CZ" sz="1200" kern="1200" dirty="0" smtClean="0"/>
                        <a:t>5</a:t>
                      </a:r>
                      <a:r>
                        <a:rPr lang="en-GB" sz="1200" kern="1200" dirty="0" smtClean="0"/>
                        <a:t> </a:t>
                      </a:r>
                      <a:endParaRPr lang="cs-CZ" sz="1100" dirty="0">
                        <a:latin typeface="Calibri"/>
                        <a:ea typeface="Calibri"/>
                        <a:cs typeface="Times New Roman"/>
                      </a:endParaRPr>
                    </a:p>
                  </a:txBody>
                  <a:tcPr marL="44450" marR="44450" marT="9526" marB="0" anchor="b"/>
                </a:tc>
                <a:extLst>
                  <a:ext uri="{0D108BD9-81ED-4DB2-BD59-A6C34878D82A}">
                    <a16:rowId xmlns:a16="http://schemas.microsoft.com/office/drawing/2014/main" val="10000"/>
                  </a:ext>
                </a:extLst>
              </a:tr>
              <a:tr h="430213">
                <a:tc>
                  <a:txBody>
                    <a:bodyPr/>
                    <a:lstStyle/>
                    <a:p>
                      <a:pPr algn="ctr">
                        <a:lnSpc>
                          <a:spcPct val="115000"/>
                        </a:lnSpc>
                        <a:spcAft>
                          <a:spcPts val="1000"/>
                        </a:spcAft>
                      </a:pPr>
                      <a:r>
                        <a:rPr lang="en-GB" sz="1200" kern="1200" dirty="0"/>
                        <a:t>Total criminality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a:t>336 446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a:t>357 391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a:t>343 799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a:t>332 829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a:t>313 387 </a:t>
                      </a:r>
                      <a:endParaRPr lang="cs-CZ" sz="1100">
                        <a:latin typeface="Calibri"/>
                        <a:ea typeface="Calibri"/>
                        <a:cs typeface="Times New Roman"/>
                      </a:endParaRPr>
                    </a:p>
                  </a:txBody>
                  <a:tcPr marL="44450" marR="44450" marT="9526" marB="0" anchor="b"/>
                </a:tc>
                <a:tc>
                  <a:txBody>
                    <a:bodyPr/>
                    <a:lstStyle/>
                    <a:p>
                      <a:pPr algn="ctr">
                        <a:lnSpc>
                          <a:spcPct val="115000"/>
                        </a:lnSpc>
                        <a:spcAft>
                          <a:spcPts val="1000"/>
                        </a:spcAft>
                      </a:pPr>
                      <a:r>
                        <a:rPr lang="cs-CZ" sz="1200" kern="1200"/>
                        <a:t>317 177 </a:t>
                      </a:r>
                      <a:endParaRPr lang="cs-CZ" sz="1100">
                        <a:latin typeface="Calibri"/>
                        <a:ea typeface="Calibri"/>
                        <a:cs typeface="Times New Roman"/>
                      </a:endParaRPr>
                    </a:p>
                  </a:txBody>
                  <a:tcPr marL="44450" marR="44450" marT="9526" marB="0" anchor="b"/>
                </a:tc>
                <a:extLst>
                  <a:ext uri="{0D108BD9-81ED-4DB2-BD59-A6C34878D82A}">
                    <a16:rowId xmlns:a16="http://schemas.microsoft.com/office/drawing/2014/main" val="10001"/>
                  </a:ext>
                </a:extLst>
              </a:tr>
              <a:tr h="430213">
                <a:tc>
                  <a:txBody>
                    <a:bodyPr/>
                    <a:lstStyle/>
                    <a:p>
                      <a:pPr algn="ctr">
                        <a:lnSpc>
                          <a:spcPct val="115000"/>
                        </a:lnSpc>
                        <a:spcAft>
                          <a:spcPts val="1000"/>
                        </a:spcAft>
                      </a:pPr>
                      <a:r>
                        <a:rPr lang="en-GB" sz="1200" kern="1200" dirty="0"/>
                        <a:t>Other  criminality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a:t>263 371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a:t>268 301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a:t>257 763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a:t>249 975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a:t>249 038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cs-CZ" sz="1200" kern="1200" dirty="0"/>
                        <a:t>252 957 </a:t>
                      </a:r>
                      <a:endParaRPr lang="cs-CZ" sz="1100" dirty="0">
                        <a:latin typeface="Calibri"/>
                        <a:ea typeface="Calibri"/>
                        <a:cs typeface="Times New Roman"/>
                      </a:endParaRPr>
                    </a:p>
                  </a:txBody>
                  <a:tcPr marL="44450" marR="44450" marT="9526" marB="0" anchor="b"/>
                </a:tc>
                <a:extLst>
                  <a:ext uri="{0D108BD9-81ED-4DB2-BD59-A6C34878D82A}">
                    <a16:rowId xmlns:a16="http://schemas.microsoft.com/office/drawing/2014/main" val="10002"/>
                  </a:ext>
                </a:extLst>
              </a:tr>
              <a:tr h="430213">
                <a:tc>
                  <a:txBody>
                    <a:bodyPr/>
                    <a:lstStyle/>
                    <a:p>
                      <a:pPr algn="ctr">
                        <a:lnSpc>
                          <a:spcPct val="115000"/>
                        </a:lnSpc>
                        <a:spcAft>
                          <a:spcPts val="1000"/>
                        </a:spcAft>
                      </a:pPr>
                      <a:r>
                        <a:rPr lang="en-GB" sz="1200" kern="1200" dirty="0"/>
                        <a:t>Economic criminality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a:t>39 473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a:t>37 981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a:t>32 474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a:t>29 774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a:t>28 371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cs-CZ" sz="1200" kern="1200" dirty="0"/>
                        <a:t>28 216 </a:t>
                      </a:r>
                      <a:endParaRPr lang="cs-CZ" sz="1100" dirty="0">
                        <a:latin typeface="Calibri"/>
                        <a:ea typeface="Calibri"/>
                        <a:cs typeface="Times New Roman"/>
                      </a:endParaRPr>
                    </a:p>
                  </a:txBody>
                  <a:tcPr marL="44450" marR="44450" marT="9526" marB="0" anchor="b"/>
                </a:tc>
                <a:extLst>
                  <a:ext uri="{0D108BD9-81ED-4DB2-BD59-A6C34878D82A}">
                    <a16:rowId xmlns:a16="http://schemas.microsoft.com/office/drawing/2014/main" val="10003"/>
                  </a:ext>
                </a:extLst>
              </a:tr>
              <a:tr h="1271586">
                <a:tc>
                  <a:txBody>
                    <a:bodyPr/>
                    <a:lstStyle/>
                    <a:p>
                      <a:pPr algn="ctr">
                        <a:lnSpc>
                          <a:spcPct val="115000"/>
                        </a:lnSpc>
                        <a:spcAft>
                          <a:spcPts val="1000"/>
                        </a:spcAft>
                      </a:pPr>
                      <a:r>
                        <a:rPr lang="en-GB" sz="1200" kern="1200" dirty="0"/>
                        <a:t>Percentage of economic criminality  on total  discovered criminality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a:t>11,73 </a:t>
                      </a:r>
                      <a:endParaRPr lang="cs-CZ" sz="110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a:t>10,62 </a:t>
                      </a:r>
                      <a:endParaRPr lang="cs-CZ" sz="110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a:t>9,44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a:t>8,94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en-GB" sz="1200" kern="1200" dirty="0"/>
                        <a:t>9,05 </a:t>
                      </a:r>
                      <a:endParaRPr lang="cs-CZ" sz="1100" dirty="0">
                        <a:latin typeface="Calibri"/>
                        <a:ea typeface="Calibri"/>
                        <a:cs typeface="Times New Roman"/>
                      </a:endParaRPr>
                    </a:p>
                  </a:txBody>
                  <a:tcPr marL="44450" marR="44450" marT="9526" marB="0" anchor="b"/>
                </a:tc>
                <a:tc>
                  <a:txBody>
                    <a:bodyPr/>
                    <a:lstStyle/>
                    <a:p>
                      <a:pPr algn="ctr">
                        <a:lnSpc>
                          <a:spcPct val="115000"/>
                        </a:lnSpc>
                        <a:spcAft>
                          <a:spcPts val="1000"/>
                        </a:spcAft>
                      </a:pPr>
                      <a:r>
                        <a:rPr lang="cs-CZ" sz="1200" kern="1200" dirty="0"/>
                        <a:t>8,89 </a:t>
                      </a:r>
                      <a:endParaRPr lang="cs-CZ" sz="1100" dirty="0">
                        <a:latin typeface="Calibri"/>
                        <a:ea typeface="Calibri"/>
                        <a:cs typeface="Times New Roman"/>
                      </a:endParaRPr>
                    </a:p>
                  </a:txBody>
                  <a:tcPr marL="44450" marR="44450" marT="9526" marB="0" anchor="b"/>
                </a:tc>
                <a:extLst>
                  <a:ext uri="{0D108BD9-81ED-4DB2-BD59-A6C34878D82A}">
                    <a16:rowId xmlns:a16="http://schemas.microsoft.com/office/drawing/2014/main" val="10004"/>
                  </a:ext>
                </a:extLst>
              </a:tr>
            </a:tbl>
          </a:graphicData>
        </a:graphic>
      </p:graphicFrame>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r>
              <a:rPr lang="en-US" altLang="en-US" b="1" smtClean="0"/>
              <a:t>exchange rate: 2</a:t>
            </a:r>
            <a:r>
              <a:rPr lang="cs-CZ" altLang="en-US" b="1" smtClean="0"/>
              <a:t>7</a:t>
            </a:r>
            <a:r>
              <a:rPr lang="en-US" altLang="en-US" b="1" smtClean="0"/>
              <a:t>,- CZK is about 1,- EUR</a:t>
            </a:r>
            <a:r>
              <a:rPr lang="cs-CZ" altLang="en-US" b="1" smtClean="0"/>
              <a:t/>
            </a:r>
            <a:br>
              <a:rPr lang="cs-CZ" altLang="en-US" b="1" smtClean="0"/>
            </a:br>
            <a:endParaRPr lang="cs-CZ" altLang="en-US" smtClean="0"/>
          </a:p>
        </p:txBody>
      </p:sp>
      <p:graphicFrame>
        <p:nvGraphicFramePr>
          <p:cNvPr id="6" name="Zástupný symbol pro obsah 5"/>
          <p:cNvGraphicFramePr>
            <a:graphicFrameLocks noGrp="1"/>
          </p:cNvGraphicFramePr>
          <p:nvPr>
            <p:ph idx="1"/>
          </p:nvPr>
        </p:nvGraphicFramePr>
        <p:xfrm>
          <a:off x="900113" y="1773238"/>
          <a:ext cx="7772401" cy="4043553"/>
        </p:xfrm>
        <a:graphic>
          <a:graphicData uri="http://schemas.openxmlformats.org/drawingml/2006/table">
            <a:tbl>
              <a:tblPr firstRow="1" bandRow="1">
                <a:tableStyleId>{ED083AE6-46FA-4A59-8FB0-9F97EB10719F}</a:tableStyleId>
              </a:tblPr>
              <a:tblGrid>
                <a:gridCol w="1110343">
                  <a:extLst>
                    <a:ext uri="{9D8B030D-6E8A-4147-A177-3AD203B41FA5}">
                      <a16:colId xmlns:a16="http://schemas.microsoft.com/office/drawing/2014/main" val="20000"/>
                    </a:ext>
                  </a:extLst>
                </a:gridCol>
                <a:gridCol w="1110343">
                  <a:extLst>
                    <a:ext uri="{9D8B030D-6E8A-4147-A177-3AD203B41FA5}">
                      <a16:colId xmlns:a16="http://schemas.microsoft.com/office/drawing/2014/main" val="20001"/>
                    </a:ext>
                  </a:extLst>
                </a:gridCol>
                <a:gridCol w="1110343">
                  <a:extLst>
                    <a:ext uri="{9D8B030D-6E8A-4147-A177-3AD203B41FA5}">
                      <a16:colId xmlns:a16="http://schemas.microsoft.com/office/drawing/2014/main" val="20002"/>
                    </a:ext>
                  </a:extLst>
                </a:gridCol>
                <a:gridCol w="1110343">
                  <a:extLst>
                    <a:ext uri="{9D8B030D-6E8A-4147-A177-3AD203B41FA5}">
                      <a16:colId xmlns:a16="http://schemas.microsoft.com/office/drawing/2014/main" val="20003"/>
                    </a:ext>
                  </a:extLst>
                </a:gridCol>
                <a:gridCol w="1110343">
                  <a:extLst>
                    <a:ext uri="{9D8B030D-6E8A-4147-A177-3AD203B41FA5}">
                      <a16:colId xmlns:a16="http://schemas.microsoft.com/office/drawing/2014/main" val="20004"/>
                    </a:ext>
                  </a:extLst>
                </a:gridCol>
                <a:gridCol w="1110343">
                  <a:extLst>
                    <a:ext uri="{9D8B030D-6E8A-4147-A177-3AD203B41FA5}">
                      <a16:colId xmlns:a16="http://schemas.microsoft.com/office/drawing/2014/main" val="20005"/>
                    </a:ext>
                  </a:extLst>
                </a:gridCol>
                <a:gridCol w="1110343">
                  <a:extLst>
                    <a:ext uri="{9D8B030D-6E8A-4147-A177-3AD203B41FA5}">
                      <a16:colId xmlns:a16="http://schemas.microsoft.com/office/drawing/2014/main" val="20006"/>
                    </a:ext>
                  </a:extLst>
                </a:gridCol>
              </a:tblGrid>
              <a:tr h="640431">
                <a:tc>
                  <a:txBody>
                    <a:bodyPr/>
                    <a:lstStyle/>
                    <a:p>
                      <a:pPr algn="ctr">
                        <a:lnSpc>
                          <a:spcPct val="115000"/>
                        </a:lnSpc>
                        <a:spcAft>
                          <a:spcPts val="1000"/>
                        </a:spcAft>
                      </a:pPr>
                      <a:r>
                        <a:rPr lang="cs-CZ" sz="1200" kern="1200" dirty="0" err="1" smtClean="0"/>
                        <a:t>Damage</a:t>
                      </a:r>
                      <a:r>
                        <a:rPr lang="cs-CZ" sz="1200" kern="1200" dirty="0" smtClean="0"/>
                        <a:t> in </a:t>
                      </a:r>
                      <a:r>
                        <a:rPr lang="cs-CZ" sz="1200" kern="1200" dirty="0" err="1" smtClean="0"/>
                        <a:t>thousands</a:t>
                      </a:r>
                      <a:r>
                        <a:rPr lang="cs-CZ" sz="1200" kern="1200" dirty="0" smtClean="0"/>
                        <a:t> </a:t>
                      </a:r>
                      <a:r>
                        <a:rPr lang="cs-CZ" sz="1200" kern="1200" dirty="0" err="1" smtClean="0"/>
                        <a:t>of</a:t>
                      </a:r>
                      <a:r>
                        <a:rPr lang="cs-CZ" sz="1200" kern="1200" dirty="0" smtClean="0"/>
                        <a:t> CZK</a:t>
                      </a:r>
                      <a:r>
                        <a:rPr lang="en-GB" sz="1200" kern="1200" dirty="0" smtClean="0"/>
                        <a:t>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en-GB" sz="1200" kern="1200" dirty="0" smtClean="0"/>
                        <a:t>20</a:t>
                      </a:r>
                      <a:r>
                        <a:rPr lang="cs-CZ" sz="1200" kern="1200" dirty="0" smtClean="0"/>
                        <a:t>10</a:t>
                      </a:r>
                      <a:r>
                        <a:rPr lang="en-GB" sz="1200" kern="1200" dirty="0" smtClean="0"/>
                        <a:t>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en-GB" sz="1200" kern="1200" dirty="0" smtClean="0"/>
                        <a:t>20</a:t>
                      </a:r>
                      <a:r>
                        <a:rPr lang="cs-CZ" sz="1200" kern="1200" dirty="0" smtClean="0"/>
                        <a:t>11</a:t>
                      </a:r>
                      <a:r>
                        <a:rPr lang="en-GB" sz="1200" kern="1200" dirty="0" smtClean="0"/>
                        <a:t>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en-GB" sz="1200" kern="1200" dirty="0" smtClean="0"/>
                        <a:t>20</a:t>
                      </a:r>
                      <a:r>
                        <a:rPr lang="cs-CZ" sz="1200" kern="1200" dirty="0" smtClean="0"/>
                        <a:t>12</a:t>
                      </a:r>
                      <a:r>
                        <a:rPr lang="en-GB" sz="1200" kern="1200" dirty="0" smtClean="0"/>
                        <a:t>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en-GB" sz="1200" kern="1200" dirty="0" smtClean="0"/>
                        <a:t>20</a:t>
                      </a:r>
                      <a:r>
                        <a:rPr lang="cs-CZ" sz="1200" kern="1200" dirty="0" smtClean="0"/>
                        <a:t>13</a:t>
                      </a:r>
                      <a:r>
                        <a:rPr lang="en-GB" sz="1200" kern="1200" dirty="0" smtClean="0"/>
                        <a:t>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en-GB" sz="1200" kern="1200" dirty="0" smtClean="0"/>
                        <a:t>201</a:t>
                      </a:r>
                      <a:r>
                        <a:rPr lang="cs-CZ" sz="1200" kern="1200" dirty="0" smtClean="0"/>
                        <a:t>4</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en-GB" sz="1200" kern="1200" dirty="0" smtClean="0"/>
                        <a:t>201</a:t>
                      </a:r>
                      <a:r>
                        <a:rPr lang="cs-CZ" sz="1200" kern="1200" dirty="0" smtClean="0"/>
                        <a:t>5</a:t>
                      </a:r>
                      <a:r>
                        <a:rPr lang="en-GB" sz="1200" kern="1200" dirty="0" smtClean="0"/>
                        <a:t> </a:t>
                      </a:r>
                      <a:endParaRPr lang="cs-CZ" sz="1100" dirty="0">
                        <a:latin typeface="Calibri"/>
                        <a:ea typeface="Calibri"/>
                        <a:cs typeface="Times New Roman"/>
                      </a:endParaRPr>
                    </a:p>
                  </a:txBody>
                  <a:tcPr marL="44450" marR="44450" marT="9525" marB="0" anchor="b"/>
                </a:tc>
                <a:extLst>
                  <a:ext uri="{0D108BD9-81ED-4DB2-BD59-A6C34878D82A}">
                    <a16:rowId xmlns:a16="http://schemas.microsoft.com/office/drawing/2014/main" val="10000"/>
                  </a:ext>
                </a:extLst>
              </a:tr>
              <a:tr h="430129">
                <a:tc>
                  <a:txBody>
                    <a:bodyPr/>
                    <a:lstStyle/>
                    <a:p>
                      <a:pPr algn="ctr">
                        <a:lnSpc>
                          <a:spcPct val="115000"/>
                        </a:lnSpc>
                        <a:spcAft>
                          <a:spcPts val="1000"/>
                        </a:spcAft>
                      </a:pPr>
                      <a:r>
                        <a:rPr lang="en-GB" sz="1200" kern="1200" dirty="0"/>
                        <a:t>Total criminality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t>24 262 154</a:t>
                      </a:r>
                      <a:r>
                        <a:rPr lang="en-GB" sz="1200" kern="1200" dirty="0" smtClean="0"/>
                        <a:t>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t>22</a:t>
                      </a:r>
                      <a:r>
                        <a:rPr lang="cs-CZ" sz="1200" kern="1200" baseline="0" dirty="0" smtClean="0"/>
                        <a:t> 782 465</a:t>
                      </a:r>
                      <a:r>
                        <a:rPr lang="en-GB" sz="1200" kern="1200" dirty="0" smtClean="0"/>
                        <a:t>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t>31</a:t>
                      </a:r>
                      <a:r>
                        <a:rPr lang="cs-CZ" sz="1200" kern="1200" baseline="0" dirty="0" smtClean="0"/>
                        <a:t> 625 891</a:t>
                      </a:r>
                      <a:r>
                        <a:rPr lang="en-GB" sz="1200" kern="1200" dirty="0" smtClean="0"/>
                        <a:t>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t>26</a:t>
                      </a:r>
                      <a:r>
                        <a:rPr lang="cs-CZ" sz="1200" kern="1200" baseline="0" dirty="0" smtClean="0"/>
                        <a:t> 012 527</a:t>
                      </a:r>
                      <a:r>
                        <a:rPr lang="en-GB" sz="1200" kern="1200" dirty="0" smtClean="0"/>
                        <a:t>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t>24</a:t>
                      </a:r>
                      <a:r>
                        <a:rPr lang="cs-CZ" sz="1200" kern="1200" baseline="0" dirty="0" smtClean="0"/>
                        <a:t> 103 863</a:t>
                      </a:r>
                      <a:r>
                        <a:rPr lang="en-GB" sz="1200" kern="1200" dirty="0" smtClean="0"/>
                        <a:t>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t>23 951 262 </a:t>
                      </a:r>
                      <a:endParaRPr lang="cs-CZ" sz="1100" dirty="0">
                        <a:latin typeface="Calibri"/>
                        <a:ea typeface="Calibri"/>
                        <a:cs typeface="Times New Roman"/>
                      </a:endParaRPr>
                    </a:p>
                  </a:txBody>
                  <a:tcPr marL="44450" marR="44450" marT="9525" marB="0" anchor="b"/>
                </a:tc>
                <a:extLst>
                  <a:ext uri="{0D108BD9-81ED-4DB2-BD59-A6C34878D82A}">
                    <a16:rowId xmlns:a16="http://schemas.microsoft.com/office/drawing/2014/main" val="10001"/>
                  </a:ext>
                </a:extLst>
              </a:tr>
              <a:tr h="430129">
                <a:tc>
                  <a:txBody>
                    <a:bodyPr/>
                    <a:lstStyle/>
                    <a:p>
                      <a:pPr algn="ctr">
                        <a:lnSpc>
                          <a:spcPct val="115000"/>
                        </a:lnSpc>
                        <a:spcAft>
                          <a:spcPts val="1000"/>
                        </a:spcAft>
                      </a:pPr>
                      <a:r>
                        <a:rPr lang="en-GB" sz="1200" kern="1200" dirty="0"/>
                        <a:t>Other  criminality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t>10</a:t>
                      </a:r>
                      <a:r>
                        <a:rPr lang="cs-CZ" sz="1200" kern="1200" baseline="0" dirty="0" smtClean="0"/>
                        <a:t> 061 383</a:t>
                      </a:r>
                      <a:r>
                        <a:rPr lang="en-GB" sz="1200" kern="1200" dirty="0" smtClean="0"/>
                        <a:t>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t>11</a:t>
                      </a:r>
                      <a:r>
                        <a:rPr lang="cs-CZ" sz="1200" kern="1200" baseline="0" dirty="0" smtClean="0"/>
                        <a:t> 261 743</a:t>
                      </a:r>
                      <a:r>
                        <a:rPr lang="en-GB" sz="1200" kern="1200" dirty="0" smtClean="0"/>
                        <a:t>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t>10 855 658</a:t>
                      </a:r>
                      <a:r>
                        <a:rPr lang="en-GB" sz="1200" kern="1200" dirty="0" smtClean="0"/>
                        <a:t>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cs-CZ" sz="1200" dirty="0" smtClean="0">
                          <a:latin typeface="+mj-lt"/>
                          <a:ea typeface="Calibri"/>
                          <a:cs typeface="Times New Roman"/>
                        </a:rPr>
                        <a:t>9 650 912</a:t>
                      </a:r>
                      <a:endParaRPr lang="cs-CZ" sz="1200" dirty="0">
                        <a:latin typeface="+mj-lt"/>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t>9</a:t>
                      </a:r>
                      <a:r>
                        <a:rPr lang="cs-CZ" sz="1200" kern="1200" baseline="0" dirty="0" smtClean="0"/>
                        <a:t> 304 996</a:t>
                      </a:r>
                      <a:r>
                        <a:rPr lang="en-GB" sz="1200" kern="1200" dirty="0" smtClean="0"/>
                        <a:t>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t>9 527 148 </a:t>
                      </a:r>
                      <a:endParaRPr lang="cs-CZ" sz="1100" dirty="0">
                        <a:latin typeface="Calibri"/>
                        <a:ea typeface="Calibri"/>
                        <a:cs typeface="Times New Roman"/>
                      </a:endParaRPr>
                    </a:p>
                  </a:txBody>
                  <a:tcPr marL="44450" marR="44450" marT="9525" marB="0" anchor="b"/>
                </a:tc>
                <a:extLst>
                  <a:ext uri="{0D108BD9-81ED-4DB2-BD59-A6C34878D82A}">
                    <a16:rowId xmlns:a16="http://schemas.microsoft.com/office/drawing/2014/main" val="10002"/>
                  </a:ext>
                </a:extLst>
              </a:tr>
              <a:tr h="430129">
                <a:tc>
                  <a:txBody>
                    <a:bodyPr/>
                    <a:lstStyle/>
                    <a:p>
                      <a:pPr algn="ctr">
                        <a:lnSpc>
                          <a:spcPct val="115000"/>
                        </a:lnSpc>
                        <a:spcAft>
                          <a:spcPts val="1000"/>
                        </a:spcAft>
                      </a:pPr>
                      <a:r>
                        <a:rPr lang="en-GB" sz="1200" kern="1200" dirty="0"/>
                        <a:t>Economic criminality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t>13</a:t>
                      </a:r>
                      <a:r>
                        <a:rPr lang="cs-CZ" sz="1200" kern="1200" baseline="0" dirty="0" smtClean="0"/>
                        <a:t> 712 076</a:t>
                      </a:r>
                      <a:r>
                        <a:rPr lang="en-GB" sz="1200" kern="1200" dirty="0" smtClean="0"/>
                        <a:t>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t>10</a:t>
                      </a:r>
                      <a:r>
                        <a:rPr lang="cs-CZ" sz="1200" kern="1200" baseline="0" dirty="0" smtClean="0"/>
                        <a:t> 789 614</a:t>
                      </a:r>
                      <a:r>
                        <a:rPr lang="en-GB" sz="1200" kern="1200" dirty="0" smtClean="0"/>
                        <a:t>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latin typeface="+mn-lt"/>
                          <a:ea typeface="+mn-ea"/>
                          <a:cs typeface="+mn-cs"/>
                        </a:rPr>
                        <a:t>19</a:t>
                      </a:r>
                      <a:r>
                        <a:rPr lang="cs-CZ" sz="1200" kern="1200" baseline="0" dirty="0" smtClean="0">
                          <a:latin typeface="+mn-lt"/>
                          <a:ea typeface="+mn-ea"/>
                          <a:cs typeface="+mn-cs"/>
                        </a:rPr>
                        <a:t> 473 591</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latin typeface="+mj-lt"/>
                        </a:rPr>
                        <a:t>15</a:t>
                      </a:r>
                      <a:r>
                        <a:rPr lang="cs-CZ" sz="1200" kern="1200" baseline="0" dirty="0" smtClean="0">
                          <a:latin typeface="+mj-lt"/>
                        </a:rPr>
                        <a:t> 696 310</a:t>
                      </a:r>
                      <a:r>
                        <a:rPr lang="en-GB" sz="1200" kern="1200" dirty="0" smtClean="0">
                          <a:latin typeface="+mj-lt"/>
                        </a:rPr>
                        <a:t> </a:t>
                      </a:r>
                      <a:endParaRPr lang="cs-CZ" sz="1200" dirty="0">
                        <a:latin typeface="+mj-lt"/>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t>14</a:t>
                      </a:r>
                      <a:r>
                        <a:rPr lang="cs-CZ" sz="1200" kern="1200" baseline="0" dirty="0" smtClean="0"/>
                        <a:t> 153 834 </a:t>
                      </a:r>
                      <a:r>
                        <a:rPr lang="en-GB" sz="1200" kern="1200" dirty="0" smtClean="0"/>
                        <a:t>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t>13 899 515 </a:t>
                      </a:r>
                      <a:endParaRPr lang="cs-CZ" sz="1100" dirty="0">
                        <a:latin typeface="Calibri"/>
                        <a:ea typeface="Calibri"/>
                        <a:cs typeface="Times New Roman"/>
                      </a:endParaRPr>
                    </a:p>
                  </a:txBody>
                  <a:tcPr marL="44450" marR="44450" marT="9525" marB="0" anchor="b"/>
                </a:tc>
                <a:extLst>
                  <a:ext uri="{0D108BD9-81ED-4DB2-BD59-A6C34878D82A}">
                    <a16:rowId xmlns:a16="http://schemas.microsoft.com/office/drawing/2014/main" val="10003"/>
                  </a:ext>
                </a:extLst>
              </a:tr>
              <a:tr h="2112545">
                <a:tc>
                  <a:txBody>
                    <a:bodyPr/>
                    <a:lstStyle/>
                    <a:p>
                      <a:pPr algn="ctr">
                        <a:lnSpc>
                          <a:spcPct val="115000"/>
                        </a:lnSpc>
                        <a:spcAft>
                          <a:spcPts val="1000"/>
                        </a:spcAft>
                      </a:pPr>
                      <a:r>
                        <a:rPr lang="en-GB" sz="1200" kern="1200" dirty="0"/>
                        <a:t>Percentage of </a:t>
                      </a:r>
                      <a:r>
                        <a:rPr lang="cs-CZ" sz="1200" kern="1200" dirty="0" err="1" smtClean="0"/>
                        <a:t>damage</a:t>
                      </a:r>
                      <a:r>
                        <a:rPr lang="cs-CZ" sz="1200" kern="1200" dirty="0" smtClean="0"/>
                        <a:t> </a:t>
                      </a:r>
                      <a:r>
                        <a:rPr lang="cs-CZ" sz="1200" kern="1200" dirty="0" err="1" smtClean="0"/>
                        <a:t>caused</a:t>
                      </a:r>
                      <a:r>
                        <a:rPr lang="cs-CZ" sz="1200" kern="1200" dirty="0" smtClean="0"/>
                        <a:t> by  </a:t>
                      </a:r>
                      <a:r>
                        <a:rPr lang="en-GB" sz="1200" kern="1200" dirty="0" smtClean="0"/>
                        <a:t>economic </a:t>
                      </a:r>
                      <a:r>
                        <a:rPr lang="en-GB" sz="1200" kern="1200" dirty="0"/>
                        <a:t>criminality  on </a:t>
                      </a:r>
                      <a:r>
                        <a:rPr lang="cs-CZ" sz="1200" kern="1200" dirty="0" err="1" smtClean="0"/>
                        <a:t>damage</a:t>
                      </a:r>
                      <a:r>
                        <a:rPr lang="cs-CZ" sz="1200" kern="1200" dirty="0" smtClean="0"/>
                        <a:t> </a:t>
                      </a:r>
                      <a:r>
                        <a:rPr lang="cs-CZ" sz="1200" kern="1200" dirty="0" err="1" smtClean="0"/>
                        <a:t>caused</a:t>
                      </a:r>
                      <a:r>
                        <a:rPr lang="cs-CZ" sz="1200" kern="1200" dirty="0" smtClean="0"/>
                        <a:t> by </a:t>
                      </a:r>
                      <a:r>
                        <a:rPr lang="en-GB" sz="1200" kern="1200" dirty="0" smtClean="0"/>
                        <a:t>total  </a:t>
                      </a:r>
                      <a:r>
                        <a:rPr lang="en-GB" sz="1200" kern="1200" dirty="0"/>
                        <a:t>discovered criminality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latin typeface="+mn-lt"/>
                          <a:ea typeface="+mn-ea"/>
                          <a:cs typeface="+mn-cs"/>
                        </a:rPr>
                        <a:t>56,51</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latin typeface="+mn-lt"/>
                          <a:ea typeface="+mn-ea"/>
                          <a:cs typeface="+mn-cs"/>
                        </a:rPr>
                        <a:t>47,32</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latin typeface="+mn-lt"/>
                          <a:ea typeface="+mn-ea"/>
                          <a:cs typeface="+mn-cs"/>
                        </a:rPr>
                        <a:t>61,</a:t>
                      </a:r>
                      <a:r>
                        <a:rPr lang="cs-CZ" sz="1200" kern="1200" baseline="0" dirty="0" smtClean="0">
                          <a:latin typeface="+mn-lt"/>
                          <a:ea typeface="+mn-ea"/>
                          <a:cs typeface="+mn-cs"/>
                        </a:rPr>
                        <a:t> 57</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t>60, </a:t>
                      </a:r>
                      <a:r>
                        <a:rPr lang="cs-CZ" sz="1200" kern="1200" baseline="0" dirty="0" smtClean="0"/>
                        <a:t>34</a:t>
                      </a:r>
                      <a:r>
                        <a:rPr lang="en-GB" sz="1200" kern="1200" dirty="0" smtClean="0"/>
                        <a:t> </a:t>
                      </a:r>
                      <a:endParaRPr lang="cs-CZ" sz="1100" dirty="0">
                        <a:latin typeface="Calibri"/>
                        <a:ea typeface="Calibri"/>
                        <a:cs typeface="Times New Roman"/>
                      </a:endParaRPr>
                    </a:p>
                  </a:txBody>
                  <a:tcPr marL="44450" marR="44450" marT="9525" marB="0" anchor="b"/>
                </a:tc>
                <a:tc>
                  <a:txBody>
                    <a:bodyPr/>
                    <a:lstStyle/>
                    <a:p>
                      <a:pPr algn="ctr">
                        <a:lnSpc>
                          <a:spcPct val="115000"/>
                        </a:lnSpc>
                        <a:spcAft>
                          <a:spcPts val="1000"/>
                        </a:spcAft>
                      </a:pPr>
                      <a:r>
                        <a:rPr lang="cs-CZ" sz="1200" dirty="0" smtClean="0">
                          <a:latin typeface="+mj-lt"/>
                          <a:ea typeface="Calibri"/>
                          <a:cs typeface="Times New Roman"/>
                        </a:rPr>
                        <a:t>58, 72</a:t>
                      </a:r>
                      <a:endParaRPr lang="cs-CZ" sz="1200" dirty="0">
                        <a:latin typeface="+mj-lt"/>
                        <a:ea typeface="Calibri"/>
                        <a:cs typeface="Times New Roman"/>
                      </a:endParaRPr>
                    </a:p>
                  </a:txBody>
                  <a:tcPr marL="44450" marR="44450" marT="9525" marB="0" anchor="b"/>
                </a:tc>
                <a:tc>
                  <a:txBody>
                    <a:bodyPr/>
                    <a:lstStyle/>
                    <a:p>
                      <a:pPr algn="ctr">
                        <a:lnSpc>
                          <a:spcPct val="115000"/>
                        </a:lnSpc>
                        <a:spcAft>
                          <a:spcPts val="1000"/>
                        </a:spcAft>
                      </a:pPr>
                      <a:r>
                        <a:rPr lang="cs-CZ" sz="1200" kern="1200" dirty="0" smtClean="0"/>
                        <a:t>58.02 </a:t>
                      </a:r>
                      <a:endParaRPr lang="cs-CZ" sz="1100" dirty="0">
                        <a:latin typeface="Calibri"/>
                        <a:ea typeface="Calibri"/>
                        <a:cs typeface="Times New Roman"/>
                      </a:endParaRPr>
                    </a:p>
                  </a:txBody>
                  <a:tcPr marL="44450" marR="44450" marT="9525" marB="0" anchor="b"/>
                </a:tc>
                <a:extLst>
                  <a:ext uri="{0D108BD9-81ED-4DB2-BD59-A6C34878D82A}">
                    <a16:rowId xmlns:a16="http://schemas.microsoft.com/office/drawing/2014/main" val="10004"/>
                  </a:ext>
                </a:extLst>
              </a:tr>
            </a:tbl>
          </a:graphicData>
        </a:graphic>
      </p:graphicFrame>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pPr algn="ctr"/>
            <a:r>
              <a:rPr lang="cs-CZ" altLang="en-US" b="1" smtClean="0"/>
              <a:t>Criminal Code Aspects of Economic Criminality  </a:t>
            </a:r>
          </a:p>
        </p:txBody>
      </p:sp>
      <p:sp>
        <p:nvSpPr>
          <p:cNvPr id="17411" name="Zástupný symbol pro obsah 2"/>
          <p:cNvSpPr>
            <a:spLocks noGrp="1"/>
          </p:cNvSpPr>
          <p:nvPr>
            <p:ph idx="1"/>
          </p:nvPr>
        </p:nvSpPr>
        <p:spPr/>
        <p:txBody>
          <a:bodyPr/>
          <a:lstStyle/>
          <a:p>
            <a:pPr algn="just"/>
            <a:endParaRPr lang="cs-CZ" altLang="en-US" sz="1800" smtClean="0"/>
          </a:p>
          <a:p>
            <a:pPr algn="just"/>
            <a:endParaRPr lang="cs-CZ" altLang="en-US" sz="1800" smtClean="0"/>
          </a:p>
          <a:p>
            <a:pPr algn="just"/>
            <a:r>
              <a:rPr lang="en-US" altLang="en-US" sz="1800" smtClean="0"/>
              <a:t>the crime is considered as an act which formal elements are mentioned in Criminal Code (body of crime) + it has to be harmful to society </a:t>
            </a:r>
          </a:p>
          <a:p>
            <a:pPr algn="just">
              <a:buFont typeface="Wingdings" panose="05000000000000000000" pitchFamily="2" charset="2"/>
              <a:buNone/>
            </a:pPr>
            <a:endParaRPr lang="en-US" altLang="en-US" sz="1800" smtClean="0"/>
          </a:p>
          <a:p>
            <a:pPr lvl="1" algn="just"/>
            <a:r>
              <a:rPr lang="en-US" altLang="en-US" sz="1600" smtClean="0"/>
              <a:t>harmfulness of an act to society, is material corrective of the formal concept</a:t>
            </a:r>
            <a:endParaRPr lang="cs-CZ" altLang="en-US" sz="1600" smtClean="0"/>
          </a:p>
          <a:p>
            <a:pPr lvl="1" algn="just">
              <a:buFont typeface="Wingdings" panose="05000000000000000000" pitchFamily="2" charset="2"/>
              <a:buNone/>
            </a:pPr>
            <a:endParaRPr lang="cs-CZ" altLang="en-US" sz="1600" smtClean="0"/>
          </a:p>
          <a:p>
            <a:pPr lvl="2" algn="just"/>
            <a:r>
              <a:rPr lang="en-US" altLang="en-US" sz="1400" smtClean="0"/>
              <a:t>the manner in which the act is  committed and its consequences</a:t>
            </a:r>
          </a:p>
          <a:p>
            <a:pPr lvl="2" algn="just"/>
            <a:r>
              <a:rPr lang="en-US" altLang="en-US" sz="1400" smtClean="0"/>
              <a:t>the circumstances under which the act is committed</a:t>
            </a:r>
          </a:p>
          <a:p>
            <a:pPr lvl="2" algn="just"/>
            <a:r>
              <a:rPr lang="en-US" altLang="en-US" sz="1400" smtClean="0"/>
              <a:t>the person of the offender  </a:t>
            </a:r>
          </a:p>
          <a:p>
            <a:pPr lvl="2" algn="just"/>
            <a:r>
              <a:rPr lang="en-US" altLang="en-US" sz="1400" smtClean="0"/>
              <a:t>the degree of his culpability and motives</a:t>
            </a:r>
          </a:p>
          <a:p>
            <a:pPr algn="just"/>
            <a:endParaRPr lang="en-US" altLang="en-US" sz="1800" smtClean="0"/>
          </a:p>
          <a:p>
            <a:pPr algn="just"/>
            <a:r>
              <a:rPr lang="en-US" altLang="en-US" sz="1800" smtClean="0"/>
              <a:t>body of crime is complex of formal elements which has to be accomplish</a:t>
            </a:r>
            <a:r>
              <a:rPr lang="cs-CZ" altLang="en-US" sz="1800" smtClean="0"/>
              <a:t>  - </a:t>
            </a:r>
            <a:r>
              <a:rPr lang="en-US" altLang="en-US" sz="1800" smtClean="0"/>
              <a:t>basic  and qualified</a:t>
            </a:r>
          </a:p>
          <a:p>
            <a:endParaRPr lang="cs-CZ" altLang="en-US" smtClean="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pPr algn="ctr"/>
            <a:r>
              <a:rPr lang="cs-CZ" altLang="en-US" b="1" smtClean="0"/>
              <a:t>O</a:t>
            </a:r>
            <a:r>
              <a:rPr lang="en-US" altLang="en-US" b="1" smtClean="0"/>
              <a:t>ffender</a:t>
            </a:r>
            <a:r>
              <a:rPr lang="cs-CZ" altLang="en-US" b="1" smtClean="0"/>
              <a:t> of Economic Criminality </a:t>
            </a:r>
          </a:p>
        </p:txBody>
      </p:sp>
      <p:sp>
        <p:nvSpPr>
          <p:cNvPr id="18435" name="Zástupný symbol pro obsah 2"/>
          <p:cNvSpPr>
            <a:spLocks noGrp="1"/>
          </p:cNvSpPr>
          <p:nvPr>
            <p:ph idx="1"/>
          </p:nvPr>
        </p:nvSpPr>
        <p:spPr/>
        <p:txBody>
          <a:bodyPr/>
          <a:lstStyle/>
          <a:p>
            <a:endParaRPr lang="cs-CZ" altLang="en-US" sz="1800" smtClean="0"/>
          </a:p>
          <a:p>
            <a:pPr algn="just"/>
            <a:r>
              <a:rPr lang="en-US" altLang="en-US" sz="1700" smtClean="0"/>
              <a:t>the minimum  age  of criminal liability is defined as 15 years of age</a:t>
            </a:r>
          </a:p>
          <a:p>
            <a:pPr lvl="1" algn="just">
              <a:buFont typeface="Wingdings" panose="05000000000000000000" pitchFamily="2" charset="2"/>
              <a:buNone/>
            </a:pPr>
            <a:endParaRPr lang="en-US" altLang="en-US" sz="1700" smtClean="0"/>
          </a:p>
          <a:p>
            <a:pPr algn="just"/>
            <a:r>
              <a:rPr lang="en-US" altLang="en-US" sz="1700" smtClean="0"/>
              <a:t>a person has criminal liability the day after his 15th birthday</a:t>
            </a:r>
          </a:p>
          <a:p>
            <a:pPr lvl="1" algn="just"/>
            <a:r>
              <a:rPr lang="en-US" altLang="en-US" sz="1600" smtClean="0"/>
              <a:t>practical reason for it</a:t>
            </a:r>
          </a:p>
          <a:p>
            <a:pPr algn="just"/>
            <a:endParaRPr lang="cs-CZ" altLang="en-US" sz="1800" smtClean="0"/>
          </a:p>
          <a:p>
            <a:pPr algn="just"/>
            <a:r>
              <a:rPr lang="en-US" altLang="en-US" sz="1700" smtClean="0"/>
              <a:t>persons between 15 and 18 years of age are regarded as juveniles</a:t>
            </a:r>
          </a:p>
          <a:p>
            <a:pPr lvl="1" algn="just"/>
            <a:r>
              <a:rPr lang="en-US" altLang="en-US" sz="1600" smtClean="0"/>
              <a:t>relative/partial  criminal liability</a:t>
            </a:r>
            <a:r>
              <a:rPr lang="cs-CZ" altLang="en-US" sz="1600" smtClean="0"/>
              <a:t> – the  intellectual and moral development</a:t>
            </a:r>
          </a:p>
          <a:p>
            <a:pPr lvl="1" algn="just"/>
            <a:r>
              <a:rPr lang="en-US" altLang="en-US" sz="1600" smtClean="0"/>
              <a:t>special law regulation related to juveniles is the Act on liability of the youth for wrongful acts  and on justice matters of the youth</a:t>
            </a:r>
          </a:p>
          <a:p>
            <a:pPr lvl="1" algn="just">
              <a:buFont typeface="Wingdings" panose="05000000000000000000" pitchFamily="2" charset="2"/>
              <a:buNone/>
            </a:pPr>
            <a:endParaRPr lang="en-US" altLang="en-US" sz="1700" smtClean="0"/>
          </a:p>
          <a:p>
            <a:pPr algn="just"/>
            <a:r>
              <a:rPr lang="en-US" altLang="en-US" sz="1700" smtClean="0"/>
              <a:t>the day after 18th birthday person has his absolute/full criminal liability</a:t>
            </a:r>
          </a:p>
          <a:p>
            <a:pPr algn="just"/>
            <a:endParaRPr lang="en-US" altLang="en-US" sz="1700" smtClean="0"/>
          </a:p>
          <a:p>
            <a:pPr algn="just"/>
            <a:r>
              <a:rPr lang="en-US" altLang="en-US" sz="1700" smtClean="0"/>
              <a:t>in economic criminality we have usually offender with</a:t>
            </a:r>
            <a:r>
              <a:rPr lang="cs-CZ" altLang="en-US" sz="1700" smtClean="0"/>
              <a:t> absolute/</a:t>
            </a:r>
            <a:r>
              <a:rPr lang="en-US" altLang="en-US" sz="1700" smtClean="0"/>
              <a:t>full criminal liability</a:t>
            </a:r>
          </a:p>
          <a:p>
            <a:pPr algn="just"/>
            <a:endParaRPr lang="en-US" altLang="en-US" sz="1800" smtClean="0"/>
          </a:p>
          <a:p>
            <a:pPr>
              <a:buFont typeface="Wingdings" panose="05000000000000000000" pitchFamily="2" charset="2"/>
              <a:buNone/>
            </a:pPr>
            <a:endParaRPr lang="cs-CZ" altLang="en-US" sz="1800" smtClean="0"/>
          </a:p>
          <a:p>
            <a:endParaRPr lang="cs-CZ" altLang="en-US" sz="1800" smtClean="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p:txBody>
          <a:bodyPr/>
          <a:lstStyle/>
          <a:p>
            <a:pPr algn="ctr"/>
            <a:r>
              <a:rPr lang="cs-CZ" altLang="en-US" b="1" smtClean="0"/>
              <a:t>Acting </a:t>
            </a:r>
          </a:p>
        </p:txBody>
      </p:sp>
      <p:sp>
        <p:nvSpPr>
          <p:cNvPr id="19459" name="Zástupný symbol pro obsah 2"/>
          <p:cNvSpPr>
            <a:spLocks noGrp="1"/>
          </p:cNvSpPr>
          <p:nvPr>
            <p:ph idx="1"/>
          </p:nvPr>
        </p:nvSpPr>
        <p:spPr/>
        <p:txBody>
          <a:bodyPr/>
          <a:lstStyle/>
          <a:p>
            <a:pPr algn="just"/>
            <a:endParaRPr lang="cs-CZ" altLang="en-US" sz="1800" smtClean="0"/>
          </a:p>
          <a:p>
            <a:pPr algn="just"/>
            <a:r>
              <a:rPr lang="en-US" altLang="en-US" sz="1800" smtClean="0"/>
              <a:t>outward manifestation of the</a:t>
            </a:r>
            <a:r>
              <a:rPr lang="cs-CZ" altLang="en-US" sz="1800" smtClean="0"/>
              <a:t> offenders </a:t>
            </a:r>
            <a:r>
              <a:rPr lang="en-US" altLang="en-US" sz="1800" smtClean="0"/>
              <a:t>will</a:t>
            </a:r>
            <a:endParaRPr lang="cs-CZ" altLang="en-US" sz="1800" smtClean="0"/>
          </a:p>
          <a:p>
            <a:pPr algn="just"/>
            <a:endParaRPr lang="cs-CZ" altLang="en-US" sz="1800" smtClean="0"/>
          </a:p>
          <a:p>
            <a:pPr algn="just"/>
            <a:r>
              <a:rPr lang="en-US" altLang="en-US" sz="1800" smtClean="0"/>
              <a:t>act of com</a:t>
            </a:r>
            <a:r>
              <a:rPr lang="cs-CZ" altLang="en-US" sz="1800" smtClean="0"/>
              <a:t>m</a:t>
            </a:r>
            <a:r>
              <a:rPr lang="en-US" altLang="en-US" sz="1800" smtClean="0"/>
              <a:t>ision – the will is manifested by physical performance </a:t>
            </a:r>
            <a:endParaRPr lang="cs-CZ" altLang="en-US" sz="1800" smtClean="0"/>
          </a:p>
          <a:p>
            <a:pPr algn="just"/>
            <a:endParaRPr lang="en-US" altLang="en-US" sz="1800" smtClean="0"/>
          </a:p>
          <a:p>
            <a:pPr lvl="1" algn="just"/>
            <a:r>
              <a:rPr lang="en-US" altLang="en-US" sz="1600" smtClean="0"/>
              <a:t>e.g.  I give my tax return but I fill it in false information  and thats why  I cut (curtail) tax</a:t>
            </a:r>
          </a:p>
          <a:p>
            <a:pPr lvl="1" algn="just">
              <a:buFont typeface="Wingdings" panose="05000000000000000000" pitchFamily="2" charset="2"/>
              <a:buNone/>
            </a:pPr>
            <a:endParaRPr lang="en-US" altLang="en-US" sz="1600" smtClean="0"/>
          </a:p>
          <a:p>
            <a:pPr algn="just"/>
            <a:r>
              <a:rPr lang="en-US" altLang="en-US" sz="1800" smtClean="0"/>
              <a:t>act of omission – the will is manifested by omittance </a:t>
            </a:r>
            <a:endParaRPr lang="cs-CZ" altLang="en-US" sz="1800" smtClean="0"/>
          </a:p>
          <a:p>
            <a:pPr algn="just">
              <a:buFont typeface="Wingdings" panose="05000000000000000000" pitchFamily="2" charset="2"/>
              <a:buNone/>
            </a:pPr>
            <a:endParaRPr lang="en-US" altLang="en-US" sz="1800" smtClean="0"/>
          </a:p>
          <a:p>
            <a:pPr lvl="1" algn="just"/>
            <a:r>
              <a:rPr lang="en-US" altLang="en-US" sz="1600" smtClean="0"/>
              <a:t>e.g. I am required to file a tax return and I do not do it</a:t>
            </a:r>
            <a:endParaRPr lang="cs-CZ" altLang="en-US" smtClean="0"/>
          </a:p>
        </p:txBody>
      </p:sp>
      <p:sp>
        <p:nvSpPr>
          <p:cNvPr id="4" name="Zástupný symbol pro zápatí 3"/>
          <p:cNvSpPr>
            <a:spLocks noGrp="1"/>
          </p:cNvSpPr>
          <p:nvPr>
            <p:ph type="ftr" sz="quarter" idx="10"/>
          </p:nvPr>
        </p:nvSpPr>
        <p:spPr>
          <a:xfrm>
            <a:off x="900113" y="6453336"/>
            <a:ext cx="6837363" cy="263525"/>
          </a:xfrm>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endParaRPr lang="en-US" altLang="en-US" smtClean="0"/>
          </a:p>
        </p:txBody>
      </p:sp>
      <p:sp>
        <p:nvSpPr>
          <p:cNvPr id="20483" name="Zástupný symbol pro obsah 2"/>
          <p:cNvSpPr>
            <a:spLocks noGrp="1"/>
          </p:cNvSpPr>
          <p:nvPr>
            <p:ph idx="1"/>
          </p:nvPr>
        </p:nvSpPr>
        <p:spPr/>
        <p:txBody>
          <a:bodyPr/>
          <a:lstStyle/>
          <a:p>
            <a:pPr algn="just">
              <a:buFont typeface="Wingdings" panose="05000000000000000000" pitchFamily="2" charset="2"/>
              <a:buNone/>
            </a:pPr>
            <a:endParaRPr lang="cs-CZ" altLang="en-US" sz="1800" smtClean="0"/>
          </a:p>
          <a:p>
            <a:pPr algn="just"/>
            <a:r>
              <a:rPr lang="en-US" altLang="en-US" sz="1800" smtClean="0"/>
              <a:t>consequence – the violation or endangering of an interest protected by the Criminal </a:t>
            </a:r>
            <a:r>
              <a:rPr lang="cs-CZ" altLang="en-US" sz="1800" smtClean="0"/>
              <a:t>C</a:t>
            </a:r>
            <a:r>
              <a:rPr lang="en-US" altLang="en-US" sz="1800" smtClean="0"/>
              <a:t>ode- </a:t>
            </a:r>
            <a:r>
              <a:rPr lang="en-US" altLang="en-US" sz="1600" smtClean="0"/>
              <a:t>in economic criminality its a damage and its amount </a:t>
            </a:r>
            <a:endParaRPr lang="cs-CZ" altLang="en-US" sz="1600" smtClean="0"/>
          </a:p>
          <a:p>
            <a:pPr algn="just"/>
            <a:endParaRPr lang="en-US" altLang="en-US" sz="1600" smtClean="0"/>
          </a:p>
          <a:p>
            <a:pPr lvl="1" algn="just"/>
            <a:r>
              <a:rPr lang="en-US" altLang="en-US" sz="1600" smtClean="0"/>
              <a:t>not insignificant  - at least</a:t>
            </a:r>
            <a:r>
              <a:rPr lang="cs-CZ" altLang="en-US" sz="1600" smtClean="0"/>
              <a:t> 5.000,- CZK (185,- EUR)</a:t>
            </a:r>
          </a:p>
          <a:p>
            <a:pPr lvl="1" algn="just"/>
            <a:endParaRPr lang="en-US" altLang="en-US" sz="1600" smtClean="0"/>
          </a:p>
          <a:p>
            <a:pPr lvl="1" algn="just"/>
            <a:r>
              <a:rPr lang="en-US" altLang="en-US" sz="1600" smtClean="0"/>
              <a:t>not small  - at least </a:t>
            </a:r>
            <a:r>
              <a:rPr lang="cs-CZ" altLang="en-US" sz="1600" smtClean="0"/>
              <a:t>25.000,- CZK (925,- EUR)</a:t>
            </a:r>
          </a:p>
          <a:p>
            <a:pPr lvl="1" algn="just"/>
            <a:endParaRPr lang="en-US" altLang="en-US" sz="1600" smtClean="0"/>
          </a:p>
          <a:p>
            <a:pPr lvl="1" algn="just"/>
            <a:r>
              <a:rPr lang="en-US" altLang="en-US" sz="1600" smtClean="0"/>
              <a:t>significant – at least </a:t>
            </a:r>
            <a:r>
              <a:rPr lang="cs-CZ" altLang="en-US" sz="1600" smtClean="0"/>
              <a:t>50.000,- CZK (1.851,- EUR)</a:t>
            </a:r>
          </a:p>
          <a:p>
            <a:pPr lvl="1" algn="just"/>
            <a:endParaRPr lang="en-US" altLang="en-US" sz="1600" smtClean="0"/>
          </a:p>
          <a:p>
            <a:pPr lvl="1" algn="just"/>
            <a:r>
              <a:rPr lang="en-US" altLang="en-US" sz="1600" smtClean="0"/>
              <a:t>substantial  - at least  </a:t>
            </a:r>
            <a:r>
              <a:rPr lang="cs-CZ" altLang="en-US" sz="1600" smtClean="0"/>
              <a:t>500.000,-CZK (18.518,- EUR) </a:t>
            </a:r>
          </a:p>
          <a:p>
            <a:pPr lvl="1" algn="just"/>
            <a:endParaRPr lang="en-US" altLang="en-US" sz="1600" smtClean="0"/>
          </a:p>
          <a:p>
            <a:pPr lvl="1" algn="just"/>
            <a:r>
              <a:rPr lang="en-US" altLang="en-US" sz="1600" smtClean="0"/>
              <a:t>extensive  - at least </a:t>
            </a:r>
            <a:r>
              <a:rPr lang="cs-CZ" altLang="en-US" sz="1600" smtClean="0"/>
              <a:t>5.000.000,- CZK (185.185,- EUR) </a:t>
            </a:r>
          </a:p>
          <a:p>
            <a:endParaRPr lang="cs-CZ" altLang="en-US" smtClean="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p:txBody>
          <a:bodyPr/>
          <a:lstStyle/>
          <a:p>
            <a:endParaRPr lang="en-US" altLang="en-US" smtClean="0"/>
          </a:p>
        </p:txBody>
      </p:sp>
      <p:sp>
        <p:nvSpPr>
          <p:cNvPr id="21507" name="Zástupný symbol pro obsah 2"/>
          <p:cNvSpPr>
            <a:spLocks noGrp="1"/>
          </p:cNvSpPr>
          <p:nvPr>
            <p:ph idx="1"/>
          </p:nvPr>
        </p:nvSpPr>
        <p:spPr/>
        <p:txBody>
          <a:bodyPr/>
          <a:lstStyle/>
          <a:p>
            <a:pPr algn="just"/>
            <a:endParaRPr lang="cs-CZ" altLang="en-US" sz="2000" smtClean="0"/>
          </a:p>
          <a:p>
            <a:pPr algn="just"/>
            <a:r>
              <a:rPr lang="en-US" altLang="en-US" sz="2000" smtClean="0"/>
              <a:t>causality </a:t>
            </a:r>
            <a:endParaRPr lang="cs-CZ" altLang="en-US" sz="2000" smtClean="0"/>
          </a:p>
          <a:p>
            <a:pPr algn="just">
              <a:buFont typeface="Wingdings" panose="05000000000000000000" pitchFamily="2" charset="2"/>
              <a:buNone/>
            </a:pPr>
            <a:endParaRPr lang="en-US" altLang="en-US" sz="2000" smtClean="0"/>
          </a:p>
          <a:p>
            <a:pPr lvl="1" algn="just"/>
            <a:r>
              <a:rPr lang="en-US" altLang="en-US" sz="1800" smtClean="0"/>
              <a:t>there is no criminal liability without relation between the offenders acting and the consequence</a:t>
            </a:r>
            <a:endParaRPr lang="cs-CZ" altLang="en-US" sz="1800" smtClean="0"/>
          </a:p>
          <a:p>
            <a:pPr lvl="1" algn="just">
              <a:buFont typeface="Wingdings" panose="05000000000000000000" pitchFamily="2" charset="2"/>
              <a:buNone/>
            </a:pPr>
            <a:endParaRPr lang="en-US" altLang="en-US" sz="1800" smtClean="0"/>
          </a:p>
          <a:p>
            <a:pPr lvl="1" algn="just"/>
            <a:r>
              <a:rPr lang="en-US" altLang="en-US" sz="1800" smtClean="0"/>
              <a:t>the act of a offender is a cause  of a consequence if this does not occur without the act of it the consequence is substantially different</a:t>
            </a:r>
            <a:endParaRPr lang="cs-CZ" altLang="en-US" sz="1800" smtClean="0"/>
          </a:p>
          <a:p>
            <a:pPr lvl="1" algn="just">
              <a:buFont typeface="Wingdings" panose="05000000000000000000" pitchFamily="2" charset="2"/>
              <a:buNone/>
            </a:pPr>
            <a:endParaRPr lang="en-US" altLang="en-US" sz="1800" smtClean="0"/>
          </a:p>
          <a:p>
            <a:pPr lvl="1" algn="just"/>
            <a:r>
              <a:rPr lang="en-US" altLang="en-US" sz="1800" smtClean="0"/>
              <a:t>there is causality between damage and offenders acting</a:t>
            </a:r>
          </a:p>
          <a:p>
            <a:endParaRPr lang="cs-CZ" altLang="en-US" smtClean="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pPr algn="ctr"/>
            <a:r>
              <a:rPr lang="cs-CZ" altLang="en-US" b="1" smtClean="0"/>
              <a:t>Culpability </a:t>
            </a:r>
          </a:p>
        </p:txBody>
      </p:sp>
      <p:sp>
        <p:nvSpPr>
          <p:cNvPr id="22531" name="Zástupný symbol pro obsah 2"/>
          <p:cNvSpPr>
            <a:spLocks noGrp="1"/>
          </p:cNvSpPr>
          <p:nvPr>
            <p:ph idx="1"/>
          </p:nvPr>
        </p:nvSpPr>
        <p:spPr/>
        <p:txBody>
          <a:bodyPr/>
          <a:lstStyle/>
          <a:p>
            <a:pPr algn="just"/>
            <a:r>
              <a:rPr lang="en-US" altLang="en-US" sz="1700" smtClean="0"/>
              <a:t>there is no criminal liability without culpability</a:t>
            </a:r>
            <a:endParaRPr lang="cs-CZ" altLang="en-US" sz="1700" smtClean="0"/>
          </a:p>
          <a:p>
            <a:pPr algn="just"/>
            <a:endParaRPr lang="en-US" altLang="en-US" sz="1700" smtClean="0"/>
          </a:p>
          <a:p>
            <a:pPr algn="just"/>
            <a:r>
              <a:rPr lang="en-US" altLang="en-US" sz="1700" smtClean="0"/>
              <a:t>the intention is required as a regular condition of punishability unless the Criminal Code expressly provides that the negligence is sufficient for committing  a crime</a:t>
            </a:r>
            <a:endParaRPr lang="cs-CZ" altLang="en-US" sz="1700" smtClean="0"/>
          </a:p>
          <a:p>
            <a:pPr algn="just">
              <a:buFont typeface="Wingdings" panose="05000000000000000000" pitchFamily="2" charset="2"/>
              <a:buNone/>
            </a:pPr>
            <a:endParaRPr lang="en-US" altLang="en-US" sz="1700" smtClean="0"/>
          </a:p>
          <a:p>
            <a:pPr algn="just"/>
            <a:r>
              <a:rPr lang="en-US" altLang="en-US" sz="1700" smtClean="0"/>
              <a:t>direct intent </a:t>
            </a:r>
            <a:endParaRPr lang="cs-CZ" altLang="en-US" sz="1700" smtClean="0"/>
          </a:p>
          <a:p>
            <a:pPr algn="just"/>
            <a:endParaRPr lang="cs-CZ" altLang="en-US" sz="1700" smtClean="0"/>
          </a:p>
          <a:p>
            <a:pPr lvl="1" algn="just"/>
            <a:r>
              <a:rPr lang="en-US" altLang="en-US" sz="1500" smtClean="0"/>
              <a:t>the offender was aware that he could violate or </a:t>
            </a:r>
            <a:r>
              <a:rPr lang="cs-CZ" altLang="en-US" sz="1500" smtClean="0"/>
              <a:t>e</a:t>
            </a:r>
            <a:r>
              <a:rPr lang="en-US" altLang="en-US" sz="1500" smtClean="0"/>
              <a:t>ndanger an interest protected by the Criminal </a:t>
            </a:r>
            <a:r>
              <a:rPr lang="cs-CZ" altLang="en-US" sz="1500" smtClean="0"/>
              <a:t>C</a:t>
            </a:r>
            <a:r>
              <a:rPr lang="en-US" altLang="en-US" sz="1500" smtClean="0"/>
              <a:t>ode and he wanted to cause such violation or endagering</a:t>
            </a:r>
            <a:endParaRPr lang="cs-CZ" altLang="en-US" sz="1500" smtClean="0"/>
          </a:p>
          <a:p>
            <a:pPr algn="just">
              <a:buFont typeface="Wingdings" panose="05000000000000000000" pitchFamily="2" charset="2"/>
              <a:buNone/>
            </a:pPr>
            <a:endParaRPr lang="en-US" altLang="en-US" sz="1800" smtClean="0"/>
          </a:p>
          <a:p>
            <a:pPr algn="just"/>
            <a:r>
              <a:rPr lang="en-US" altLang="en-US" sz="1700" smtClean="0"/>
              <a:t>indirect intent </a:t>
            </a:r>
            <a:endParaRPr lang="cs-CZ" altLang="en-US" sz="1700" smtClean="0"/>
          </a:p>
          <a:p>
            <a:pPr algn="just">
              <a:buFont typeface="Wingdings" panose="05000000000000000000" pitchFamily="2" charset="2"/>
              <a:buNone/>
            </a:pPr>
            <a:endParaRPr lang="cs-CZ" altLang="en-US" sz="1700" smtClean="0"/>
          </a:p>
          <a:p>
            <a:pPr lvl="1" algn="just"/>
            <a:r>
              <a:rPr lang="en-US" altLang="en-US" sz="1500" smtClean="0"/>
              <a:t>the offender was aware that he could violate or </a:t>
            </a:r>
            <a:r>
              <a:rPr lang="cs-CZ" altLang="en-US" sz="1500" smtClean="0"/>
              <a:t>e</a:t>
            </a:r>
            <a:r>
              <a:rPr lang="en-US" altLang="en-US" sz="1500" smtClean="0"/>
              <a:t>ndanger an interest protected by the Criminal </a:t>
            </a:r>
            <a:r>
              <a:rPr lang="cs-CZ" altLang="en-US" sz="1500" smtClean="0"/>
              <a:t>C</a:t>
            </a:r>
            <a:r>
              <a:rPr lang="en-US" altLang="en-US" sz="1500" smtClean="0"/>
              <a:t>ode </a:t>
            </a:r>
            <a:r>
              <a:rPr lang="cs-CZ" altLang="en-US" sz="1500" smtClean="0"/>
              <a:t>a</a:t>
            </a:r>
            <a:r>
              <a:rPr lang="en-US" altLang="en-US" sz="1500" smtClean="0"/>
              <a:t>nd if he caused such violation or endagering he agreed with its result</a:t>
            </a:r>
          </a:p>
          <a:p>
            <a:pPr>
              <a:buFont typeface="Wingdings" panose="05000000000000000000" pitchFamily="2" charset="2"/>
              <a:buNone/>
            </a:pPr>
            <a:endParaRPr lang="cs-CZ" altLang="en-US" smtClean="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algn="ctr"/>
            <a:r>
              <a:rPr lang="en-US" altLang="en-US" b="1" smtClean="0"/>
              <a:t>Definition of economic criminality</a:t>
            </a:r>
          </a:p>
        </p:txBody>
      </p:sp>
      <p:sp>
        <p:nvSpPr>
          <p:cNvPr id="5123" name="Zástupný symbol pro obsah 2"/>
          <p:cNvSpPr>
            <a:spLocks noGrp="1"/>
          </p:cNvSpPr>
          <p:nvPr>
            <p:ph idx="1"/>
          </p:nvPr>
        </p:nvSpPr>
        <p:spPr/>
        <p:txBody>
          <a:bodyPr/>
          <a:lstStyle/>
          <a:p>
            <a:pPr algn="just"/>
            <a:r>
              <a:rPr lang="en-US" altLang="en-US" sz="1800" smtClean="0"/>
              <a:t>what is economic criminality and what crimes may by subordinated under this term? </a:t>
            </a:r>
          </a:p>
          <a:p>
            <a:pPr algn="just"/>
            <a:endParaRPr lang="en-US" altLang="en-US" sz="1800" smtClean="0"/>
          </a:p>
          <a:p>
            <a:pPr algn="just"/>
            <a:r>
              <a:rPr lang="en-US" altLang="en-US" sz="1800" smtClean="0"/>
              <a:t>statistics of the Ministry of Justice</a:t>
            </a:r>
          </a:p>
          <a:p>
            <a:pPr lvl="1" algn="just"/>
            <a:r>
              <a:rPr lang="en-US" altLang="en-US" sz="1600" smtClean="0"/>
              <a:t>only crimes included in the </a:t>
            </a:r>
            <a:r>
              <a:rPr lang="cs-CZ" altLang="en-US" sz="1600" smtClean="0"/>
              <a:t>6th</a:t>
            </a:r>
            <a:r>
              <a:rPr lang="en-US" altLang="en-US" sz="1600" smtClean="0"/>
              <a:t> chapter of specific part of the Criminal Code  entitled  „economic criminality crimes“</a:t>
            </a:r>
            <a:endParaRPr lang="cs-CZ" altLang="en-US" sz="1600" smtClean="0"/>
          </a:p>
          <a:p>
            <a:pPr lvl="2" algn="just"/>
            <a:r>
              <a:rPr lang="cs-CZ" altLang="en-US" sz="1400" smtClean="0"/>
              <a:t>e.g. </a:t>
            </a:r>
            <a:r>
              <a:rPr lang="en-US" altLang="en-US" sz="1400" smtClean="0"/>
              <a:t>tax fraud,  counterfeiting and altering money, unlawful business activity</a:t>
            </a:r>
          </a:p>
          <a:p>
            <a:pPr lvl="1" algn="just">
              <a:buFont typeface="Wingdings" panose="05000000000000000000" pitchFamily="2" charset="2"/>
              <a:buNone/>
            </a:pPr>
            <a:endParaRPr lang="en-US" altLang="en-US" sz="1600" smtClean="0"/>
          </a:p>
          <a:p>
            <a:pPr algn="just"/>
            <a:r>
              <a:rPr lang="en-US" altLang="en-US" sz="1800" smtClean="0"/>
              <a:t>statistics of the Police of the Czech republic</a:t>
            </a:r>
          </a:p>
          <a:p>
            <a:pPr lvl="1" algn="just"/>
            <a:r>
              <a:rPr lang="en-US" altLang="en-US" sz="1600" smtClean="0"/>
              <a:t>crimes included in the </a:t>
            </a:r>
            <a:r>
              <a:rPr lang="cs-CZ" altLang="en-US" sz="1600" smtClean="0"/>
              <a:t>6th</a:t>
            </a:r>
            <a:r>
              <a:rPr lang="en-US" altLang="en-US" sz="1600" smtClean="0"/>
              <a:t> chapter of specific part of the Criminal Code  entitled  „economic criminality crimes“ </a:t>
            </a:r>
          </a:p>
          <a:p>
            <a:pPr lvl="1" algn="just"/>
            <a:r>
              <a:rPr lang="en-US" altLang="en-US" sz="1600" smtClean="0"/>
              <a:t>selected crimes includes in the </a:t>
            </a:r>
            <a:r>
              <a:rPr lang="cs-CZ" altLang="en-US" sz="1600" smtClean="0"/>
              <a:t>5th</a:t>
            </a:r>
            <a:r>
              <a:rPr lang="en-US" altLang="en-US" sz="1600" smtClean="0"/>
              <a:t> chapter of specific part of the Criminal Code  entitled „crimes against property“</a:t>
            </a:r>
          </a:p>
          <a:p>
            <a:pPr lvl="2" algn="just"/>
            <a:r>
              <a:rPr lang="en-US" altLang="en-US" sz="1400" smtClean="0"/>
              <a:t>e.g.  theft, embezzlement,  fraud (insurance, credit,</a:t>
            </a:r>
            <a:r>
              <a:rPr lang="cs-CZ" altLang="en-US" sz="1400" smtClean="0"/>
              <a:t> </a:t>
            </a:r>
            <a:r>
              <a:rPr lang="en-US" altLang="en-US" sz="1400" smtClean="0"/>
              <a:t>grant)</a:t>
            </a:r>
          </a:p>
        </p:txBody>
      </p:sp>
      <p:sp>
        <p:nvSpPr>
          <p:cNvPr id="4" name="Zástupný symbol pro zápatí 3"/>
          <p:cNvSpPr>
            <a:spLocks noGrp="1"/>
          </p:cNvSpPr>
          <p:nvPr>
            <p:ph type="ftr" sz="quarter" idx="10"/>
          </p:nvPr>
        </p:nvSpPr>
        <p:spPr/>
        <p:txBody>
          <a:bodyPr/>
          <a:lstStyle/>
          <a:p>
            <a:pPr>
              <a:defRPr/>
            </a:pPr>
            <a:r>
              <a:rPr lang="en-US"/>
              <a:t>Selected problems of Czech Criminal Law</a:t>
            </a:r>
            <a:r>
              <a:rPr lang="en-US"/>
              <a:t>, </a:t>
            </a:r>
            <a:r>
              <a:rPr lang="cs-CZ" smtClean="0"/>
              <a:t>8</a:t>
            </a:r>
            <a:r>
              <a:rPr lang="en-US" smtClean="0"/>
              <a:t>t</a:t>
            </a:r>
            <a:r>
              <a:rPr lang="cs-CZ" smtClean="0"/>
              <a:t>h</a:t>
            </a:r>
            <a:r>
              <a:rPr lang="en-US" smtClean="0"/>
              <a:t>. </a:t>
            </a:r>
            <a:r>
              <a:rPr lang="cs-CZ" smtClean="0"/>
              <a:t>November</a:t>
            </a:r>
            <a:r>
              <a:rPr lang="en-US" smtClean="0"/>
              <a:t>, </a:t>
            </a:r>
            <a:r>
              <a:rPr lang="en-US"/>
              <a:t>2017 </a:t>
            </a:r>
            <a:endParaRPr lang="cs-CZ"/>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p:txBody>
          <a:bodyPr/>
          <a:lstStyle/>
          <a:p>
            <a:endParaRPr lang="en-US" altLang="en-US" smtClean="0"/>
          </a:p>
        </p:txBody>
      </p:sp>
      <p:sp>
        <p:nvSpPr>
          <p:cNvPr id="23555" name="Zástupný symbol pro obsah 2"/>
          <p:cNvSpPr>
            <a:spLocks noGrp="1"/>
          </p:cNvSpPr>
          <p:nvPr>
            <p:ph idx="1"/>
          </p:nvPr>
        </p:nvSpPr>
        <p:spPr/>
        <p:txBody>
          <a:bodyPr/>
          <a:lstStyle/>
          <a:p>
            <a:pPr algn="just"/>
            <a:r>
              <a:rPr lang="en-US" altLang="en-US" sz="1700" smtClean="0"/>
              <a:t>wilful negligence </a:t>
            </a:r>
          </a:p>
          <a:p>
            <a:pPr lvl="1" algn="just"/>
            <a:endParaRPr lang="cs-CZ" altLang="en-US" sz="1500" smtClean="0"/>
          </a:p>
          <a:p>
            <a:pPr lvl="1" algn="just"/>
            <a:r>
              <a:rPr lang="en-US" altLang="en-US" sz="1500" smtClean="0"/>
              <a:t>the offender knew that  he could violate or endanger an interest protected by the Criminal code but without adequate reasons he believed he would not  cause such violation or endagering </a:t>
            </a:r>
          </a:p>
          <a:p>
            <a:pPr lvl="1" algn="just">
              <a:buFont typeface="Wingdings" panose="05000000000000000000" pitchFamily="2" charset="2"/>
              <a:buNone/>
            </a:pPr>
            <a:endParaRPr lang="en-US" altLang="en-US" sz="1600" smtClean="0"/>
          </a:p>
          <a:p>
            <a:pPr algn="just"/>
            <a:r>
              <a:rPr lang="en-US" altLang="en-US" sz="1700" smtClean="0"/>
              <a:t>unwilful neglience</a:t>
            </a:r>
          </a:p>
          <a:p>
            <a:pPr lvl="1" algn="just"/>
            <a:endParaRPr lang="cs-CZ" altLang="en-US" sz="1500" smtClean="0"/>
          </a:p>
          <a:p>
            <a:pPr lvl="1" algn="just"/>
            <a:r>
              <a:rPr lang="en-US" altLang="en-US" sz="1500" smtClean="0"/>
              <a:t>offender  </a:t>
            </a:r>
            <a:r>
              <a:rPr lang="cs-CZ" altLang="en-US" sz="1500" smtClean="0"/>
              <a:t>di</a:t>
            </a:r>
            <a:r>
              <a:rPr lang="en-US" altLang="en-US" sz="1500" smtClean="0"/>
              <a:t>d not know that his acting could violate or endanger an interest protected by the Criminal code although with respect to the circumstances and his personal situation  he should and could have known it</a:t>
            </a:r>
          </a:p>
          <a:p>
            <a:pPr algn="just">
              <a:buFont typeface="Wingdings" panose="05000000000000000000" pitchFamily="2" charset="2"/>
              <a:buNone/>
            </a:pPr>
            <a:endParaRPr lang="en-US" altLang="en-US" sz="1800" smtClean="0"/>
          </a:p>
          <a:p>
            <a:pPr algn="just"/>
            <a:r>
              <a:rPr lang="en-US" altLang="en-US" sz="1700" smtClean="0"/>
              <a:t>gross neglience (wilful or unwilful) – recklessness of offender to the interest protected by the Criminal Code</a:t>
            </a:r>
          </a:p>
          <a:p>
            <a:pPr algn="just"/>
            <a:endParaRPr lang="en-US" altLang="en-US" sz="1700" smtClean="0"/>
          </a:p>
          <a:p>
            <a:pPr algn="just"/>
            <a:r>
              <a:rPr lang="en-US" altLang="en-US" sz="1700" smtClean="0"/>
              <a:t>in economic criminality most of the crimes are  intentional</a:t>
            </a:r>
          </a:p>
          <a:p>
            <a:endParaRPr lang="cs-CZ" altLang="en-US" smtClean="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p:txBody>
          <a:bodyPr/>
          <a:lstStyle/>
          <a:p>
            <a:pPr algn="ctr"/>
            <a:r>
              <a:rPr lang="en-US" altLang="en-US" b="1" smtClean="0"/>
              <a:t>Practical example - theft</a:t>
            </a:r>
            <a:endParaRPr lang="cs-CZ" altLang="en-US" smtClean="0"/>
          </a:p>
        </p:txBody>
      </p:sp>
      <p:sp>
        <p:nvSpPr>
          <p:cNvPr id="24579" name="Zástupný symbol pro obsah 2"/>
          <p:cNvSpPr>
            <a:spLocks noGrp="1"/>
          </p:cNvSpPr>
          <p:nvPr>
            <p:ph idx="1"/>
          </p:nvPr>
        </p:nvSpPr>
        <p:spPr/>
        <p:txBody>
          <a:bodyPr/>
          <a:lstStyle/>
          <a:p>
            <a:pPr algn="just"/>
            <a:endParaRPr lang="cs-CZ" altLang="en-US" sz="1700" smtClean="0"/>
          </a:p>
          <a:p>
            <a:pPr algn="just"/>
            <a:r>
              <a:rPr lang="en-US" altLang="en-US" sz="1700" smtClean="0"/>
              <a:t>who unlawfully appropriates someone elses thing by seizing it and thereby causes damage which is not insignificant</a:t>
            </a:r>
          </a:p>
          <a:p>
            <a:pPr algn="just"/>
            <a:endParaRPr lang="en-US" altLang="en-US" sz="1700" smtClean="0"/>
          </a:p>
          <a:p>
            <a:pPr algn="just"/>
            <a:r>
              <a:rPr lang="en-US" altLang="en-US" sz="1700" smtClean="0"/>
              <a:t>offender (who) - everybody who has age and sanity</a:t>
            </a:r>
          </a:p>
          <a:p>
            <a:pPr algn="just"/>
            <a:endParaRPr lang="en-US" altLang="en-US" sz="1700" smtClean="0"/>
          </a:p>
          <a:p>
            <a:pPr algn="just"/>
            <a:r>
              <a:rPr lang="en-US" altLang="en-US" sz="1700" smtClean="0"/>
              <a:t>acting of commission  - usurpation of thing</a:t>
            </a:r>
          </a:p>
          <a:p>
            <a:pPr algn="just">
              <a:buFont typeface="Wingdings" panose="05000000000000000000" pitchFamily="2" charset="2"/>
              <a:buNone/>
            </a:pPr>
            <a:endParaRPr lang="en-US" altLang="en-US" sz="1700" smtClean="0"/>
          </a:p>
          <a:p>
            <a:pPr algn="just"/>
            <a:r>
              <a:rPr lang="en-US" altLang="en-US" sz="1700" smtClean="0"/>
              <a:t>consequence – damage which is not insignificant</a:t>
            </a:r>
          </a:p>
          <a:p>
            <a:pPr algn="just"/>
            <a:endParaRPr lang="en-US" altLang="en-US" sz="1700" smtClean="0"/>
          </a:p>
          <a:p>
            <a:pPr algn="just"/>
            <a:r>
              <a:rPr lang="en-US" altLang="en-US" sz="1700" smtClean="0"/>
              <a:t>culpability is not expressed  but the intention is required as a regular condition of punishability unless the Criminal Code expressly provides that the negligence is sufficient for committing  a crime</a:t>
            </a:r>
          </a:p>
          <a:p>
            <a:pPr algn="just"/>
            <a:endParaRPr lang="en-US" altLang="en-US" smtClean="0"/>
          </a:p>
          <a:p>
            <a:endParaRPr lang="cs-CZ" altLang="en-US" smtClean="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p:txBody>
          <a:bodyPr/>
          <a:lstStyle/>
          <a:p>
            <a:pPr algn="ctr"/>
            <a:r>
              <a:rPr lang="cs-CZ" altLang="en-US" sz="2400" b="1" smtClean="0"/>
              <a:t>Criminal </a:t>
            </a:r>
            <a:r>
              <a:rPr lang="en-US" altLang="en-US" sz="2400" b="1" smtClean="0"/>
              <a:t>Procedu</a:t>
            </a:r>
            <a:r>
              <a:rPr lang="cs-CZ" altLang="en-US" sz="2400" b="1" smtClean="0"/>
              <a:t>r</a:t>
            </a:r>
            <a:r>
              <a:rPr lang="en-US" altLang="en-US" sz="2400" b="1" smtClean="0"/>
              <a:t>e aspects </a:t>
            </a:r>
            <a:r>
              <a:rPr lang="cs-CZ" altLang="en-US" sz="2400" b="1" smtClean="0"/>
              <a:t>of Economic Criminality  </a:t>
            </a:r>
            <a:br>
              <a:rPr lang="cs-CZ" altLang="en-US" sz="2400" b="1" smtClean="0"/>
            </a:br>
            <a:r>
              <a:rPr lang="en-US" altLang="en-US" sz="2400" b="1" smtClean="0"/>
              <a:t>Examination of accused in economic criminality cases</a:t>
            </a:r>
            <a:endParaRPr lang="en-US" altLang="en-US" sz="2400" smtClean="0"/>
          </a:p>
        </p:txBody>
      </p:sp>
      <p:sp>
        <p:nvSpPr>
          <p:cNvPr id="25603" name="Zástupný symbol pro obsah 2"/>
          <p:cNvSpPr>
            <a:spLocks noGrp="1"/>
          </p:cNvSpPr>
          <p:nvPr>
            <p:ph idx="1"/>
          </p:nvPr>
        </p:nvSpPr>
        <p:spPr/>
        <p:txBody>
          <a:bodyPr/>
          <a:lstStyle/>
          <a:p>
            <a:pPr>
              <a:buFont typeface="Wingdings" panose="05000000000000000000" pitchFamily="2" charset="2"/>
              <a:buNone/>
            </a:pPr>
            <a:endParaRPr lang="cs-CZ" altLang="en-US" sz="1800" smtClean="0"/>
          </a:p>
          <a:p>
            <a:r>
              <a:rPr lang="en-US" altLang="en-US" sz="1800" smtClean="0"/>
              <a:t>it is necessary to know the case and to be  prepared for examination</a:t>
            </a:r>
            <a:endParaRPr lang="cs-CZ" altLang="en-US" sz="1800" smtClean="0"/>
          </a:p>
          <a:p>
            <a:endParaRPr lang="cs-CZ" altLang="en-US" sz="1800" smtClean="0"/>
          </a:p>
          <a:p>
            <a:r>
              <a:rPr lang="en-GB" altLang="en-US" sz="1800" smtClean="0"/>
              <a:t>white colour offender </a:t>
            </a:r>
            <a:endParaRPr lang="cs-CZ" altLang="en-US" sz="1800" smtClean="0"/>
          </a:p>
          <a:p>
            <a:endParaRPr lang="cs-CZ" altLang="en-US" sz="1800" smtClean="0"/>
          </a:p>
          <a:p>
            <a:r>
              <a:rPr lang="en-US" altLang="en-US" sz="1800" smtClean="0"/>
              <a:t>„top“ lawyers</a:t>
            </a:r>
          </a:p>
          <a:p>
            <a:endParaRPr lang="en-US" altLang="en-US" sz="1800" smtClean="0"/>
          </a:p>
          <a:p>
            <a:pPr algn="just"/>
            <a:r>
              <a:rPr lang="en-US" altLang="en-US" sz="1800" smtClean="0"/>
              <a:t>first  examine  an accused without a criminal past, or those whose share of crime is less </a:t>
            </a:r>
            <a:endParaRPr lang="cs-CZ" altLang="en-US" sz="1800" smtClean="0"/>
          </a:p>
          <a:p>
            <a:pPr algn="just"/>
            <a:endParaRPr lang="cs-CZ" altLang="en-US" sz="1800" smtClean="0"/>
          </a:p>
          <a:p>
            <a:pPr algn="just"/>
            <a:r>
              <a:rPr lang="cs-CZ" altLang="en-US" sz="1800" smtClean="0"/>
              <a:t>w</a:t>
            </a:r>
            <a:r>
              <a:rPr lang="en-US" altLang="en-US" sz="1800" smtClean="0"/>
              <a:t>hat we can offer to accused</a:t>
            </a:r>
            <a:r>
              <a:rPr lang="cs-CZ" altLang="en-US" sz="1800" smtClean="0"/>
              <a:t> </a:t>
            </a:r>
            <a:r>
              <a:rPr lang="en-US" altLang="en-US" sz="1800" smtClean="0"/>
              <a:t>who wants to cooperate? </a:t>
            </a:r>
          </a:p>
          <a:p>
            <a:endParaRPr lang="cs-CZ" altLang="en-US" sz="1800" smtClean="0"/>
          </a:p>
          <a:p>
            <a:endParaRPr lang="en-US" altLang="en-US" sz="1800" smtClean="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p:txBody>
          <a:bodyPr/>
          <a:lstStyle/>
          <a:p>
            <a:pPr algn="ctr"/>
            <a:r>
              <a:rPr lang="cs-CZ" altLang="en-US" sz="2400" b="1" smtClean="0"/>
              <a:t>Plea bargaining (agreement on guilt and punishment )</a:t>
            </a:r>
          </a:p>
        </p:txBody>
      </p:sp>
      <p:sp>
        <p:nvSpPr>
          <p:cNvPr id="26627" name="Zástupný symbol pro obsah 2"/>
          <p:cNvSpPr>
            <a:spLocks noGrp="1"/>
          </p:cNvSpPr>
          <p:nvPr>
            <p:ph idx="1"/>
          </p:nvPr>
        </p:nvSpPr>
        <p:spPr/>
        <p:txBody>
          <a:bodyPr/>
          <a:lstStyle/>
          <a:p>
            <a:pPr algn="just"/>
            <a:r>
              <a:rPr lang="cs-CZ" altLang="en-US" sz="1700" smtClean="0"/>
              <a:t>i</a:t>
            </a:r>
            <a:r>
              <a:rPr lang="en-GB" altLang="en-US" sz="1700" smtClean="0"/>
              <a:t>t has been promoted on the basis that it helps the police authorities  to investigate organised crime and corruption in exchange for a lower or no sentence </a:t>
            </a:r>
            <a:endParaRPr lang="cs-CZ" altLang="en-US" sz="1700" smtClean="0"/>
          </a:p>
          <a:p>
            <a:pPr algn="just"/>
            <a:endParaRPr lang="cs-CZ" altLang="en-US" sz="1700" smtClean="0"/>
          </a:p>
          <a:p>
            <a:pPr algn="just"/>
            <a:r>
              <a:rPr lang="en-GB" altLang="en-US" sz="1700" smtClean="0"/>
              <a:t>is possible for crimes punishable with less than ten years in prison</a:t>
            </a:r>
            <a:endParaRPr lang="cs-CZ" altLang="en-US" sz="1700" smtClean="0"/>
          </a:p>
          <a:p>
            <a:pPr algn="just"/>
            <a:endParaRPr lang="cs-CZ" altLang="en-US" sz="1700" smtClean="0"/>
          </a:p>
          <a:p>
            <a:pPr algn="just"/>
            <a:r>
              <a:rPr lang="cs-CZ" altLang="en-US" sz="1700" smtClean="0"/>
              <a:t>is possible between the accused and the </a:t>
            </a:r>
            <a:r>
              <a:rPr lang="en-GB" altLang="en-US" sz="1700" smtClean="0"/>
              <a:t>prosecuting </a:t>
            </a:r>
            <a:endParaRPr lang="cs-CZ" altLang="en-US" sz="1700" smtClean="0"/>
          </a:p>
          <a:p>
            <a:pPr algn="just"/>
            <a:endParaRPr lang="cs-CZ" altLang="en-US" sz="1700" smtClean="0"/>
          </a:p>
          <a:p>
            <a:pPr algn="just"/>
            <a:r>
              <a:rPr lang="cs-CZ" altLang="en-US" sz="1700" smtClean="0"/>
              <a:t>a precondition for it is the declaration of the accused that they committed the act for which they are being prosecuted </a:t>
            </a:r>
          </a:p>
          <a:p>
            <a:pPr algn="just"/>
            <a:endParaRPr lang="cs-CZ" altLang="en-US" sz="1700" smtClean="0"/>
          </a:p>
          <a:p>
            <a:pPr algn="just"/>
            <a:r>
              <a:rPr lang="cs-CZ" altLang="en-US" sz="1700" smtClean="0"/>
              <a:t>the agreement must also contain the execution of punishment or waiver of punishment and compensation for damage or nonmaterial damage, or the surrender of unjust enrichment, if agreed</a:t>
            </a:r>
          </a:p>
          <a:p>
            <a:pPr algn="just"/>
            <a:endParaRPr lang="cs-CZ" altLang="en-US" sz="1700" smtClean="0"/>
          </a:p>
          <a:p>
            <a:pPr algn="just"/>
            <a:endParaRPr lang="cs-CZ" altLang="en-US" sz="1700" smtClean="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p:txBody>
          <a:bodyPr/>
          <a:lstStyle/>
          <a:p>
            <a:pPr algn="ctr"/>
            <a:r>
              <a:rPr lang="en-US" altLang="en-US" sz="2400" b="1" smtClean="0"/>
              <a:t>Examination of witness in economic criminality cases</a:t>
            </a:r>
            <a:endParaRPr lang="en-US" altLang="en-US" sz="2400" smtClean="0"/>
          </a:p>
        </p:txBody>
      </p:sp>
      <p:sp>
        <p:nvSpPr>
          <p:cNvPr id="27651" name="Zástupný symbol pro obsah 2"/>
          <p:cNvSpPr>
            <a:spLocks noGrp="1"/>
          </p:cNvSpPr>
          <p:nvPr>
            <p:ph idx="1"/>
          </p:nvPr>
        </p:nvSpPr>
        <p:spPr/>
        <p:txBody>
          <a:bodyPr/>
          <a:lstStyle/>
          <a:p>
            <a:endParaRPr lang="cs-CZ" altLang="en-US" sz="1800" smtClean="0"/>
          </a:p>
          <a:p>
            <a:endParaRPr lang="cs-CZ" altLang="en-US" sz="1800" smtClean="0"/>
          </a:p>
          <a:p>
            <a:r>
              <a:rPr lang="en-US" altLang="en-US" sz="1800" smtClean="0"/>
              <a:t>it is necessary to know the case and to be  prepared for examination </a:t>
            </a:r>
            <a:endParaRPr lang="cs-CZ" altLang="en-US" sz="1800" smtClean="0"/>
          </a:p>
          <a:p>
            <a:endParaRPr lang="cs-CZ" altLang="en-US" sz="1800" smtClean="0"/>
          </a:p>
          <a:p>
            <a:r>
              <a:rPr lang="en-US" altLang="en-US" sz="1800" smtClean="0"/>
              <a:t>small criminal sensitivity </a:t>
            </a:r>
          </a:p>
          <a:p>
            <a:endParaRPr lang="en-US" altLang="en-US" sz="1800" smtClean="0"/>
          </a:p>
          <a:p>
            <a:r>
              <a:rPr lang="en-US" altLang="en-US" sz="1800" smtClean="0"/>
              <a:t>fear of the witness to testify </a:t>
            </a:r>
          </a:p>
          <a:p>
            <a:endParaRPr lang="en-US" altLang="en-US" sz="1800" smtClean="0"/>
          </a:p>
          <a:p>
            <a:endParaRPr lang="cs-CZ" altLang="en-US" smtClean="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lstStyle/>
          <a:p>
            <a:pPr algn="ctr"/>
            <a:r>
              <a:rPr lang="cs-CZ" altLang="en-US" b="1" smtClean="0"/>
              <a:t>Summary </a:t>
            </a:r>
          </a:p>
        </p:txBody>
      </p:sp>
      <p:sp>
        <p:nvSpPr>
          <p:cNvPr id="28675" name="Zástupný symbol pro obsah 2"/>
          <p:cNvSpPr>
            <a:spLocks noGrp="1"/>
          </p:cNvSpPr>
          <p:nvPr>
            <p:ph idx="1"/>
          </p:nvPr>
        </p:nvSpPr>
        <p:spPr/>
        <p:txBody>
          <a:bodyPr/>
          <a:lstStyle/>
          <a:p>
            <a:pPr algn="just"/>
            <a:r>
              <a:rPr lang="cs-CZ" altLang="en-US" sz="1700" smtClean="0"/>
              <a:t>economic criminality became a phenomenon, whose power is growing and does not have to be underestimated</a:t>
            </a:r>
          </a:p>
          <a:p>
            <a:pPr algn="just">
              <a:buFont typeface="Wingdings" panose="05000000000000000000" pitchFamily="2" charset="2"/>
              <a:buNone/>
            </a:pPr>
            <a:endParaRPr lang="cs-CZ" altLang="en-US" sz="1700" smtClean="0"/>
          </a:p>
          <a:p>
            <a:pPr algn="just"/>
            <a:r>
              <a:rPr lang="cs-CZ" altLang="en-US" sz="1700" smtClean="0"/>
              <a:t>economic criminality has reached in recent years such proportions that not only destabilizes the legal consciousness of citizens, but also the entire national economy </a:t>
            </a:r>
          </a:p>
          <a:p>
            <a:pPr algn="just">
              <a:buFont typeface="Wingdings" panose="05000000000000000000" pitchFamily="2" charset="2"/>
              <a:buNone/>
            </a:pPr>
            <a:r>
              <a:rPr lang="cs-CZ" altLang="en-US" sz="1700" smtClean="0"/>
              <a:t> </a:t>
            </a:r>
          </a:p>
          <a:p>
            <a:pPr algn="just" fontAlgn="t"/>
            <a:r>
              <a:rPr lang="cs-CZ" altLang="en-US" sz="1700" smtClean="0"/>
              <a:t>companies  who are not willing to cope with competition, which benefits from the economic criminality and who are not  willing to act on the edge of the law are in the competitive struggle forced out of the fair market.</a:t>
            </a:r>
          </a:p>
          <a:p>
            <a:pPr algn="just" fontAlgn="t"/>
            <a:endParaRPr lang="cs-CZ" altLang="en-US" sz="1700" smtClean="0"/>
          </a:p>
          <a:p>
            <a:pPr algn="just" fontAlgn="t"/>
            <a:r>
              <a:rPr lang="cs-CZ" altLang="en-US" sz="1700" smtClean="0"/>
              <a:t>those who take over the monopoly position in the market after forced out, these subjects may indirectly affect the allocation of public contracts, subsidies, the amount of taxes, loans etc. </a:t>
            </a:r>
          </a:p>
          <a:p>
            <a:pPr algn="just">
              <a:buFont typeface="Wingdings" panose="05000000000000000000" pitchFamily="2" charset="2"/>
              <a:buNone/>
            </a:pPr>
            <a:endParaRPr lang="cs-CZ" altLang="en-US" sz="1700" smtClean="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endParaRPr lang="en-US" altLang="en-US" smtClean="0"/>
          </a:p>
        </p:txBody>
      </p:sp>
      <p:sp>
        <p:nvSpPr>
          <p:cNvPr id="29699" name="Zástupný symbol pro obsah 2"/>
          <p:cNvSpPr>
            <a:spLocks noGrp="1"/>
          </p:cNvSpPr>
          <p:nvPr>
            <p:ph idx="1"/>
          </p:nvPr>
        </p:nvSpPr>
        <p:spPr/>
        <p:txBody>
          <a:bodyPr/>
          <a:lstStyle/>
          <a:p>
            <a:pPr algn="just" fontAlgn="t"/>
            <a:endParaRPr lang="cs-CZ" altLang="en-US" sz="1700" smtClean="0"/>
          </a:p>
          <a:p>
            <a:pPr algn="just" fontAlgn="t"/>
            <a:endParaRPr lang="cs-CZ" altLang="en-US" sz="1700" smtClean="0"/>
          </a:p>
          <a:p>
            <a:pPr algn="just" fontAlgn="t"/>
            <a:r>
              <a:rPr lang="cs-CZ" altLang="en-US" sz="1700" smtClean="0"/>
              <a:t>the economic criminality is strongly spread through into the state administration </a:t>
            </a:r>
          </a:p>
          <a:p>
            <a:pPr algn="just"/>
            <a:endParaRPr lang="cs-CZ" altLang="en-US" sz="1700" smtClean="0"/>
          </a:p>
          <a:p>
            <a:pPr algn="just"/>
            <a:r>
              <a:rPr lang="cs-CZ" altLang="en-US" sz="1700" smtClean="0"/>
              <a:t>the consequences of economic criminality have undeniable impact on the weakening of confidence of society in the ability of the functioning market economy and consequently on the political system which is bound with it</a:t>
            </a:r>
          </a:p>
          <a:p>
            <a:pPr algn="just" fontAlgn="t"/>
            <a:endParaRPr lang="cs-CZ" altLang="en-US" smtClean="0"/>
          </a:p>
          <a:p>
            <a:endParaRPr lang="cs-CZ" altLang="en-US" smtClean="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p:txBody>
          <a:bodyPr/>
          <a:lstStyle/>
          <a:p>
            <a:pPr eaLnBrk="1" hangingPunct="1"/>
            <a:endParaRPr lang="en-US" altLang="en-US" smtClean="0"/>
          </a:p>
        </p:txBody>
      </p:sp>
      <p:sp>
        <p:nvSpPr>
          <p:cNvPr id="30723" name="Zástupný symbol pro obsah 2"/>
          <p:cNvSpPr>
            <a:spLocks noGrp="1"/>
          </p:cNvSpPr>
          <p:nvPr>
            <p:ph idx="1"/>
          </p:nvPr>
        </p:nvSpPr>
        <p:spPr>
          <a:xfrm>
            <a:off x="827088" y="1773238"/>
            <a:ext cx="7772400" cy="4357687"/>
          </a:xfrm>
        </p:spPr>
        <p:txBody>
          <a:bodyPr/>
          <a:lstStyle/>
          <a:p>
            <a:pPr eaLnBrk="1" hangingPunct="1">
              <a:buFont typeface="Wingdings" panose="05000000000000000000" pitchFamily="2" charset="2"/>
              <a:buNone/>
            </a:pPr>
            <a:endParaRPr lang="cs-CZ" altLang="en-US" b="1" smtClean="0"/>
          </a:p>
          <a:p>
            <a:pPr eaLnBrk="1" hangingPunct="1">
              <a:buFont typeface="Wingdings" panose="05000000000000000000" pitchFamily="2" charset="2"/>
              <a:buNone/>
            </a:pPr>
            <a:endParaRPr lang="cs-CZ" altLang="en-US" b="1" smtClean="0"/>
          </a:p>
          <a:p>
            <a:pPr algn="ctr" eaLnBrk="1" hangingPunct="1">
              <a:buFont typeface="Wingdings" panose="05000000000000000000" pitchFamily="2" charset="2"/>
              <a:buNone/>
            </a:pPr>
            <a:r>
              <a:rPr lang="cs-CZ" altLang="en-US" sz="3200" b="1" smtClean="0"/>
              <a:t>Thanks for your attention</a:t>
            </a:r>
          </a:p>
          <a:p>
            <a:pPr algn="ctr" eaLnBrk="1" hangingPunct="1">
              <a:buFont typeface="Wingdings" panose="05000000000000000000" pitchFamily="2" charset="2"/>
              <a:buNone/>
            </a:pPr>
            <a:endParaRPr lang="cs-CZ" altLang="en-US" sz="3200" b="1" smtClean="0"/>
          </a:p>
          <a:p>
            <a:pPr algn="ctr" eaLnBrk="1" hangingPunct="1">
              <a:buFont typeface="Wingdings" panose="05000000000000000000" pitchFamily="2" charset="2"/>
              <a:buNone/>
            </a:pPr>
            <a:r>
              <a:rPr lang="cs-CZ" altLang="en-US" sz="3200" b="1" smtClean="0"/>
              <a:t>Questions…???</a:t>
            </a:r>
          </a:p>
          <a:p>
            <a:pPr algn="ctr" eaLnBrk="1" hangingPunct="1">
              <a:buFont typeface="Wingdings" panose="05000000000000000000" pitchFamily="2" charset="2"/>
              <a:buNone/>
            </a:pPr>
            <a:endParaRPr lang="cs-CZ" altLang="en-US" sz="3200" b="1" smtClean="0"/>
          </a:p>
          <a:p>
            <a:pPr eaLnBrk="1" hangingPunct="1"/>
            <a:endParaRPr lang="cs-CZ" altLang="en-US" smtClean="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p:txBody>
          <a:bodyPr/>
          <a:lstStyle/>
          <a:p>
            <a:pPr eaLnBrk="1" hangingPunct="1"/>
            <a:endParaRPr lang="en-US" altLang="en-US" smtClean="0"/>
          </a:p>
        </p:txBody>
      </p:sp>
      <p:sp>
        <p:nvSpPr>
          <p:cNvPr id="31747" name="Zástupný symbol pro obsah 2"/>
          <p:cNvSpPr>
            <a:spLocks noGrp="1"/>
          </p:cNvSpPr>
          <p:nvPr>
            <p:ph idx="1"/>
          </p:nvPr>
        </p:nvSpPr>
        <p:spPr/>
        <p:txBody>
          <a:bodyPr/>
          <a:lstStyle/>
          <a:p>
            <a:pPr algn="ctr" eaLnBrk="1" hangingPunct="1">
              <a:buFont typeface="Wingdings" panose="05000000000000000000" pitchFamily="2" charset="2"/>
              <a:buNone/>
            </a:pPr>
            <a:r>
              <a:rPr lang="cs-CZ" altLang="en-US" b="1" smtClean="0"/>
              <a:t>Doc. JUDr. Marek Frystak, Ph.D.</a:t>
            </a:r>
          </a:p>
          <a:p>
            <a:pPr algn="ctr" eaLnBrk="1" hangingPunct="1">
              <a:buFont typeface="Wingdings" panose="05000000000000000000" pitchFamily="2" charset="2"/>
              <a:buNone/>
            </a:pPr>
            <a:r>
              <a:rPr lang="en-GB" altLang="en-US" b="1" smtClean="0"/>
              <a:t>assistant professor</a:t>
            </a:r>
            <a:endParaRPr lang="cs-CZ" altLang="en-US" b="1" smtClean="0"/>
          </a:p>
          <a:p>
            <a:pPr algn="ctr" eaLnBrk="1" hangingPunct="1">
              <a:buFont typeface="Wingdings" panose="05000000000000000000" pitchFamily="2" charset="2"/>
              <a:buNone/>
            </a:pPr>
            <a:r>
              <a:rPr lang="cs-CZ" altLang="en-US" b="1" smtClean="0"/>
              <a:t>Department of Criminal Law</a:t>
            </a:r>
          </a:p>
          <a:p>
            <a:pPr algn="ctr" eaLnBrk="1" hangingPunct="1">
              <a:buFont typeface="Wingdings" panose="05000000000000000000" pitchFamily="2" charset="2"/>
              <a:buNone/>
            </a:pPr>
            <a:r>
              <a:rPr lang="cs-CZ" altLang="en-US" b="1" smtClean="0"/>
              <a:t>Faculty of Law - Masaryk University </a:t>
            </a:r>
          </a:p>
          <a:p>
            <a:pPr algn="ctr" eaLnBrk="1" hangingPunct="1">
              <a:buFont typeface="Wingdings" panose="05000000000000000000" pitchFamily="2" charset="2"/>
              <a:buNone/>
            </a:pPr>
            <a:r>
              <a:rPr lang="cs-CZ" altLang="en-US" b="1" smtClean="0"/>
              <a:t>Veveří 70</a:t>
            </a:r>
          </a:p>
          <a:p>
            <a:pPr algn="ctr" eaLnBrk="1" hangingPunct="1">
              <a:buFont typeface="Wingdings" panose="05000000000000000000" pitchFamily="2" charset="2"/>
              <a:buNone/>
            </a:pPr>
            <a:r>
              <a:rPr lang="cs-CZ" altLang="en-US" b="1" smtClean="0"/>
              <a:t>611 80 Brno</a:t>
            </a:r>
          </a:p>
          <a:p>
            <a:pPr algn="ctr" eaLnBrk="1" hangingPunct="1">
              <a:buFont typeface="Wingdings" panose="05000000000000000000" pitchFamily="2" charset="2"/>
              <a:buNone/>
            </a:pPr>
            <a:r>
              <a:rPr lang="cs-CZ" altLang="en-US" b="1" smtClean="0"/>
              <a:t>The Czech republic </a:t>
            </a:r>
          </a:p>
          <a:p>
            <a:pPr algn="ctr" eaLnBrk="1" hangingPunct="1">
              <a:buFont typeface="Wingdings" panose="05000000000000000000" pitchFamily="2" charset="2"/>
              <a:buNone/>
            </a:pPr>
            <a:r>
              <a:rPr lang="cs-CZ" altLang="en-US" b="1" smtClean="0"/>
              <a:t>Tel. + 420 549 493 870, Fax. + 420 541 213 162</a:t>
            </a:r>
          </a:p>
          <a:p>
            <a:pPr algn="ctr" eaLnBrk="1" hangingPunct="1">
              <a:buFont typeface="Wingdings" panose="05000000000000000000" pitchFamily="2" charset="2"/>
              <a:buNone/>
            </a:pPr>
            <a:r>
              <a:rPr lang="cs-CZ" altLang="en-US" b="1" smtClean="0"/>
              <a:t>E-mail: </a:t>
            </a:r>
            <a:r>
              <a:rPr lang="cs-CZ" altLang="en-US" b="1" smtClean="0">
                <a:hlinkClick r:id="rId2"/>
              </a:rPr>
              <a:t>Marek.Frystak@law.muni.cz</a:t>
            </a:r>
            <a:r>
              <a:rPr lang="cs-CZ" altLang="en-US" b="1" smtClean="0"/>
              <a:t> </a:t>
            </a:r>
          </a:p>
          <a:p>
            <a:pPr eaLnBrk="1" hangingPunct="1">
              <a:buFont typeface="Wingdings" panose="05000000000000000000" pitchFamily="2" charset="2"/>
              <a:buNone/>
            </a:pPr>
            <a:endParaRPr lang="cs-CZ" altLang="en-US" smtClean="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p:txBody>
          <a:bodyPr/>
          <a:lstStyle/>
          <a:p>
            <a:endParaRPr lang="en-US" altLang="en-US" smtClean="0"/>
          </a:p>
        </p:txBody>
      </p:sp>
      <p:sp>
        <p:nvSpPr>
          <p:cNvPr id="6147" name="Zástupný symbol pro obsah 2"/>
          <p:cNvSpPr>
            <a:spLocks noGrp="1"/>
          </p:cNvSpPr>
          <p:nvPr>
            <p:ph idx="1"/>
          </p:nvPr>
        </p:nvSpPr>
        <p:spPr/>
        <p:txBody>
          <a:bodyPr/>
          <a:lstStyle/>
          <a:p>
            <a:r>
              <a:rPr lang="en-US" altLang="en-US" sz="1800" smtClean="0"/>
              <a:t>crimes directed against the economic system and its operation</a:t>
            </a:r>
            <a:endParaRPr lang="cs-CZ" altLang="en-US" sz="1800" smtClean="0"/>
          </a:p>
          <a:p>
            <a:pPr>
              <a:buFont typeface="Wingdings" panose="05000000000000000000" pitchFamily="2" charset="2"/>
              <a:buNone/>
            </a:pPr>
            <a:endParaRPr lang="en-US" altLang="en-US" sz="1800" smtClean="0"/>
          </a:p>
          <a:p>
            <a:pPr algn="just"/>
            <a:r>
              <a:rPr lang="en-US" altLang="en-US" sz="1800" smtClean="0"/>
              <a:t>all crimes of offenders who are active in the economic life of society</a:t>
            </a:r>
            <a:endParaRPr lang="cs-CZ" altLang="en-US" sz="1800" smtClean="0"/>
          </a:p>
          <a:p>
            <a:pPr algn="just">
              <a:buFont typeface="Wingdings" panose="05000000000000000000" pitchFamily="2" charset="2"/>
              <a:buNone/>
            </a:pPr>
            <a:endParaRPr lang="en-US" altLang="en-US" sz="1800" smtClean="0"/>
          </a:p>
          <a:p>
            <a:pPr algn="just"/>
            <a:r>
              <a:rPr lang="en-US" altLang="en-US" sz="1800" smtClean="0"/>
              <a:t>all crimes occurring in the field of economics</a:t>
            </a:r>
            <a:endParaRPr lang="cs-CZ" altLang="en-US" sz="1800" smtClean="0"/>
          </a:p>
          <a:p>
            <a:pPr algn="just">
              <a:buFont typeface="Wingdings" panose="05000000000000000000" pitchFamily="2" charset="2"/>
              <a:buNone/>
            </a:pPr>
            <a:endParaRPr lang="en-US" altLang="en-US" sz="1800" smtClean="0"/>
          </a:p>
          <a:p>
            <a:pPr algn="just"/>
            <a:r>
              <a:rPr lang="en-US" altLang="en-US" sz="1800" smtClean="0"/>
              <a:t>crimes  that harm or threaten economic life of society</a:t>
            </a:r>
            <a:endParaRPr lang="cs-CZ" altLang="en-US" sz="1800" smtClean="0"/>
          </a:p>
          <a:p>
            <a:pPr algn="just">
              <a:buFont typeface="Wingdings" panose="05000000000000000000" pitchFamily="2" charset="2"/>
              <a:buNone/>
            </a:pPr>
            <a:endParaRPr lang="en-US" altLang="en-US" sz="1800" smtClean="0"/>
          </a:p>
          <a:p>
            <a:pPr algn="just"/>
            <a:r>
              <a:rPr lang="en-US" altLang="en-US" sz="1800" smtClean="0"/>
              <a:t>unlawful acting which was achieved financial benefits at the expense of a particular economic entity</a:t>
            </a:r>
          </a:p>
          <a:p>
            <a:pPr algn="just"/>
            <a:endParaRPr lang="en-US" altLang="en-US" sz="1800" smtClean="0"/>
          </a:p>
          <a:p>
            <a:pPr algn="just"/>
            <a:r>
              <a:rPr lang="en-US" altLang="en-US" sz="1800" smtClean="0"/>
              <a:t>unlawful acting leading to legitimisation of proceeds of crime </a:t>
            </a:r>
          </a:p>
          <a:p>
            <a:pPr algn="just"/>
            <a:endParaRPr lang="en-US" altLang="en-US" smtClean="0"/>
          </a:p>
          <a:p>
            <a:endParaRPr lang="cs-CZ" altLang="en-US" smtClean="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pPr algn="ctr"/>
            <a:r>
              <a:rPr lang="cs-CZ" altLang="en-US" sz="2800" b="1" smtClean="0"/>
              <a:t>The characteristics and fundamental causes of economic criminality</a:t>
            </a:r>
            <a:r>
              <a:rPr lang="cs-CZ" altLang="en-US" sz="2800" smtClean="0"/>
              <a:t/>
            </a:r>
            <a:br>
              <a:rPr lang="cs-CZ" altLang="en-US" sz="2800" smtClean="0"/>
            </a:br>
            <a:endParaRPr lang="cs-CZ" altLang="en-US" sz="2800" smtClean="0"/>
          </a:p>
        </p:txBody>
      </p:sp>
      <p:sp>
        <p:nvSpPr>
          <p:cNvPr id="3" name="Zástupný symbol pro obsah 2"/>
          <p:cNvSpPr>
            <a:spLocks noGrp="1"/>
          </p:cNvSpPr>
          <p:nvPr>
            <p:ph idx="1"/>
          </p:nvPr>
        </p:nvSpPr>
        <p:spPr/>
        <p:txBody>
          <a:bodyPr/>
          <a:lstStyle/>
          <a:p>
            <a:pPr algn="ctr">
              <a:defRPr/>
            </a:pPr>
            <a:endParaRPr lang="cs-CZ" dirty="0" smtClean="0"/>
          </a:p>
          <a:p>
            <a:pPr algn="just">
              <a:defRPr/>
            </a:pPr>
            <a:endParaRPr lang="cs-CZ" sz="1800" dirty="0" smtClean="0"/>
          </a:p>
          <a:p>
            <a:pPr algn="just">
              <a:defRPr/>
            </a:pPr>
            <a:r>
              <a:rPr lang="en-US" sz="1800" dirty="0" smtClean="0"/>
              <a:t>flexibility  of economic criminality - ability to adapt to social, political and economic changes</a:t>
            </a:r>
          </a:p>
          <a:p>
            <a:pPr algn="just">
              <a:defRPr/>
            </a:pPr>
            <a:endParaRPr lang="en-US" sz="1800" dirty="0" smtClean="0"/>
          </a:p>
          <a:p>
            <a:pPr lvl="1" algn="just">
              <a:defRPr/>
            </a:pPr>
            <a:r>
              <a:rPr lang="en-US" sz="1600" dirty="0" smtClean="0">
                <a:ea typeface="+mn-ea"/>
                <a:cs typeface="+mn-cs"/>
              </a:rPr>
              <a:t>the influence of social environment</a:t>
            </a:r>
          </a:p>
          <a:p>
            <a:pPr lvl="1" algn="just">
              <a:defRPr/>
            </a:pPr>
            <a:endParaRPr lang="en-US" sz="1600" dirty="0" smtClean="0">
              <a:ea typeface="+mn-ea"/>
              <a:cs typeface="+mn-cs"/>
            </a:endParaRPr>
          </a:p>
          <a:p>
            <a:pPr lvl="1" algn="just">
              <a:defRPr/>
            </a:pPr>
            <a:r>
              <a:rPr lang="en-US" sz="1600" dirty="0" smtClean="0"/>
              <a:t>the influence of legal framework </a:t>
            </a:r>
          </a:p>
          <a:p>
            <a:pPr lvl="1" algn="just">
              <a:buFont typeface="Wingdings" panose="05000000000000000000" pitchFamily="2" charset="2"/>
              <a:buNone/>
              <a:defRPr/>
            </a:pPr>
            <a:endParaRPr lang="en-US" sz="1600" dirty="0" smtClean="0"/>
          </a:p>
          <a:p>
            <a:pPr lvl="1" algn="just">
              <a:defRPr/>
            </a:pPr>
            <a:r>
              <a:rPr lang="en-US" sz="1600" dirty="0" smtClean="0">
                <a:ea typeface="+mn-ea"/>
                <a:cs typeface="+mn-cs"/>
              </a:rPr>
              <a:t>the influence of  morality </a:t>
            </a:r>
          </a:p>
          <a:p>
            <a:pPr algn="just">
              <a:buFont typeface="Wingdings" panose="05000000000000000000" pitchFamily="2" charset="2"/>
              <a:buNone/>
              <a:defRPr/>
            </a:pPr>
            <a:endParaRPr lang="en-US" sz="1800" dirty="0" smtClean="0"/>
          </a:p>
          <a:p>
            <a:pPr fontAlgn="t">
              <a:defRPr/>
            </a:pPr>
            <a:r>
              <a:rPr lang="en-US" sz="1800" dirty="0" smtClean="0"/>
              <a:t>high latency of economic criminality </a:t>
            </a:r>
          </a:p>
          <a:p>
            <a:pPr fontAlgn="t">
              <a:buFont typeface="Wingdings" panose="05000000000000000000" pitchFamily="2" charset="2"/>
              <a:buNone/>
              <a:defRPr/>
            </a:pPr>
            <a:endParaRPr lang="cs-CZ" sz="1800" dirty="0" smtClean="0"/>
          </a:p>
          <a:p>
            <a:pPr>
              <a:defRPr/>
            </a:pPr>
            <a:endParaRPr lang="cs-CZ" dirty="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pPr marL="342900" indent="-342900" algn="ctr"/>
            <a:r>
              <a:rPr lang="cs-CZ" altLang="en-US" b="1" smtClean="0"/>
              <a:t>T</a:t>
            </a:r>
            <a:r>
              <a:rPr lang="en-US" altLang="en-US" b="1" smtClean="0"/>
              <a:t>he influence of social environment</a:t>
            </a:r>
            <a:r>
              <a:rPr lang="en-US" altLang="en-US" sz="1600" smtClean="0"/>
              <a:t/>
            </a:r>
            <a:br>
              <a:rPr lang="en-US" altLang="en-US" sz="1600" smtClean="0"/>
            </a:br>
            <a:endParaRPr lang="cs-CZ" altLang="en-US" smtClean="0"/>
          </a:p>
        </p:txBody>
      </p:sp>
      <p:sp>
        <p:nvSpPr>
          <p:cNvPr id="3" name="Zástupný symbol pro obsah 2"/>
          <p:cNvSpPr>
            <a:spLocks noGrp="1"/>
          </p:cNvSpPr>
          <p:nvPr>
            <p:ph idx="1"/>
          </p:nvPr>
        </p:nvSpPr>
        <p:spPr/>
        <p:txBody>
          <a:bodyPr/>
          <a:lstStyle/>
          <a:p>
            <a:pPr>
              <a:defRPr/>
            </a:pPr>
            <a:endParaRPr lang="cs-CZ" sz="1700" dirty="0" smtClean="0"/>
          </a:p>
          <a:p>
            <a:pPr>
              <a:defRPr/>
            </a:pPr>
            <a:endParaRPr lang="cs-CZ" sz="1700" dirty="0" smtClean="0"/>
          </a:p>
          <a:p>
            <a:pPr>
              <a:defRPr/>
            </a:pPr>
            <a:r>
              <a:rPr lang="cs-CZ" sz="1700" dirty="0" smtClean="0"/>
              <a:t>b</a:t>
            </a:r>
            <a:r>
              <a:rPr lang="en-GB" sz="1700" dirty="0" err="1" smtClean="0"/>
              <a:t>efore</a:t>
            </a:r>
            <a:r>
              <a:rPr lang="en-GB" sz="1700" dirty="0" smtClean="0"/>
              <a:t> 1989 </a:t>
            </a:r>
            <a:endParaRPr lang="cs-CZ" sz="1700" dirty="0" smtClean="0"/>
          </a:p>
          <a:p>
            <a:pPr fontAlgn="t">
              <a:defRPr/>
            </a:pPr>
            <a:endParaRPr lang="cs-CZ" sz="1700" dirty="0" smtClean="0"/>
          </a:p>
          <a:p>
            <a:pPr lvl="1" algn="just" fontAlgn="t">
              <a:defRPr/>
            </a:pPr>
            <a:r>
              <a:rPr lang="cs-CZ" sz="1500" dirty="0" smtClean="0">
                <a:ea typeface="+mn-ea"/>
                <a:cs typeface="+mn-cs"/>
              </a:rPr>
              <a:t>t</a:t>
            </a:r>
            <a:r>
              <a:rPr lang="en-GB" sz="1500" dirty="0" smtClean="0">
                <a:ea typeface="+mn-ea"/>
                <a:cs typeface="+mn-cs"/>
              </a:rPr>
              <a:t>he State was monopoly owner o all property </a:t>
            </a:r>
            <a:endParaRPr lang="cs-CZ" sz="1500" dirty="0" smtClean="0">
              <a:ea typeface="+mn-ea"/>
              <a:cs typeface="+mn-cs"/>
            </a:endParaRPr>
          </a:p>
          <a:p>
            <a:pPr lvl="1" algn="just" fontAlgn="t">
              <a:defRPr/>
            </a:pPr>
            <a:endParaRPr lang="cs-CZ" sz="1500" dirty="0" smtClean="0">
              <a:ea typeface="+mn-ea"/>
              <a:cs typeface="+mn-cs"/>
            </a:endParaRPr>
          </a:p>
          <a:p>
            <a:pPr lvl="1" algn="just" fontAlgn="t">
              <a:defRPr/>
            </a:pPr>
            <a:r>
              <a:rPr lang="cs-CZ" sz="1500" dirty="0" smtClean="0">
                <a:ea typeface="+mn-ea"/>
                <a:cs typeface="+mn-cs"/>
              </a:rPr>
              <a:t>a</a:t>
            </a:r>
            <a:r>
              <a:rPr lang="en-GB" sz="1500" dirty="0" err="1" smtClean="0">
                <a:ea typeface="+mn-ea"/>
                <a:cs typeface="+mn-cs"/>
              </a:rPr>
              <a:t>ll</a:t>
            </a:r>
            <a:r>
              <a:rPr lang="en-GB" sz="1500" dirty="0" smtClean="0">
                <a:ea typeface="+mn-ea"/>
                <a:cs typeface="+mn-cs"/>
              </a:rPr>
              <a:t> the industrial and agricultural enterprises were state-owned or at least under its strict control </a:t>
            </a:r>
            <a:endParaRPr lang="cs-CZ" sz="1500" dirty="0" smtClean="0">
              <a:ea typeface="+mn-ea"/>
              <a:cs typeface="+mn-cs"/>
            </a:endParaRPr>
          </a:p>
          <a:p>
            <a:pPr lvl="1" algn="just" fontAlgn="t">
              <a:defRPr/>
            </a:pPr>
            <a:endParaRPr lang="cs-CZ" sz="1500" dirty="0" smtClean="0">
              <a:ea typeface="+mn-ea"/>
              <a:cs typeface="+mn-cs"/>
            </a:endParaRPr>
          </a:p>
          <a:p>
            <a:pPr lvl="1" algn="just" fontAlgn="t">
              <a:defRPr/>
            </a:pPr>
            <a:r>
              <a:rPr lang="cs-CZ" sz="1500" dirty="0" smtClean="0">
                <a:ea typeface="+mn-ea"/>
                <a:cs typeface="+mn-cs"/>
              </a:rPr>
              <a:t>a</a:t>
            </a:r>
            <a:r>
              <a:rPr lang="en-GB" sz="1500" dirty="0" err="1" smtClean="0">
                <a:ea typeface="+mn-ea"/>
                <a:cs typeface="+mn-cs"/>
              </a:rPr>
              <a:t>ll</a:t>
            </a:r>
            <a:r>
              <a:rPr lang="en-GB" sz="1500" dirty="0" smtClean="0">
                <a:ea typeface="+mn-ea"/>
                <a:cs typeface="+mn-cs"/>
              </a:rPr>
              <a:t> land, forests, as well as banks, insurance companies etc. were state property</a:t>
            </a:r>
            <a:endParaRPr lang="cs-CZ" sz="1500" dirty="0" smtClean="0">
              <a:ea typeface="+mn-ea"/>
              <a:cs typeface="+mn-cs"/>
            </a:endParaRPr>
          </a:p>
          <a:p>
            <a:pPr fontAlgn="t">
              <a:defRPr/>
            </a:pPr>
            <a:endParaRPr lang="cs-CZ" sz="1700" dirty="0" smtClean="0"/>
          </a:p>
          <a:p>
            <a:pPr lvl="1" algn="just">
              <a:defRPr/>
            </a:pPr>
            <a:r>
              <a:rPr lang="cs-CZ" sz="1500" dirty="0" smtClean="0">
                <a:ea typeface="+mn-ea"/>
                <a:cs typeface="+mn-cs"/>
              </a:rPr>
              <a:t>i</a:t>
            </a:r>
            <a:r>
              <a:rPr lang="en-GB" sz="1500" dirty="0" smtClean="0">
                <a:ea typeface="+mn-ea"/>
                <a:cs typeface="+mn-cs"/>
              </a:rPr>
              <a:t>n the former Czechoslovakia does not exist almost any private enterprise with the exception of some services </a:t>
            </a:r>
            <a:endParaRPr lang="cs-CZ" sz="1500" dirty="0" smtClean="0">
              <a:ea typeface="+mn-ea"/>
              <a:cs typeface="+mn-cs"/>
            </a:endParaRPr>
          </a:p>
          <a:p>
            <a:pPr>
              <a:defRPr/>
            </a:pPr>
            <a:endParaRPr lang="cs-CZ" dirty="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endParaRPr lang="en-US" altLang="en-US" smtClean="0"/>
          </a:p>
        </p:txBody>
      </p:sp>
      <p:sp>
        <p:nvSpPr>
          <p:cNvPr id="3" name="Zástupný symbol pro obsah 2"/>
          <p:cNvSpPr>
            <a:spLocks noGrp="1"/>
          </p:cNvSpPr>
          <p:nvPr>
            <p:ph idx="1"/>
          </p:nvPr>
        </p:nvSpPr>
        <p:spPr/>
        <p:txBody>
          <a:bodyPr/>
          <a:lstStyle/>
          <a:p>
            <a:pPr algn="just" fontAlgn="t">
              <a:defRPr/>
            </a:pPr>
            <a:r>
              <a:rPr lang="cs-CZ" sz="1700" dirty="0" smtClean="0"/>
              <a:t>a</a:t>
            </a:r>
            <a:r>
              <a:rPr lang="en-GB" sz="1700" dirty="0" err="1" smtClean="0"/>
              <a:t>fter</a:t>
            </a:r>
            <a:r>
              <a:rPr lang="en-GB" sz="1700" dirty="0" smtClean="0"/>
              <a:t> 1989 </a:t>
            </a:r>
            <a:endParaRPr lang="cs-CZ" sz="1700" dirty="0" smtClean="0"/>
          </a:p>
          <a:p>
            <a:pPr algn="just" fontAlgn="t">
              <a:buFont typeface="Wingdings" panose="05000000000000000000" pitchFamily="2" charset="2"/>
              <a:buNone/>
              <a:defRPr/>
            </a:pPr>
            <a:r>
              <a:rPr lang="en-GB" sz="1700" dirty="0" smtClean="0"/>
              <a:t> </a:t>
            </a:r>
            <a:endParaRPr lang="cs-CZ" sz="1700" dirty="0" smtClean="0"/>
          </a:p>
          <a:p>
            <a:pPr lvl="1" algn="just" fontAlgn="t">
              <a:defRPr/>
            </a:pPr>
            <a:r>
              <a:rPr lang="cs-CZ" sz="1500" dirty="0" smtClean="0">
                <a:ea typeface="+mn-ea"/>
                <a:cs typeface="+mn-cs"/>
              </a:rPr>
              <a:t>i</a:t>
            </a:r>
            <a:r>
              <a:rPr lang="en-GB" sz="1500" dirty="0" smtClean="0">
                <a:ea typeface="+mn-ea"/>
                <a:cs typeface="+mn-cs"/>
              </a:rPr>
              <a:t>n a very short time took place the absolute change in the structure of ownership</a:t>
            </a:r>
            <a:endParaRPr lang="cs-CZ" sz="1500" dirty="0" smtClean="0">
              <a:ea typeface="+mn-ea"/>
              <a:cs typeface="+mn-cs"/>
            </a:endParaRPr>
          </a:p>
          <a:p>
            <a:pPr algn="just" fontAlgn="t">
              <a:buFont typeface="Wingdings" panose="05000000000000000000" pitchFamily="2" charset="2"/>
              <a:buNone/>
              <a:defRPr/>
            </a:pPr>
            <a:r>
              <a:rPr lang="en-GB" sz="1700" dirty="0" smtClean="0"/>
              <a:t> </a:t>
            </a:r>
            <a:endParaRPr lang="cs-CZ" sz="1700" dirty="0" smtClean="0"/>
          </a:p>
          <a:p>
            <a:pPr lvl="1" algn="just" fontAlgn="t">
              <a:defRPr/>
            </a:pPr>
            <a:r>
              <a:rPr lang="en-GB" sz="1500" dirty="0" smtClean="0">
                <a:ea typeface="+mn-ea"/>
                <a:cs typeface="+mn-cs"/>
              </a:rPr>
              <a:t>privatization of state property - the State began to sell  its property to everybody who had money  to buy it</a:t>
            </a:r>
            <a:endParaRPr lang="cs-CZ" sz="1500" dirty="0" smtClean="0">
              <a:ea typeface="+mn-ea"/>
              <a:cs typeface="+mn-cs"/>
            </a:endParaRPr>
          </a:p>
          <a:p>
            <a:pPr algn="just" fontAlgn="t">
              <a:buFont typeface="Wingdings" panose="05000000000000000000" pitchFamily="2" charset="2"/>
              <a:buNone/>
              <a:defRPr/>
            </a:pPr>
            <a:endParaRPr lang="cs-CZ" sz="1700" dirty="0" smtClean="0"/>
          </a:p>
          <a:p>
            <a:pPr lvl="1" algn="just" fontAlgn="t">
              <a:defRPr/>
            </a:pPr>
            <a:r>
              <a:rPr lang="en-GB" sz="1500" dirty="0" smtClean="0">
                <a:ea typeface="+mn-ea"/>
                <a:cs typeface="+mn-cs"/>
              </a:rPr>
              <a:t>property restitution - the  State returned  to  the original owner or their inheritors  property nationalized or confiscated after 1948  (Communist putsch)</a:t>
            </a:r>
            <a:endParaRPr lang="cs-CZ" sz="1500" dirty="0" smtClean="0">
              <a:ea typeface="+mn-ea"/>
              <a:cs typeface="+mn-cs"/>
            </a:endParaRPr>
          </a:p>
          <a:p>
            <a:pPr algn="just">
              <a:defRPr/>
            </a:pPr>
            <a:endParaRPr lang="cs-CZ" sz="1700" dirty="0" smtClean="0"/>
          </a:p>
          <a:p>
            <a:pPr algn="just">
              <a:defRPr/>
            </a:pPr>
            <a:r>
              <a:rPr lang="cs-CZ" sz="1700" dirty="0" err="1" smtClean="0"/>
              <a:t>where</a:t>
            </a:r>
            <a:r>
              <a:rPr lang="cs-CZ" sz="1700" dirty="0" smtClean="0"/>
              <a:t> </a:t>
            </a:r>
            <a:r>
              <a:rPr lang="cs-CZ" sz="1700" dirty="0" err="1" smtClean="0"/>
              <a:t>people</a:t>
            </a:r>
            <a:r>
              <a:rPr lang="cs-CZ" sz="1700" dirty="0" smtClean="0"/>
              <a:t> </a:t>
            </a:r>
            <a:r>
              <a:rPr lang="cs-CZ" sz="1700" dirty="0" err="1" smtClean="0"/>
              <a:t>took</a:t>
            </a:r>
            <a:r>
              <a:rPr lang="cs-CZ" sz="1700" dirty="0" smtClean="0"/>
              <a:t> </a:t>
            </a:r>
            <a:r>
              <a:rPr lang="cs-CZ" sz="1700" dirty="0" err="1" smtClean="0"/>
              <a:t>the</a:t>
            </a:r>
            <a:r>
              <a:rPr lang="cs-CZ" sz="1700" dirty="0" smtClean="0"/>
              <a:t> money, </a:t>
            </a:r>
            <a:r>
              <a:rPr lang="cs-CZ" sz="1700" dirty="0" err="1" smtClean="0"/>
              <a:t>when</a:t>
            </a:r>
            <a:r>
              <a:rPr lang="cs-CZ" sz="1700" dirty="0" smtClean="0"/>
              <a:t> </a:t>
            </a:r>
            <a:r>
              <a:rPr lang="cs-CZ" sz="1700" dirty="0" err="1" smtClean="0"/>
              <a:t>there</a:t>
            </a:r>
            <a:r>
              <a:rPr lang="cs-CZ" sz="1700" dirty="0" smtClean="0"/>
              <a:t> </a:t>
            </a:r>
            <a:r>
              <a:rPr lang="cs-CZ" sz="1700" dirty="0" err="1" smtClean="0"/>
              <a:t>was</a:t>
            </a:r>
            <a:r>
              <a:rPr lang="cs-CZ" sz="1700" dirty="0" smtClean="0"/>
              <a:t> no </a:t>
            </a:r>
            <a:r>
              <a:rPr lang="cs-CZ" sz="1700" dirty="0" err="1" smtClean="0"/>
              <a:t>private</a:t>
            </a:r>
            <a:r>
              <a:rPr lang="cs-CZ" sz="1700" dirty="0" smtClean="0"/>
              <a:t> </a:t>
            </a:r>
            <a:r>
              <a:rPr lang="cs-CZ" sz="1700" dirty="0" err="1" smtClean="0"/>
              <a:t>enterprise</a:t>
            </a:r>
            <a:r>
              <a:rPr lang="cs-CZ" sz="1700" dirty="0" smtClean="0"/>
              <a:t> in </a:t>
            </a:r>
            <a:r>
              <a:rPr lang="cs-CZ" sz="1700" dirty="0" err="1" smtClean="0"/>
              <a:t>our</a:t>
            </a:r>
            <a:r>
              <a:rPr lang="cs-CZ" sz="1700" dirty="0" smtClean="0"/>
              <a:t> country </a:t>
            </a:r>
            <a:r>
              <a:rPr lang="cs-CZ" sz="1700" dirty="0" err="1" smtClean="0"/>
              <a:t>through</a:t>
            </a:r>
            <a:r>
              <a:rPr lang="cs-CZ" sz="1700" dirty="0" smtClean="0"/>
              <a:t> </a:t>
            </a:r>
            <a:r>
              <a:rPr lang="cs-CZ" sz="1700" dirty="0" err="1" smtClean="0"/>
              <a:t>which</a:t>
            </a:r>
            <a:r>
              <a:rPr lang="cs-CZ" sz="1700" dirty="0" smtClean="0"/>
              <a:t> </a:t>
            </a:r>
            <a:r>
              <a:rPr lang="cs-CZ" sz="1700" dirty="0" err="1" smtClean="0"/>
              <a:t>they</a:t>
            </a:r>
            <a:r>
              <a:rPr lang="cs-CZ" sz="1700" dirty="0" smtClean="0"/>
              <a:t> </a:t>
            </a:r>
            <a:r>
              <a:rPr lang="cs-CZ" sz="1700" dirty="0" err="1" smtClean="0"/>
              <a:t>could</a:t>
            </a:r>
            <a:r>
              <a:rPr lang="cs-CZ" sz="1700" dirty="0" smtClean="0"/>
              <a:t> </a:t>
            </a:r>
            <a:r>
              <a:rPr lang="cs-CZ" sz="1700" dirty="0" err="1" smtClean="0"/>
              <a:t>obtain</a:t>
            </a:r>
            <a:r>
              <a:rPr lang="cs-CZ" sz="1700" dirty="0" smtClean="0"/>
              <a:t> </a:t>
            </a:r>
            <a:r>
              <a:rPr lang="cs-CZ" sz="1700" dirty="0" err="1" smtClean="0"/>
              <a:t>it</a:t>
            </a:r>
            <a:r>
              <a:rPr lang="cs-CZ" sz="1700" dirty="0" smtClean="0"/>
              <a:t>?</a:t>
            </a:r>
          </a:p>
          <a:p>
            <a:pPr algn="just">
              <a:defRPr/>
            </a:pPr>
            <a:endParaRPr lang="cs-CZ" sz="1700" dirty="0" smtClean="0"/>
          </a:p>
          <a:p>
            <a:pPr lvl="1" algn="just">
              <a:defRPr/>
            </a:pPr>
            <a:r>
              <a:rPr lang="cs-CZ" sz="1500" dirty="0" err="1" smtClean="0">
                <a:ea typeface="+mn-ea"/>
                <a:cs typeface="+mn-cs"/>
              </a:rPr>
              <a:t>some</a:t>
            </a:r>
            <a:r>
              <a:rPr lang="cs-CZ" sz="1500" dirty="0" smtClean="0">
                <a:ea typeface="+mn-ea"/>
                <a:cs typeface="+mn-cs"/>
              </a:rPr>
              <a:t> </a:t>
            </a:r>
            <a:r>
              <a:rPr lang="cs-CZ" sz="1500" dirty="0" err="1" smtClean="0">
                <a:ea typeface="+mn-ea"/>
                <a:cs typeface="+mn-cs"/>
              </a:rPr>
              <a:t>people</a:t>
            </a:r>
            <a:r>
              <a:rPr lang="cs-CZ" sz="1500" dirty="0" smtClean="0">
                <a:ea typeface="+mn-ea"/>
                <a:cs typeface="+mn-cs"/>
              </a:rPr>
              <a:t> </a:t>
            </a:r>
            <a:r>
              <a:rPr lang="cs-CZ" sz="1500" dirty="0" err="1" smtClean="0">
                <a:ea typeface="+mn-ea"/>
                <a:cs typeface="+mn-cs"/>
              </a:rPr>
              <a:t>have</a:t>
            </a:r>
            <a:r>
              <a:rPr lang="cs-CZ" sz="1500" dirty="0" smtClean="0">
                <a:ea typeface="+mn-ea"/>
                <a:cs typeface="+mn-cs"/>
              </a:rPr>
              <a:t> </a:t>
            </a:r>
            <a:r>
              <a:rPr lang="cs-CZ" sz="1500" dirty="0" err="1" smtClean="0">
                <a:ea typeface="+mn-ea"/>
                <a:cs typeface="+mn-cs"/>
              </a:rPr>
              <a:t>large</a:t>
            </a:r>
            <a:r>
              <a:rPr lang="cs-CZ" sz="1500" dirty="0" smtClean="0">
                <a:ea typeface="+mn-ea"/>
                <a:cs typeface="+mn-cs"/>
              </a:rPr>
              <a:t> </a:t>
            </a:r>
            <a:r>
              <a:rPr lang="cs-CZ" sz="1500" dirty="0" err="1" smtClean="0">
                <a:ea typeface="+mn-ea"/>
                <a:cs typeface="+mn-cs"/>
              </a:rPr>
              <a:t>financial</a:t>
            </a:r>
            <a:r>
              <a:rPr lang="cs-CZ" sz="1500" dirty="0" smtClean="0">
                <a:ea typeface="+mn-ea"/>
                <a:cs typeface="+mn-cs"/>
              </a:rPr>
              <a:t> </a:t>
            </a:r>
            <a:r>
              <a:rPr lang="cs-CZ" sz="1500" dirty="0" err="1" smtClean="0">
                <a:ea typeface="+mn-ea"/>
                <a:cs typeface="+mn-cs"/>
              </a:rPr>
              <a:t>resources</a:t>
            </a:r>
            <a:r>
              <a:rPr lang="cs-CZ" sz="1500" dirty="0" smtClean="0">
                <a:ea typeface="+mn-ea"/>
                <a:cs typeface="+mn-cs"/>
              </a:rPr>
              <a:t> </a:t>
            </a:r>
            <a:r>
              <a:rPr lang="cs-CZ" sz="1500" dirty="0" err="1" smtClean="0">
                <a:ea typeface="+mn-ea"/>
                <a:cs typeface="+mn-cs"/>
              </a:rPr>
              <a:t>from</a:t>
            </a:r>
            <a:r>
              <a:rPr lang="cs-CZ" sz="1500" dirty="0" smtClean="0">
                <a:ea typeface="+mn-ea"/>
                <a:cs typeface="+mn-cs"/>
              </a:rPr>
              <a:t> </a:t>
            </a:r>
            <a:r>
              <a:rPr lang="cs-CZ" sz="1500" dirty="0" err="1" smtClean="0">
                <a:ea typeface="+mn-ea"/>
                <a:cs typeface="+mn-cs"/>
              </a:rPr>
              <a:t>illegal</a:t>
            </a:r>
            <a:r>
              <a:rPr lang="cs-CZ" sz="1500" dirty="0" smtClean="0">
                <a:ea typeface="+mn-ea"/>
                <a:cs typeface="+mn-cs"/>
              </a:rPr>
              <a:t> business on </a:t>
            </a:r>
            <a:r>
              <a:rPr lang="cs-CZ" sz="1500" dirty="0" err="1" smtClean="0">
                <a:ea typeface="+mn-ea"/>
                <a:cs typeface="+mn-cs"/>
              </a:rPr>
              <a:t>the</a:t>
            </a:r>
            <a:r>
              <a:rPr lang="cs-CZ" sz="1500" dirty="0" smtClean="0">
                <a:ea typeface="+mn-ea"/>
                <a:cs typeface="+mn-cs"/>
              </a:rPr>
              <a:t> </a:t>
            </a:r>
            <a:r>
              <a:rPr lang="cs-CZ" sz="1500" dirty="0" err="1" smtClean="0">
                <a:ea typeface="+mn-ea"/>
                <a:cs typeface="+mn-cs"/>
              </a:rPr>
              <a:t>black</a:t>
            </a:r>
            <a:r>
              <a:rPr lang="cs-CZ" sz="1500" dirty="0" smtClean="0">
                <a:ea typeface="+mn-ea"/>
                <a:cs typeface="+mn-cs"/>
              </a:rPr>
              <a:t> market</a:t>
            </a:r>
          </a:p>
          <a:p>
            <a:pPr algn="just">
              <a:defRPr/>
            </a:pPr>
            <a:endParaRPr lang="cs-CZ" sz="1700" dirty="0" smtClean="0"/>
          </a:p>
          <a:p>
            <a:pPr>
              <a:defRPr/>
            </a:pPr>
            <a:endParaRPr lang="cs-CZ" dirty="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endParaRPr lang="en-US" altLang="en-US" smtClean="0"/>
          </a:p>
        </p:txBody>
      </p:sp>
      <p:sp>
        <p:nvSpPr>
          <p:cNvPr id="3" name="Zástupný symbol pro obsah 2"/>
          <p:cNvSpPr>
            <a:spLocks noGrp="1"/>
          </p:cNvSpPr>
          <p:nvPr>
            <p:ph idx="1"/>
          </p:nvPr>
        </p:nvSpPr>
        <p:spPr/>
        <p:txBody>
          <a:bodyPr/>
          <a:lstStyle/>
          <a:p>
            <a:pPr algn="just">
              <a:defRPr/>
            </a:pPr>
            <a:r>
              <a:rPr lang="cs-CZ" sz="1700" dirty="0" err="1" smtClean="0"/>
              <a:t>banks</a:t>
            </a:r>
            <a:r>
              <a:rPr lang="cs-CZ" sz="1700" dirty="0" smtClean="0"/>
              <a:t> </a:t>
            </a:r>
            <a:r>
              <a:rPr lang="cs-CZ" sz="1700" dirty="0" err="1" smtClean="0"/>
              <a:t>were</a:t>
            </a:r>
            <a:r>
              <a:rPr lang="cs-CZ" sz="1700" dirty="0" smtClean="0"/>
              <a:t> </a:t>
            </a:r>
            <a:r>
              <a:rPr lang="cs-CZ" sz="1700" dirty="0" err="1" smtClean="0"/>
              <a:t>willing</a:t>
            </a:r>
            <a:r>
              <a:rPr lang="cs-CZ" sz="1700" dirty="0" smtClean="0"/>
              <a:t> to </a:t>
            </a:r>
            <a:r>
              <a:rPr lang="cs-CZ" sz="1700" dirty="0" err="1" smtClean="0"/>
              <a:t>lend</a:t>
            </a:r>
            <a:r>
              <a:rPr lang="cs-CZ" sz="1700" dirty="0" smtClean="0"/>
              <a:t> money to </a:t>
            </a:r>
            <a:r>
              <a:rPr lang="cs-CZ" sz="1700" dirty="0" err="1" smtClean="0"/>
              <a:t>anyone</a:t>
            </a:r>
            <a:r>
              <a:rPr lang="cs-CZ" sz="1700" dirty="0" smtClean="0"/>
              <a:t> </a:t>
            </a:r>
            <a:r>
              <a:rPr lang="cs-CZ" sz="1700" dirty="0" err="1" smtClean="0"/>
              <a:t>for</a:t>
            </a:r>
            <a:r>
              <a:rPr lang="cs-CZ" sz="1700" dirty="0" smtClean="0"/>
              <a:t> </a:t>
            </a:r>
            <a:r>
              <a:rPr lang="cs-CZ" sz="1700" dirty="0" err="1" smtClean="0"/>
              <a:t>anything</a:t>
            </a:r>
            <a:endParaRPr lang="cs-CZ" sz="1700" dirty="0" smtClean="0"/>
          </a:p>
          <a:p>
            <a:pPr algn="just">
              <a:defRPr/>
            </a:pPr>
            <a:endParaRPr lang="cs-CZ" sz="1700" dirty="0" smtClean="0"/>
          </a:p>
          <a:p>
            <a:pPr lvl="1" algn="just">
              <a:defRPr/>
            </a:pPr>
            <a:r>
              <a:rPr lang="cs-CZ" sz="1500" dirty="0" err="1" smtClean="0">
                <a:ea typeface="+mn-ea"/>
                <a:cs typeface="+mn-cs"/>
              </a:rPr>
              <a:t>banks</a:t>
            </a:r>
            <a:r>
              <a:rPr lang="cs-CZ" sz="1500" dirty="0" smtClean="0">
                <a:ea typeface="+mn-ea"/>
                <a:cs typeface="+mn-cs"/>
              </a:rPr>
              <a:t> </a:t>
            </a:r>
            <a:r>
              <a:rPr lang="cs-CZ" sz="1500" dirty="0" err="1" smtClean="0">
                <a:ea typeface="+mn-ea"/>
                <a:cs typeface="+mn-cs"/>
              </a:rPr>
              <a:t>did</a:t>
            </a:r>
            <a:r>
              <a:rPr lang="cs-CZ" sz="1500" dirty="0" smtClean="0">
                <a:ea typeface="+mn-ea"/>
                <a:cs typeface="+mn-cs"/>
              </a:rPr>
              <a:t> not </a:t>
            </a:r>
            <a:r>
              <a:rPr lang="cs-CZ" sz="1500" dirty="0" err="1" smtClean="0">
                <a:ea typeface="+mn-ea"/>
                <a:cs typeface="+mn-cs"/>
              </a:rPr>
              <a:t>investigate</a:t>
            </a:r>
            <a:r>
              <a:rPr lang="cs-CZ" sz="1500" dirty="0" smtClean="0">
                <a:ea typeface="+mn-ea"/>
                <a:cs typeface="+mn-cs"/>
              </a:rPr>
              <a:t> </a:t>
            </a:r>
            <a:r>
              <a:rPr lang="cs-CZ" sz="1500" dirty="0" err="1" smtClean="0">
                <a:ea typeface="+mn-ea"/>
                <a:cs typeface="+mn-cs"/>
              </a:rPr>
              <a:t>the</a:t>
            </a:r>
            <a:r>
              <a:rPr lang="cs-CZ" sz="1500" dirty="0" smtClean="0">
                <a:ea typeface="+mn-ea"/>
                <a:cs typeface="+mn-cs"/>
              </a:rPr>
              <a:t> reality </a:t>
            </a:r>
            <a:r>
              <a:rPr lang="cs-CZ" sz="1500" dirty="0" err="1" smtClean="0">
                <a:ea typeface="+mn-ea"/>
                <a:cs typeface="+mn-cs"/>
              </a:rPr>
              <a:t>of</a:t>
            </a:r>
            <a:r>
              <a:rPr lang="cs-CZ" sz="1500" dirty="0" smtClean="0">
                <a:ea typeface="+mn-ea"/>
                <a:cs typeface="+mn-cs"/>
              </a:rPr>
              <a:t> business </a:t>
            </a:r>
            <a:r>
              <a:rPr lang="cs-CZ" sz="1500" dirty="0" err="1" smtClean="0">
                <a:ea typeface="+mn-ea"/>
                <a:cs typeface="+mn-cs"/>
              </a:rPr>
              <a:t>plan</a:t>
            </a:r>
            <a:r>
              <a:rPr lang="cs-CZ" sz="1500" dirty="0" smtClean="0">
                <a:ea typeface="+mn-ea"/>
                <a:cs typeface="+mn-cs"/>
              </a:rPr>
              <a:t> </a:t>
            </a:r>
            <a:r>
              <a:rPr lang="cs-CZ" sz="1500" dirty="0" err="1" smtClean="0">
                <a:ea typeface="+mn-ea"/>
                <a:cs typeface="+mn-cs"/>
              </a:rPr>
              <a:t>and</a:t>
            </a:r>
            <a:r>
              <a:rPr lang="cs-CZ" sz="1500" dirty="0" smtClean="0">
                <a:ea typeface="+mn-ea"/>
                <a:cs typeface="+mn-cs"/>
              </a:rPr>
              <a:t> </a:t>
            </a:r>
            <a:r>
              <a:rPr lang="cs-CZ" sz="1500" dirty="0" err="1" smtClean="0">
                <a:ea typeface="+mn-ea"/>
                <a:cs typeface="+mn-cs"/>
              </a:rPr>
              <a:t>did</a:t>
            </a:r>
            <a:r>
              <a:rPr lang="cs-CZ" sz="1500" dirty="0" smtClean="0">
                <a:ea typeface="+mn-ea"/>
                <a:cs typeface="+mn-cs"/>
              </a:rPr>
              <a:t> not </a:t>
            </a:r>
            <a:r>
              <a:rPr lang="cs-CZ" sz="1500" dirty="0" err="1" smtClean="0">
                <a:ea typeface="+mn-ea"/>
                <a:cs typeface="+mn-cs"/>
              </a:rPr>
              <a:t>investigate</a:t>
            </a:r>
            <a:r>
              <a:rPr lang="cs-CZ" sz="1500" dirty="0" smtClean="0">
                <a:ea typeface="+mn-ea"/>
                <a:cs typeface="+mn-cs"/>
              </a:rPr>
              <a:t> </a:t>
            </a:r>
            <a:r>
              <a:rPr lang="cs-CZ" sz="1500" dirty="0" err="1" smtClean="0">
                <a:ea typeface="+mn-ea"/>
                <a:cs typeface="+mn-cs"/>
              </a:rPr>
              <a:t>real</a:t>
            </a:r>
            <a:r>
              <a:rPr lang="cs-CZ" sz="1500" dirty="0" smtClean="0">
                <a:ea typeface="+mn-ea"/>
                <a:cs typeface="+mn-cs"/>
              </a:rPr>
              <a:t> </a:t>
            </a:r>
            <a:r>
              <a:rPr lang="cs-CZ" sz="1500" dirty="0" err="1" smtClean="0">
                <a:ea typeface="+mn-ea"/>
                <a:cs typeface="+mn-cs"/>
              </a:rPr>
              <a:t>value</a:t>
            </a:r>
            <a:r>
              <a:rPr lang="cs-CZ" sz="1500" dirty="0" smtClean="0">
                <a:ea typeface="+mn-ea"/>
                <a:cs typeface="+mn-cs"/>
              </a:rPr>
              <a:t> </a:t>
            </a:r>
            <a:r>
              <a:rPr lang="cs-CZ" sz="1500" dirty="0" err="1" smtClean="0">
                <a:ea typeface="+mn-ea"/>
                <a:cs typeface="+mn-cs"/>
              </a:rPr>
              <a:t>of</a:t>
            </a:r>
            <a:r>
              <a:rPr lang="cs-CZ" sz="1500" dirty="0" smtClean="0">
                <a:ea typeface="+mn-ea"/>
                <a:cs typeface="+mn-cs"/>
              </a:rPr>
              <a:t> </a:t>
            </a:r>
            <a:r>
              <a:rPr lang="cs-CZ" sz="1500" dirty="0" err="1" smtClean="0">
                <a:ea typeface="+mn-ea"/>
                <a:cs typeface="+mn-cs"/>
              </a:rPr>
              <a:t>pledge</a:t>
            </a:r>
            <a:r>
              <a:rPr lang="cs-CZ" sz="1500" dirty="0" smtClean="0">
                <a:ea typeface="+mn-ea"/>
                <a:cs typeface="+mn-cs"/>
              </a:rPr>
              <a:t>  </a:t>
            </a:r>
          </a:p>
          <a:p>
            <a:pPr lvl="1" algn="just" fontAlgn="t">
              <a:defRPr/>
            </a:pPr>
            <a:r>
              <a:rPr lang="cs-CZ" sz="1500" dirty="0" smtClean="0">
                <a:ea typeface="+mn-ea"/>
                <a:cs typeface="+mn-cs"/>
              </a:rPr>
              <a:t>I </a:t>
            </a:r>
            <a:r>
              <a:rPr lang="cs-CZ" sz="1500" dirty="0" err="1" smtClean="0">
                <a:ea typeface="+mn-ea"/>
                <a:cs typeface="+mn-cs"/>
              </a:rPr>
              <a:t>can</a:t>
            </a:r>
            <a:r>
              <a:rPr lang="cs-CZ" sz="1500" dirty="0" smtClean="0">
                <a:ea typeface="+mn-ea"/>
                <a:cs typeface="+mn-cs"/>
              </a:rPr>
              <a:t> </a:t>
            </a:r>
            <a:r>
              <a:rPr lang="cs-CZ" sz="1500" dirty="0" err="1" smtClean="0">
                <a:ea typeface="+mn-ea"/>
                <a:cs typeface="+mn-cs"/>
              </a:rPr>
              <a:t>mention</a:t>
            </a:r>
            <a:r>
              <a:rPr lang="cs-CZ" sz="1500" dirty="0" smtClean="0">
                <a:ea typeface="+mn-ea"/>
                <a:cs typeface="+mn-cs"/>
              </a:rPr>
              <a:t> a </a:t>
            </a:r>
            <a:r>
              <a:rPr lang="cs-CZ" sz="1500" dirty="0" err="1" smtClean="0">
                <a:ea typeface="+mn-ea"/>
                <a:cs typeface="+mn-cs"/>
              </a:rPr>
              <a:t>collection</a:t>
            </a:r>
            <a:r>
              <a:rPr lang="cs-CZ" sz="1500" dirty="0" smtClean="0">
                <a:ea typeface="+mn-ea"/>
                <a:cs typeface="+mn-cs"/>
              </a:rPr>
              <a:t> </a:t>
            </a:r>
            <a:r>
              <a:rPr lang="cs-CZ" sz="1500" dirty="0" err="1" smtClean="0">
                <a:ea typeface="+mn-ea"/>
                <a:cs typeface="+mn-cs"/>
              </a:rPr>
              <a:t>of</a:t>
            </a:r>
            <a:r>
              <a:rPr lang="cs-CZ" sz="1500" dirty="0" smtClean="0">
                <a:ea typeface="+mn-ea"/>
                <a:cs typeface="+mn-cs"/>
              </a:rPr>
              <a:t> </a:t>
            </a:r>
            <a:r>
              <a:rPr lang="cs-CZ" sz="1500" dirty="0" err="1" smtClean="0">
                <a:ea typeface="+mn-ea"/>
                <a:cs typeface="+mn-cs"/>
              </a:rPr>
              <a:t>precious</a:t>
            </a:r>
            <a:r>
              <a:rPr lang="cs-CZ" sz="1500" dirty="0" smtClean="0">
                <a:ea typeface="+mn-ea"/>
                <a:cs typeface="+mn-cs"/>
              </a:rPr>
              <a:t> </a:t>
            </a:r>
            <a:r>
              <a:rPr lang="cs-CZ" sz="1500" dirty="0" err="1" smtClean="0">
                <a:ea typeface="+mn-ea"/>
                <a:cs typeface="+mn-cs"/>
              </a:rPr>
              <a:t>stones</a:t>
            </a:r>
            <a:r>
              <a:rPr lang="cs-CZ" sz="1500" dirty="0" smtClean="0">
                <a:ea typeface="+mn-ea"/>
                <a:cs typeface="+mn-cs"/>
              </a:rPr>
              <a:t> </a:t>
            </a:r>
            <a:r>
              <a:rPr lang="cs-CZ" sz="1500" dirty="0" err="1" smtClean="0">
                <a:ea typeface="+mn-ea"/>
                <a:cs typeface="+mn-cs"/>
              </a:rPr>
              <a:t>which</a:t>
            </a:r>
            <a:r>
              <a:rPr lang="cs-CZ" sz="1500" dirty="0" smtClean="0">
                <a:ea typeface="+mn-ea"/>
                <a:cs typeface="+mn-cs"/>
              </a:rPr>
              <a:t> </a:t>
            </a:r>
            <a:r>
              <a:rPr lang="cs-CZ" sz="1500" dirty="0" err="1" smtClean="0">
                <a:ea typeface="+mn-ea"/>
                <a:cs typeface="+mn-cs"/>
              </a:rPr>
              <a:t>where</a:t>
            </a:r>
            <a:r>
              <a:rPr lang="cs-CZ" sz="1500" dirty="0" smtClean="0">
                <a:ea typeface="+mn-ea"/>
                <a:cs typeface="+mn-cs"/>
              </a:rPr>
              <a:t> in </a:t>
            </a:r>
            <a:r>
              <a:rPr lang="cs-CZ" sz="1500" dirty="0" err="1" smtClean="0">
                <a:ea typeface="+mn-ea"/>
                <a:cs typeface="+mn-cs"/>
              </a:rPr>
              <a:t>the</a:t>
            </a:r>
            <a:r>
              <a:rPr lang="cs-CZ" sz="1500" dirty="0" smtClean="0">
                <a:ea typeface="+mn-ea"/>
                <a:cs typeface="+mn-cs"/>
              </a:rPr>
              <a:t> </a:t>
            </a:r>
            <a:r>
              <a:rPr lang="cs-CZ" sz="1500" dirty="0" err="1" smtClean="0">
                <a:ea typeface="+mn-ea"/>
                <a:cs typeface="+mn-cs"/>
              </a:rPr>
              <a:t>end</a:t>
            </a:r>
            <a:r>
              <a:rPr lang="cs-CZ" sz="1500" dirty="0" smtClean="0">
                <a:ea typeface="+mn-ea"/>
                <a:cs typeface="+mn-cs"/>
              </a:rPr>
              <a:t>  </a:t>
            </a:r>
            <a:r>
              <a:rPr lang="cs-CZ" sz="1500" dirty="0" err="1" smtClean="0">
                <a:ea typeface="+mn-ea"/>
                <a:cs typeface="+mn-cs"/>
              </a:rPr>
              <a:t>worthless</a:t>
            </a:r>
            <a:endParaRPr lang="cs-CZ" sz="1500" dirty="0" smtClean="0">
              <a:ea typeface="+mn-ea"/>
              <a:cs typeface="+mn-cs"/>
            </a:endParaRPr>
          </a:p>
          <a:p>
            <a:pPr lvl="1" algn="just" fontAlgn="t">
              <a:defRPr/>
            </a:pPr>
            <a:r>
              <a:rPr lang="cs-CZ" sz="1500" dirty="0" err="1" smtClean="0">
                <a:ea typeface="+mn-ea"/>
                <a:cs typeface="+mn-cs"/>
              </a:rPr>
              <a:t>it</a:t>
            </a:r>
            <a:r>
              <a:rPr lang="cs-CZ" sz="1500" dirty="0" smtClean="0">
                <a:ea typeface="+mn-ea"/>
                <a:cs typeface="+mn-cs"/>
              </a:rPr>
              <a:t> </a:t>
            </a:r>
            <a:r>
              <a:rPr lang="cs-CZ" sz="1500" dirty="0" err="1" smtClean="0">
                <a:ea typeface="+mn-ea"/>
                <a:cs typeface="+mn-cs"/>
              </a:rPr>
              <a:t>was</a:t>
            </a:r>
            <a:r>
              <a:rPr lang="cs-CZ" sz="1500" dirty="0" smtClean="0">
                <a:ea typeface="+mn-ea"/>
                <a:cs typeface="+mn-cs"/>
              </a:rPr>
              <a:t> </a:t>
            </a:r>
            <a:r>
              <a:rPr lang="cs-CZ" sz="1500" dirty="0" err="1" smtClean="0">
                <a:ea typeface="+mn-ea"/>
                <a:cs typeface="+mn-cs"/>
              </a:rPr>
              <a:t>an</a:t>
            </a:r>
            <a:r>
              <a:rPr lang="cs-CZ" sz="1500" dirty="0" smtClean="0">
                <a:ea typeface="+mn-ea"/>
                <a:cs typeface="+mn-cs"/>
              </a:rPr>
              <a:t> public </a:t>
            </a:r>
            <a:r>
              <a:rPr lang="cs-CZ" sz="1500" dirty="0" err="1" smtClean="0">
                <a:ea typeface="+mn-ea"/>
                <a:cs typeface="+mn-cs"/>
              </a:rPr>
              <a:t>secret</a:t>
            </a:r>
            <a:r>
              <a:rPr lang="cs-CZ" sz="1500" dirty="0" smtClean="0">
                <a:ea typeface="+mn-ea"/>
                <a:cs typeface="+mn-cs"/>
              </a:rPr>
              <a:t> </a:t>
            </a:r>
            <a:r>
              <a:rPr lang="cs-CZ" sz="1500" dirty="0" err="1" smtClean="0">
                <a:ea typeface="+mn-ea"/>
                <a:cs typeface="+mn-cs"/>
              </a:rPr>
              <a:t>that</a:t>
            </a:r>
            <a:r>
              <a:rPr lang="cs-CZ" sz="1500" dirty="0" smtClean="0">
                <a:ea typeface="+mn-ea"/>
                <a:cs typeface="+mn-cs"/>
              </a:rPr>
              <a:t> 10% </a:t>
            </a:r>
            <a:r>
              <a:rPr lang="cs-CZ" sz="1500" dirty="0" err="1" smtClean="0">
                <a:ea typeface="+mn-ea"/>
                <a:cs typeface="+mn-cs"/>
              </a:rPr>
              <a:t>of</a:t>
            </a:r>
            <a:r>
              <a:rPr lang="cs-CZ" sz="1500" dirty="0" smtClean="0">
                <a:ea typeface="+mn-ea"/>
                <a:cs typeface="+mn-cs"/>
              </a:rPr>
              <a:t> </a:t>
            </a:r>
            <a:r>
              <a:rPr lang="cs-CZ" sz="1500" dirty="0" err="1" smtClean="0">
                <a:ea typeface="+mn-ea"/>
                <a:cs typeface="+mn-cs"/>
              </a:rPr>
              <a:t>the</a:t>
            </a:r>
            <a:r>
              <a:rPr lang="cs-CZ" sz="1500" dirty="0" smtClean="0">
                <a:ea typeface="+mn-ea"/>
                <a:cs typeface="+mn-cs"/>
              </a:rPr>
              <a:t> </a:t>
            </a:r>
            <a:r>
              <a:rPr lang="cs-CZ" sz="1500" dirty="0" err="1" smtClean="0">
                <a:ea typeface="+mn-ea"/>
                <a:cs typeface="+mn-cs"/>
              </a:rPr>
              <a:t>loan</a:t>
            </a:r>
            <a:r>
              <a:rPr lang="cs-CZ" sz="1500" dirty="0" smtClean="0">
                <a:ea typeface="+mn-ea"/>
                <a:cs typeface="+mn-cs"/>
              </a:rPr>
              <a:t> </a:t>
            </a:r>
            <a:r>
              <a:rPr lang="cs-CZ" sz="1500" dirty="0" err="1" smtClean="0">
                <a:ea typeface="+mn-ea"/>
                <a:cs typeface="+mn-cs"/>
              </a:rPr>
              <a:t>granted</a:t>
            </a:r>
            <a:r>
              <a:rPr lang="cs-CZ" sz="1500" dirty="0" smtClean="0">
                <a:ea typeface="+mn-ea"/>
                <a:cs typeface="+mn-cs"/>
              </a:rPr>
              <a:t> </a:t>
            </a:r>
            <a:r>
              <a:rPr lang="cs-CZ" sz="1500" dirty="0" err="1" smtClean="0">
                <a:ea typeface="+mn-ea"/>
                <a:cs typeface="+mn-cs"/>
              </a:rPr>
              <a:t>was</a:t>
            </a:r>
            <a:r>
              <a:rPr lang="cs-CZ" sz="1500" dirty="0" smtClean="0">
                <a:ea typeface="+mn-ea"/>
                <a:cs typeface="+mn-cs"/>
              </a:rPr>
              <a:t> </a:t>
            </a:r>
            <a:r>
              <a:rPr lang="cs-CZ" sz="1500" dirty="0" err="1" smtClean="0">
                <a:ea typeface="+mn-ea"/>
                <a:cs typeface="+mn-cs"/>
              </a:rPr>
              <a:t>left</a:t>
            </a:r>
            <a:r>
              <a:rPr lang="cs-CZ" sz="1500" dirty="0" smtClean="0">
                <a:ea typeface="+mn-ea"/>
                <a:cs typeface="+mn-cs"/>
              </a:rPr>
              <a:t> in </a:t>
            </a:r>
            <a:r>
              <a:rPr lang="cs-CZ" sz="1500" dirty="0" err="1" smtClean="0">
                <a:ea typeface="+mn-ea"/>
                <a:cs typeface="+mn-cs"/>
              </a:rPr>
              <a:t>the</a:t>
            </a:r>
            <a:r>
              <a:rPr lang="cs-CZ" sz="1500" dirty="0" smtClean="0">
                <a:ea typeface="+mn-ea"/>
                <a:cs typeface="+mn-cs"/>
              </a:rPr>
              <a:t> bank</a:t>
            </a:r>
          </a:p>
          <a:p>
            <a:pPr algn="just" fontAlgn="t">
              <a:defRPr/>
            </a:pPr>
            <a:endParaRPr lang="cs-CZ" sz="1700" dirty="0" smtClean="0"/>
          </a:p>
          <a:p>
            <a:pPr algn="just" fontAlgn="t">
              <a:defRPr/>
            </a:pPr>
            <a:r>
              <a:rPr lang="cs-CZ" sz="1700" dirty="0" err="1" smtClean="0"/>
              <a:t>after</a:t>
            </a:r>
            <a:r>
              <a:rPr lang="cs-CZ" sz="1700" dirty="0" smtClean="0"/>
              <a:t> </a:t>
            </a:r>
            <a:r>
              <a:rPr lang="cs-CZ" sz="1700" dirty="0" err="1" smtClean="0"/>
              <a:t>the</a:t>
            </a:r>
            <a:r>
              <a:rPr lang="cs-CZ" sz="1700" dirty="0" smtClean="0"/>
              <a:t> society </a:t>
            </a:r>
            <a:r>
              <a:rPr lang="cs-CZ" sz="1700" dirty="0" err="1" smtClean="0"/>
              <a:t>expanded</a:t>
            </a:r>
            <a:r>
              <a:rPr lang="cs-CZ" sz="1700" dirty="0" smtClean="0"/>
              <a:t> </a:t>
            </a:r>
            <a:r>
              <a:rPr lang="cs-CZ" sz="1700" dirty="0" err="1" smtClean="0"/>
              <a:t>the</a:t>
            </a:r>
            <a:r>
              <a:rPr lang="cs-CZ" sz="1700" dirty="0" smtClean="0"/>
              <a:t> use </a:t>
            </a:r>
            <a:r>
              <a:rPr lang="cs-CZ" sz="1700" dirty="0" err="1" smtClean="0"/>
              <a:t>of</a:t>
            </a:r>
            <a:r>
              <a:rPr lang="cs-CZ" sz="1700" dirty="0" smtClean="0"/>
              <a:t> </a:t>
            </a:r>
            <a:r>
              <a:rPr lang="cs-CZ" sz="1700" dirty="0" err="1" smtClean="0"/>
              <a:t>payment</a:t>
            </a:r>
            <a:r>
              <a:rPr lang="cs-CZ" sz="1700" dirty="0" smtClean="0"/>
              <a:t> </a:t>
            </a:r>
            <a:r>
              <a:rPr lang="cs-CZ" sz="1700" dirty="0" err="1" smtClean="0"/>
              <a:t>cards</a:t>
            </a:r>
            <a:r>
              <a:rPr lang="cs-CZ" sz="1700" dirty="0" smtClean="0"/>
              <a:t> </a:t>
            </a:r>
            <a:r>
              <a:rPr lang="cs-CZ" sz="1700" dirty="0" err="1" smtClean="0"/>
              <a:t>and</a:t>
            </a:r>
            <a:r>
              <a:rPr lang="cs-CZ" sz="1700" dirty="0" smtClean="0"/>
              <a:t> Internet </a:t>
            </a:r>
            <a:r>
              <a:rPr lang="cs-CZ" sz="1700" dirty="0" err="1" smtClean="0"/>
              <a:t>banking</a:t>
            </a:r>
            <a:r>
              <a:rPr lang="cs-CZ" sz="1700" dirty="0" smtClean="0"/>
              <a:t> </a:t>
            </a:r>
            <a:r>
              <a:rPr lang="cs-CZ" sz="1700" dirty="0" err="1" smtClean="0"/>
              <a:t>appears</a:t>
            </a:r>
            <a:r>
              <a:rPr lang="cs-CZ" sz="1700" dirty="0" smtClean="0"/>
              <a:t> </a:t>
            </a:r>
            <a:r>
              <a:rPr lang="cs-CZ" sz="1700" dirty="0" err="1" smtClean="0"/>
              <a:t>phishing</a:t>
            </a:r>
            <a:r>
              <a:rPr lang="cs-CZ" sz="1700" dirty="0" smtClean="0"/>
              <a:t> </a:t>
            </a:r>
            <a:r>
              <a:rPr lang="cs-CZ" sz="1700" dirty="0" err="1" smtClean="0"/>
              <a:t>etc</a:t>
            </a:r>
            <a:r>
              <a:rPr lang="cs-CZ" sz="1700" dirty="0" smtClean="0"/>
              <a:t>.</a:t>
            </a:r>
          </a:p>
          <a:p>
            <a:pPr algn="just" fontAlgn="t">
              <a:buFont typeface="Wingdings" panose="05000000000000000000" pitchFamily="2" charset="2"/>
              <a:buNone/>
              <a:defRPr/>
            </a:pPr>
            <a:endParaRPr lang="cs-CZ" sz="1700" dirty="0" smtClean="0"/>
          </a:p>
          <a:p>
            <a:pPr algn="just" fontAlgn="t">
              <a:defRPr/>
            </a:pPr>
            <a:r>
              <a:rPr lang="cs-CZ" sz="1700" dirty="0" err="1" smtClean="0"/>
              <a:t>computer</a:t>
            </a:r>
            <a:r>
              <a:rPr lang="cs-CZ" sz="1700" dirty="0" smtClean="0"/>
              <a:t> </a:t>
            </a:r>
            <a:r>
              <a:rPr lang="cs-CZ" sz="1700" dirty="0" err="1" smtClean="0"/>
              <a:t>technologies</a:t>
            </a:r>
            <a:r>
              <a:rPr lang="cs-CZ" sz="1700" dirty="0" smtClean="0"/>
              <a:t> are </a:t>
            </a:r>
            <a:r>
              <a:rPr lang="cs-CZ" sz="1700" dirty="0" err="1" smtClean="0"/>
              <a:t>very</a:t>
            </a:r>
            <a:r>
              <a:rPr lang="cs-CZ" sz="1700" dirty="0" smtClean="0"/>
              <a:t> </a:t>
            </a:r>
            <a:r>
              <a:rPr lang="cs-CZ" sz="1700" dirty="0" err="1" smtClean="0"/>
              <a:t>cheap</a:t>
            </a:r>
            <a:r>
              <a:rPr lang="cs-CZ" sz="1700" dirty="0" smtClean="0"/>
              <a:t> </a:t>
            </a:r>
            <a:r>
              <a:rPr lang="cs-CZ" sz="1700" dirty="0" err="1" smtClean="0"/>
              <a:t>and</a:t>
            </a:r>
            <a:r>
              <a:rPr lang="cs-CZ" sz="1700" dirty="0" smtClean="0"/>
              <a:t> </a:t>
            </a:r>
            <a:r>
              <a:rPr lang="cs-CZ" sz="1700" dirty="0" err="1" smtClean="0"/>
              <a:t>the</a:t>
            </a:r>
            <a:r>
              <a:rPr lang="cs-CZ" sz="1700" dirty="0" smtClean="0"/>
              <a:t> </a:t>
            </a:r>
            <a:r>
              <a:rPr lang="cs-CZ" sz="1700" dirty="0" err="1" smtClean="0"/>
              <a:t>costs</a:t>
            </a:r>
            <a:r>
              <a:rPr lang="cs-CZ" sz="1700" dirty="0" smtClean="0"/>
              <a:t> </a:t>
            </a:r>
            <a:r>
              <a:rPr lang="cs-CZ" sz="1700" dirty="0" err="1" smtClean="0"/>
              <a:t>living</a:t>
            </a:r>
            <a:r>
              <a:rPr lang="cs-CZ" sz="1700" dirty="0" smtClean="0"/>
              <a:t> </a:t>
            </a:r>
            <a:r>
              <a:rPr lang="cs-CZ" sz="1700" dirty="0" err="1" smtClean="0"/>
              <a:t>of</a:t>
            </a:r>
            <a:r>
              <a:rPr lang="cs-CZ" sz="1700" dirty="0" smtClean="0"/>
              <a:t> </a:t>
            </a:r>
            <a:r>
              <a:rPr lang="cs-CZ" sz="1700" dirty="0" err="1" smtClean="0"/>
              <a:t>youth</a:t>
            </a:r>
            <a:r>
              <a:rPr lang="cs-CZ" sz="1700" dirty="0" smtClean="0"/>
              <a:t> are </a:t>
            </a:r>
            <a:r>
              <a:rPr lang="cs-CZ" sz="1700" dirty="0" err="1" smtClean="0"/>
              <a:t>increasing</a:t>
            </a:r>
            <a:r>
              <a:rPr lang="cs-CZ" sz="1700" dirty="0" smtClean="0"/>
              <a:t> </a:t>
            </a:r>
          </a:p>
          <a:p>
            <a:pPr algn="just" fontAlgn="t">
              <a:defRPr/>
            </a:pPr>
            <a:endParaRPr lang="cs-CZ" sz="1700" dirty="0" smtClean="0"/>
          </a:p>
          <a:p>
            <a:pPr lvl="1" algn="just" fontAlgn="t">
              <a:defRPr/>
            </a:pPr>
            <a:r>
              <a:rPr lang="cs-CZ" sz="1500" dirty="0" smtClean="0">
                <a:ea typeface="+mn-ea"/>
                <a:cs typeface="+mn-cs"/>
              </a:rPr>
              <a:t>a </a:t>
            </a:r>
            <a:r>
              <a:rPr lang="cs-CZ" sz="1500" dirty="0" err="1" smtClean="0">
                <a:ea typeface="+mn-ea"/>
                <a:cs typeface="+mn-cs"/>
              </a:rPr>
              <a:t>simple</a:t>
            </a:r>
            <a:r>
              <a:rPr lang="cs-CZ" sz="1500" dirty="0" smtClean="0">
                <a:ea typeface="+mn-ea"/>
                <a:cs typeface="+mn-cs"/>
              </a:rPr>
              <a:t> </a:t>
            </a:r>
            <a:r>
              <a:rPr lang="cs-CZ" sz="1500" dirty="0" err="1" smtClean="0">
                <a:ea typeface="+mn-ea"/>
                <a:cs typeface="+mn-cs"/>
              </a:rPr>
              <a:t>solution</a:t>
            </a:r>
            <a:r>
              <a:rPr lang="cs-CZ" sz="1500" dirty="0" smtClean="0">
                <a:ea typeface="+mn-ea"/>
                <a:cs typeface="+mn-cs"/>
              </a:rPr>
              <a:t> </a:t>
            </a:r>
            <a:r>
              <a:rPr lang="cs-CZ" sz="1500" dirty="0" err="1" smtClean="0">
                <a:ea typeface="+mn-ea"/>
                <a:cs typeface="+mn-cs"/>
              </a:rPr>
              <a:t>is</a:t>
            </a:r>
            <a:r>
              <a:rPr lang="cs-CZ" sz="1500" dirty="0" smtClean="0">
                <a:ea typeface="+mn-ea"/>
                <a:cs typeface="+mn-cs"/>
              </a:rPr>
              <a:t> to </a:t>
            </a:r>
            <a:r>
              <a:rPr lang="cs-CZ" sz="1500" dirty="0" err="1" smtClean="0">
                <a:ea typeface="+mn-ea"/>
                <a:cs typeface="+mn-cs"/>
              </a:rPr>
              <a:t>counterfeit</a:t>
            </a:r>
            <a:r>
              <a:rPr lang="cs-CZ" sz="1500" dirty="0" smtClean="0">
                <a:ea typeface="+mn-ea"/>
                <a:cs typeface="+mn-cs"/>
              </a:rPr>
              <a:t> money</a:t>
            </a:r>
          </a:p>
          <a:p>
            <a:pPr algn="just" fontAlgn="t">
              <a:defRPr/>
            </a:pPr>
            <a:endParaRPr lang="cs-CZ" sz="1800" dirty="0" smtClean="0"/>
          </a:p>
          <a:p>
            <a:pPr algn="just">
              <a:defRPr/>
            </a:pPr>
            <a:endParaRPr lang="cs-CZ" sz="1700" dirty="0" smtClean="0"/>
          </a:p>
          <a:p>
            <a:pPr>
              <a:defRPr/>
            </a:pPr>
            <a:endParaRPr lang="cs-CZ" dirty="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pPr algn="ctr"/>
            <a:r>
              <a:rPr lang="cs-CZ" altLang="en-US" b="1" smtClean="0"/>
              <a:t>T</a:t>
            </a:r>
            <a:r>
              <a:rPr lang="en-US" altLang="en-US" b="1" smtClean="0"/>
              <a:t>he influence of </a:t>
            </a:r>
            <a:r>
              <a:rPr lang="cs-CZ" altLang="en-US" b="1" smtClean="0"/>
              <a:t>legal framework</a:t>
            </a:r>
            <a:endParaRPr lang="cs-CZ" altLang="en-US" smtClean="0"/>
          </a:p>
        </p:txBody>
      </p:sp>
      <p:sp>
        <p:nvSpPr>
          <p:cNvPr id="3" name="Zástupný symbol pro obsah 2"/>
          <p:cNvSpPr>
            <a:spLocks noGrp="1"/>
          </p:cNvSpPr>
          <p:nvPr>
            <p:ph idx="1"/>
          </p:nvPr>
        </p:nvSpPr>
        <p:spPr/>
        <p:txBody>
          <a:bodyPr/>
          <a:lstStyle/>
          <a:p>
            <a:pPr algn="just" fontAlgn="t">
              <a:defRPr/>
            </a:pPr>
            <a:r>
              <a:rPr lang="cs-CZ" sz="1700" dirty="0" err="1" smtClean="0"/>
              <a:t>return</a:t>
            </a:r>
            <a:r>
              <a:rPr lang="cs-CZ" sz="1700" dirty="0" smtClean="0"/>
              <a:t> to a market </a:t>
            </a:r>
            <a:r>
              <a:rPr lang="cs-CZ" sz="1700" dirty="0" err="1" smtClean="0"/>
              <a:t>economy</a:t>
            </a:r>
            <a:r>
              <a:rPr lang="cs-CZ" sz="1700" dirty="0" smtClean="0"/>
              <a:t> </a:t>
            </a:r>
            <a:r>
              <a:rPr lang="cs-CZ" sz="1700" dirty="0" err="1" smtClean="0"/>
              <a:t>should</a:t>
            </a:r>
            <a:r>
              <a:rPr lang="cs-CZ" sz="1700" dirty="0" smtClean="0"/>
              <a:t> </a:t>
            </a:r>
            <a:r>
              <a:rPr lang="cs-CZ" sz="1700" dirty="0" err="1" smtClean="0"/>
              <a:t>naturally</a:t>
            </a:r>
            <a:r>
              <a:rPr lang="cs-CZ" sz="1700" dirty="0" smtClean="0"/>
              <a:t> </a:t>
            </a:r>
            <a:r>
              <a:rPr lang="cs-CZ" sz="1700" dirty="0" err="1" smtClean="0"/>
              <a:t>be</a:t>
            </a:r>
            <a:r>
              <a:rPr lang="cs-CZ" sz="1700" dirty="0" smtClean="0"/>
              <a:t> </a:t>
            </a:r>
            <a:r>
              <a:rPr lang="cs-CZ" sz="1700" dirty="0" err="1" smtClean="0"/>
              <a:t>accompanied</a:t>
            </a:r>
            <a:r>
              <a:rPr lang="cs-CZ" sz="1700" dirty="0" smtClean="0"/>
              <a:t> by </a:t>
            </a:r>
            <a:r>
              <a:rPr lang="cs-CZ" sz="1700" dirty="0" err="1" smtClean="0"/>
              <a:t>the</a:t>
            </a:r>
            <a:r>
              <a:rPr lang="cs-CZ" sz="1700" dirty="0" smtClean="0"/>
              <a:t> </a:t>
            </a:r>
            <a:r>
              <a:rPr lang="cs-CZ" sz="1700" dirty="0" err="1" smtClean="0"/>
              <a:t>appropriate</a:t>
            </a:r>
            <a:r>
              <a:rPr lang="cs-CZ" sz="1700" dirty="0" smtClean="0"/>
              <a:t> </a:t>
            </a:r>
            <a:r>
              <a:rPr lang="cs-CZ" sz="1700" dirty="0" err="1" smtClean="0"/>
              <a:t>criminal</a:t>
            </a:r>
            <a:r>
              <a:rPr lang="cs-CZ" sz="1700" dirty="0" smtClean="0"/>
              <a:t> </a:t>
            </a:r>
            <a:r>
              <a:rPr lang="cs-CZ" sz="1700" dirty="0" err="1" smtClean="0"/>
              <a:t>and</a:t>
            </a:r>
            <a:r>
              <a:rPr lang="cs-CZ" sz="1700" dirty="0" smtClean="0"/>
              <a:t> non </a:t>
            </a:r>
            <a:r>
              <a:rPr lang="cs-CZ" sz="1700" dirty="0" err="1" smtClean="0"/>
              <a:t>criminal</a:t>
            </a:r>
            <a:r>
              <a:rPr lang="cs-CZ" sz="1700" dirty="0" smtClean="0"/>
              <a:t> </a:t>
            </a:r>
            <a:r>
              <a:rPr lang="cs-CZ" sz="1700" dirty="0" err="1" smtClean="0"/>
              <a:t>legal</a:t>
            </a:r>
            <a:r>
              <a:rPr lang="cs-CZ" sz="1700" dirty="0" smtClean="0"/>
              <a:t> </a:t>
            </a:r>
            <a:r>
              <a:rPr lang="cs-CZ" sz="1700" dirty="0" err="1" smtClean="0"/>
              <a:t>environment</a:t>
            </a:r>
            <a:r>
              <a:rPr lang="cs-CZ" sz="1700" dirty="0" smtClean="0"/>
              <a:t>.</a:t>
            </a:r>
          </a:p>
          <a:p>
            <a:pPr algn="just" fontAlgn="t">
              <a:defRPr/>
            </a:pPr>
            <a:endParaRPr lang="cs-CZ" sz="1700" dirty="0" smtClean="0"/>
          </a:p>
          <a:p>
            <a:pPr algn="just" fontAlgn="t">
              <a:defRPr/>
            </a:pPr>
            <a:r>
              <a:rPr lang="cs-CZ" sz="1700" dirty="0" err="1" smtClean="0"/>
              <a:t>changes</a:t>
            </a:r>
            <a:r>
              <a:rPr lang="cs-CZ" sz="1700" dirty="0" smtClean="0"/>
              <a:t> in </a:t>
            </a:r>
            <a:r>
              <a:rPr lang="cs-CZ" sz="1700" dirty="0" err="1" smtClean="0"/>
              <a:t>ownership</a:t>
            </a:r>
            <a:r>
              <a:rPr lang="cs-CZ" sz="1700" dirty="0" smtClean="0"/>
              <a:t>, </a:t>
            </a:r>
            <a:r>
              <a:rPr lang="cs-CZ" sz="1700" dirty="0" err="1" smtClean="0"/>
              <a:t>under</a:t>
            </a:r>
            <a:r>
              <a:rPr lang="cs-CZ" sz="1700" dirty="0" smtClean="0"/>
              <a:t> </a:t>
            </a:r>
            <a:r>
              <a:rPr lang="cs-CZ" sz="1700" dirty="0" err="1" smtClean="0"/>
              <a:t>which</a:t>
            </a:r>
            <a:r>
              <a:rPr lang="cs-CZ" sz="1700" dirty="0" smtClean="0"/>
              <a:t> </a:t>
            </a:r>
            <a:r>
              <a:rPr lang="cs-CZ" sz="1700" dirty="0" err="1" smtClean="0"/>
              <a:t>there</a:t>
            </a:r>
            <a:r>
              <a:rPr lang="cs-CZ" sz="1700" dirty="0" smtClean="0"/>
              <a:t> </a:t>
            </a:r>
            <a:r>
              <a:rPr lang="cs-CZ" sz="1700" dirty="0" err="1" smtClean="0"/>
              <a:t>was</a:t>
            </a:r>
            <a:r>
              <a:rPr lang="cs-CZ" sz="1700" dirty="0" smtClean="0"/>
              <a:t> a </a:t>
            </a:r>
            <a:r>
              <a:rPr lang="cs-CZ" sz="1700" dirty="0" err="1" smtClean="0"/>
              <a:t>massive</a:t>
            </a:r>
            <a:r>
              <a:rPr lang="cs-CZ" sz="1700" dirty="0" smtClean="0"/>
              <a:t> transfer </a:t>
            </a:r>
            <a:r>
              <a:rPr lang="cs-CZ" sz="1700" dirty="0" err="1" smtClean="0"/>
              <a:t>of</a:t>
            </a:r>
            <a:r>
              <a:rPr lang="cs-CZ" sz="1700" dirty="0" smtClean="0"/>
              <a:t> </a:t>
            </a:r>
            <a:r>
              <a:rPr lang="cs-CZ" sz="1700" dirty="0" err="1" smtClean="0"/>
              <a:t>assets</a:t>
            </a:r>
            <a:r>
              <a:rPr lang="cs-CZ" sz="1700" dirty="0" smtClean="0"/>
              <a:t>, </a:t>
            </a:r>
            <a:r>
              <a:rPr lang="cs-CZ" sz="1700" dirty="0" err="1" smtClean="0"/>
              <a:t>took</a:t>
            </a:r>
            <a:r>
              <a:rPr lang="cs-CZ" sz="1700" dirty="0" smtClean="0"/>
              <a:t> </a:t>
            </a:r>
            <a:r>
              <a:rPr lang="cs-CZ" sz="1700" dirty="0" err="1" smtClean="0"/>
              <a:t>place</a:t>
            </a:r>
            <a:r>
              <a:rPr lang="cs-CZ" sz="1700" dirty="0" smtClean="0"/>
              <a:t> </a:t>
            </a:r>
            <a:r>
              <a:rPr lang="cs-CZ" sz="1700" dirty="0" err="1" smtClean="0"/>
              <a:t>so</a:t>
            </a:r>
            <a:r>
              <a:rPr lang="cs-CZ" sz="1700" dirty="0" smtClean="0"/>
              <a:t> </a:t>
            </a:r>
            <a:r>
              <a:rPr lang="cs-CZ" sz="1700" dirty="0" err="1" smtClean="0"/>
              <a:t>quickly</a:t>
            </a:r>
            <a:r>
              <a:rPr lang="cs-CZ" sz="1700" dirty="0" smtClean="0"/>
              <a:t>, </a:t>
            </a:r>
            <a:r>
              <a:rPr lang="cs-CZ" sz="1700" dirty="0" err="1" smtClean="0"/>
              <a:t>that</a:t>
            </a:r>
            <a:r>
              <a:rPr lang="cs-CZ" sz="1700" dirty="0" smtClean="0"/>
              <a:t> </a:t>
            </a:r>
            <a:r>
              <a:rPr lang="cs-CZ" sz="1700" dirty="0" err="1" smtClean="0"/>
              <a:t>the</a:t>
            </a:r>
            <a:r>
              <a:rPr lang="cs-CZ" sz="1700" dirty="0" smtClean="0"/>
              <a:t> </a:t>
            </a:r>
            <a:r>
              <a:rPr lang="cs-CZ" sz="1700" dirty="0" err="1" smtClean="0"/>
              <a:t>legal</a:t>
            </a:r>
            <a:r>
              <a:rPr lang="cs-CZ" sz="1700" dirty="0" smtClean="0"/>
              <a:t> </a:t>
            </a:r>
            <a:r>
              <a:rPr lang="cs-CZ" sz="1700" dirty="0" err="1" smtClean="0"/>
              <a:t>regulation</a:t>
            </a:r>
            <a:r>
              <a:rPr lang="cs-CZ" sz="1700" dirty="0" smtClean="0"/>
              <a:t> </a:t>
            </a:r>
            <a:r>
              <a:rPr lang="cs-CZ" sz="1700" dirty="0" err="1" smtClean="0"/>
              <a:t>was</a:t>
            </a:r>
            <a:r>
              <a:rPr lang="cs-CZ" sz="1700" dirty="0" smtClean="0"/>
              <a:t> not </a:t>
            </a:r>
            <a:r>
              <a:rPr lang="cs-CZ" sz="1700" dirty="0" err="1" smtClean="0"/>
              <a:t>able</a:t>
            </a:r>
            <a:r>
              <a:rPr lang="cs-CZ" sz="1700" dirty="0" smtClean="0"/>
              <a:t> to </a:t>
            </a:r>
            <a:r>
              <a:rPr lang="cs-CZ" sz="1700" dirty="0" err="1" smtClean="0"/>
              <a:t>respond</a:t>
            </a:r>
            <a:r>
              <a:rPr lang="cs-CZ" sz="1700" dirty="0" smtClean="0"/>
              <a:t> </a:t>
            </a:r>
            <a:r>
              <a:rPr lang="cs-CZ" sz="1700" dirty="0" err="1" smtClean="0"/>
              <a:t>it</a:t>
            </a:r>
            <a:r>
              <a:rPr lang="cs-CZ" sz="1700" dirty="0" smtClean="0"/>
              <a:t> </a:t>
            </a:r>
            <a:r>
              <a:rPr lang="cs-CZ" sz="1700" dirty="0" err="1" smtClean="0"/>
              <a:t>and</a:t>
            </a:r>
            <a:r>
              <a:rPr lang="cs-CZ" sz="1700" dirty="0" smtClean="0"/>
              <a:t> </a:t>
            </a:r>
            <a:r>
              <a:rPr lang="cs-CZ" sz="1700" dirty="0" err="1" smtClean="0"/>
              <a:t>if</a:t>
            </a:r>
            <a:r>
              <a:rPr lang="cs-CZ" sz="1700" dirty="0" smtClean="0"/>
              <a:t> </a:t>
            </a:r>
            <a:r>
              <a:rPr lang="cs-CZ" sz="1700" dirty="0" err="1" smtClean="0"/>
              <a:t>yes</a:t>
            </a:r>
            <a:r>
              <a:rPr lang="cs-CZ" sz="1700" dirty="0" smtClean="0"/>
              <a:t> </a:t>
            </a:r>
            <a:r>
              <a:rPr lang="cs-CZ" sz="1700" dirty="0" err="1" smtClean="0"/>
              <a:t>it</a:t>
            </a:r>
            <a:r>
              <a:rPr lang="cs-CZ" sz="1700" dirty="0" smtClean="0"/>
              <a:t> </a:t>
            </a:r>
            <a:r>
              <a:rPr lang="cs-CZ" sz="1700" dirty="0" err="1" smtClean="0"/>
              <a:t>was</a:t>
            </a:r>
            <a:r>
              <a:rPr lang="cs-CZ" sz="1700" dirty="0" smtClean="0"/>
              <a:t> </a:t>
            </a:r>
            <a:r>
              <a:rPr lang="cs-CZ" sz="1700" dirty="0" err="1" smtClean="0"/>
              <a:t>with</a:t>
            </a:r>
            <a:r>
              <a:rPr lang="cs-CZ" sz="1700" dirty="0" smtClean="0"/>
              <a:t> </a:t>
            </a:r>
            <a:r>
              <a:rPr lang="cs-CZ" sz="1700" dirty="0" err="1" smtClean="0"/>
              <a:t>considerable</a:t>
            </a:r>
            <a:r>
              <a:rPr lang="cs-CZ" sz="1700" dirty="0" smtClean="0"/>
              <a:t> </a:t>
            </a:r>
            <a:r>
              <a:rPr lang="cs-CZ" sz="1700" dirty="0" err="1" smtClean="0"/>
              <a:t>delay</a:t>
            </a:r>
            <a:endParaRPr lang="cs-CZ" sz="1700" dirty="0" smtClean="0"/>
          </a:p>
          <a:p>
            <a:pPr algn="just" fontAlgn="t">
              <a:defRPr/>
            </a:pPr>
            <a:endParaRPr lang="cs-CZ" sz="1700" dirty="0" smtClean="0"/>
          </a:p>
          <a:p>
            <a:pPr algn="just" fontAlgn="t">
              <a:defRPr/>
            </a:pPr>
            <a:r>
              <a:rPr lang="cs-CZ" sz="1700" dirty="0" err="1" smtClean="0"/>
              <a:t>legal</a:t>
            </a:r>
            <a:r>
              <a:rPr lang="cs-CZ" sz="1700" dirty="0" smtClean="0"/>
              <a:t> </a:t>
            </a:r>
            <a:r>
              <a:rPr lang="cs-CZ" sz="1700" dirty="0" err="1" smtClean="0"/>
              <a:t>regulation</a:t>
            </a:r>
            <a:r>
              <a:rPr lang="cs-CZ" sz="1700" dirty="0" smtClean="0"/>
              <a:t> </a:t>
            </a:r>
            <a:r>
              <a:rPr lang="cs-CZ" sz="1700" dirty="0" err="1" smtClean="0"/>
              <a:t>from</a:t>
            </a:r>
            <a:r>
              <a:rPr lang="cs-CZ" sz="1700" dirty="0" smtClean="0"/>
              <a:t> </a:t>
            </a:r>
            <a:r>
              <a:rPr lang="cs-CZ" sz="1700" dirty="0" err="1" smtClean="0"/>
              <a:t>that</a:t>
            </a:r>
            <a:r>
              <a:rPr lang="cs-CZ" sz="1700" dirty="0" smtClean="0"/>
              <a:t> </a:t>
            </a:r>
            <a:r>
              <a:rPr lang="cs-CZ" sz="1700" dirty="0" err="1" smtClean="0"/>
              <a:t>time</a:t>
            </a:r>
            <a:r>
              <a:rPr lang="cs-CZ" sz="1700" dirty="0" smtClean="0"/>
              <a:t> </a:t>
            </a:r>
            <a:r>
              <a:rPr lang="cs-CZ" sz="1700" dirty="0" err="1" smtClean="0"/>
              <a:t>lacks</a:t>
            </a:r>
            <a:r>
              <a:rPr lang="cs-CZ" sz="1700" dirty="0" smtClean="0"/>
              <a:t> </a:t>
            </a:r>
            <a:r>
              <a:rPr lang="cs-CZ" sz="1700" dirty="0" err="1" smtClean="0"/>
              <a:t>the</a:t>
            </a:r>
            <a:r>
              <a:rPr lang="cs-CZ" sz="1700" dirty="0" smtClean="0"/>
              <a:t> </a:t>
            </a:r>
            <a:r>
              <a:rPr lang="cs-CZ" sz="1700" dirty="0" err="1" smtClean="0"/>
              <a:t>complexity</a:t>
            </a:r>
            <a:r>
              <a:rPr lang="cs-CZ" sz="1700" dirty="0" smtClean="0"/>
              <a:t> </a:t>
            </a:r>
            <a:r>
              <a:rPr lang="cs-CZ" sz="1700" dirty="0" err="1" smtClean="0"/>
              <a:t>and</a:t>
            </a:r>
            <a:r>
              <a:rPr lang="cs-CZ" sz="1700" dirty="0" smtClean="0"/>
              <a:t> </a:t>
            </a:r>
            <a:r>
              <a:rPr lang="cs-CZ" sz="1700" dirty="0" err="1" smtClean="0"/>
              <a:t>interconnection</a:t>
            </a:r>
            <a:r>
              <a:rPr lang="cs-CZ" sz="1700" dirty="0" smtClean="0"/>
              <a:t> </a:t>
            </a:r>
            <a:r>
              <a:rPr lang="cs-CZ" sz="1700" dirty="0" err="1" smtClean="0"/>
              <a:t>and</a:t>
            </a:r>
            <a:r>
              <a:rPr lang="cs-CZ" sz="1700" dirty="0" smtClean="0"/>
              <a:t> </a:t>
            </a:r>
            <a:r>
              <a:rPr lang="cs-CZ" sz="1700" dirty="0" err="1" smtClean="0"/>
              <a:t>is</a:t>
            </a:r>
            <a:r>
              <a:rPr lang="cs-CZ" sz="1700" dirty="0" smtClean="0"/>
              <a:t> </a:t>
            </a:r>
            <a:r>
              <a:rPr lang="cs-CZ" sz="1700" dirty="0" err="1" smtClean="0"/>
              <a:t>unclear</a:t>
            </a:r>
            <a:r>
              <a:rPr lang="cs-CZ" sz="1700" dirty="0" smtClean="0"/>
              <a:t> </a:t>
            </a:r>
          </a:p>
          <a:p>
            <a:pPr algn="just" fontAlgn="t">
              <a:defRPr/>
            </a:pPr>
            <a:endParaRPr lang="cs-CZ" sz="1700" dirty="0" smtClean="0"/>
          </a:p>
          <a:p>
            <a:pPr lvl="1" algn="just" fontAlgn="t">
              <a:defRPr/>
            </a:pPr>
            <a:r>
              <a:rPr lang="cs-CZ" sz="1500" dirty="0" err="1" smtClean="0">
                <a:ea typeface="+mn-ea"/>
                <a:cs typeface="+mn-cs"/>
              </a:rPr>
              <a:t>it</a:t>
            </a:r>
            <a:r>
              <a:rPr lang="cs-CZ" sz="1500" dirty="0" smtClean="0">
                <a:ea typeface="+mn-ea"/>
                <a:cs typeface="+mn-cs"/>
              </a:rPr>
              <a:t> </a:t>
            </a:r>
            <a:r>
              <a:rPr lang="cs-CZ" sz="1500" dirty="0" err="1" smtClean="0">
                <a:ea typeface="+mn-ea"/>
                <a:cs typeface="+mn-cs"/>
              </a:rPr>
              <a:t>was</a:t>
            </a:r>
            <a:r>
              <a:rPr lang="cs-CZ" sz="1500" dirty="0" smtClean="0">
                <a:ea typeface="+mn-ea"/>
                <a:cs typeface="+mn-cs"/>
              </a:rPr>
              <a:t> </a:t>
            </a:r>
            <a:r>
              <a:rPr lang="cs-CZ" sz="1500" dirty="0" err="1" smtClean="0">
                <a:ea typeface="+mn-ea"/>
                <a:cs typeface="+mn-cs"/>
              </a:rPr>
              <a:t>created</a:t>
            </a:r>
            <a:r>
              <a:rPr lang="cs-CZ" sz="1500" dirty="0" smtClean="0">
                <a:ea typeface="+mn-ea"/>
                <a:cs typeface="+mn-cs"/>
              </a:rPr>
              <a:t> </a:t>
            </a:r>
            <a:r>
              <a:rPr lang="cs-CZ" sz="1500" dirty="0" err="1" smtClean="0">
                <a:ea typeface="+mn-ea"/>
                <a:cs typeface="+mn-cs"/>
              </a:rPr>
              <a:t>through</a:t>
            </a:r>
            <a:r>
              <a:rPr lang="cs-CZ" sz="1500" dirty="0" smtClean="0">
                <a:ea typeface="+mn-ea"/>
                <a:cs typeface="+mn-cs"/>
              </a:rPr>
              <a:t> </a:t>
            </a:r>
            <a:r>
              <a:rPr lang="cs-CZ" sz="1500" dirty="0" err="1" smtClean="0">
                <a:ea typeface="+mn-ea"/>
                <a:cs typeface="+mn-cs"/>
              </a:rPr>
              <a:t>method</a:t>
            </a:r>
            <a:r>
              <a:rPr lang="cs-CZ" sz="1500" dirty="0" smtClean="0">
                <a:ea typeface="+mn-ea"/>
                <a:cs typeface="+mn-cs"/>
              </a:rPr>
              <a:t> </a:t>
            </a:r>
            <a:r>
              <a:rPr lang="cs-CZ" sz="1500" dirty="0" err="1" smtClean="0">
                <a:ea typeface="+mn-ea"/>
                <a:cs typeface="+mn-cs"/>
              </a:rPr>
              <a:t>of</a:t>
            </a:r>
            <a:r>
              <a:rPr lang="cs-CZ" sz="1500" dirty="0" smtClean="0">
                <a:ea typeface="+mn-ea"/>
                <a:cs typeface="+mn-cs"/>
              </a:rPr>
              <a:t> trial </a:t>
            </a:r>
            <a:r>
              <a:rPr lang="cs-CZ" sz="1500" dirty="0" err="1" smtClean="0">
                <a:ea typeface="+mn-ea"/>
                <a:cs typeface="+mn-cs"/>
              </a:rPr>
              <a:t>and</a:t>
            </a:r>
            <a:r>
              <a:rPr lang="cs-CZ" sz="1500" dirty="0" smtClean="0">
                <a:ea typeface="+mn-ea"/>
                <a:cs typeface="+mn-cs"/>
              </a:rPr>
              <a:t>  </a:t>
            </a:r>
            <a:r>
              <a:rPr lang="cs-CZ" sz="1500" dirty="0" err="1" smtClean="0">
                <a:ea typeface="+mn-ea"/>
                <a:cs typeface="+mn-cs"/>
              </a:rPr>
              <a:t>error</a:t>
            </a:r>
            <a:endParaRPr lang="cs-CZ" sz="1500" dirty="0" smtClean="0">
              <a:ea typeface="+mn-ea"/>
              <a:cs typeface="+mn-cs"/>
            </a:endParaRPr>
          </a:p>
          <a:p>
            <a:pPr algn="just" fontAlgn="t">
              <a:defRPr/>
            </a:pPr>
            <a:endParaRPr lang="cs-CZ" sz="1700" dirty="0" smtClean="0"/>
          </a:p>
          <a:p>
            <a:pPr algn="just" fontAlgn="t">
              <a:defRPr/>
            </a:pPr>
            <a:r>
              <a:rPr lang="cs-CZ" sz="1700" dirty="0" err="1" smtClean="0"/>
              <a:t>newly</a:t>
            </a:r>
            <a:r>
              <a:rPr lang="cs-CZ" sz="1700" dirty="0" smtClean="0"/>
              <a:t> </a:t>
            </a:r>
            <a:r>
              <a:rPr lang="cs-CZ" sz="1700" dirty="0" err="1" smtClean="0"/>
              <a:t>adopted</a:t>
            </a:r>
            <a:r>
              <a:rPr lang="cs-CZ" sz="1700" dirty="0" smtClean="0"/>
              <a:t> </a:t>
            </a:r>
            <a:r>
              <a:rPr lang="cs-CZ" sz="1700" dirty="0" err="1" smtClean="0"/>
              <a:t>legal</a:t>
            </a:r>
            <a:r>
              <a:rPr lang="cs-CZ" sz="1700" dirty="0" smtClean="0"/>
              <a:t> </a:t>
            </a:r>
            <a:r>
              <a:rPr lang="cs-CZ" sz="1700" dirty="0" err="1" smtClean="0"/>
              <a:t>regulation</a:t>
            </a:r>
            <a:r>
              <a:rPr lang="cs-CZ" sz="1700" dirty="0" smtClean="0"/>
              <a:t> </a:t>
            </a:r>
            <a:r>
              <a:rPr lang="cs-CZ" sz="1700" dirty="0" err="1" smtClean="0"/>
              <a:t>was</a:t>
            </a:r>
            <a:r>
              <a:rPr lang="cs-CZ" sz="1700" dirty="0" smtClean="0"/>
              <a:t> not </a:t>
            </a:r>
            <a:r>
              <a:rPr lang="cs-CZ" sz="1700" dirty="0" err="1" smtClean="0"/>
              <a:t>generally</a:t>
            </a:r>
            <a:r>
              <a:rPr lang="cs-CZ" sz="1700" dirty="0" smtClean="0"/>
              <a:t> </a:t>
            </a:r>
            <a:r>
              <a:rPr lang="cs-CZ" sz="1700" dirty="0" err="1" smtClean="0"/>
              <a:t>well</a:t>
            </a:r>
            <a:r>
              <a:rPr lang="cs-CZ" sz="1700" dirty="0" smtClean="0"/>
              <a:t>-</a:t>
            </a:r>
            <a:r>
              <a:rPr lang="cs-CZ" sz="1700" dirty="0" err="1" smtClean="0"/>
              <a:t>elaborated</a:t>
            </a:r>
            <a:r>
              <a:rPr lang="cs-CZ" sz="1700" dirty="0" smtClean="0"/>
              <a:t> in </a:t>
            </a:r>
            <a:r>
              <a:rPr lang="cs-CZ" sz="1700" dirty="0" err="1" smtClean="0"/>
              <a:t>order</a:t>
            </a:r>
            <a:r>
              <a:rPr lang="cs-CZ" sz="1700" dirty="0" smtClean="0"/>
              <a:t> to </a:t>
            </a:r>
            <a:r>
              <a:rPr lang="cs-CZ" sz="1700" dirty="0" err="1" smtClean="0"/>
              <a:t>accurately</a:t>
            </a:r>
            <a:r>
              <a:rPr lang="cs-CZ" sz="1700" dirty="0" smtClean="0"/>
              <a:t> </a:t>
            </a:r>
            <a:r>
              <a:rPr lang="cs-CZ" sz="1700" dirty="0" err="1" smtClean="0"/>
              <a:t>and</a:t>
            </a:r>
            <a:r>
              <a:rPr lang="cs-CZ" sz="1700" dirty="0" smtClean="0"/>
              <a:t> </a:t>
            </a:r>
            <a:r>
              <a:rPr lang="cs-CZ" sz="1700" dirty="0" err="1" smtClean="0"/>
              <a:t>clearly</a:t>
            </a:r>
            <a:r>
              <a:rPr lang="cs-CZ" sz="1700" dirty="0" smtClean="0"/>
              <a:t> </a:t>
            </a:r>
            <a:r>
              <a:rPr lang="cs-CZ" sz="1700" dirty="0" err="1" smtClean="0"/>
              <a:t>communicate</a:t>
            </a:r>
            <a:r>
              <a:rPr lang="cs-CZ" sz="1700" dirty="0" smtClean="0"/>
              <a:t> </a:t>
            </a:r>
            <a:r>
              <a:rPr lang="cs-CZ" sz="1700" dirty="0" err="1" smtClean="0"/>
              <a:t>their</a:t>
            </a:r>
            <a:r>
              <a:rPr lang="cs-CZ" sz="1700" dirty="0" smtClean="0"/>
              <a:t> </a:t>
            </a:r>
            <a:r>
              <a:rPr lang="cs-CZ" sz="1700" dirty="0" err="1" smtClean="0"/>
              <a:t>intent</a:t>
            </a:r>
            <a:r>
              <a:rPr lang="cs-CZ" sz="1700" dirty="0" smtClean="0"/>
              <a:t> </a:t>
            </a:r>
            <a:r>
              <a:rPr lang="cs-CZ" sz="1700" dirty="0" err="1" smtClean="0"/>
              <a:t>and</a:t>
            </a:r>
            <a:r>
              <a:rPr lang="cs-CZ" sz="1700" dirty="0" smtClean="0"/>
              <a:t> </a:t>
            </a:r>
            <a:r>
              <a:rPr lang="cs-CZ" sz="1700" dirty="0" err="1" smtClean="0"/>
              <a:t>purpose</a:t>
            </a:r>
            <a:endParaRPr lang="cs-CZ" sz="1700" dirty="0" smtClean="0"/>
          </a:p>
          <a:p>
            <a:pPr algn="just">
              <a:defRPr/>
            </a:pPr>
            <a:endParaRPr lang="cs-CZ" sz="1700" dirty="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p:txBody>
          <a:bodyPr/>
          <a:lstStyle/>
          <a:p>
            <a:pPr algn="ctr"/>
            <a:r>
              <a:rPr lang="cs-CZ" altLang="en-US" b="1" smtClean="0"/>
              <a:t>T</a:t>
            </a:r>
            <a:r>
              <a:rPr lang="en-US" altLang="en-US" b="1" smtClean="0"/>
              <a:t>he influence of</a:t>
            </a:r>
            <a:r>
              <a:rPr lang="cs-CZ" altLang="en-US" b="1" smtClean="0"/>
              <a:t> morality</a:t>
            </a:r>
            <a:endParaRPr lang="cs-CZ" altLang="en-US" smtClean="0"/>
          </a:p>
        </p:txBody>
      </p:sp>
      <p:sp>
        <p:nvSpPr>
          <p:cNvPr id="12291" name="Zástupný symbol pro obsah 2"/>
          <p:cNvSpPr>
            <a:spLocks noGrp="1"/>
          </p:cNvSpPr>
          <p:nvPr>
            <p:ph idx="1"/>
          </p:nvPr>
        </p:nvSpPr>
        <p:spPr/>
        <p:txBody>
          <a:bodyPr/>
          <a:lstStyle/>
          <a:p>
            <a:pPr algn="just" fontAlgn="t"/>
            <a:endParaRPr lang="cs-CZ" altLang="en-US" sz="1700" smtClean="0"/>
          </a:p>
          <a:p>
            <a:pPr algn="just" fontAlgn="t"/>
            <a:r>
              <a:rPr lang="cs-CZ" altLang="en-US" sz="1700" smtClean="0"/>
              <a:t>for an economic criminality is significant that is not characterized by violence and does not cause defensive reactions of victims who often are not known</a:t>
            </a:r>
          </a:p>
          <a:p>
            <a:pPr algn="just" fontAlgn="t"/>
            <a:endParaRPr lang="cs-CZ" altLang="en-US" sz="1700" smtClean="0"/>
          </a:p>
          <a:p>
            <a:pPr algn="just" fontAlgn="t"/>
            <a:r>
              <a:rPr lang="cs-CZ" altLang="en-US" sz="1700" smtClean="0"/>
              <a:t>it is often tolerated by society and taken for granted, what belongs to</a:t>
            </a:r>
          </a:p>
          <a:p>
            <a:pPr algn="just" fontAlgn="t"/>
            <a:endParaRPr lang="cs-CZ" altLang="en-US" sz="1700" smtClean="0"/>
          </a:p>
          <a:p>
            <a:pPr algn="just" fontAlgn="t"/>
            <a:r>
              <a:rPr lang="cs-CZ" altLang="en-US" sz="1700" smtClean="0"/>
              <a:t>b</a:t>
            </a:r>
            <a:r>
              <a:rPr lang="en-GB" altLang="en-US" sz="1700" smtClean="0"/>
              <a:t>usinessman </a:t>
            </a:r>
            <a:r>
              <a:rPr lang="cs-CZ" altLang="en-US" sz="1700" smtClean="0"/>
              <a:t>who is able optimally minimize tax base and trick the State on taxes is considered as successful. </a:t>
            </a:r>
          </a:p>
          <a:p>
            <a:pPr algn="just" fontAlgn="t">
              <a:buFont typeface="Wingdings" panose="05000000000000000000" pitchFamily="2" charset="2"/>
              <a:buNone/>
            </a:pPr>
            <a:r>
              <a:rPr lang="en-GB" altLang="en-US" sz="1700" smtClean="0"/>
              <a:t> </a:t>
            </a:r>
            <a:endParaRPr lang="cs-CZ" altLang="en-US" sz="1700" smtClean="0"/>
          </a:p>
          <a:p>
            <a:pPr algn="just" fontAlgn="t"/>
            <a:r>
              <a:rPr lang="en-GB" altLang="en-US" sz="1700" smtClean="0"/>
              <a:t>“Who does not steal robs own family”</a:t>
            </a:r>
            <a:endParaRPr lang="cs-CZ" altLang="en-US" sz="1700" smtClean="0"/>
          </a:p>
          <a:p>
            <a:pPr algn="just" fontAlgn="t"/>
            <a:endParaRPr lang="cs-CZ" altLang="en-US" sz="1700" smtClean="0"/>
          </a:p>
          <a:p>
            <a:pPr algn="just" fontAlgn="t"/>
            <a:r>
              <a:rPr lang="cs-CZ" altLang="en-US" sz="1700" smtClean="0"/>
              <a:t>generally, everyone stands up against corruption but corruption in healthcare is generally tolerated.</a:t>
            </a:r>
          </a:p>
          <a:p>
            <a:endParaRPr lang="cs-CZ" altLang="en-US" smtClean="0"/>
          </a:p>
        </p:txBody>
      </p:sp>
      <p:sp>
        <p:nvSpPr>
          <p:cNvPr id="4" name="Zástupný symbol pro zápatí 3"/>
          <p:cNvSpPr>
            <a:spLocks noGrp="1"/>
          </p:cNvSpPr>
          <p:nvPr>
            <p:ph type="ftr" sz="quarter" idx="10"/>
          </p:nvPr>
        </p:nvSpPr>
        <p:spPr/>
        <p:txBody>
          <a:bodyPr/>
          <a:lstStyle/>
          <a:p>
            <a:pPr>
              <a:defRPr/>
            </a:pPr>
            <a:r>
              <a:rPr lang="en-US"/>
              <a:t>Selected problems of Czech Criminal Law, </a:t>
            </a:r>
            <a:r>
              <a:rPr lang="cs-CZ"/>
              <a:t>8</a:t>
            </a:r>
            <a:r>
              <a:rPr lang="en-US"/>
              <a:t>t</a:t>
            </a:r>
            <a:r>
              <a:rPr lang="cs-CZ"/>
              <a:t>h</a:t>
            </a:r>
            <a:r>
              <a:rPr lang="en-US"/>
              <a:t>. </a:t>
            </a:r>
            <a:r>
              <a:rPr lang="cs-CZ"/>
              <a:t>November</a:t>
            </a:r>
            <a:r>
              <a:rPr lang="en-US"/>
              <a:t>, 2017 </a:t>
            </a:r>
            <a:endParaRPr lang="cs-CZ"/>
          </a:p>
        </p:txBody>
      </p:sp>
    </p:spTree>
  </p:cSld>
  <p:clrMapOvr>
    <a:masterClrMapping/>
  </p:clrMapOvr>
</p:sld>
</file>

<file path=ppt/theme/theme1.xml><?xml version="1.0" encoding="utf-8"?>
<a:theme xmlns:a="http://schemas.openxmlformats.org/drawingml/2006/main" name="PF_PPT_prezentace">
  <a:themeElements>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PF_PPT_prezentace">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PF_PPT_prezentac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PF_PPT_prezentac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PF_PPT_prezentac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PF_PPT_prezentac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PF_PPT_prezentac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PF_PPT_prezentac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PF_PPT_prezentac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PF_PPT_prezentace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2599</TotalTime>
  <Words>2202</Words>
  <Application>Microsoft Office PowerPoint</Application>
  <PresentationFormat>Předvádění na obrazovce (4:3)</PresentationFormat>
  <Paragraphs>355</Paragraphs>
  <Slides>28</Slides>
  <Notes>1</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28</vt:i4>
      </vt:variant>
    </vt:vector>
  </HeadingPairs>
  <TitlesOfParts>
    <vt:vector size="35" baseType="lpstr">
      <vt:lpstr>Arial</vt:lpstr>
      <vt:lpstr>Trebuchet MS</vt:lpstr>
      <vt:lpstr>Wingdings</vt:lpstr>
      <vt:lpstr>Calibri</vt:lpstr>
      <vt:lpstr>Times New Roman</vt:lpstr>
      <vt:lpstr>PF_PPT_prezentace</vt:lpstr>
      <vt:lpstr>BÉŽOVÁ TITL</vt:lpstr>
      <vt:lpstr>Selected Aspects of Economic Criminality in the Czech republic   Marek FRYSTAK Department of Criminal Law </vt:lpstr>
      <vt:lpstr>Definition of economic criminality</vt:lpstr>
      <vt:lpstr>Prezentace aplikace PowerPoint</vt:lpstr>
      <vt:lpstr>The characteristics and fundamental causes of economic criminality </vt:lpstr>
      <vt:lpstr>The influence of social environment </vt:lpstr>
      <vt:lpstr>Prezentace aplikace PowerPoint</vt:lpstr>
      <vt:lpstr>Prezentace aplikace PowerPoint</vt:lpstr>
      <vt:lpstr>The influence of legal framework</vt:lpstr>
      <vt:lpstr>The influence of morality</vt:lpstr>
      <vt:lpstr>The high latency   </vt:lpstr>
      <vt:lpstr>Statistics of Economic Criminality </vt:lpstr>
      <vt:lpstr>Statistics of the Police of the Czech republic</vt:lpstr>
      <vt:lpstr>exchange rate: 27,- CZK is about 1,- EUR </vt:lpstr>
      <vt:lpstr>Criminal Code Aspects of Economic Criminality  </vt:lpstr>
      <vt:lpstr>Offender of Economic Criminality </vt:lpstr>
      <vt:lpstr>Acting </vt:lpstr>
      <vt:lpstr>Prezentace aplikace PowerPoint</vt:lpstr>
      <vt:lpstr>Prezentace aplikace PowerPoint</vt:lpstr>
      <vt:lpstr>Culpability </vt:lpstr>
      <vt:lpstr>Prezentace aplikace PowerPoint</vt:lpstr>
      <vt:lpstr>Practical example - theft</vt:lpstr>
      <vt:lpstr>Criminal Procedure aspects of Economic Criminality   Examination of accused in economic criminality cases</vt:lpstr>
      <vt:lpstr>Plea bargaining (agreement on guilt and punishment )</vt:lpstr>
      <vt:lpstr>Examination of witness in economic criminality cases</vt:lpstr>
      <vt:lpstr>Summary </vt:lpstr>
      <vt:lpstr>Prezentace aplikace PowerPoint</vt:lpstr>
      <vt:lpstr>Prezentace aplikace PowerPoint</vt:lpstr>
      <vt:lpstr>Prezentace aplikace PowerPoint</vt:lpstr>
    </vt:vector>
  </TitlesOfParts>
  <Company>Radek Poisl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Nadpis prezentace</dc:title>
  <dc:creator>Radek Poisl</dc:creator>
  <cp:lastModifiedBy>Jan Provazník</cp:lastModifiedBy>
  <cp:revision>334</cp:revision>
  <dcterms:created xsi:type="dcterms:W3CDTF">2008-07-15T11:53:06Z</dcterms:created>
  <dcterms:modified xsi:type="dcterms:W3CDTF">2017-11-08T12:25:50Z</dcterms:modified>
</cp:coreProperties>
</file>