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37"/>
  </p:notesMasterIdLst>
  <p:handoutMasterIdLst>
    <p:handoutMasterId r:id="rId38"/>
  </p:handoutMasterIdLst>
  <p:sldIdLst>
    <p:sldId id="309" r:id="rId3"/>
    <p:sldId id="345" r:id="rId4"/>
    <p:sldId id="349" r:id="rId5"/>
    <p:sldId id="347" r:id="rId6"/>
    <p:sldId id="356" r:id="rId7"/>
    <p:sldId id="350" r:id="rId8"/>
    <p:sldId id="352" r:id="rId9"/>
    <p:sldId id="353" r:id="rId10"/>
    <p:sldId id="355" r:id="rId11"/>
    <p:sldId id="354" r:id="rId12"/>
    <p:sldId id="357" r:id="rId13"/>
    <p:sldId id="368" r:id="rId14"/>
    <p:sldId id="375" r:id="rId15"/>
    <p:sldId id="376" r:id="rId16"/>
    <p:sldId id="377" r:id="rId17"/>
    <p:sldId id="358" r:id="rId18"/>
    <p:sldId id="359" r:id="rId19"/>
    <p:sldId id="360" r:id="rId20"/>
    <p:sldId id="361" r:id="rId21"/>
    <p:sldId id="362" r:id="rId22"/>
    <p:sldId id="363" r:id="rId23"/>
    <p:sldId id="364" r:id="rId24"/>
    <p:sldId id="365" r:id="rId25"/>
    <p:sldId id="366" r:id="rId26"/>
    <p:sldId id="369" r:id="rId27"/>
    <p:sldId id="370" r:id="rId28"/>
    <p:sldId id="378" r:id="rId29"/>
    <p:sldId id="379" r:id="rId30"/>
    <p:sldId id="380" r:id="rId31"/>
    <p:sldId id="371" r:id="rId32"/>
    <p:sldId id="372" r:id="rId33"/>
    <p:sldId id="373" r:id="rId34"/>
    <p:sldId id="374" r:id="rId35"/>
    <p:sldId id="367" r:id="rId36"/>
  </p:sldIdLst>
  <p:sldSz cx="9144000" cy="6858000" type="screen4x3"/>
  <p:notesSz cx="6858000" cy="9144000"/>
  <p:defaultTextStyle>
    <a:defPPr>
      <a:defRPr lang="cs-CZ"/>
    </a:defPPr>
    <a:lvl1pPr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Provazník"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94747" autoAdjust="0"/>
  </p:normalViewPr>
  <p:slideViewPr>
    <p:cSldViewPr>
      <p:cViewPr varScale="1">
        <p:scale>
          <a:sx n="109" d="100"/>
          <a:sy n="109" d="100"/>
        </p:scale>
        <p:origin x="1608" y="12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cs-CZ" dirty="0"/>
          </a:p>
        </p:txBody>
      </p:sp>
      <p:sp>
        <p:nvSpPr>
          <p:cNvPr id="238595"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dirty="0"/>
          </a:p>
        </p:txBody>
      </p:sp>
      <p:sp>
        <p:nvSpPr>
          <p:cNvPr id="238596"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cs-CZ" dirty="0"/>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BAEE4D7-8A05-481A-A1E6-6AF579A3FE93}" type="slidenum">
              <a:rPr lang="cs-CZ" altLang="cs-CZ"/>
              <a:pPr>
                <a:defRPr/>
              </a:pPr>
              <a:t>‹#›</a:t>
            </a:fld>
            <a:endParaRPr lang="cs-CZ" altLang="cs-CZ"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cs-CZ" dirty="0"/>
          </a:p>
        </p:txBody>
      </p:sp>
      <p:sp>
        <p:nvSpPr>
          <p:cNvPr id="334851"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dirty="0"/>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cs-CZ" dirty="0"/>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F4B5FFE-BA3D-4A2D-AFE9-BB80BAAB50E6}" type="slidenum">
              <a:rPr lang="cs-CZ" altLang="cs-CZ"/>
              <a:pPr>
                <a:defRPr/>
              </a:pPr>
              <a:t>‹#›</a:t>
            </a:fld>
            <a:endParaRPr lang="cs-CZ" altLang="cs-CZ"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536825"/>
          </a:xfrm>
          <a:prstGeom prst="rect">
            <a:avLst/>
          </a:prstGeom>
          <a:solidFill>
            <a:srgbClr val="DFE1E2"/>
          </a:solidFill>
          <a:ln>
            <a:noFill/>
          </a:ln>
          <a:effectLst/>
          <a:extLst/>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r" eaLnBrk="0" fontAlgn="base" hangingPunct="0">
              <a:spcBef>
                <a:spcPct val="0"/>
              </a:spcBef>
              <a:spcAft>
                <a:spcPct val="0"/>
              </a:spcAft>
              <a:defRPr sz="1600">
                <a:solidFill>
                  <a:schemeClr val="tx1"/>
                </a:solidFill>
                <a:latin typeface="Arial" charset="0"/>
              </a:defRPr>
            </a:lvl6pPr>
            <a:lvl7pPr marL="2971800" indent="-228600" algn="r" eaLnBrk="0" fontAlgn="base" hangingPunct="0">
              <a:spcBef>
                <a:spcPct val="0"/>
              </a:spcBef>
              <a:spcAft>
                <a:spcPct val="0"/>
              </a:spcAft>
              <a:defRPr sz="1600">
                <a:solidFill>
                  <a:schemeClr val="tx1"/>
                </a:solidFill>
                <a:latin typeface="Arial" charset="0"/>
              </a:defRPr>
            </a:lvl7pPr>
            <a:lvl8pPr marL="3429000" indent="-228600" algn="r" eaLnBrk="0" fontAlgn="base" hangingPunct="0">
              <a:spcBef>
                <a:spcPct val="0"/>
              </a:spcBef>
              <a:spcAft>
                <a:spcPct val="0"/>
              </a:spcAft>
              <a:defRPr sz="1600">
                <a:solidFill>
                  <a:schemeClr val="tx1"/>
                </a:solidFill>
                <a:latin typeface="Arial" charset="0"/>
              </a:defRPr>
            </a:lvl8pPr>
            <a:lvl9pPr marL="3886200" indent="-228600" algn="r" eaLnBrk="0" fontAlgn="base" hangingPunct="0">
              <a:spcBef>
                <a:spcPct val="0"/>
              </a:spcBef>
              <a:spcAft>
                <a:spcPct val="0"/>
              </a:spcAft>
              <a:defRPr sz="1600">
                <a:solidFill>
                  <a:schemeClr val="tx1"/>
                </a:solidFill>
                <a:latin typeface="Arial" charset="0"/>
              </a:defRPr>
            </a:lvl9pPr>
          </a:lstStyle>
          <a:p>
            <a:pPr algn="r" eaLnBrk="1" hangingPunct="1">
              <a:defRPr/>
            </a:pPr>
            <a:endParaRPr lang="cs-CZ" altLang="cs-CZ" dirty="0" smtClean="0"/>
          </a:p>
        </p:txBody>
      </p:sp>
      <p:pic>
        <p:nvPicPr>
          <p:cNvPr id="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6"/>
          <p:cNvSpPr>
            <a:spLocks noChangeArrowheads="1"/>
          </p:cNvSpPr>
          <p:nvPr/>
        </p:nvSpPr>
        <p:spPr bwMode="auto">
          <a:xfrm>
            <a:off x="6391275" y="2457450"/>
            <a:ext cx="2752725" cy="115888"/>
          </a:xfrm>
          <a:prstGeom prst="rect">
            <a:avLst/>
          </a:prstGeom>
          <a:solidFill>
            <a:srgbClr val="80379B"/>
          </a:solidFill>
          <a:ln>
            <a:noFill/>
          </a:ln>
          <a:effectLst/>
          <a:extLst/>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r" eaLnBrk="0" fontAlgn="base" hangingPunct="0">
              <a:spcBef>
                <a:spcPct val="0"/>
              </a:spcBef>
              <a:spcAft>
                <a:spcPct val="0"/>
              </a:spcAft>
              <a:defRPr sz="1600">
                <a:solidFill>
                  <a:schemeClr val="tx1"/>
                </a:solidFill>
                <a:latin typeface="Arial" charset="0"/>
              </a:defRPr>
            </a:lvl6pPr>
            <a:lvl7pPr marL="2971800" indent="-228600" algn="r" eaLnBrk="0" fontAlgn="base" hangingPunct="0">
              <a:spcBef>
                <a:spcPct val="0"/>
              </a:spcBef>
              <a:spcAft>
                <a:spcPct val="0"/>
              </a:spcAft>
              <a:defRPr sz="1600">
                <a:solidFill>
                  <a:schemeClr val="tx1"/>
                </a:solidFill>
                <a:latin typeface="Arial" charset="0"/>
              </a:defRPr>
            </a:lvl7pPr>
            <a:lvl8pPr marL="3429000" indent="-228600" algn="r" eaLnBrk="0" fontAlgn="base" hangingPunct="0">
              <a:spcBef>
                <a:spcPct val="0"/>
              </a:spcBef>
              <a:spcAft>
                <a:spcPct val="0"/>
              </a:spcAft>
              <a:defRPr sz="1600">
                <a:solidFill>
                  <a:schemeClr val="tx1"/>
                </a:solidFill>
                <a:latin typeface="Arial" charset="0"/>
              </a:defRPr>
            </a:lvl8pPr>
            <a:lvl9pPr marL="3886200" indent="-228600" algn="r" eaLnBrk="0" fontAlgn="base" hangingPunct="0">
              <a:spcBef>
                <a:spcPct val="0"/>
              </a:spcBef>
              <a:spcAft>
                <a:spcPct val="0"/>
              </a:spcAft>
              <a:defRPr sz="1600">
                <a:solidFill>
                  <a:schemeClr val="tx1"/>
                </a:solidFill>
                <a:latin typeface="Arial" charset="0"/>
              </a:defRPr>
            </a:lvl9pPr>
          </a:lstStyle>
          <a:p>
            <a:pPr algn="r" eaLnBrk="1" hangingPunct="1">
              <a:defRPr/>
            </a:pPr>
            <a:endParaRPr lang="cs-CZ" altLang="cs-CZ" dirty="0" smtClean="0"/>
          </a:p>
        </p:txBody>
      </p:sp>
      <p:pic>
        <p:nvPicPr>
          <p:cNvPr id="7" name="Picture 27" descr="PF_PPT_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87975"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pPr lvl="0"/>
            <a:r>
              <a:rPr lang="cs-CZ" noProof="0" smtClean="0"/>
              <a:t>Klepnutím lze upravit styl </a:t>
            </a:r>
            <a:br>
              <a:rPr lang="cs-CZ" noProof="0" smtClean="0"/>
            </a:br>
            <a:r>
              <a:rPr lang="cs-CZ" noProof="0" smtClean="0"/>
              <a:t>předlohy nadpisů.</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pPr lvl="0"/>
            <a:r>
              <a:rPr lang="cs-CZ" noProof="0" smtClean="0"/>
              <a:t>Klepnutím lze upravit styl předlohy podnadpisů.</a:t>
            </a:r>
          </a:p>
        </p:txBody>
      </p:sp>
      <p:sp>
        <p:nvSpPr>
          <p:cNvPr id="8" name="Rectangle 6"/>
          <p:cNvSpPr>
            <a:spLocks noGrp="1" noChangeArrowheads="1"/>
          </p:cNvSpPr>
          <p:nvPr>
            <p:ph type="ftr" sz="quarter" idx="10"/>
          </p:nvPr>
        </p:nvSpPr>
        <p:spPr>
          <a:xfrm>
            <a:off x="2705100" y="6442075"/>
            <a:ext cx="4960938" cy="279400"/>
          </a:xfrm>
        </p:spPr>
        <p:txBody>
          <a:bodyPr/>
          <a:lstStyle>
            <a:lvl1pPr>
              <a:defRPr/>
            </a:lvl1pPr>
          </a:lstStyle>
          <a:p>
            <a:pPr>
              <a:defRPr/>
            </a:pPr>
            <a:r>
              <a:rPr lang="cs-CZ" dirty="0"/>
              <a:t>Zápatí prezentace</a:t>
            </a:r>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60CD7D46-6B86-4BC1-B6D0-18D7CF2D9E79}" type="slidenum">
              <a:rPr lang="cs-CZ" altLang="cs-CZ"/>
              <a:pPr>
                <a:defRPr/>
              </a:pPr>
              <a:t>‹#›</a:t>
            </a:fld>
            <a:endParaRPr lang="cs-CZ" altLang="cs-CZ" dirty="0"/>
          </a:p>
        </p:txBody>
      </p:sp>
    </p:spTree>
    <p:extLst>
      <p:ext uri="{BB962C8B-B14F-4D97-AF65-F5344CB8AC3E}">
        <p14:creationId xmlns:p14="http://schemas.microsoft.com/office/powerpoint/2010/main" val="3718800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C16BBA65-4389-4AEA-A438-73D4CF939294}" type="slidenum">
              <a:rPr lang="cs-CZ" altLang="cs-CZ"/>
              <a:pPr>
                <a:defRPr/>
              </a:pPr>
              <a:t>‹#›</a:t>
            </a:fld>
            <a:endParaRPr lang="cs-CZ" altLang="cs-CZ" dirty="0"/>
          </a:p>
        </p:txBody>
      </p:sp>
    </p:spTree>
    <p:extLst>
      <p:ext uri="{BB962C8B-B14F-4D97-AF65-F5344CB8AC3E}">
        <p14:creationId xmlns:p14="http://schemas.microsoft.com/office/powerpoint/2010/main" val="2456644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AFEE5698-D9A3-4853-B350-52A09925EAD3}" type="slidenum">
              <a:rPr lang="cs-CZ" altLang="cs-CZ"/>
              <a:pPr>
                <a:defRPr/>
              </a:pPr>
              <a:t>‹#›</a:t>
            </a:fld>
            <a:endParaRPr lang="cs-CZ" altLang="cs-CZ" dirty="0"/>
          </a:p>
        </p:txBody>
      </p:sp>
    </p:spTree>
    <p:extLst>
      <p:ext uri="{BB962C8B-B14F-4D97-AF65-F5344CB8AC3E}">
        <p14:creationId xmlns:p14="http://schemas.microsoft.com/office/powerpoint/2010/main" val="2092086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Tree>
    <p:extLst>
      <p:ext uri="{BB962C8B-B14F-4D97-AF65-F5344CB8AC3E}">
        <p14:creationId xmlns:p14="http://schemas.microsoft.com/office/powerpoint/2010/main" val="828027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Tree>
    <p:extLst>
      <p:ext uri="{BB962C8B-B14F-4D97-AF65-F5344CB8AC3E}">
        <p14:creationId xmlns:p14="http://schemas.microsoft.com/office/powerpoint/2010/main" val="3734284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Tree>
    <p:extLst>
      <p:ext uri="{BB962C8B-B14F-4D97-AF65-F5344CB8AC3E}">
        <p14:creationId xmlns:p14="http://schemas.microsoft.com/office/powerpoint/2010/main" val="4150313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Tree>
    <p:extLst>
      <p:ext uri="{BB962C8B-B14F-4D97-AF65-F5344CB8AC3E}">
        <p14:creationId xmlns:p14="http://schemas.microsoft.com/office/powerpoint/2010/main" val="3082319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Tree>
    <p:extLst>
      <p:ext uri="{BB962C8B-B14F-4D97-AF65-F5344CB8AC3E}">
        <p14:creationId xmlns:p14="http://schemas.microsoft.com/office/powerpoint/2010/main" val="3031589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Tree>
    <p:extLst>
      <p:ext uri="{BB962C8B-B14F-4D97-AF65-F5344CB8AC3E}">
        <p14:creationId xmlns:p14="http://schemas.microsoft.com/office/powerpoint/2010/main" val="38036816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Tree>
    <p:extLst>
      <p:ext uri="{BB962C8B-B14F-4D97-AF65-F5344CB8AC3E}">
        <p14:creationId xmlns:p14="http://schemas.microsoft.com/office/powerpoint/2010/main" val="42105657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Tree>
    <p:extLst>
      <p:ext uri="{BB962C8B-B14F-4D97-AF65-F5344CB8AC3E}">
        <p14:creationId xmlns:p14="http://schemas.microsoft.com/office/powerpoint/2010/main" val="1415711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4CCA92B5-CF72-4284-8904-97CF174FFA3F}" type="slidenum">
              <a:rPr lang="cs-CZ" altLang="cs-CZ"/>
              <a:pPr>
                <a:defRPr/>
              </a:pPr>
              <a:t>‹#›</a:t>
            </a:fld>
            <a:endParaRPr lang="cs-CZ" altLang="cs-CZ" dirty="0"/>
          </a:p>
        </p:txBody>
      </p:sp>
    </p:spTree>
    <p:extLst>
      <p:ext uri="{BB962C8B-B14F-4D97-AF65-F5344CB8AC3E}">
        <p14:creationId xmlns:p14="http://schemas.microsoft.com/office/powerpoint/2010/main" val="12310543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dirty="0" smtClean="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Tree>
    <p:extLst>
      <p:ext uri="{BB962C8B-B14F-4D97-AF65-F5344CB8AC3E}">
        <p14:creationId xmlns:p14="http://schemas.microsoft.com/office/powerpoint/2010/main" val="2859442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Tree>
    <p:extLst>
      <p:ext uri="{BB962C8B-B14F-4D97-AF65-F5344CB8AC3E}">
        <p14:creationId xmlns:p14="http://schemas.microsoft.com/office/powerpoint/2010/main" val="17871054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Tree>
    <p:extLst>
      <p:ext uri="{BB962C8B-B14F-4D97-AF65-F5344CB8AC3E}">
        <p14:creationId xmlns:p14="http://schemas.microsoft.com/office/powerpoint/2010/main" val="29381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7BF3AF33-7FE4-485D-B491-5AF22729AE80}" type="slidenum">
              <a:rPr lang="cs-CZ" altLang="cs-CZ"/>
              <a:pPr>
                <a:defRPr/>
              </a:pPr>
              <a:t>‹#›</a:t>
            </a:fld>
            <a:endParaRPr lang="cs-CZ" altLang="cs-CZ" dirty="0"/>
          </a:p>
        </p:txBody>
      </p:sp>
    </p:spTree>
    <p:extLst>
      <p:ext uri="{BB962C8B-B14F-4D97-AF65-F5344CB8AC3E}">
        <p14:creationId xmlns:p14="http://schemas.microsoft.com/office/powerpoint/2010/main" val="4148233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C5B7D43C-7816-46EC-80F7-52686B4D199C}" type="slidenum">
              <a:rPr lang="cs-CZ" altLang="cs-CZ"/>
              <a:pPr>
                <a:defRPr/>
              </a:pPr>
              <a:t>‹#›</a:t>
            </a:fld>
            <a:endParaRPr lang="cs-CZ" altLang="cs-CZ" dirty="0"/>
          </a:p>
        </p:txBody>
      </p:sp>
    </p:spTree>
    <p:extLst>
      <p:ext uri="{BB962C8B-B14F-4D97-AF65-F5344CB8AC3E}">
        <p14:creationId xmlns:p14="http://schemas.microsoft.com/office/powerpoint/2010/main" val="2569348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
        <p:nvSpPr>
          <p:cNvPr id="8" name="Rectangle 5"/>
          <p:cNvSpPr>
            <a:spLocks noGrp="1" noChangeArrowheads="1"/>
          </p:cNvSpPr>
          <p:nvPr>
            <p:ph type="sldNum" sz="quarter" idx="11"/>
          </p:nvPr>
        </p:nvSpPr>
        <p:spPr>
          <a:ln/>
        </p:spPr>
        <p:txBody>
          <a:bodyPr/>
          <a:lstStyle>
            <a:lvl1pPr>
              <a:defRPr/>
            </a:lvl1pPr>
          </a:lstStyle>
          <a:p>
            <a:pPr>
              <a:defRPr/>
            </a:pPr>
            <a:fld id="{167E280A-DDBD-4F4D-B1E9-065683E5E75E}" type="slidenum">
              <a:rPr lang="cs-CZ" altLang="cs-CZ"/>
              <a:pPr>
                <a:defRPr/>
              </a:pPr>
              <a:t>‹#›</a:t>
            </a:fld>
            <a:endParaRPr lang="cs-CZ" altLang="cs-CZ" dirty="0"/>
          </a:p>
        </p:txBody>
      </p:sp>
    </p:spTree>
    <p:extLst>
      <p:ext uri="{BB962C8B-B14F-4D97-AF65-F5344CB8AC3E}">
        <p14:creationId xmlns:p14="http://schemas.microsoft.com/office/powerpoint/2010/main" val="2510762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
        <p:nvSpPr>
          <p:cNvPr id="4" name="Rectangle 5"/>
          <p:cNvSpPr>
            <a:spLocks noGrp="1" noChangeArrowheads="1"/>
          </p:cNvSpPr>
          <p:nvPr>
            <p:ph type="sldNum" sz="quarter" idx="11"/>
          </p:nvPr>
        </p:nvSpPr>
        <p:spPr>
          <a:ln/>
        </p:spPr>
        <p:txBody>
          <a:bodyPr/>
          <a:lstStyle>
            <a:lvl1pPr>
              <a:defRPr/>
            </a:lvl1pPr>
          </a:lstStyle>
          <a:p>
            <a:pPr>
              <a:defRPr/>
            </a:pPr>
            <a:fld id="{C3DC7910-C962-4829-986D-A18ED72D915E}" type="slidenum">
              <a:rPr lang="cs-CZ" altLang="cs-CZ"/>
              <a:pPr>
                <a:defRPr/>
              </a:pPr>
              <a:t>‹#›</a:t>
            </a:fld>
            <a:endParaRPr lang="cs-CZ" altLang="cs-CZ" dirty="0"/>
          </a:p>
        </p:txBody>
      </p:sp>
    </p:spTree>
    <p:extLst>
      <p:ext uri="{BB962C8B-B14F-4D97-AF65-F5344CB8AC3E}">
        <p14:creationId xmlns:p14="http://schemas.microsoft.com/office/powerpoint/2010/main" val="423151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
        <p:nvSpPr>
          <p:cNvPr id="3" name="Rectangle 5"/>
          <p:cNvSpPr>
            <a:spLocks noGrp="1" noChangeArrowheads="1"/>
          </p:cNvSpPr>
          <p:nvPr>
            <p:ph type="sldNum" sz="quarter" idx="11"/>
          </p:nvPr>
        </p:nvSpPr>
        <p:spPr>
          <a:ln/>
        </p:spPr>
        <p:txBody>
          <a:bodyPr/>
          <a:lstStyle>
            <a:lvl1pPr>
              <a:defRPr/>
            </a:lvl1pPr>
          </a:lstStyle>
          <a:p>
            <a:pPr>
              <a:defRPr/>
            </a:pPr>
            <a:fld id="{20764FFF-F585-427F-B74C-6B4931D83A29}" type="slidenum">
              <a:rPr lang="cs-CZ" altLang="cs-CZ"/>
              <a:pPr>
                <a:defRPr/>
              </a:pPr>
              <a:t>‹#›</a:t>
            </a:fld>
            <a:endParaRPr lang="cs-CZ" altLang="cs-CZ" dirty="0"/>
          </a:p>
        </p:txBody>
      </p:sp>
    </p:spTree>
    <p:extLst>
      <p:ext uri="{BB962C8B-B14F-4D97-AF65-F5344CB8AC3E}">
        <p14:creationId xmlns:p14="http://schemas.microsoft.com/office/powerpoint/2010/main" val="2548729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09964142-4146-48CA-96B6-14184A06D1A9}" type="slidenum">
              <a:rPr lang="cs-CZ" altLang="cs-CZ"/>
              <a:pPr>
                <a:defRPr/>
              </a:pPr>
              <a:t>‹#›</a:t>
            </a:fld>
            <a:endParaRPr lang="cs-CZ" altLang="cs-CZ" dirty="0"/>
          </a:p>
        </p:txBody>
      </p:sp>
    </p:spTree>
    <p:extLst>
      <p:ext uri="{BB962C8B-B14F-4D97-AF65-F5344CB8AC3E}">
        <p14:creationId xmlns:p14="http://schemas.microsoft.com/office/powerpoint/2010/main" val="1848767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dirty="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dirty="0"/>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CC466824-0338-449A-9A95-779BA95271DD}" type="slidenum">
              <a:rPr lang="cs-CZ" altLang="cs-CZ"/>
              <a:pPr>
                <a:defRPr/>
              </a:pPr>
              <a:t>‹#›</a:t>
            </a:fld>
            <a:endParaRPr lang="cs-CZ" altLang="cs-CZ" dirty="0"/>
          </a:p>
        </p:txBody>
      </p:sp>
    </p:spTree>
    <p:extLst>
      <p:ext uri="{BB962C8B-B14F-4D97-AF65-F5344CB8AC3E}">
        <p14:creationId xmlns:p14="http://schemas.microsoft.com/office/powerpoint/2010/main" val="1559473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1026" name="Rectangle 12"/>
          <p:cNvSpPr>
            <a:spLocks noChangeArrowheads="1"/>
          </p:cNvSpPr>
          <p:nvPr/>
        </p:nvSpPr>
        <p:spPr bwMode="auto">
          <a:xfrm>
            <a:off x="0" y="-6350"/>
            <a:ext cx="9144000" cy="889000"/>
          </a:xfrm>
          <a:prstGeom prst="rect">
            <a:avLst/>
          </a:prstGeom>
          <a:solidFill>
            <a:srgbClr val="DFE1E2"/>
          </a:solidFill>
          <a:ln>
            <a:noFill/>
          </a:ln>
          <a:effectLst/>
          <a:extLst/>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r" eaLnBrk="0" fontAlgn="base" hangingPunct="0">
              <a:spcBef>
                <a:spcPct val="0"/>
              </a:spcBef>
              <a:spcAft>
                <a:spcPct val="0"/>
              </a:spcAft>
              <a:defRPr sz="1600">
                <a:solidFill>
                  <a:schemeClr val="tx1"/>
                </a:solidFill>
                <a:latin typeface="Arial" charset="0"/>
              </a:defRPr>
            </a:lvl6pPr>
            <a:lvl7pPr marL="2971800" indent="-228600" algn="r" eaLnBrk="0" fontAlgn="base" hangingPunct="0">
              <a:spcBef>
                <a:spcPct val="0"/>
              </a:spcBef>
              <a:spcAft>
                <a:spcPct val="0"/>
              </a:spcAft>
              <a:defRPr sz="1600">
                <a:solidFill>
                  <a:schemeClr val="tx1"/>
                </a:solidFill>
                <a:latin typeface="Arial" charset="0"/>
              </a:defRPr>
            </a:lvl7pPr>
            <a:lvl8pPr marL="3429000" indent="-228600" algn="r" eaLnBrk="0" fontAlgn="base" hangingPunct="0">
              <a:spcBef>
                <a:spcPct val="0"/>
              </a:spcBef>
              <a:spcAft>
                <a:spcPct val="0"/>
              </a:spcAft>
              <a:defRPr sz="1600">
                <a:solidFill>
                  <a:schemeClr val="tx1"/>
                </a:solidFill>
                <a:latin typeface="Arial" charset="0"/>
              </a:defRPr>
            </a:lvl8pPr>
            <a:lvl9pPr marL="3886200" indent="-228600" algn="r" eaLnBrk="0" fontAlgn="base" hangingPunct="0">
              <a:spcBef>
                <a:spcPct val="0"/>
              </a:spcBef>
              <a:spcAft>
                <a:spcPct val="0"/>
              </a:spcAft>
              <a:defRPr sz="1600">
                <a:solidFill>
                  <a:schemeClr val="tx1"/>
                </a:solidFill>
                <a:latin typeface="Arial" charset="0"/>
              </a:defRPr>
            </a:lvl9pPr>
          </a:lstStyle>
          <a:p>
            <a:pPr algn="ctr" eaLnBrk="1" hangingPunct="1">
              <a:defRPr/>
            </a:pPr>
            <a:endParaRPr lang="cs-CZ" altLang="cs-CZ" dirty="0" smtClean="0"/>
          </a:p>
        </p:txBody>
      </p:sp>
      <p:sp>
        <p:nvSpPr>
          <p:cNvPr id="1027" name="Rectangle 2"/>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1028" name="Rectangle 3"/>
          <p:cNvSpPr>
            <a:spLocks noGrp="1" noChangeArrowheads="1"/>
          </p:cNvSpPr>
          <p:nvPr>
            <p:ph type="body" idx="1"/>
          </p:nvPr>
        </p:nvSpPr>
        <p:spPr bwMode="auto">
          <a:xfrm>
            <a:off x="900113" y="1773238"/>
            <a:ext cx="7772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a:noFill/>
          </a:ln>
          <a:effectLst/>
          <a:extLst/>
        </p:spPr>
        <p:txBody>
          <a:bodyPr vert="horz" wrap="square" lIns="0" tIns="0" rIns="0" bIns="0" numCol="1" anchor="t" anchorCtr="0" compatLnSpc="1">
            <a:prstTxWarp prst="textNoShape">
              <a:avLst/>
            </a:prstTxWarp>
          </a:bodyPr>
          <a:lstStyle>
            <a:lvl1pPr algn="l" eaLnBrk="1" hangingPunct="1">
              <a:defRPr sz="1200">
                <a:solidFill>
                  <a:srgbClr val="777777"/>
                </a:solidFill>
                <a:latin typeface="+mn-lt"/>
              </a:defRPr>
            </a:lvl1pPr>
          </a:lstStyle>
          <a:p>
            <a:pPr>
              <a:defRPr/>
            </a:pPr>
            <a:r>
              <a:rPr lang="cs-CZ" dirty="0"/>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a:noFill/>
          </a:ln>
          <a:effectLst/>
          <a:extLst/>
        </p:spPr>
        <p:txBody>
          <a:bodyPr vert="horz" wrap="square" lIns="0" tIns="0" rIns="0" bIns="0" numCol="1" anchor="t" anchorCtr="0" compatLnSpc="1">
            <a:prstTxWarp prst="textNoShape">
              <a:avLst/>
            </a:prstTxWarp>
          </a:bodyPr>
          <a:lstStyle>
            <a:lvl1pPr algn="r" eaLnBrk="1" hangingPunct="1">
              <a:defRPr sz="1200" b="1">
                <a:latin typeface="Trebuchet MS" panose="020B0603020202020204" pitchFamily="34" charset="0"/>
              </a:defRPr>
            </a:lvl1pPr>
          </a:lstStyle>
          <a:p>
            <a:pPr>
              <a:defRPr/>
            </a:pPr>
            <a:fld id="{2AA18283-5724-4580-8952-322C1623FB82}" type="slidenum">
              <a:rPr lang="cs-CZ" altLang="cs-CZ"/>
              <a:pPr>
                <a:defRPr/>
              </a:pPr>
              <a:t>‹#›</a:t>
            </a:fld>
            <a:endParaRPr lang="cs-CZ" altLang="cs-CZ" dirty="0"/>
          </a:p>
        </p:txBody>
      </p:sp>
      <p:sp>
        <p:nvSpPr>
          <p:cNvPr id="1031" name="Text Box 10"/>
          <p:cNvSpPr txBox="1">
            <a:spLocks noChangeArrowheads="1"/>
          </p:cNvSpPr>
          <p:nvPr/>
        </p:nvSpPr>
        <p:spPr bwMode="auto">
          <a:xfrm>
            <a:off x="6588125" y="161925"/>
            <a:ext cx="2160588" cy="212725"/>
          </a:xfrm>
          <a:prstGeom prst="rect">
            <a:avLst/>
          </a:prstGeom>
          <a:noFill/>
          <a:ln>
            <a:noFill/>
          </a:ln>
          <a:effectLs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r" eaLnBrk="0" fontAlgn="base" hangingPunct="0">
              <a:spcBef>
                <a:spcPct val="0"/>
              </a:spcBef>
              <a:spcAft>
                <a:spcPct val="0"/>
              </a:spcAft>
              <a:defRPr sz="1600">
                <a:solidFill>
                  <a:schemeClr val="tx1"/>
                </a:solidFill>
                <a:latin typeface="Arial" charset="0"/>
              </a:defRPr>
            </a:lvl6pPr>
            <a:lvl7pPr marL="2971800" indent="-228600" algn="r" eaLnBrk="0" fontAlgn="base" hangingPunct="0">
              <a:spcBef>
                <a:spcPct val="0"/>
              </a:spcBef>
              <a:spcAft>
                <a:spcPct val="0"/>
              </a:spcAft>
              <a:defRPr sz="1600">
                <a:solidFill>
                  <a:schemeClr val="tx1"/>
                </a:solidFill>
                <a:latin typeface="Arial" charset="0"/>
              </a:defRPr>
            </a:lvl7pPr>
            <a:lvl8pPr marL="3429000" indent="-228600" algn="r" eaLnBrk="0" fontAlgn="base" hangingPunct="0">
              <a:spcBef>
                <a:spcPct val="0"/>
              </a:spcBef>
              <a:spcAft>
                <a:spcPct val="0"/>
              </a:spcAft>
              <a:defRPr sz="1600">
                <a:solidFill>
                  <a:schemeClr val="tx1"/>
                </a:solidFill>
                <a:latin typeface="Arial" charset="0"/>
              </a:defRPr>
            </a:lvl8pPr>
            <a:lvl9pPr marL="3886200" indent="-228600" algn="r" eaLnBrk="0" fontAlgn="base" hangingPunct="0">
              <a:spcBef>
                <a:spcPct val="0"/>
              </a:spcBef>
              <a:spcAft>
                <a:spcPct val="0"/>
              </a:spcAft>
              <a:defRPr sz="1600">
                <a:solidFill>
                  <a:schemeClr val="tx1"/>
                </a:solidFill>
                <a:latin typeface="Arial" charset="0"/>
              </a:defRPr>
            </a:lvl9pPr>
          </a:lstStyle>
          <a:p>
            <a:pPr algn="r" eaLnBrk="1" hangingPunct="1">
              <a:defRPr/>
            </a:pPr>
            <a:r>
              <a:rPr lang="cs-CZ" altLang="cs-CZ" sz="1400" dirty="0" smtClean="0">
                <a:solidFill>
                  <a:srgbClr val="68676C"/>
                </a:solidFill>
                <a:latin typeface="Trebuchet MS" pitchFamily="34" charset="0"/>
              </a:rPr>
              <a:t>www.law.muni.cz</a:t>
            </a:r>
          </a:p>
        </p:txBody>
      </p:sp>
      <p:pic>
        <p:nvPicPr>
          <p:cNvPr id="1032" name="Picture 24" descr="PF_PPT_nahled"/>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25"/>
          <p:cNvSpPr>
            <a:spLocks noChangeArrowheads="1"/>
          </p:cNvSpPr>
          <p:nvPr/>
        </p:nvSpPr>
        <p:spPr bwMode="auto">
          <a:xfrm>
            <a:off x="6391275" y="819150"/>
            <a:ext cx="2752725" cy="115888"/>
          </a:xfrm>
          <a:prstGeom prst="rect">
            <a:avLst/>
          </a:prstGeom>
          <a:solidFill>
            <a:srgbClr val="80379B"/>
          </a:solidFill>
          <a:ln>
            <a:noFill/>
          </a:ln>
          <a:effectLst/>
          <a:extLst/>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r" eaLnBrk="0" fontAlgn="base" hangingPunct="0">
              <a:spcBef>
                <a:spcPct val="0"/>
              </a:spcBef>
              <a:spcAft>
                <a:spcPct val="0"/>
              </a:spcAft>
              <a:defRPr sz="1600">
                <a:solidFill>
                  <a:schemeClr val="tx1"/>
                </a:solidFill>
                <a:latin typeface="Arial" charset="0"/>
              </a:defRPr>
            </a:lvl6pPr>
            <a:lvl7pPr marL="2971800" indent="-228600" algn="r" eaLnBrk="0" fontAlgn="base" hangingPunct="0">
              <a:spcBef>
                <a:spcPct val="0"/>
              </a:spcBef>
              <a:spcAft>
                <a:spcPct val="0"/>
              </a:spcAft>
              <a:defRPr sz="1600">
                <a:solidFill>
                  <a:schemeClr val="tx1"/>
                </a:solidFill>
                <a:latin typeface="Arial" charset="0"/>
              </a:defRPr>
            </a:lvl7pPr>
            <a:lvl8pPr marL="3429000" indent="-228600" algn="r" eaLnBrk="0" fontAlgn="base" hangingPunct="0">
              <a:spcBef>
                <a:spcPct val="0"/>
              </a:spcBef>
              <a:spcAft>
                <a:spcPct val="0"/>
              </a:spcAft>
              <a:defRPr sz="1600">
                <a:solidFill>
                  <a:schemeClr val="tx1"/>
                </a:solidFill>
                <a:latin typeface="Arial" charset="0"/>
              </a:defRPr>
            </a:lvl8pPr>
            <a:lvl9pPr marL="3886200" indent="-228600" algn="r" eaLnBrk="0" fontAlgn="base" hangingPunct="0">
              <a:spcBef>
                <a:spcPct val="0"/>
              </a:spcBef>
              <a:spcAft>
                <a:spcPct val="0"/>
              </a:spcAft>
              <a:defRPr sz="1600">
                <a:solidFill>
                  <a:schemeClr val="tx1"/>
                </a:solidFill>
                <a:latin typeface="Arial" charset="0"/>
              </a:defRPr>
            </a:lvl9pPr>
          </a:lstStyle>
          <a:p>
            <a:pPr algn="r" eaLnBrk="1" hangingPunct="1">
              <a:defRPr/>
            </a:pPr>
            <a:endParaRPr lang="cs-CZ" altLang="cs-CZ" dirty="0" smtClean="0"/>
          </a:p>
        </p:txBody>
      </p:sp>
      <p:pic>
        <p:nvPicPr>
          <p:cNvPr id="1034" name="Picture 28" descr="PF_PPT_en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705100" y="215900"/>
            <a:ext cx="2022475"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66"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iming>
    <p:tnLst>
      <p:par>
        <p:cTn id="1" dur="indefinite" restart="never" nodeType="tmRoot"/>
      </p:par>
    </p:tnLst>
  </p:timing>
  <p:hf hd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anose="05000000000000000000"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anose="05000000000000000000"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anose="05000000000000000000"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350"/>
            <a:ext cx="9144000" cy="2536825"/>
          </a:xfrm>
          <a:prstGeom prst="rect">
            <a:avLst/>
          </a:prstGeom>
          <a:solidFill>
            <a:srgbClr val="DFE1E2"/>
          </a:solidFill>
          <a:ln>
            <a:noFill/>
          </a:ln>
          <a:effectLst/>
          <a:extLst/>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r" eaLnBrk="0" fontAlgn="base" hangingPunct="0">
              <a:spcBef>
                <a:spcPct val="0"/>
              </a:spcBef>
              <a:spcAft>
                <a:spcPct val="0"/>
              </a:spcAft>
              <a:defRPr sz="1600">
                <a:solidFill>
                  <a:schemeClr val="tx1"/>
                </a:solidFill>
                <a:latin typeface="Arial" charset="0"/>
              </a:defRPr>
            </a:lvl6pPr>
            <a:lvl7pPr marL="2971800" indent="-228600" algn="r" eaLnBrk="0" fontAlgn="base" hangingPunct="0">
              <a:spcBef>
                <a:spcPct val="0"/>
              </a:spcBef>
              <a:spcAft>
                <a:spcPct val="0"/>
              </a:spcAft>
              <a:defRPr sz="1600">
                <a:solidFill>
                  <a:schemeClr val="tx1"/>
                </a:solidFill>
                <a:latin typeface="Arial" charset="0"/>
              </a:defRPr>
            </a:lvl7pPr>
            <a:lvl8pPr marL="3429000" indent="-228600" algn="r" eaLnBrk="0" fontAlgn="base" hangingPunct="0">
              <a:spcBef>
                <a:spcPct val="0"/>
              </a:spcBef>
              <a:spcAft>
                <a:spcPct val="0"/>
              </a:spcAft>
              <a:defRPr sz="1600">
                <a:solidFill>
                  <a:schemeClr val="tx1"/>
                </a:solidFill>
                <a:latin typeface="Arial" charset="0"/>
              </a:defRPr>
            </a:lvl8pPr>
            <a:lvl9pPr marL="3886200" indent="-228600" algn="r" eaLnBrk="0" fontAlgn="base" hangingPunct="0">
              <a:spcBef>
                <a:spcPct val="0"/>
              </a:spcBef>
              <a:spcAft>
                <a:spcPct val="0"/>
              </a:spcAft>
              <a:defRPr sz="1600">
                <a:solidFill>
                  <a:schemeClr val="tx1"/>
                </a:solidFill>
                <a:latin typeface="Arial" charset="0"/>
              </a:defRPr>
            </a:lvl9pPr>
          </a:lstStyle>
          <a:p>
            <a:pPr algn="ctr" eaLnBrk="1" hangingPunct="1">
              <a:defRPr/>
            </a:pPr>
            <a:endParaRPr lang="cs-CZ" altLang="cs-CZ" dirty="0" smtClean="0"/>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a:noFill/>
          </a:ln>
          <a:effectLst/>
          <a:extLst/>
        </p:spPr>
        <p:txBody>
          <a:bodyPr vert="horz" wrap="square" lIns="0" tIns="0" rIns="0" bIns="0" numCol="1" anchor="t" anchorCtr="0" compatLnSpc="1">
            <a:prstTxWarp prst="textNoShape">
              <a:avLst/>
            </a:prstTxWarp>
          </a:bodyPr>
          <a:lstStyle>
            <a:lvl1pPr algn="l" eaLnBrk="1" hangingPunct="1">
              <a:defRPr sz="1200">
                <a:solidFill>
                  <a:srgbClr val="777777"/>
                </a:solidFill>
                <a:latin typeface="+mn-lt"/>
              </a:defRPr>
            </a:lvl1pPr>
          </a:lstStyle>
          <a:p>
            <a:pPr>
              <a:defRPr/>
            </a:pPr>
            <a:r>
              <a:rPr lang="cs-CZ" dirty="0"/>
              <a:t>Zápatí prezentace</a:t>
            </a:r>
          </a:p>
        </p:txBody>
      </p:sp>
      <p:sp>
        <p:nvSpPr>
          <p:cNvPr id="2052" name="Rectangle 11"/>
          <p:cNvSpPr>
            <a:spLocks noGrp="1" noChangeArrowheads="1"/>
          </p:cNvSpPr>
          <p:nvPr>
            <p:ph type="title"/>
          </p:nvPr>
        </p:nvSpPr>
        <p:spPr bwMode="auto">
          <a:xfrm>
            <a:off x="2705100" y="3141663"/>
            <a:ext cx="59690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1080000" numCol="1" anchor="t" anchorCtr="0" compatLnSpc="1">
            <a:prstTxWarp prst="textNoShape">
              <a:avLst/>
            </a:prstTxWarp>
          </a:bodyPr>
          <a:lstStyle/>
          <a:p>
            <a:pPr lvl="0"/>
            <a:r>
              <a:rPr lang="cs-CZ" altLang="cs-CZ" smtClean="0"/>
              <a:t>Klepnutím lze upravit styl předlohy nadpisů.</a:t>
            </a:r>
          </a:p>
        </p:txBody>
      </p:sp>
      <p:sp>
        <p:nvSpPr>
          <p:cNvPr id="2053" name="Rectangle 22"/>
          <p:cNvSpPr>
            <a:spLocks noChangeArrowheads="1"/>
          </p:cNvSpPr>
          <p:nvPr/>
        </p:nvSpPr>
        <p:spPr bwMode="auto">
          <a:xfrm>
            <a:off x="6391275" y="2457450"/>
            <a:ext cx="2752725" cy="115888"/>
          </a:xfrm>
          <a:prstGeom prst="rect">
            <a:avLst/>
          </a:prstGeom>
          <a:solidFill>
            <a:srgbClr val="80379B"/>
          </a:solidFill>
          <a:ln>
            <a:noFill/>
          </a:ln>
          <a:effectLst/>
          <a:extLst/>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r" eaLnBrk="0" fontAlgn="base" hangingPunct="0">
              <a:spcBef>
                <a:spcPct val="0"/>
              </a:spcBef>
              <a:spcAft>
                <a:spcPct val="0"/>
              </a:spcAft>
              <a:defRPr sz="1600">
                <a:solidFill>
                  <a:schemeClr val="tx1"/>
                </a:solidFill>
                <a:latin typeface="Arial" charset="0"/>
              </a:defRPr>
            </a:lvl6pPr>
            <a:lvl7pPr marL="2971800" indent="-228600" algn="r" eaLnBrk="0" fontAlgn="base" hangingPunct="0">
              <a:spcBef>
                <a:spcPct val="0"/>
              </a:spcBef>
              <a:spcAft>
                <a:spcPct val="0"/>
              </a:spcAft>
              <a:defRPr sz="1600">
                <a:solidFill>
                  <a:schemeClr val="tx1"/>
                </a:solidFill>
                <a:latin typeface="Arial" charset="0"/>
              </a:defRPr>
            </a:lvl7pPr>
            <a:lvl8pPr marL="3429000" indent="-228600" algn="r" eaLnBrk="0" fontAlgn="base" hangingPunct="0">
              <a:spcBef>
                <a:spcPct val="0"/>
              </a:spcBef>
              <a:spcAft>
                <a:spcPct val="0"/>
              </a:spcAft>
              <a:defRPr sz="1600">
                <a:solidFill>
                  <a:schemeClr val="tx1"/>
                </a:solidFill>
                <a:latin typeface="Arial" charset="0"/>
              </a:defRPr>
            </a:lvl8pPr>
            <a:lvl9pPr marL="3886200" indent="-228600" algn="r" eaLnBrk="0" fontAlgn="base" hangingPunct="0">
              <a:spcBef>
                <a:spcPct val="0"/>
              </a:spcBef>
              <a:spcAft>
                <a:spcPct val="0"/>
              </a:spcAft>
              <a:defRPr sz="1600">
                <a:solidFill>
                  <a:schemeClr val="tx1"/>
                </a:solidFill>
                <a:latin typeface="Arial" charset="0"/>
              </a:defRPr>
            </a:lvl9pPr>
          </a:lstStyle>
          <a:p>
            <a:pPr algn="r" eaLnBrk="1" hangingPunct="1">
              <a:defRPr/>
            </a:pPr>
            <a:endParaRPr lang="cs-CZ" altLang="cs-CZ" dirty="0" smtClean="0"/>
          </a:p>
        </p:txBody>
      </p:sp>
      <p:pic>
        <p:nvPicPr>
          <p:cNvPr id="2054" name="Picture 24" descr="pruh+znak_PF_13_gray5+fialovy_RGB"/>
          <p:cNvPicPr>
            <a:picLocks noChangeAspect="1" noChangeArrowheads="1"/>
          </p:cNvPicPr>
          <p:nvPr/>
        </p:nvPicPr>
        <p:blipFill>
          <a:blip r:embed="rId13">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5" descr="PF_PPT_en"/>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705100" y="431800"/>
            <a:ext cx="5387975"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55" r:id="rId1"/>
    <p:sldLayoutId id="2147484056" r:id="rId2"/>
    <p:sldLayoutId id="2147484057" r:id="rId3"/>
    <p:sldLayoutId id="2147484058" r:id="rId4"/>
    <p:sldLayoutId id="2147484059" r:id="rId5"/>
    <p:sldLayoutId id="2147484060" r:id="rId6"/>
    <p:sldLayoutId id="2147484061" r:id="rId7"/>
    <p:sldLayoutId id="2147484062" r:id="rId8"/>
    <p:sldLayoutId id="2147484063" r:id="rId9"/>
    <p:sldLayoutId id="2147484064" r:id="rId10"/>
    <p:sldLayoutId id="2147484065" r:id="rId11"/>
  </p:sldLayoutIdLst>
  <p:timing>
    <p:tnLst>
      <p:par>
        <p:cTn id="1" dur="indefinite" restart="never" nodeType="tmRoot"/>
      </p:par>
    </p:tnLst>
  </p:timing>
  <p:hf sldNum="0" hdr="0" dt="0"/>
  <p:txStyles>
    <p:titleStyle>
      <a:lvl1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mj-lt"/>
          <a:ea typeface="+mj-ea"/>
          <a:cs typeface="+mj-cs"/>
        </a:defRPr>
      </a:lvl1pPr>
      <a:lvl2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Trebuchet MS" pitchFamily="34" charset="0"/>
        </a:defRPr>
      </a:lvl2pPr>
      <a:lvl3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Trebuchet MS" pitchFamily="34" charset="0"/>
        </a:defRPr>
      </a:lvl3pPr>
      <a:lvl4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Trebuchet MS" pitchFamily="34" charset="0"/>
        </a:defRPr>
      </a:lvl4pPr>
      <a:lvl5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anose="05000000000000000000" pitchFamily="2" charset="2"/>
        <a:defRPr sz="36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anose="05000000000000000000" pitchFamily="2" charset="2"/>
        <a:buChar char="n"/>
        <a:defRPr sz="2600">
          <a:solidFill>
            <a:schemeClr val="tx1"/>
          </a:solidFill>
          <a:latin typeface="Arial" charset="0"/>
        </a:defRPr>
      </a:lvl2pPr>
      <a:lvl3pPr marL="1235075" indent="-228600" algn="l" rtl="0" eaLnBrk="0" fontAlgn="base" hangingPunct="0">
        <a:spcBef>
          <a:spcPct val="20000"/>
        </a:spcBef>
        <a:spcAft>
          <a:spcPct val="0"/>
        </a:spcAft>
        <a:buClr>
          <a:srgbClr val="7D1E1E"/>
        </a:buClr>
        <a:buFont typeface="Wingdings" panose="05000000000000000000" pitchFamily="2" charset="2"/>
        <a:buChar char="n"/>
        <a:defRPr sz="2300">
          <a:solidFill>
            <a:schemeClr val="tx1"/>
          </a:solidFill>
          <a:latin typeface="Arial" charset="0"/>
        </a:defRPr>
      </a:lvl3pPr>
      <a:lvl4pPr marL="1643063" indent="-228600" algn="l" rtl="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title"/>
          </p:nvPr>
        </p:nvSpPr>
        <p:spPr/>
        <p:txBody>
          <a:bodyPr/>
          <a:lstStyle/>
          <a:p>
            <a:pPr eaLnBrk="1" hangingPunct="1"/>
            <a:r>
              <a:rPr lang="en-US" altLang="cs-CZ" sz="2600" dirty="0" smtClean="0"/>
              <a:t>Selected Problems of Czech Criminal Law</a:t>
            </a:r>
            <a:br>
              <a:rPr lang="en-US" altLang="cs-CZ" sz="2600" dirty="0" smtClean="0"/>
            </a:br>
            <a:r>
              <a:rPr lang="cs-CZ" altLang="cs-CZ" sz="2600" dirty="0" smtClean="0"/>
              <a:t/>
            </a:r>
            <a:br>
              <a:rPr lang="cs-CZ" altLang="cs-CZ" sz="2600" dirty="0" smtClean="0"/>
            </a:br>
            <a:r>
              <a:rPr lang="en-GB" altLang="cs-CZ" sz="2600" dirty="0" smtClean="0"/>
              <a:t>Introduction – Criminal Liability in the Czech Criminal Law</a:t>
            </a:r>
            <a:endParaRPr lang="cs-CZ" altLang="cs-CZ" sz="2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sah 2"/>
          <p:cNvSpPr>
            <a:spLocks noGrp="1"/>
          </p:cNvSpPr>
          <p:nvPr>
            <p:ph idx="1"/>
          </p:nvPr>
        </p:nvSpPr>
        <p:spPr/>
        <p:txBody>
          <a:bodyPr/>
          <a:lstStyle/>
          <a:p>
            <a:pPr algn="just" eaLnBrk="1" hangingPunct="1">
              <a:lnSpc>
                <a:spcPct val="90000"/>
              </a:lnSpc>
            </a:pPr>
            <a:r>
              <a:rPr lang="en-GB" altLang="cs-CZ" sz="2000" dirty="0" smtClean="0"/>
              <a:t>According  to Section 3 para 1 of the former Criminal Code, </a:t>
            </a:r>
            <a:r>
              <a:rPr lang="en-GB" altLang="cs-CZ" sz="2000" b="1" i="1" dirty="0" smtClean="0"/>
              <a:t>a</a:t>
            </a:r>
            <a:r>
              <a:rPr lang="en-GB" altLang="cs-CZ" sz="2000" i="1" dirty="0" smtClean="0"/>
              <a:t> </a:t>
            </a:r>
            <a:r>
              <a:rPr lang="en-GB" altLang="cs-CZ" sz="2000" b="1" i="1" dirty="0" smtClean="0"/>
              <a:t>criminal act  shall be an act which is dangerous to the society </a:t>
            </a:r>
            <a:r>
              <a:rPr lang="en-GB" altLang="cs-CZ" sz="2000" b="1" dirty="0" smtClean="0"/>
              <a:t> </a:t>
            </a:r>
            <a:r>
              <a:rPr lang="en-GB" altLang="cs-CZ" sz="2000" b="1" i="1" dirty="0" smtClean="0"/>
              <a:t>and the features of which laid down in this Code.</a:t>
            </a:r>
            <a:r>
              <a:rPr lang="en-GB" altLang="cs-CZ" sz="2000" i="1" dirty="0" smtClean="0"/>
              <a:t> </a:t>
            </a:r>
            <a:r>
              <a:rPr lang="en-GB" altLang="cs-CZ" sz="2000" dirty="0" smtClean="0"/>
              <a:t>According to Section 3 para 2, an act whose degree of danger to society is negligible shall not be considered a criminal act, even though it may otherwise have elements of a criminal act. </a:t>
            </a:r>
          </a:p>
          <a:p>
            <a:pPr algn="just" eaLnBrk="1" hangingPunct="1">
              <a:lnSpc>
                <a:spcPct val="90000"/>
              </a:lnSpc>
            </a:pPr>
            <a:r>
              <a:rPr lang="en-GB" altLang="cs-CZ" sz="2000" dirty="0" smtClean="0"/>
              <a:t>According the Juvenile Justice Act, an act whose degree of danger to society is small shall not be considered a criminal act…..</a:t>
            </a:r>
          </a:p>
          <a:p>
            <a:pPr algn="just" eaLnBrk="1" hangingPunct="1">
              <a:lnSpc>
                <a:spcPct val="90000"/>
              </a:lnSpc>
            </a:pPr>
            <a:r>
              <a:rPr lang="en-GB" altLang="cs-CZ" sz="1800" dirty="0" smtClean="0"/>
              <a:t>The degree of danger to the society shall be determined  in particular by the significance of the protected interests affected by such an act, the manner in which the act is committed and its consequences, the circumstances under which the act is committed, the person of the perpetrator and the degree of his culpability and motives. </a:t>
            </a:r>
          </a:p>
          <a:p>
            <a:pPr eaLnBrk="1" hangingPunct="1">
              <a:lnSpc>
                <a:spcPct val="90000"/>
              </a:lnSpc>
            </a:pPr>
            <a:endParaRPr lang="cs-CZ" altLang="cs-CZ" dirty="0" smtClean="0"/>
          </a:p>
          <a:p>
            <a:endParaRPr lang="cs-CZ" altLang="cs-CZ" b="1" dirty="0" smtClean="0"/>
          </a:p>
        </p:txBody>
      </p:sp>
      <p:sp>
        <p:nvSpPr>
          <p:cNvPr id="15363"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932BD88-6DED-4F8D-839D-59B6B1677E9E}" type="slidenum">
              <a:rPr lang="cs-CZ" altLang="cs-CZ" sz="1200" smtClean="0"/>
              <a:pPr>
                <a:spcBef>
                  <a:spcPct val="0"/>
                </a:spcBef>
                <a:buClrTx/>
                <a:buFontTx/>
                <a:buNone/>
              </a:pPr>
              <a:t>10</a:t>
            </a:fld>
            <a:endParaRPr lang="cs-CZ" altLang="cs-CZ" sz="1200" smtClean="0"/>
          </a:p>
        </p:txBody>
      </p:sp>
      <p:sp>
        <p:nvSpPr>
          <p:cNvPr id="15364" name="Nadpis 1"/>
          <p:cNvSpPr>
            <a:spLocks noGrp="1"/>
          </p:cNvSpPr>
          <p:nvPr>
            <p:ph type="title"/>
          </p:nvPr>
        </p:nvSpPr>
        <p:spPr/>
        <p:txBody>
          <a:bodyPr/>
          <a:lstStyle/>
          <a:p>
            <a:pPr algn="ctr"/>
            <a:r>
              <a:rPr lang="en-GB" altLang="cs-CZ" dirty="0" smtClean="0"/>
              <a:t>Criminal Act in the Former CC</a:t>
            </a:r>
            <a:endParaRPr lang="cs-CZ" altLang="cs-CZ"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algn="ctr"/>
            <a:r>
              <a:rPr lang="en-GB" altLang="cs-CZ" dirty="0" smtClean="0"/>
              <a:t>The </a:t>
            </a:r>
            <a:r>
              <a:rPr lang="en-GB" altLang="cs-CZ" i="1" dirty="0" err="1" smtClean="0"/>
              <a:t>Ultima</a:t>
            </a:r>
            <a:r>
              <a:rPr lang="en-GB" altLang="cs-CZ" i="1" dirty="0" smtClean="0"/>
              <a:t> Ratio </a:t>
            </a:r>
            <a:r>
              <a:rPr lang="en-GB" altLang="cs-CZ" dirty="0" smtClean="0"/>
              <a:t>Principle in the CC</a:t>
            </a:r>
            <a:endParaRPr lang="cs-CZ" altLang="cs-CZ" i="1" dirty="0" smtClean="0"/>
          </a:p>
        </p:txBody>
      </p:sp>
      <p:sp>
        <p:nvSpPr>
          <p:cNvPr id="16387" name="Zástupný symbol pro obsah 2"/>
          <p:cNvSpPr>
            <a:spLocks noGrp="1"/>
          </p:cNvSpPr>
          <p:nvPr>
            <p:ph idx="1"/>
          </p:nvPr>
        </p:nvSpPr>
        <p:spPr/>
        <p:txBody>
          <a:bodyPr/>
          <a:lstStyle/>
          <a:p>
            <a:pPr marL="0" indent="0" algn="ctr" eaLnBrk="1" hangingPunct="1">
              <a:buNone/>
            </a:pPr>
            <a:r>
              <a:rPr lang="en-GB" altLang="cs-CZ" sz="2800" dirty="0" smtClean="0"/>
              <a:t>Section 12 para 2</a:t>
            </a:r>
          </a:p>
          <a:p>
            <a:pPr algn="just" eaLnBrk="1" hangingPunct="1">
              <a:buFont typeface="Wingdings" panose="05000000000000000000" pitchFamily="2" charset="2"/>
              <a:buNone/>
            </a:pPr>
            <a:r>
              <a:rPr lang="en-GB" altLang="cs-CZ" sz="2800" dirty="0" smtClean="0"/>
              <a:t>   “</a:t>
            </a:r>
            <a:r>
              <a:rPr lang="en-GB" altLang="cs-CZ" sz="2800" i="1" dirty="0" smtClean="0"/>
              <a:t>The criminal liability and its legal consequences may be only applied</a:t>
            </a:r>
            <a:r>
              <a:rPr lang="en-GB" altLang="cs-CZ" sz="2800" b="1" i="1" dirty="0" smtClean="0"/>
              <a:t> in socially harmful cases</a:t>
            </a:r>
            <a:r>
              <a:rPr lang="en-GB" altLang="cs-CZ" sz="2800" i="1" dirty="0" smtClean="0"/>
              <a:t> if application of liability under </a:t>
            </a:r>
            <a:r>
              <a:rPr lang="en-GB" altLang="cs-CZ" sz="2800" b="1" i="1" dirty="0" smtClean="0"/>
              <a:t>another legal regulation is not sufficient</a:t>
            </a:r>
            <a:r>
              <a:rPr lang="en-GB" altLang="cs-CZ" sz="2800" i="1" dirty="0" smtClean="0"/>
              <a:t>.</a:t>
            </a:r>
            <a:r>
              <a:rPr lang="en-GB" altLang="cs-CZ" sz="2800" dirty="0" smtClean="0"/>
              <a:t>”</a:t>
            </a:r>
            <a:r>
              <a:rPr lang="en-GB" altLang="cs-CZ" sz="2800" i="1" dirty="0" smtClean="0"/>
              <a:t> </a:t>
            </a:r>
          </a:p>
        </p:txBody>
      </p:sp>
      <p:sp>
        <p:nvSpPr>
          <p:cNvPr id="16388"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A6A3038-C5A5-4E70-8A14-04E17A5F0DB8}" type="slidenum">
              <a:rPr lang="cs-CZ" altLang="cs-CZ" sz="1200" smtClean="0"/>
              <a:pPr>
                <a:spcBef>
                  <a:spcPct val="0"/>
                </a:spcBef>
                <a:buClrTx/>
                <a:buFontTx/>
                <a:buNone/>
              </a:pPr>
              <a:t>11</a:t>
            </a:fld>
            <a:endParaRPr lang="cs-CZ" altLang="cs-CZ" sz="12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algn="ctr"/>
            <a:r>
              <a:rPr lang="en-US" altLang="cs-CZ" dirty="0" smtClean="0"/>
              <a:t>The use of the </a:t>
            </a:r>
            <a:r>
              <a:rPr lang="en-US" altLang="cs-CZ" i="1" dirty="0" smtClean="0"/>
              <a:t>ultima ratio </a:t>
            </a:r>
            <a:r>
              <a:rPr lang="en-GB" altLang="cs-CZ" i="1" dirty="0" smtClean="0"/>
              <a:t>principle</a:t>
            </a:r>
          </a:p>
        </p:txBody>
      </p:sp>
      <p:sp>
        <p:nvSpPr>
          <p:cNvPr id="17411" name="Zástupný symbol pro obsah 2"/>
          <p:cNvSpPr>
            <a:spLocks noGrp="1"/>
          </p:cNvSpPr>
          <p:nvPr>
            <p:ph idx="1"/>
          </p:nvPr>
        </p:nvSpPr>
        <p:spPr/>
        <p:txBody>
          <a:bodyPr/>
          <a:lstStyle/>
          <a:p>
            <a:pPr algn="just"/>
            <a:r>
              <a:rPr lang="en-US" altLang="cs-CZ" dirty="0" smtClean="0"/>
              <a:t>At first problematic reception</a:t>
            </a:r>
            <a:r>
              <a:rPr lang="cs-CZ" altLang="cs-CZ" dirty="0" smtClean="0"/>
              <a:t> by </a:t>
            </a:r>
            <a:r>
              <a:rPr lang="en-GB" altLang="cs-CZ" dirty="0" smtClean="0"/>
              <a:t>the praxis</a:t>
            </a:r>
          </a:p>
          <a:p>
            <a:pPr lvl="1" algn="just"/>
            <a:r>
              <a:rPr lang="en-US" altLang="cs-CZ" dirty="0" smtClean="0"/>
              <a:t>social harm = social danger vs. strict formal </a:t>
            </a:r>
            <a:r>
              <a:rPr lang="en-GB" altLang="cs-CZ" dirty="0" smtClean="0"/>
              <a:t>approac</a:t>
            </a:r>
            <a:r>
              <a:rPr lang="en-GB" altLang="cs-CZ" dirty="0"/>
              <a:t>h</a:t>
            </a:r>
            <a:endParaRPr lang="cs-CZ" altLang="cs-CZ" dirty="0" smtClean="0"/>
          </a:p>
          <a:p>
            <a:pPr algn="just"/>
            <a:r>
              <a:rPr lang="en-GB" altLang="cs-CZ" dirty="0" smtClean="0"/>
              <a:t>Disharmony even a</a:t>
            </a:r>
            <a:r>
              <a:rPr lang="cs-CZ" altLang="cs-CZ" dirty="0" smtClean="0"/>
              <a:t>t</a:t>
            </a:r>
            <a:r>
              <a:rPr lang="en-US" altLang="cs-CZ" dirty="0" smtClean="0"/>
              <a:t> the Supreme Court</a:t>
            </a:r>
          </a:p>
          <a:p>
            <a:pPr algn="just"/>
            <a:r>
              <a:rPr lang="en-US" altLang="cs-CZ" dirty="0" smtClean="0"/>
              <a:t>Unifying opinion of its criminal division</a:t>
            </a:r>
          </a:p>
          <a:p>
            <a:pPr lvl="1" algn="just"/>
            <a:r>
              <a:rPr lang="en-US" altLang="cs-CZ" i="1" dirty="0" smtClean="0"/>
              <a:t>ultima ratio </a:t>
            </a:r>
            <a:r>
              <a:rPr lang="en-US" altLang="cs-CZ" dirty="0" smtClean="0"/>
              <a:t>as a </a:t>
            </a:r>
            <a:r>
              <a:rPr lang="en-US" altLang="cs-CZ" b="1" dirty="0" smtClean="0"/>
              <a:t>principle of </a:t>
            </a:r>
            <a:r>
              <a:rPr lang="en-GB" altLang="cs-CZ" b="1" dirty="0" smtClean="0"/>
              <a:t>legislation</a:t>
            </a:r>
            <a:endParaRPr lang="cs-CZ" altLang="cs-CZ" b="1" dirty="0" smtClean="0"/>
          </a:p>
          <a:p>
            <a:pPr lvl="1" algn="just"/>
            <a:r>
              <a:rPr lang="cs-CZ" altLang="cs-CZ" i="1" dirty="0" smtClean="0"/>
              <a:t>ultima ratio </a:t>
            </a:r>
            <a:r>
              <a:rPr lang="cs-CZ" altLang="cs-CZ" dirty="0" smtClean="0"/>
              <a:t>as a </a:t>
            </a:r>
            <a:r>
              <a:rPr lang="en-GB" altLang="cs-CZ" b="1" dirty="0" smtClean="0"/>
              <a:t>corrective of interpretation</a:t>
            </a:r>
          </a:p>
          <a:p>
            <a:pPr lvl="1" algn="just"/>
            <a:r>
              <a:rPr lang="cs-CZ" altLang="cs-CZ" b="1" dirty="0" smtClean="0"/>
              <a:t>direct </a:t>
            </a:r>
            <a:r>
              <a:rPr lang="en-GB" altLang="cs-CZ" b="1" dirty="0" smtClean="0"/>
              <a:t>application </a:t>
            </a:r>
            <a:r>
              <a:rPr lang="en-GB" altLang="cs-CZ" dirty="0" smtClean="0"/>
              <a:t>of the principle</a:t>
            </a:r>
          </a:p>
          <a:p>
            <a:pPr lvl="2" algn="just"/>
            <a:r>
              <a:rPr lang="en-GB" altLang="cs-CZ" dirty="0" smtClean="0"/>
              <a:t>the individual case does not reach even the lower boarder of criminality </a:t>
            </a:r>
          </a:p>
        </p:txBody>
      </p:sp>
      <p:sp>
        <p:nvSpPr>
          <p:cNvPr id="17412"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AA56788-935B-4FE3-9B87-F6A9694DB0B1}" type="slidenum">
              <a:rPr lang="cs-CZ" altLang="cs-CZ" sz="1200" smtClean="0"/>
              <a:pPr>
                <a:spcBef>
                  <a:spcPct val="0"/>
                </a:spcBef>
                <a:buClrTx/>
                <a:buFontTx/>
                <a:buNone/>
              </a:pPr>
              <a:t>12</a:t>
            </a:fld>
            <a:endParaRPr lang="cs-CZ" altLang="cs-CZ" sz="12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algn="ctr"/>
            <a:r>
              <a:rPr lang="en-GB" altLang="cs-CZ" dirty="0" smtClean="0"/>
              <a:t>Recent development </a:t>
            </a:r>
            <a:endParaRPr lang="cs-CZ" altLang="cs-CZ" i="1" dirty="0" smtClean="0"/>
          </a:p>
        </p:txBody>
      </p:sp>
      <p:sp>
        <p:nvSpPr>
          <p:cNvPr id="17411" name="Zástupný symbol pro obsah 2"/>
          <p:cNvSpPr>
            <a:spLocks noGrp="1"/>
          </p:cNvSpPr>
          <p:nvPr>
            <p:ph idx="1"/>
          </p:nvPr>
        </p:nvSpPr>
        <p:spPr/>
        <p:txBody>
          <a:bodyPr/>
          <a:lstStyle/>
          <a:p>
            <a:pPr algn="just"/>
            <a:r>
              <a:rPr lang="en-GB" altLang="cs-CZ" dirty="0" smtClean="0"/>
              <a:t>Controversial finding of the Constitutional Court</a:t>
            </a:r>
            <a:r>
              <a:rPr lang="en-GB" altLang="cs-CZ" dirty="0"/>
              <a:t> </a:t>
            </a:r>
            <a:r>
              <a:rPr lang="en-GB" altLang="cs-CZ" dirty="0" smtClean="0"/>
              <a:t>(I. </a:t>
            </a:r>
            <a:r>
              <a:rPr lang="cs-CZ" altLang="cs-CZ" dirty="0" smtClean="0"/>
              <a:t>Ú</a:t>
            </a:r>
            <a:r>
              <a:rPr lang="en-GB" altLang="cs-CZ" dirty="0" smtClean="0"/>
              <a:t>S 3080/2016)</a:t>
            </a:r>
          </a:p>
          <a:p>
            <a:pPr lvl="1" algn="just"/>
            <a:r>
              <a:rPr lang="en-GB" altLang="cs-CZ" dirty="0" smtClean="0"/>
              <a:t>squatting in the homestead “</a:t>
            </a:r>
            <a:r>
              <a:rPr lang="en-GB" altLang="cs-CZ" dirty="0" err="1" smtClean="0"/>
              <a:t>Cibulka</a:t>
            </a:r>
            <a:r>
              <a:rPr lang="en-GB" altLang="cs-CZ" dirty="0" smtClean="0"/>
              <a:t>”</a:t>
            </a:r>
          </a:p>
          <a:p>
            <a:pPr lvl="1" algn="just"/>
            <a:r>
              <a:rPr lang="en-GB" altLang="cs-CZ" dirty="0" smtClean="0"/>
              <a:t>the squatters had an written agreement with the owner at first, then he cancelled it because of the breach of the conditions, so a notice period of three months started </a:t>
            </a:r>
          </a:p>
          <a:p>
            <a:pPr lvl="1" algn="just"/>
            <a:r>
              <a:rPr lang="en-GB" altLang="cs-CZ" dirty="0" smtClean="0"/>
              <a:t>the squatters disagreed and tried to negotiate another deal with the owner during the notice period (they wanted a new place to stay or a longer period to move out etc.), the negotiations allegedly continued even after the expiration of the notice period</a:t>
            </a:r>
          </a:p>
          <a:p>
            <a:pPr lvl="1" algn="just"/>
            <a:r>
              <a:rPr lang="en-GB" altLang="cs-CZ" dirty="0" smtClean="0"/>
              <a:t>the owner refused and submitted a criminal notice due to</a:t>
            </a:r>
            <a:r>
              <a:rPr lang="cs-CZ" altLang="cs-CZ" dirty="0" smtClean="0"/>
              <a:t> </a:t>
            </a:r>
            <a:r>
              <a:rPr lang="en-GB" altLang="cs-CZ" dirty="0" smtClean="0"/>
              <a:t>suspicion of a crime under </a:t>
            </a:r>
            <a:r>
              <a:rPr lang="cs-CZ" altLang="cs-CZ" dirty="0" smtClean="0"/>
              <a:t>§</a:t>
            </a:r>
            <a:r>
              <a:rPr lang="en-GB" altLang="cs-CZ" dirty="0" smtClean="0"/>
              <a:t> 208 CC</a:t>
            </a:r>
            <a:endParaRPr lang="cs-CZ" altLang="cs-CZ" dirty="0" smtClean="0"/>
          </a:p>
        </p:txBody>
      </p:sp>
      <p:sp>
        <p:nvSpPr>
          <p:cNvPr id="17412"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AA56788-935B-4FE3-9B87-F6A9694DB0B1}" type="slidenum">
              <a:rPr lang="cs-CZ" altLang="cs-CZ" sz="1200" smtClean="0"/>
              <a:pPr>
                <a:spcBef>
                  <a:spcPct val="0"/>
                </a:spcBef>
                <a:buClrTx/>
                <a:buFontTx/>
                <a:buNone/>
              </a:pPr>
              <a:t>13</a:t>
            </a:fld>
            <a:endParaRPr lang="cs-CZ" altLang="cs-CZ" sz="1200" smtClean="0"/>
          </a:p>
        </p:txBody>
      </p:sp>
    </p:spTree>
    <p:extLst>
      <p:ext uri="{BB962C8B-B14F-4D97-AF65-F5344CB8AC3E}">
        <p14:creationId xmlns:p14="http://schemas.microsoft.com/office/powerpoint/2010/main" val="1201098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algn="ctr"/>
            <a:r>
              <a:rPr lang="cs-CZ" altLang="cs-CZ" dirty="0" smtClean="0"/>
              <a:t>§ </a:t>
            </a:r>
            <a:r>
              <a:rPr lang="en-GB" altLang="cs-CZ" dirty="0" smtClean="0"/>
              <a:t>208 - Unlawful interference with another’s rights to a house, flat or non-residential space </a:t>
            </a:r>
            <a:br>
              <a:rPr lang="en-GB" altLang="cs-CZ" dirty="0" smtClean="0"/>
            </a:br>
            <a:endParaRPr lang="cs-CZ" altLang="cs-CZ" i="1" dirty="0" smtClean="0"/>
          </a:p>
        </p:txBody>
      </p:sp>
      <p:sp>
        <p:nvSpPr>
          <p:cNvPr id="17411" name="Zástupný symbol pro obsah 2"/>
          <p:cNvSpPr>
            <a:spLocks noGrp="1"/>
          </p:cNvSpPr>
          <p:nvPr>
            <p:ph idx="1"/>
          </p:nvPr>
        </p:nvSpPr>
        <p:spPr>
          <a:xfrm>
            <a:off x="755576" y="3149352"/>
            <a:ext cx="7772400" cy="3708648"/>
          </a:xfrm>
        </p:spPr>
        <p:txBody>
          <a:bodyPr/>
          <a:lstStyle/>
          <a:p>
            <a:pPr marL="0" indent="0" algn="just">
              <a:buNone/>
            </a:pPr>
            <a:r>
              <a:rPr lang="en-GB" altLang="cs-CZ" sz="2000" dirty="0" smtClean="0"/>
              <a:t>	“</a:t>
            </a:r>
            <a:r>
              <a:rPr lang="en-GB" altLang="cs-CZ" sz="2000" i="1" dirty="0" smtClean="0"/>
              <a:t>(1) Who </a:t>
            </a:r>
            <a:r>
              <a:rPr lang="en-GB" altLang="cs-CZ" sz="2000" b="1" i="1" dirty="0" smtClean="0"/>
              <a:t>in a breach of law occupies </a:t>
            </a:r>
            <a:r>
              <a:rPr lang="en-GB" altLang="cs-CZ" sz="2000" i="1" dirty="0" smtClean="0"/>
              <a:t>or uses another person’s house, flat or a non-residential space, will be punished with up to two years of imprisonment or with a financial penalty.</a:t>
            </a:r>
          </a:p>
          <a:p>
            <a:pPr marL="0" indent="0" algn="just">
              <a:buNone/>
            </a:pPr>
            <a:r>
              <a:rPr lang="en-GB" altLang="cs-CZ" sz="2000" i="1" dirty="0" smtClean="0"/>
              <a:t> 	(2) The same penalty will be imposed on anyone who in a breach of law obstructs the use of these premises by an authorised person.</a:t>
            </a:r>
          </a:p>
          <a:p>
            <a:pPr marL="0" indent="0" algn="just">
              <a:buNone/>
            </a:pPr>
            <a:r>
              <a:rPr lang="en-GB" altLang="cs-CZ" sz="2000" i="1" dirty="0" smtClean="0"/>
              <a:t>	(3) Punished with an imprisonment of from six months up to five years shall be anyone who</a:t>
            </a:r>
          </a:p>
          <a:p>
            <a:pPr marL="0" indent="0" algn="just">
              <a:buNone/>
            </a:pPr>
            <a:r>
              <a:rPr lang="en-GB" altLang="cs-CZ" sz="2000" i="1" dirty="0"/>
              <a:t>	</a:t>
            </a:r>
            <a:r>
              <a:rPr lang="en-GB" altLang="cs-CZ" sz="2000" i="1" dirty="0" smtClean="0"/>
              <a:t>a) commits an act according to the par. 1 or 2 as a 		</a:t>
            </a:r>
            <a:r>
              <a:rPr lang="en-GB" altLang="cs-CZ" sz="2000" b="1" i="1" dirty="0" smtClean="0"/>
              <a:t>member of an organised group</a:t>
            </a:r>
          </a:p>
          <a:p>
            <a:pPr marL="0" indent="0" algn="just">
              <a:buNone/>
            </a:pPr>
            <a:r>
              <a:rPr lang="en-GB" altLang="cs-CZ" sz="2000" i="1" dirty="0"/>
              <a:t>	</a:t>
            </a:r>
            <a:r>
              <a:rPr lang="en-GB" altLang="cs-CZ" sz="2000" i="1" dirty="0" smtClean="0"/>
              <a:t>b) causes damage of large proportions by such an act</a:t>
            </a:r>
            <a:r>
              <a:rPr lang="en-GB" altLang="cs-CZ" sz="2000" dirty="0" smtClean="0"/>
              <a:t>.” </a:t>
            </a:r>
          </a:p>
          <a:p>
            <a:pPr marL="0" indent="0">
              <a:buNone/>
            </a:pPr>
            <a:r>
              <a:rPr lang="en-GB" altLang="cs-CZ" dirty="0" smtClean="0"/>
              <a:t> </a:t>
            </a:r>
          </a:p>
        </p:txBody>
      </p:sp>
      <p:sp>
        <p:nvSpPr>
          <p:cNvPr id="17412"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AA56788-935B-4FE3-9B87-F6A9694DB0B1}" type="slidenum">
              <a:rPr lang="cs-CZ" altLang="cs-CZ" sz="1200" smtClean="0"/>
              <a:pPr>
                <a:spcBef>
                  <a:spcPct val="0"/>
                </a:spcBef>
                <a:buClrTx/>
                <a:buFontTx/>
                <a:buNone/>
              </a:pPr>
              <a:t>14</a:t>
            </a:fld>
            <a:endParaRPr lang="cs-CZ" altLang="cs-CZ" sz="1200" dirty="0" smtClean="0"/>
          </a:p>
        </p:txBody>
      </p:sp>
    </p:spTree>
    <p:extLst>
      <p:ext uri="{BB962C8B-B14F-4D97-AF65-F5344CB8AC3E}">
        <p14:creationId xmlns:p14="http://schemas.microsoft.com/office/powerpoint/2010/main" val="3636331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algn="ctr"/>
            <a:r>
              <a:rPr lang="cs-CZ" altLang="cs-CZ" dirty="0" smtClean="0"/>
              <a:t>I. ÚS 3080/16</a:t>
            </a:r>
            <a:r>
              <a:rPr lang="en-GB" altLang="cs-CZ" dirty="0" smtClean="0"/>
              <a:t/>
            </a:r>
            <a:br>
              <a:rPr lang="en-GB" altLang="cs-CZ" dirty="0" smtClean="0"/>
            </a:br>
            <a:endParaRPr lang="cs-CZ" altLang="cs-CZ" i="1" dirty="0" smtClean="0"/>
          </a:p>
        </p:txBody>
      </p:sp>
      <p:sp>
        <p:nvSpPr>
          <p:cNvPr id="17411" name="Zástupný symbol pro obsah 2"/>
          <p:cNvSpPr>
            <a:spLocks noGrp="1"/>
          </p:cNvSpPr>
          <p:nvPr>
            <p:ph idx="1"/>
          </p:nvPr>
        </p:nvSpPr>
        <p:spPr>
          <a:xfrm>
            <a:off x="755576" y="1765787"/>
            <a:ext cx="7772400" cy="5076826"/>
          </a:xfrm>
        </p:spPr>
        <p:txBody>
          <a:bodyPr/>
          <a:lstStyle/>
          <a:p>
            <a:pPr algn="just"/>
            <a:r>
              <a:rPr lang="en-GB" dirty="0" smtClean="0"/>
              <a:t>“</a:t>
            </a:r>
            <a:r>
              <a:rPr lang="en-GB" i="1" dirty="0" smtClean="0"/>
              <a:t>The CC </a:t>
            </a:r>
            <a:r>
              <a:rPr lang="en-GB" b="1" i="1" dirty="0" smtClean="0"/>
              <a:t>basically preserved the formal-material concept of the criminal act</a:t>
            </a:r>
            <a:r>
              <a:rPr lang="en-GB" i="1" dirty="0" smtClean="0"/>
              <a:t>. The solution contained in the CC is based on a combination of a formal term of a criminal act (sec. 13 par. 1) and a material corrective of the scope of the criminal lawlessness through the subsidiarity of criminal repression (sec. 12 par. 2, sec. 39 par. 2).”</a:t>
            </a:r>
          </a:p>
          <a:p>
            <a:pPr algn="just"/>
            <a:r>
              <a:rPr lang="en-GB" dirty="0" smtClean="0"/>
              <a:t>This idea contradicts the opinion of the Supreme Court</a:t>
            </a:r>
          </a:p>
          <a:p>
            <a:pPr algn="just"/>
            <a:r>
              <a:rPr lang="en-GB" dirty="0" smtClean="0"/>
              <a:t>Should that mean that the material aspect of a criminal act ought to play the same role as it did in the former CC?    </a:t>
            </a:r>
            <a:r>
              <a:rPr lang="en-GB" i="1" dirty="0" smtClean="0"/>
              <a:t> </a:t>
            </a:r>
            <a:endParaRPr lang="en-GB" dirty="0"/>
          </a:p>
          <a:p>
            <a:pPr marL="0" indent="0">
              <a:buNone/>
            </a:pPr>
            <a:endParaRPr lang="en-GB" altLang="cs-CZ" dirty="0" smtClean="0"/>
          </a:p>
        </p:txBody>
      </p:sp>
      <p:sp>
        <p:nvSpPr>
          <p:cNvPr id="17412"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AA56788-935B-4FE3-9B87-F6A9694DB0B1}" type="slidenum">
              <a:rPr lang="cs-CZ" altLang="cs-CZ" sz="1200" smtClean="0"/>
              <a:pPr>
                <a:spcBef>
                  <a:spcPct val="0"/>
                </a:spcBef>
                <a:buClrTx/>
                <a:buFontTx/>
                <a:buNone/>
              </a:pPr>
              <a:t>15</a:t>
            </a:fld>
            <a:endParaRPr lang="cs-CZ" altLang="cs-CZ" sz="1200" smtClean="0"/>
          </a:p>
        </p:txBody>
      </p:sp>
    </p:spTree>
    <p:extLst>
      <p:ext uri="{BB962C8B-B14F-4D97-AF65-F5344CB8AC3E}">
        <p14:creationId xmlns:p14="http://schemas.microsoft.com/office/powerpoint/2010/main" val="3033021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976313" y="1125538"/>
            <a:ext cx="7772400" cy="503237"/>
          </a:xfrm>
        </p:spPr>
        <p:txBody>
          <a:bodyPr/>
          <a:lstStyle/>
          <a:p>
            <a:pPr algn="ctr"/>
            <a:r>
              <a:rPr lang="en-GB" altLang="cs-CZ" dirty="0" smtClean="0"/>
              <a:t>Body of a</a:t>
            </a:r>
            <a:r>
              <a:rPr lang="cs-CZ" altLang="cs-CZ" dirty="0" smtClean="0"/>
              <a:t> </a:t>
            </a:r>
            <a:r>
              <a:rPr lang="en-GB" altLang="cs-CZ" dirty="0" smtClean="0"/>
              <a:t>criminal act</a:t>
            </a:r>
            <a:endParaRPr lang="cs-CZ" altLang="cs-CZ" dirty="0" smtClean="0"/>
          </a:p>
        </p:txBody>
      </p:sp>
      <p:sp>
        <p:nvSpPr>
          <p:cNvPr id="18435" name="Zástupný symbol pro obsah 2"/>
          <p:cNvSpPr>
            <a:spLocks noGrp="1"/>
          </p:cNvSpPr>
          <p:nvPr>
            <p:ph idx="1"/>
          </p:nvPr>
        </p:nvSpPr>
        <p:spPr/>
        <p:txBody>
          <a:bodyPr/>
          <a:lstStyle/>
          <a:p>
            <a:pPr algn="just" eaLnBrk="1" hangingPunct="1"/>
            <a:r>
              <a:rPr lang="en-GB" altLang="cs-CZ" sz="2800" dirty="0"/>
              <a:t>C</a:t>
            </a:r>
            <a:r>
              <a:rPr lang="en-GB" altLang="cs-CZ" sz="2800" dirty="0" smtClean="0"/>
              <a:t>an be defined as a </a:t>
            </a:r>
            <a:r>
              <a:rPr lang="en-GB" altLang="cs-CZ" sz="2800" b="1" dirty="0" smtClean="0"/>
              <a:t>complex of formal elements </a:t>
            </a:r>
            <a:r>
              <a:rPr lang="en-GB" altLang="cs-CZ" sz="2800" dirty="0" smtClean="0"/>
              <a:t>(characteristics) which has to be accomplished </a:t>
            </a:r>
          </a:p>
          <a:p>
            <a:pPr algn="just" eaLnBrk="1" hangingPunct="1"/>
            <a:r>
              <a:rPr lang="en-GB" altLang="cs-CZ" sz="2800" b="1" dirty="0"/>
              <a:t>O</a:t>
            </a:r>
            <a:r>
              <a:rPr lang="en-GB" altLang="cs-CZ" sz="2800" b="1" dirty="0" smtClean="0"/>
              <a:t>bject</a:t>
            </a:r>
          </a:p>
          <a:p>
            <a:pPr algn="just" eaLnBrk="1" hangingPunct="1"/>
            <a:r>
              <a:rPr lang="en-GB" altLang="cs-CZ" sz="2800" b="1" dirty="0" smtClean="0"/>
              <a:t>Perpetrator </a:t>
            </a:r>
            <a:r>
              <a:rPr lang="en-GB" altLang="cs-CZ" sz="2800" dirty="0" smtClean="0"/>
              <a:t>(Subject)</a:t>
            </a:r>
          </a:p>
          <a:p>
            <a:pPr algn="just" eaLnBrk="1" hangingPunct="1"/>
            <a:r>
              <a:rPr lang="en-GB" altLang="cs-CZ" sz="2800" b="1" dirty="0"/>
              <a:t>O</a:t>
            </a:r>
            <a:r>
              <a:rPr lang="en-GB" altLang="cs-CZ" sz="2800" b="1" dirty="0" smtClean="0"/>
              <a:t>bjective part</a:t>
            </a:r>
            <a:r>
              <a:rPr lang="en-GB" altLang="cs-CZ" sz="2800" dirty="0" smtClean="0"/>
              <a:t> (aspect) – </a:t>
            </a:r>
            <a:r>
              <a:rPr lang="en-GB" altLang="cs-CZ" sz="2800" i="1" dirty="0" err="1" smtClean="0"/>
              <a:t>actus</a:t>
            </a:r>
            <a:r>
              <a:rPr lang="en-GB" altLang="cs-CZ" sz="2800" i="1" dirty="0" smtClean="0"/>
              <a:t> </a:t>
            </a:r>
            <a:r>
              <a:rPr lang="en-GB" altLang="cs-CZ" sz="2800" i="1" dirty="0" err="1" smtClean="0"/>
              <a:t>reus</a:t>
            </a:r>
            <a:endParaRPr lang="en-GB" altLang="cs-CZ" sz="2800" i="1" dirty="0" smtClean="0"/>
          </a:p>
          <a:p>
            <a:pPr algn="just" eaLnBrk="1" hangingPunct="1"/>
            <a:r>
              <a:rPr lang="en-GB" altLang="cs-CZ" sz="2800" b="1" dirty="0"/>
              <a:t>S</a:t>
            </a:r>
            <a:r>
              <a:rPr lang="en-GB" altLang="cs-CZ" sz="2800" b="1" dirty="0" smtClean="0"/>
              <a:t>ubjective part</a:t>
            </a:r>
            <a:r>
              <a:rPr lang="en-GB" altLang="cs-CZ" sz="2800" dirty="0" smtClean="0"/>
              <a:t> (aspect)– </a:t>
            </a:r>
            <a:r>
              <a:rPr lang="en-GB" altLang="cs-CZ" sz="2800" i="1" dirty="0" err="1" smtClean="0"/>
              <a:t>mens</a:t>
            </a:r>
            <a:r>
              <a:rPr lang="en-GB" altLang="cs-CZ" sz="2800" i="1" dirty="0" smtClean="0"/>
              <a:t> rea</a:t>
            </a:r>
          </a:p>
          <a:p>
            <a:pPr eaLnBrk="1" hangingPunct="1"/>
            <a:endParaRPr lang="cs-CZ" altLang="cs-CZ" sz="2800" dirty="0" smtClean="0"/>
          </a:p>
        </p:txBody>
      </p:sp>
      <p:sp>
        <p:nvSpPr>
          <p:cNvPr id="18436"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6D639CEA-D536-454B-AB15-86D0FB529A6F}" type="slidenum">
              <a:rPr lang="cs-CZ" altLang="cs-CZ" sz="1200" smtClean="0"/>
              <a:pPr>
                <a:spcBef>
                  <a:spcPct val="0"/>
                </a:spcBef>
                <a:buClrTx/>
                <a:buFontTx/>
                <a:buNone/>
              </a:pPr>
              <a:t>16</a:t>
            </a:fld>
            <a:endParaRPr lang="cs-CZ" altLang="cs-CZ" sz="12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pPr algn="ctr"/>
            <a:r>
              <a:rPr lang="en-GB" altLang="cs-CZ" dirty="0" smtClean="0"/>
              <a:t>Object </a:t>
            </a:r>
            <a:endParaRPr lang="cs-CZ" altLang="cs-CZ" dirty="0" smtClean="0"/>
          </a:p>
        </p:txBody>
      </p:sp>
      <p:sp>
        <p:nvSpPr>
          <p:cNvPr id="19459" name="Zástupný symbol pro obsah 2"/>
          <p:cNvSpPr>
            <a:spLocks noGrp="1"/>
          </p:cNvSpPr>
          <p:nvPr>
            <p:ph idx="1"/>
          </p:nvPr>
        </p:nvSpPr>
        <p:spPr/>
        <p:txBody>
          <a:bodyPr/>
          <a:lstStyle/>
          <a:p>
            <a:pPr eaLnBrk="1" hangingPunct="1"/>
            <a:r>
              <a:rPr lang="en-GB" altLang="cs-CZ" sz="2800" b="1" dirty="0" smtClean="0"/>
              <a:t>Interests</a:t>
            </a:r>
            <a:r>
              <a:rPr lang="en-GB" altLang="cs-CZ" sz="2800" dirty="0" smtClean="0"/>
              <a:t>, </a:t>
            </a:r>
            <a:r>
              <a:rPr lang="en-GB" altLang="cs-CZ" sz="2800" b="1" dirty="0" smtClean="0"/>
              <a:t>relations </a:t>
            </a:r>
            <a:r>
              <a:rPr lang="en-GB" altLang="cs-CZ" sz="2800" dirty="0" smtClean="0"/>
              <a:t>and </a:t>
            </a:r>
            <a:r>
              <a:rPr lang="en-GB" altLang="cs-CZ" sz="2800" b="1" dirty="0" smtClean="0"/>
              <a:t>values </a:t>
            </a:r>
            <a:r>
              <a:rPr lang="en-GB" altLang="cs-CZ" sz="2800" dirty="0" smtClean="0"/>
              <a:t>protected by criminal law</a:t>
            </a:r>
          </a:p>
          <a:p>
            <a:pPr eaLnBrk="1" hangingPunct="1"/>
            <a:r>
              <a:rPr lang="en-GB" altLang="cs-CZ" sz="2800" dirty="0" smtClean="0"/>
              <a:t>Life, health, freedom, property, family, humanity, public order, economics etc.</a:t>
            </a:r>
          </a:p>
          <a:p>
            <a:pPr eaLnBrk="1" hangingPunct="1"/>
            <a:endParaRPr lang="cs-CZ" altLang="cs-CZ" sz="2800" dirty="0" smtClean="0"/>
          </a:p>
        </p:txBody>
      </p:sp>
      <p:sp>
        <p:nvSpPr>
          <p:cNvPr id="19460"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00DCAEE0-D531-4285-AEF8-1AD45D7B2012}" type="slidenum">
              <a:rPr lang="cs-CZ" altLang="cs-CZ" sz="1200" smtClean="0"/>
              <a:pPr>
                <a:spcBef>
                  <a:spcPct val="0"/>
                </a:spcBef>
                <a:buClrTx/>
                <a:buFontTx/>
                <a:buNone/>
              </a:pPr>
              <a:t>17</a:t>
            </a:fld>
            <a:endParaRPr lang="cs-CZ" altLang="cs-CZ" sz="12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pPr algn="ctr"/>
            <a:r>
              <a:rPr lang="en-GB" altLang="cs-CZ" dirty="0" smtClean="0"/>
              <a:t>Perpetrator</a:t>
            </a:r>
            <a:endParaRPr lang="cs-CZ" altLang="cs-CZ" dirty="0" smtClean="0"/>
          </a:p>
        </p:txBody>
      </p:sp>
      <p:sp>
        <p:nvSpPr>
          <p:cNvPr id="20483" name="Zástupný symbol pro obsah 2"/>
          <p:cNvSpPr>
            <a:spLocks noGrp="1"/>
          </p:cNvSpPr>
          <p:nvPr>
            <p:ph idx="1"/>
          </p:nvPr>
        </p:nvSpPr>
        <p:spPr>
          <a:xfrm>
            <a:off x="827584" y="1634337"/>
            <a:ext cx="7772400" cy="4357687"/>
          </a:xfrm>
        </p:spPr>
        <p:txBody>
          <a:bodyPr/>
          <a:lstStyle/>
          <a:p>
            <a:pPr algn="just" eaLnBrk="1" hangingPunct="1">
              <a:lnSpc>
                <a:spcPct val="90000"/>
              </a:lnSpc>
            </a:pPr>
            <a:r>
              <a:rPr lang="en-GB" altLang="cs-CZ" sz="2800" i="1" dirty="0" smtClean="0"/>
              <a:t>Age</a:t>
            </a:r>
            <a:r>
              <a:rPr lang="en-GB" altLang="cs-CZ" sz="2800" dirty="0" smtClean="0"/>
              <a:t> - a person who has not reached </a:t>
            </a:r>
            <a:r>
              <a:rPr lang="en-GB" altLang="cs-CZ" sz="2800" b="1" dirty="0" smtClean="0"/>
              <a:t>fifteen years of age</a:t>
            </a:r>
            <a:r>
              <a:rPr lang="en-GB" altLang="cs-CZ" sz="2800" dirty="0" smtClean="0"/>
              <a:t> at the time an offence is committed shall no be criminal liable (CC, Section 25)</a:t>
            </a:r>
          </a:p>
          <a:p>
            <a:pPr algn="just" eaLnBrk="1" hangingPunct="1">
              <a:lnSpc>
                <a:spcPct val="90000"/>
              </a:lnSpc>
            </a:pPr>
            <a:r>
              <a:rPr lang="en-GB" altLang="cs-CZ" sz="2800" i="1" dirty="0" smtClean="0"/>
              <a:t>Sanity – </a:t>
            </a:r>
            <a:r>
              <a:rPr lang="en-GB" altLang="cs-CZ" sz="2800" dirty="0" smtClean="0"/>
              <a:t>a person who was not able, due to his  mental disorder, to </a:t>
            </a:r>
            <a:r>
              <a:rPr lang="en-GB" altLang="cs-CZ" sz="2800" b="1" dirty="0" smtClean="0"/>
              <a:t>recognize the illegality </a:t>
            </a:r>
            <a:r>
              <a:rPr lang="en-GB" altLang="cs-CZ" sz="2800" dirty="0" smtClean="0"/>
              <a:t>of his acting </a:t>
            </a:r>
            <a:r>
              <a:rPr lang="en-GB" altLang="cs-CZ" sz="2800" b="1" dirty="0" smtClean="0"/>
              <a:t>or to control it</a:t>
            </a:r>
            <a:r>
              <a:rPr lang="en-GB" altLang="cs-CZ" sz="2800" dirty="0" smtClean="0"/>
              <a:t>, shall not be criminally liable for his act (CC, Section 26)</a:t>
            </a:r>
          </a:p>
          <a:p>
            <a:pPr algn="just" eaLnBrk="1" hangingPunct="1">
              <a:lnSpc>
                <a:spcPct val="90000"/>
              </a:lnSpc>
            </a:pPr>
            <a:r>
              <a:rPr lang="en-GB" altLang="cs-CZ" sz="2800" dirty="0" smtClean="0"/>
              <a:t>+ sufficient level</a:t>
            </a:r>
            <a:r>
              <a:rPr lang="en-GB" altLang="cs-CZ" sz="2800" b="1" dirty="0" smtClean="0"/>
              <a:t> of intellectual and moral development </a:t>
            </a:r>
            <a:r>
              <a:rPr lang="en-GB" altLang="cs-CZ" sz="2800" dirty="0" smtClean="0"/>
              <a:t>by juveniles (does not apply on adults)</a:t>
            </a:r>
            <a:endParaRPr lang="en-GB" altLang="cs-CZ" sz="2800" b="1" dirty="0" smtClean="0"/>
          </a:p>
          <a:p>
            <a:pPr algn="just" eaLnBrk="1" hangingPunct="1">
              <a:lnSpc>
                <a:spcPct val="90000"/>
              </a:lnSpc>
            </a:pPr>
            <a:endParaRPr lang="en-GB" altLang="cs-CZ" sz="2800" dirty="0" smtClean="0"/>
          </a:p>
          <a:p>
            <a:pPr algn="just" eaLnBrk="1" hangingPunct="1">
              <a:lnSpc>
                <a:spcPct val="90000"/>
              </a:lnSpc>
            </a:pPr>
            <a:r>
              <a:rPr lang="en-GB" altLang="cs-CZ" sz="2800" dirty="0" smtClean="0"/>
              <a:t>Special character or position of a perpetrator</a:t>
            </a:r>
          </a:p>
          <a:p>
            <a:pPr eaLnBrk="1" hangingPunct="1">
              <a:lnSpc>
                <a:spcPct val="90000"/>
              </a:lnSpc>
            </a:pPr>
            <a:endParaRPr lang="cs-CZ" altLang="cs-CZ" sz="2800" dirty="0" smtClean="0"/>
          </a:p>
          <a:p>
            <a:endParaRPr lang="cs-CZ" altLang="cs-CZ" sz="2800" dirty="0" smtClean="0"/>
          </a:p>
        </p:txBody>
      </p:sp>
      <p:sp>
        <p:nvSpPr>
          <p:cNvPr id="20484"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F1833408-5D87-437D-AD5D-8978D37724B8}" type="slidenum">
              <a:rPr lang="cs-CZ" altLang="cs-CZ" sz="1200" smtClean="0"/>
              <a:pPr>
                <a:spcBef>
                  <a:spcPct val="0"/>
                </a:spcBef>
                <a:buClrTx/>
                <a:buFontTx/>
                <a:buNone/>
              </a:pPr>
              <a:t>18</a:t>
            </a:fld>
            <a:endParaRPr lang="cs-CZ" altLang="cs-CZ" sz="12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899592" y="1125538"/>
            <a:ext cx="7772400" cy="503237"/>
          </a:xfrm>
        </p:spPr>
        <p:txBody>
          <a:bodyPr/>
          <a:lstStyle/>
          <a:p>
            <a:pPr algn="ctr"/>
            <a:r>
              <a:rPr lang="en-GB" altLang="cs-CZ" dirty="0" smtClean="0"/>
              <a:t>Culpable Insanity</a:t>
            </a:r>
            <a:endParaRPr lang="cs-CZ" altLang="cs-CZ" dirty="0" smtClean="0"/>
          </a:p>
        </p:txBody>
      </p:sp>
      <p:sp>
        <p:nvSpPr>
          <p:cNvPr id="21507" name="Zástupný symbol pro obsah 2"/>
          <p:cNvSpPr>
            <a:spLocks noGrp="1"/>
          </p:cNvSpPr>
          <p:nvPr>
            <p:ph idx="1"/>
          </p:nvPr>
        </p:nvSpPr>
        <p:spPr/>
        <p:txBody>
          <a:bodyPr/>
          <a:lstStyle/>
          <a:p>
            <a:pPr algn="just" eaLnBrk="1" hangingPunct="1"/>
            <a:r>
              <a:rPr lang="en-GB" altLang="cs-CZ" sz="2800" b="1" dirty="0" smtClean="0"/>
              <a:t>Drunkenness</a:t>
            </a:r>
            <a:r>
              <a:rPr lang="en-GB" altLang="cs-CZ" sz="2800" dirty="0" smtClean="0"/>
              <a:t>: </a:t>
            </a:r>
            <a:r>
              <a:rPr lang="en-GB" altLang="cs-CZ" sz="2800" i="1" dirty="0" smtClean="0"/>
              <a:t>insanity caused by application of addictive substance + committing an act otherwise classified as offence </a:t>
            </a:r>
          </a:p>
          <a:p>
            <a:pPr algn="just" eaLnBrk="1" hangingPunct="1"/>
            <a:r>
              <a:rPr lang="en-GB" altLang="cs-CZ" sz="2800" b="1" i="1" u="sng" dirty="0" err="1" smtClean="0"/>
              <a:t>Actio</a:t>
            </a:r>
            <a:r>
              <a:rPr lang="en-GB" altLang="cs-CZ" sz="2800" b="1" i="1" u="sng" dirty="0" smtClean="0"/>
              <a:t> </a:t>
            </a:r>
            <a:r>
              <a:rPr lang="en-GB" altLang="cs-CZ" sz="2800" b="1" i="1" u="sng" dirty="0" err="1" smtClean="0"/>
              <a:t>libera</a:t>
            </a:r>
            <a:r>
              <a:rPr lang="en-GB" altLang="cs-CZ" sz="2800" b="1" i="1" u="sng" dirty="0" smtClean="0"/>
              <a:t> in causa </a:t>
            </a:r>
            <a:r>
              <a:rPr lang="en-GB" altLang="cs-CZ" sz="2800" b="1" i="1" u="sng" dirty="0" err="1" smtClean="0"/>
              <a:t>dolosa</a:t>
            </a:r>
            <a:r>
              <a:rPr lang="en-GB" altLang="cs-CZ" sz="2800" dirty="0" smtClean="0"/>
              <a:t>: </a:t>
            </a:r>
            <a:r>
              <a:rPr lang="en-GB" altLang="cs-CZ" sz="2800" i="1" dirty="0" smtClean="0"/>
              <a:t>insanity caused with intention of committing an offence</a:t>
            </a:r>
            <a:endParaRPr lang="en-GB" altLang="cs-CZ" sz="2800" dirty="0" smtClean="0"/>
          </a:p>
          <a:p>
            <a:pPr algn="just" eaLnBrk="1" hangingPunct="1"/>
            <a:r>
              <a:rPr lang="en-GB" altLang="cs-CZ" sz="2800" b="1" i="1" u="sng" dirty="0" err="1" smtClean="0"/>
              <a:t>Actio</a:t>
            </a:r>
            <a:r>
              <a:rPr lang="en-GB" altLang="cs-CZ" sz="2800" b="1" i="1" u="sng" dirty="0" smtClean="0"/>
              <a:t> </a:t>
            </a:r>
            <a:r>
              <a:rPr lang="en-GB" altLang="cs-CZ" sz="2800" b="1" i="1" u="sng" dirty="0" err="1" smtClean="0"/>
              <a:t>libera</a:t>
            </a:r>
            <a:r>
              <a:rPr lang="en-GB" altLang="cs-CZ" sz="2800" b="1" i="1" u="sng" dirty="0" smtClean="0"/>
              <a:t> in causa </a:t>
            </a:r>
            <a:r>
              <a:rPr lang="en-GB" altLang="cs-CZ" sz="2800" b="1" i="1" u="sng" dirty="0" err="1" smtClean="0"/>
              <a:t>culposa</a:t>
            </a:r>
            <a:r>
              <a:rPr lang="en-GB" altLang="cs-CZ" sz="2800" dirty="0" smtClean="0"/>
              <a:t>: </a:t>
            </a:r>
            <a:r>
              <a:rPr lang="en-GB" altLang="cs-CZ" sz="2800" i="1" dirty="0" smtClean="0"/>
              <a:t>committing an offence in the state of insanity which the perpetrator has voluntary entered while knowing or should and could having known the risk of committing an offence in this state</a:t>
            </a:r>
          </a:p>
          <a:p>
            <a:endParaRPr lang="cs-CZ" altLang="cs-CZ" sz="2800" dirty="0" smtClean="0"/>
          </a:p>
        </p:txBody>
      </p:sp>
      <p:sp>
        <p:nvSpPr>
          <p:cNvPr id="21508"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0FA396B-8961-4B04-94FB-CBAB7237685B}" type="slidenum">
              <a:rPr lang="cs-CZ" altLang="cs-CZ" sz="1200" smtClean="0"/>
              <a:pPr>
                <a:spcBef>
                  <a:spcPct val="0"/>
                </a:spcBef>
                <a:buClrTx/>
                <a:buFontTx/>
                <a:buNone/>
              </a:pPr>
              <a:t>19</a:t>
            </a:fld>
            <a:endParaRPr lang="cs-CZ" altLang="cs-CZ" sz="12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pPr algn="ctr"/>
            <a:r>
              <a:rPr lang="en-GB" altLang="cs-CZ" dirty="0" smtClean="0"/>
              <a:t>Criminal Law’s Reform after 1989</a:t>
            </a:r>
            <a:endParaRPr lang="cs-CZ" altLang="cs-CZ" dirty="0" smtClean="0"/>
          </a:p>
        </p:txBody>
      </p:sp>
      <p:sp>
        <p:nvSpPr>
          <p:cNvPr id="3" name="Zástupný symbol pro obsah 2"/>
          <p:cNvSpPr>
            <a:spLocks noGrp="1"/>
          </p:cNvSpPr>
          <p:nvPr>
            <p:ph idx="1"/>
          </p:nvPr>
        </p:nvSpPr>
        <p:spPr/>
        <p:txBody>
          <a:bodyPr/>
          <a:lstStyle/>
          <a:p>
            <a:pPr algn="just">
              <a:defRPr/>
            </a:pPr>
            <a:r>
              <a:rPr lang="en-GB" altLang="cs-CZ" dirty="0"/>
              <a:t> The reform of criminal law started in </a:t>
            </a:r>
            <a:r>
              <a:rPr lang="en-GB" altLang="cs-CZ" b="1" dirty="0"/>
              <a:t>1990</a:t>
            </a:r>
            <a:r>
              <a:rPr lang="en-GB" altLang="cs-CZ" dirty="0"/>
              <a:t>, after the „Velvet Revolution“ in November 1989</a:t>
            </a:r>
          </a:p>
          <a:p>
            <a:pPr algn="just">
              <a:defRPr/>
            </a:pPr>
            <a:r>
              <a:rPr lang="en-GB" altLang="cs-CZ" dirty="0" smtClean="0"/>
              <a:t>2 phases of reform </a:t>
            </a:r>
          </a:p>
          <a:p>
            <a:pPr lvl="1" algn="just">
              <a:defRPr/>
            </a:pPr>
            <a:r>
              <a:rPr lang="en-GB" altLang="cs-CZ" b="1" dirty="0" smtClean="0"/>
              <a:t>phase of amendments</a:t>
            </a:r>
            <a:r>
              <a:rPr lang="en-GB" altLang="cs-CZ" dirty="0" smtClean="0"/>
              <a:t> – numerous amendments to Criminal Code a Code of Criminal Procedure reflecting the democratic and social changes and also the fact that Czech Republic became a Member State of EU in 2004 have been accepted since 1990</a:t>
            </a:r>
          </a:p>
          <a:p>
            <a:pPr lvl="1" algn="just">
              <a:defRPr/>
            </a:pPr>
            <a:r>
              <a:rPr lang="en-GB" altLang="cs-CZ" b="1" dirty="0" smtClean="0"/>
              <a:t>phase of recodification</a:t>
            </a:r>
            <a:r>
              <a:rPr lang="en-GB" altLang="cs-CZ" dirty="0" smtClean="0"/>
              <a:t> – the concept of three  penal laws (codes)  was introduced</a:t>
            </a:r>
          </a:p>
          <a:p>
            <a:pPr>
              <a:defRPr/>
            </a:pPr>
            <a:endParaRPr lang="en-GB" dirty="0"/>
          </a:p>
        </p:txBody>
      </p:sp>
      <p:sp>
        <p:nvSpPr>
          <p:cNvPr id="7172"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68EB088D-CAC4-4E68-8058-6E53FEF0AF1B}" type="slidenum">
              <a:rPr lang="cs-CZ" altLang="cs-CZ" sz="1200" smtClean="0"/>
              <a:pPr>
                <a:spcBef>
                  <a:spcPct val="0"/>
                </a:spcBef>
                <a:buClrTx/>
                <a:buFontTx/>
                <a:buNone/>
              </a:pPr>
              <a:t>2</a:t>
            </a:fld>
            <a:endParaRPr lang="cs-CZ" altLang="cs-CZ" sz="1200" smtClean="0"/>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pPr algn="ctr"/>
            <a:r>
              <a:rPr lang="en-GB" altLang="cs-CZ" dirty="0" smtClean="0"/>
              <a:t>Objective Part</a:t>
            </a:r>
            <a:endParaRPr lang="cs-CZ" altLang="cs-CZ" dirty="0" smtClean="0"/>
          </a:p>
        </p:txBody>
      </p:sp>
      <p:sp>
        <p:nvSpPr>
          <p:cNvPr id="3" name="Zástupný symbol pro obsah 2"/>
          <p:cNvSpPr>
            <a:spLocks noGrp="1"/>
          </p:cNvSpPr>
          <p:nvPr>
            <p:ph idx="1"/>
          </p:nvPr>
        </p:nvSpPr>
        <p:spPr/>
        <p:txBody>
          <a:bodyPr/>
          <a:lstStyle/>
          <a:p>
            <a:pPr algn="just" eaLnBrk="1" hangingPunct="1">
              <a:defRPr/>
            </a:pPr>
            <a:r>
              <a:rPr lang="en-GB" altLang="cs-CZ" sz="2800" b="1" dirty="0"/>
              <a:t>A</a:t>
            </a:r>
            <a:r>
              <a:rPr lang="en-GB" altLang="cs-CZ" sz="2800" b="1" dirty="0" smtClean="0"/>
              <a:t>cting </a:t>
            </a:r>
            <a:r>
              <a:rPr lang="en-GB" altLang="cs-CZ" sz="2800" dirty="0" smtClean="0"/>
              <a:t>– act of commission or act of omission </a:t>
            </a:r>
          </a:p>
          <a:p>
            <a:pPr algn="just" eaLnBrk="1" hangingPunct="1">
              <a:defRPr/>
            </a:pPr>
            <a:r>
              <a:rPr lang="en-GB" altLang="cs-CZ" sz="2800" b="1" dirty="0"/>
              <a:t>C</a:t>
            </a:r>
            <a:r>
              <a:rPr lang="en-GB" altLang="cs-CZ" sz="2800" b="1" dirty="0" smtClean="0"/>
              <a:t>onsequence </a:t>
            </a:r>
            <a:r>
              <a:rPr lang="en-GB" altLang="cs-CZ" sz="2800" dirty="0" smtClean="0"/>
              <a:t>- violation or endangering of an interest protected</a:t>
            </a:r>
          </a:p>
          <a:p>
            <a:pPr algn="just" eaLnBrk="1" hangingPunct="1">
              <a:defRPr/>
            </a:pPr>
            <a:r>
              <a:rPr lang="en-GB" altLang="cs-CZ" sz="2800" b="1" dirty="0" smtClean="0"/>
              <a:t>Causality </a:t>
            </a:r>
            <a:r>
              <a:rPr lang="en-GB" altLang="cs-CZ" sz="2800" dirty="0" smtClean="0"/>
              <a:t>– causal link between the acting and the consequence (acting as a </a:t>
            </a:r>
            <a:r>
              <a:rPr lang="en-GB" altLang="cs-CZ" sz="2800" i="1" dirty="0" smtClean="0"/>
              <a:t>condition</a:t>
            </a:r>
            <a:r>
              <a:rPr lang="en-GB" altLang="cs-CZ" sz="2800" dirty="0" smtClean="0"/>
              <a:t> </a:t>
            </a:r>
            <a:r>
              <a:rPr lang="en-GB" altLang="cs-CZ" sz="2800" i="1" dirty="0" smtClean="0"/>
              <a:t>sine qua non </a:t>
            </a:r>
            <a:r>
              <a:rPr lang="en-GB" altLang="cs-CZ" sz="2800" dirty="0" smtClean="0"/>
              <a:t>of the consequence) </a:t>
            </a:r>
          </a:p>
          <a:p>
            <a:pPr marL="0" indent="0" algn="just" eaLnBrk="1" hangingPunct="1">
              <a:buFont typeface="Wingdings" panose="05000000000000000000" pitchFamily="2" charset="2"/>
              <a:buNone/>
              <a:defRPr/>
            </a:pPr>
            <a:endParaRPr lang="en-GB" altLang="cs-CZ" sz="2800" dirty="0" smtClean="0"/>
          </a:p>
          <a:p>
            <a:pPr algn="just" eaLnBrk="1" hangingPunct="1">
              <a:defRPr/>
            </a:pPr>
            <a:r>
              <a:rPr lang="en-GB" altLang="cs-CZ" sz="2800" dirty="0" smtClean="0"/>
              <a:t>Manner in which the offence was committed, the place and time of committing</a:t>
            </a:r>
          </a:p>
          <a:p>
            <a:pPr>
              <a:defRPr/>
            </a:pPr>
            <a:endParaRPr lang="cs-CZ" sz="2800" dirty="0"/>
          </a:p>
        </p:txBody>
      </p:sp>
      <p:sp>
        <p:nvSpPr>
          <p:cNvPr id="22532"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CAF0CB87-84EA-45CA-9327-7231BBCD0F1D}" type="slidenum">
              <a:rPr lang="cs-CZ" altLang="cs-CZ" sz="1200" smtClean="0"/>
              <a:pPr>
                <a:spcBef>
                  <a:spcPct val="0"/>
                </a:spcBef>
                <a:buClrTx/>
                <a:buFontTx/>
                <a:buNone/>
              </a:pPr>
              <a:t>20</a:t>
            </a:fld>
            <a:endParaRPr lang="cs-CZ" altLang="cs-CZ" sz="12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pPr algn="ctr"/>
            <a:r>
              <a:rPr lang="en-GB" altLang="cs-CZ" dirty="0" smtClean="0"/>
              <a:t>Subjective Part</a:t>
            </a:r>
            <a:endParaRPr lang="cs-CZ" altLang="cs-CZ" dirty="0" smtClean="0"/>
          </a:p>
        </p:txBody>
      </p:sp>
      <p:sp>
        <p:nvSpPr>
          <p:cNvPr id="23555" name="Zástupný symbol pro obsah 2"/>
          <p:cNvSpPr>
            <a:spLocks noGrp="1"/>
          </p:cNvSpPr>
          <p:nvPr>
            <p:ph idx="1"/>
          </p:nvPr>
        </p:nvSpPr>
        <p:spPr/>
        <p:txBody>
          <a:bodyPr/>
          <a:lstStyle/>
          <a:p>
            <a:pPr eaLnBrk="1" hangingPunct="1"/>
            <a:r>
              <a:rPr lang="en-GB" altLang="cs-CZ" b="1" dirty="0" smtClean="0"/>
              <a:t>Culpability</a:t>
            </a:r>
          </a:p>
          <a:p>
            <a:pPr algn="just" eaLnBrk="1" hangingPunct="1"/>
            <a:r>
              <a:rPr lang="en-GB" altLang="cs-CZ" b="1" dirty="0" smtClean="0"/>
              <a:t>Sec. 13 par. 2 of the CC</a:t>
            </a:r>
            <a:r>
              <a:rPr lang="en-GB" altLang="cs-CZ" i="1" dirty="0" smtClean="0"/>
              <a:t> “The intention is required as a regular condition of </a:t>
            </a:r>
            <a:r>
              <a:rPr lang="en-GB" altLang="cs-CZ" i="1" dirty="0" err="1" smtClean="0"/>
              <a:t>punishability</a:t>
            </a:r>
            <a:r>
              <a:rPr lang="en-GB" altLang="cs-CZ" i="1" dirty="0" smtClean="0"/>
              <a:t>, unless the Criminal Code expressly provides that  the negligence is sufficient for committing a crime”</a:t>
            </a:r>
          </a:p>
          <a:p>
            <a:pPr algn="just" eaLnBrk="1" hangingPunct="1"/>
            <a:endParaRPr lang="en-GB" altLang="cs-CZ" i="1" dirty="0" smtClean="0"/>
          </a:p>
          <a:p>
            <a:pPr algn="just" eaLnBrk="1" hangingPunct="1"/>
            <a:r>
              <a:rPr lang="en-GB" altLang="cs-CZ" b="1" dirty="0" smtClean="0"/>
              <a:t>Motive </a:t>
            </a:r>
            <a:r>
              <a:rPr lang="en-GB" altLang="cs-CZ" dirty="0" smtClean="0"/>
              <a:t>– what has driven the perpetrator</a:t>
            </a:r>
            <a:endParaRPr lang="en-GB" altLang="cs-CZ" b="1" dirty="0" smtClean="0"/>
          </a:p>
          <a:p>
            <a:pPr algn="just" eaLnBrk="1" hangingPunct="1"/>
            <a:r>
              <a:rPr lang="en-GB" altLang="cs-CZ" b="1" dirty="0" smtClean="0"/>
              <a:t>Goal</a:t>
            </a:r>
            <a:r>
              <a:rPr lang="en-GB" altLang="cs-CZ" dirty="0" smtClean="0"/>
              <a:t> – what he or she wanted to achieve</a:t>
            </a:r>
          </a:p>
          <a:p>
            <a:pPr algn="just" eaLnBrk="1" hangingPunct="1"/>
            <a:r>
              <a:rPr lang="en-GB" altLang="cs-CZ" b="1" dirty="0" smtClean="0"/>
              <a:t>Intention</a:t>
            </a:r>
            <a:r>
              <a:rPr lang="en-GB" altLang="cs-CZ" dirty="0" smtClean="0"/>
              <a:t> – what was the perpetrator’s general project (e. g. when he/she commits a criminal act through multiple attacks)</a:t>
            </a:r>
          </a:p>
          <a:p>
            <a:pPr eaLnBrk="1" hangingPunct="1">
              <a:buFont typeface="Wingdings" panose="05000000000000000000" pitchFamily="2" charset="2"/>
              <a:buNone/>
            </a:pPr>
            <a:r>
              <a:rPr lang="cs-CZ" altLang="cs-CZ" i="1" dirty="0" smtClean="0"/>
              <a:t> </a:t>
            </a:r>
          </a:p>
          <a:p>
            <a:endParaRPr lang="cs-CZ" altLang="cs-CZ" dirty="0" smtClean="0"/>
          </a:p>
        </p:txBody>
      </p:sp>
      <p:sp>
        <p:nvSpPr>
          <p:cNvPr id="23556"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EC19EA32-6142-431F-BFE4-F030E3939EC4}" type="slidenum">
              <a:rPr lang="cs-CZ" altLang="cs-CZ" sz="1200" smtClean="0"/>
              <a:pPr>
                <a:spcBef>
                  <a:spcPct val="0"/>
                </a:spcBef>
                <a:buClrTx/>
                <a:buFontTx/>
                <a:buNone/>
              </a:pPr>
              <a:t>21</a:t>
            </a:fld>
            <a:endParaRPr lang="cs-CZ" altLang="cs-CZ" sz="12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pPr algn="ctr"/>
            <a:r>
              <a:rPr lang="en-GB" altLang="cs-CZ" dirty="0" smtClean="0"/>
              <a:t>Intent</a:t>
            </a:r>
            <a:endParaRPr lang="cs-CZ" altLang="cs-CZ" dirty="0" smtClean="0"/>
          </a:p>
        </p:txBody>
      </p:sp>
      <p:sp>
        <p:nvSpPr>
          <p:cNvPr id="24579" name="Zástupný symbol pro obsah 2"/>
          <p:cNvSpPr>
            <a:spLocks noGrp="1"/>
          </p:cNvSpPr>
          <p:nvPr>
            <p:ph idx="1"/>
          </p:nvPr>
        </p:nvSpPr>
        <p:spPr/>
        <p:txBody>
          <a:bodyPr/>
          <a:lstStyle/>
          <a:p>
            <a:pPr algn="just" eaLnBrk="1" hangingPunct="1"/>
            <a:r>
              <a:rPr lang="en-GB" altLang="cs-CZ" b="1" dirty="0" smtClean="0"/>
              <a:t>Direct intent</a:t>
            </a:r>
            <a:r>
              <a:rPr lang="en-GB" altLang="cs-CZ" dirty="0" smtClean="0"/>
              <a:t> – the perpetrator was aware that he (she) could  violate or endanger an interest  protected  by the Criminal Code and wanted to cause such violation or endangerment.</a:t>
            </a:r>
            <a:endParaRPr lang="en-GB" altLang="cs-CZ" i="1" dirty="0" smtClean="0"/>
          </a:p>
          <a:p>
            <a:pPr algn="just" eaLnBrk="1" hangingPunct="1"/>
            <a:r>
              <a:rPr lang="en-GB" altLang="cs-CZ" b="1" dirty="0" smtClean="0"/>
              <a:t>Indirect intent</a:t>
            </a:r>
            <a:r>
              <a:rPr lang="en-GB" altLang="cs-CZ" dirty="0" smtClean="0"/>
              <a:t> – the perpetrator was aware that he(she) could to violate or endanger an interest protected by the Criminal Code and, if he (she) caused such violation or endangering, he (she) agreed with its result</a:t>
            </a:r>
          </a:p>
          <a:p>
            <a:pPr algn="just" eaLnBrk="1" hangingPunct="1"/>
            <a:endParaRPr lang="en-GB" altLang="cs-CZ" dirty="0"/>
          </a:p>
          <a:p>
            <a:pPr algn="just" eaLnBrk="1" hangingPunct="1"/>
            <a:r>
              <a:rPr lang="en-GB" altLang="cs-CZ" b="1" dirty="0" smtClean="0"/>
              <a:t>Forethought </a:t>
            </a:r>
            <a:r>
              <a:rPr lang="en-GB" altLang="cs-CZ" dirty="0" smtClean="0"/>
              <a:t>– even a brief plan shortly before an act</a:t>
            </a:r>
          </a:p>
          <a:p>
            <a:pPr algn="just" eaLnBrk="1" hangingPunct="1"/>
            <a:r>
              <a:rPr lang="en-GB" altLang="cs-CZ" b="1" dirty="0" smtClean="0"/>
              <a:t>Previous consideration</a:t>
            </a:r>
            <a:r>
              <a:rPr lang="en-GB" altLang="cs-CZ" dirty="0" smtClean="0"/>
              <a:t> – more sophisticated premeditation </a:t>
            </a:r>
          </a:p>
        </p:txBody>
      </p:sp>
      <p:sp>
        <p:nvSpPr>
          <p:cNvPr id="24580"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B0CD06F0-C79D-4E47-AC36-666C80850DC6}" type="slidenum">
              <a:rPr lang="cs-CZ" altLang="cs-CZ" sz="1200" smtClean="0"/>
              <a:pPr>
                <a:spcBef>
                  <a:spcPct val="0"/>
                </a:spcBef>
                <a:buClrTx/>
                <a:buFontTx/>
                <a:buNone/>
              </a:pPr>
              <a:t>22</a:t>
            </a:fld>
            <a:endParaRPr lang="cs-CZ" altLang="cs-CZ" sz="12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lstStyle/>
          <a:p>
            <a:pPr algn="ctr"/>
            <a:r>
              <a:rPr lang="en-US" altLang="cs-CZ" dirty="0" smtClean="0"/>
              <a:t>Negligence</a:t>
            </a:r>
          </a:p>
        </p:txBody>
      </p:sp>
      <p:sp>
        <p:nvSpPr>
          <p:cNvPr id="25603" name="Zástupný symbol pro obsah 2"/>
          <p:cNvSpPr>
            <a:spLocks noGrp="1"/>
          </p:cNvSpPr>
          <p:nvPr>
            <p:ph idx="1"/>
          </p:nvPr>
        </p:nvSpPr>
        <p:spPr/>
        <p:txBody>
          <a:bodyPr/>
          <a:lstStyle/>
          <a:p>
            <a:pPr algn="just" eaLnBrk="1" hangingPunct="1"/>
            <a:r>
              <a:rPr lang="en-GB" altLang="cs-CZ" b="1" dirty="0" smtClean="0"/>
              <a:t>Wilful negligence</a:t>
            </a:r>
            <a:r>
              <a:rPr lang="en-GB" altLang="cs-CZ" dirty="0" smtClean="0"/>
              <a:t> – the perpetrator knew that he (she) could violate or endanger an interest protected by the Criminal Code, but without adequate reasons he  (she) believed he (she) would not cause such violation or endangering.</a:t>
            </a:r>
          </a:p>
          <a:p>
            <a:pPr algn="just" eaLnBrk="1" hangingPunct="1"/>
            <a:r>
              <a:rPr lang="en-GB" altLang="cs-CZ" dirty="0" smtClean="0"/>
              <a:t> </a:t>
            </a:r>
            <a:r>
              <a:rPr lang="en-GB" altLang="cs-CZ" b="1" dirty="0" smtClean="0"/>
              <a:t>Non-wilful negligence</a:t>
            </a:r>
            <a:r>
              <a:rPr lang="en-GB" altLang="cs-CZ" dirty="0" smtClean="0"/>
              <a:t> – the perpetrator did not know that his (her) acting could violate or endanger an interest protected by the Criminal Code, although, with respect to the circumstances and his (her) personal situation, he (she) should and could have known</a:t>
            </a:r>
          </a:p>
          <a:p>
            <a:pPr algn="just" eaLnBrk="1" hangingPunct="1"/>
            <a:endParaRPr lang="en-GB" altLang="cs-CZ" dirty="0"/>
          </a:p>
          <a:p>
            <a:pPr algn="just" eaLnBrk="1" hangingPunct="1"/>
            <a:r>
              <a:rPr lang="en-GB" altLang="cs-CZ" b="1" dirty="0" smtClean="0"/>
              <a:t>Gross negligence </a:t>
            </a:r>
            <a:r>
              <a:rPr lang="en-GB" altLang="cs-CZ" dirty="0" smtClean="0"/>
              <a:t>– shows especial ruthlessness  </a:t>
            </a:r>
          </a:p>
        </p:txBody>
      </p:sp>
      <p:sp>
        <p:nvSpPr>
          <p:cNvPr id="25604"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ABCC1C3-387B-4B3E-ACBD-51A0EB6EF1DE}" type="slidenum">
              <a:rPr lang="cs-CZ" altLang="cs-CZ" sz="1200" smtClean="0"/>
              <a:pPr>
                <a:spcBef>
                  <a:spcPct val="0"/>
                </a:spcBef>
                <a:buClrTx/>
                <a:buFontTx/>
                <a:buNone/>
              </a:pPr>
              <a:t>23</a:t>
            </a:fld>
            <a:endParaRPr lang="cs-CZ" altLang="cs-CZ" sz="12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pPr algn="ctr"/>
            <a:r>
              <a:rPr lang="en-GB" altLang="cs-CZ" noProof="1" smtClean="0"/>
              <a:t>Other Forms of Criminal Acts </a:t>
            </a:r>
          </a:p>
        </p:txBody>
      </p:sp>
      <p:sp>
        <p:nvSpPr>
          <p:cNvPr id="26627" name="Zástupný symbol pro obsah 2"/>
          <p:cNvSpPr>
            <a:spLocks noGrp="1"/>
          </p:cNvSpPr>
          <p:nvPr>
            <p:ph idx="1"/>
          </p:nvPr>
        </p:nvSpPr>
        <p:spPr/>
        <p:txBody>
          <a:bodyPr/>
          <a:lstStyle/>
          <a:p>
            <a:r>
              <a:rPr lang="en-GB" altLang="cs-CZ" sz="2800" dirty="0" smtClean="0"/>
              <a:t>According to Section 111 criminal act means also </a:t>
            </a:r>
            <a:r>
              <a:rPr lang="en-GB" altLang="cs-CZ" sz="2800" b="1" dirty="0" smtClean="0"/>
              <a:t>preparation for a criminal act</a:t>
            </a:r>
            <a:r>
              <a:rPr lang="en-GB" altLang="cs-CZ" sz="2800" dirty="0" smtClean="0"/>
              <a:t>, </a:t>
            </a:r>
            <a:r>
              <a:rPr lang="en-GB" altLang="cs-CZ" sz="2800" b="1" dirty="0" smtClean="0"/>
              <a:t>attempted offence </a:t>
            </a:r>
            <a:r>
              <a:rPr lang="en-GB" altLang="cs-CZ" sz="2800" dirty="0" smtClean="0"/>
              <a:t>(inchoate offences), </a:t>
            </a:r>
            <a:r>
              <a:rPr lang="en-GB" altLang="cs-CZ" sz="2800" b="1" dirty="0" smtClean="0"/>
              <a:t>organisation</a:t>
            </a:r>
            <a:r>
              <a:rPr lang="en-GB" altLang="cs-CZ" sz="2800" dirty="0" smtClean="0"/>
              <a:t>, </a:t>
            </a:r>
            <a:r>
              <a:rPr lang="en-GB" altLang="cs-CZ" sz="2800" b="1" dirty="0" smtClean="0"/>
              <a:t>abetment </a:t>
            </a:r>
            <a:r>
              <a:rPr lang="en-GB" altLang="cs-CZ" sz="2800" dirty="0" smtClean="0"/>
              <a:t>and </a:t>
            </a:r>
            <a:r>
              <a:rPr lang="en-GB" altLang="cs-CZ" sz="2800" b="1" dirty="0" smtClean="0"/>
              <a:t>assistance </a:t>
            </a:r>
            <a:r>
              <a:rPr lang="en-GB" altLang="cs-CZ" sz="2800" dirty="0" smtClean="0"/>
              <a:t>(complicity).</a:t>
            </a:r>
          </a:p>
          <a:p>
            <a:r>
              <a:rPr lang="en-GB" altLang="cs-CZ" sz="2800" dirty="0" smtClean="0"/>
              <a:t>Extension of criminal liability</a:t>
            </a:r>
          </a:p>
          <a:p>
            <a:pPr lvl="1"/>
            <a:r>
              <a:rPr lang="en-GB" altLang="cs-CZ" sz="2600" dirty="0" smtClean="0"/>
              <a:t>it stems from a committed (completed) offence, </a:t>
            </a:r>
            <a:r>
              <a:rPr lang="en-GB" altLang="cs-CZ" sz="2600" dirty="0" err="1" smtClean="0"/>
              <a:t>i</a:t>
            </a:r>
            <a:r>
              <a:rPr lang="en-GB" altLang="cs-CZ" sz="2600" dirty="0" smtClean="0"/>
              <a:t>. e. from the fulfilment of all elements of the body of an offence</a:t>
            </a:r>
          </a:p>
          <a:p>
            <a:pPr lvl="1"/>
            <a:r>
              <a:rPr lang="en-GB" altLang="cs-CZ" sz="2600" dirty="0" smtClean="0"/>
              <a:t>some of these elements are missing in respect to inchoate offences and complicity     </a:t>
            </a:r>
          </a:p>
          <a:p>
            <a:endParaRPr lang="cs-CZ" altLang="cs-CZ" sz="2800" dirty="0" smtClean="0"/>
          </a:p>
        </p:txBody>
      </p:sp>
      <p:sp>
        <p:nvSpPr>
          <p:cNvPr id="26628"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4A139A47-B142-4435-B7B0-4A7B63D58E26}" type="slidenum">
              <a:rPr lang="cs-CZ" altLang="cs-CZ" sz="1200" smtClean="0"/>
              <a:pPr>
                <a:spcBef>
                  <a:spcPct val="0"/>
                </a:spcBef>
                <a:buClrTx/>
                <a:buFontTx/>
                <a:buNone/>
              </a:pPr>
              <a:t>24</a:t>
            </a:fld>
            <a:endParaRPr lang="cs-CZ" altLang="cs-CZ" sz="12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algn="ctr"/>
            <a:r>
              <a:rPr lang="en-GB" altLang="cs-CZ" dirty="0" smtClean="0"/>
              <a:t>Inchoate Offences</a:t>
            </a:r>
            <a:endParaRPr lang="cs-CZ" altLang="cs-CZ" dirty="0" smtClean="0"/>
          </a:p>
        </p:txBody>
      </p:sp>
      <p:sp>
        <p:nvSpPr>
          <p:cNvPr id="3" name="Zástupný symbol pro obsah 2"/>
          <p:cNvSpPr>
            <a:spLocks noGrp="1"/>
          </p:cNvSpPr>
          <p:nvPr>
            <p:ph idx="1"/>
          </p:nvPr>
        </p:nvSpPr>
        <p:spPr/>
        <p:txBody>
          <a:bodyPr/>
          <a:lstStyle/>
          <a:p>
            <a:pPr algn="just">
              <a:defRPr/>
            </a:pPr>
            <a:r>
              <a:rPr lang="en-GB" b="1" dirty="0" smtClean="0"/>
              <a:t>Attempt</a:t>
            </a:r>
            <a:r>
              <a:rPr lang="cs-CZ" dirty="0" smtClean="0"/>
              <a:t> - § 21 CC</a:t>
            </a:r>
          </a:p>
          <a:p>
            <a:pPr lvl="1" algn="just">
              <a:defRPr/>
            </a:pPr>
            <a:r>
              <a:rPr lang="en-GB" dirty="0" smtClean="0"/>
              <a:t>intentional offences only</a:t>
            </a:r>
          </a:p>
          <a:p>
            <a:pPr lvl="1" algn="just">
              <a:defRPr/>
            </a:pPr>
            <a:r>
              <a:rPr lang="en-GB" dirty="0" smtClean="0"/>
              <a:t>the perpetrator started </a:t>
            </a:r>
            <a:r>
              <a:rPr lang="cs-CZ" dirty="0" smtClean="0"/>
              <a:t>to </a:t>
            </a:r>
            <a:r>
              <a:rPr lang="en-GB" dirty="0" smtClean="0"/>
              <a:t>fulfil the </a:t>
            </a:r>
            <a:r>
              <a:rPr lang="cs-CZ" dirty="0" smtClean="0"/>
              <a:t>body </a:t>
            </a:r>
            <a:r>
              <a:rPr lang="en-GB" dirty="0" smtClean="0"/>
              <a:t>of</a:t>
            </a:r>
            <a:r>
              <a:rPr lang="cs-CZ" dirty="0" smtClean="0"/>
              <a:t> a </a:t>
            </a:r>
            <a:r>
              <a:rPr lang="en-GB" dirty="0" smtClean="0"/>
              <a:t>particular offence</a:t>
            </a:r>
            <a:r>
              <a:rPr lang="cs-CZ" dirty="0" smtClean="0"/>
              <a:t>, but </a:t>
            </a:r>
            <a:r>
              <a:rPr lang="en-GB" dirty="0" err="1" smtClean="0"/>
              <a:t>hasn</a:t>
            </a:r>
            <a:r>
              <a:rPr lang="en-US" dirty="0" smtClean="0"/>
              <a:t>’t finished yet</a:t>
            </a:r>
          </a:p>
          <a:p>
            <a:pPr lvl="1" algn="just">
              <a:defRPr/>
            </a:pPr>
            <a:r>
              <a:rPr lang="en-US" dirty="0" smtClean="0"/>
              <a:t>the perpetrator has removed the last obstacle to fulfill the body of a particular </a:t>
            </a:r>
            <a:r>
              <a:rPr lang="en-GB" dirty="0" smtClean="0"/>
              <a:t>offence</a:t>
            </a:r>
          </a:p>
          <a:p>
            <a:pPr lvl="1" algn="just">
              <a:defRPr/>
            </a:pPr>
            <a:r>
              <a:rPr lang="en-US" dirty="0" smtClean="0"/>
              <a:t>there is nothing that prevents the perpetrator from committing the </a:t>
            </a:r>
            <a:r>
              <a:rPr lang="en-GB" dirty="0" smtClean="0"/>
              <a:t>offence</a:t>
            </a:r>
          </a:p>
          <a:p>
            <a:pPr algn="just">
              <a:defRPr/>
            </a:pPr>
            <a:r>
              <a:rPr lang="en-US" b="1" dirty="0" smtClean="0"/>
              <a:t>Preparation</a:t>
            </a:r>
            <a:r>
              <a:rPr lang="cs-CZ" dirty="0" smtClean="0"/>
              <a:t> - § 20 CC</a:t>
            </a:r>
            <a:endParaRPr lang="en-US" dirty="0" smtClean="0"/>
          </a:p>
          <a:p>
            <a:pPr lvl="1" algn="just">
              <a:defRPr/>
            </a:pPr>
            <a:r>
              <a:rPr lang="en-US" dirty="0" smtClean="0"/>
              <a:t>only particularly serious </a:t>
            </a:r>
            <a:r>
              <a:rPr lang="en-GB" dirty="0" smtClean="0"/>
              <a:t>felonies</a:t>
            </a:r>
            <a:r>
              <a:rPr lang="en-US" dirty="0" smtClean="0"/>
              <a:t> where the CC explicitly states so</a:t>
            </a:r>
          </a:p>
          <a:p>
            <a:pPr marL="342900" lvl="1" indent="-342900" algn="just">
              <a:defRPr/>
            </a:pPr>
            <a:r>
              <a:rPr lang="en-US" sz="2400" dirty="0" smtClean="0">
                <a:ea typeface="+mn-ea"/>
                <a:cs typeface="+mn-cs"/>
              </a:rPr>
              <a:t>Both attempt and preparation are punished in principle as committed </a:t>
            </a:r>
            <a:r>
              <a:rPr lang="en-GB" sz="2400" dirty="0" smtClean="0">
                <a:ea typeface="+mn-ea"/>
                <a:cs typeface="+mn-cs"/>
              </a:rPr>
              <a:t>offences</a:t>
            </a:r>
            <a:endParaRPr lang="en-GB" sz="2400" dirty="0">
              <a:ea typeface="+mn-ea"/>
              <a:cs typeface="+mn-cs"/>
            </a:endParaRPr>
          </a:p>
        </p:txBody>
      </p:sp>
      <p:sp>
        <p:nvSpPr>
          <p:cNvPr id="27652"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DC45BBF0-BDA8-4173-8DE9-F67017F10ED3}" type="slidenum">
              <a:rPr lang="cs-CZ" altLang="cs-CZ" sz="1200" smtClean="0"/>
              <a:pPr>
                <a:spcBef>
                  <a:spcPct val="0"/>
                </a:spcBef>
                <a:buClrTx/>
                <a:buFontTx/>
                <a:buNone/>
              </a:pPr>
              <a:t>25</a:t>
            </a:fld>
            <a:endParaRPr lang="cs-CZ" altLang="cs-CZ" sz="12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898525" y="1114425"/>
            <a:ext cx="7772400" cy="503238"/>
          </a:xfrm>
        </p:spPr>
        <p:txBody>
          <a:bodyPr/>
          <a:lstStyle/>
          <a:p>
            <a:pPr algn="ctr"/>
            <a:r>
              <a:rPr lang="en-GB" altLang="cs-CZ" dirty="0" smtClean="0"/>
              <a:t>Complicity – sec. 24 of the CC</a:t>
            </a:r>
            <a:endParaRPr lang="en-US" altLang="cs-CZ" dirty="0" smtClean="0"/>
          </a:p>
        </p:txBody>
      </p:sp>
      <p:sp>
        <p:nvSpPr>
          <p:cNvPr id="28675" name="Zástupný symbol pro obsah 2"/>
          <p:cNvSpPr>
            <a:spLocks noGrp="1"/>
          </p:cNvSpPr>
          <p:nvPr>
            <p:ph idx="1"/>
          </p:nvPr>
        </p:nvSpPr>
        <p:spPr>
          <a:xfrm>
            <a:off x="877888" y="1847850"/>
            <a:ext cx="7772400" cy="4357688"/>
          </a:xfrm>
        </p:spPr>
        <p:txBody>
          <a:bodyPr/>
          <a:lstStyle/>
          <a:p>
            <a:pPr algn="just">
              <a:defRPr/>
            </a:pPr>
            <a:r>
              <a:rPr lang="en-US" altLang="cs-CZ" b="1" dirty="0" smtClean="0"/>
              <a:t>Organization  </a:t>
            </a:r>
          </a:p>
          <a:p>
            <a:pPr lvl="1" algn="just">
              <a:defRPr/>
            </a:pPr>
            <a:r>
              <a:rPr lang="en-GB" altLang="cs-CZ" dirty="0" smtClean="0"/>
              <a:t>orchestrating</a:t>
            </a:r>
            <a:r>
              <a:rPr lang="en-US" altLang="cs-CZ" dirty="0" smtClean="0"/>
              <a:t> or managing of the committing of an offence</a:t>
            </a:r>
          </a:p>
          <a:p>
            <a:pPr algn="just">
              <a:defRPr/>
            </a:pPr>
            <a:r>
              <a:rPr lang="en-US" altLang="cs-CZ" b="1" dirty="0" smtClean="0"/>
              <a:t>Abetment</a:t>
            </a:r>
            <a:endParaRPr lang="cs-CZ" altLang="cs-CZ" b="1" dirty="0" smtClean="0"/>
          </a:p>
          <a:p>
            <a:pPr lvl="1" algn="just">
              <a:defRPr/>
            </a:pPr>
            <a:r>
              <a:rPr lang="en-GB" altLang="cs-CZ" dirty="0" smtClean="0"/>
              <a:t>instilling the idea of committing an offence in another</a:t>
            </a:r>
          </a:p>
          <a:p>
            <a:pPr algn="just">
              <a:defRPr/>
            </a:pPr>
            <a:r>
              <a:rPr lang="en-US" altLang="cs-CZ" b="1" dirty="0" smtClean="0"/>
              <a:t>Assistance </a:t>
            </a:r>
            <a:endParaRPr lang="cs-CZ" altLang="cs-CZ" b="1" dirty="0" smtClean="0"/>
          </a:p>
          <a:p>
            <a:pPr lvl="1" algn="just">
              <a:defRPr/>
            </a:pPr>
            <a:r>
              <a:rPr lang="en-GB" altLang="cs-CZ" dirty="0" smtClean="0"/>
              <a:t>enabling or simplifying of committing an offence by another</a:t>
            </a:r>
          </a:p>
          <a:p>
            <a:pPr lvl="1" algn="just">
              <a:defRPr/>
            </a:pPr>
            <a:r>
              <a:rPr lang="en-GB" altLang="cs-CZ" dirty="0" smtClean="0"/>
              <a:t>especially providing instruments, removing obstacles, luring out the victim to the crime scene, patrolling at the crime scene etc.</a:t>
            </a:r>
          </a:p>
          <a:p>
            <a:pPr marL="342900" lvl="1" indent="-342900" algn="just">
              <a:defRPr/>
            </a:pPr>
            <a:r>
              <a:rPr lang="en-GB" altLang="cs-CZ" sz="2400" dirty="0" smtClean="0">
                <a:ea typeface="+mn-ea"/>
                <a:cs typeface="+mn-cs"/>
              </a:rPr>
              <a:t>All forms are punished in principle as committed offences</a:t>
            </a:r>
            <a:r>
              <a:rPr lang="cs-CZ" altLang="cs-CZ" sz="2400" dirty="0" smtClean="0">
                <a:ea typeface="+mn-ea"/>
                <a:cs typeface="+mn-cs"/>
              </a:rPr>
              <a:t>  </a:t>
            </a:r>
            <a:endParaRPr lang="en-US" altLang="cs-CZ" sz="2400" dirty="0">
              <a:ea typeface="+mn-ea"/>
              <a:cs typeface="+mn-cs"/>
            </a:endParaRPr>
          </a:p>
          <a:p>
            <a:pPr>
              <a:defRPr/>
            </a:pPr>
            <a:endParaRPr lang="en-US" altLang="cs-CZ" dirty="0" smtClean="0"/>
          </a:p>
        </p:txBody>
      </p:sp>
      <p:sp>
        <p:nvSpPr>
          <p:cNvPr id="28676"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A1F47B8-4AF0-4A15-8FC5-A431CDB20A4E}" type="slidenum">
              <a:rPr lang="cs-CZ" altLang="cs-CZ" sz="1200" smtClean="0"/>
              <a:pPr>
                <a:spcBef>
                  <a:spcPct val="0"/>
                </a:spcBef>
                <a:buClrTx/>
                <a:buFontTx/>
                <a:buNone/>
              </a:pPr>
              <a:t>26</a:t>
            </a:fld>
            <a:endParaRPr lang="cs-CZ" altLang="cs-CZ" sz="12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898525" y="1114425"/>
            <a:ext cx="7772400" cy="503238"/>
          </a:xfrm>
        </p:spPr>
        <p:txBody>
          <a:bodyPr/>
          <a:lstStyle/>
          <a:p>
            <a:pPr algn="ctr"/>
            <a:r>
              <a:rPr lang="en-GB" altLang="cs-CZ" dirty="0" smtClean="0"/>
              <a:t>Circumstances </a:t>
            </a:r>
            <a:r>
              <a:rPr lang="en-GB" altLang="cs-CZ" dirty="0"/>
              <a:t>E</a:t>
            </a:r>
            <a:r>
              <a:rPr lang="en-GB" altLang="cs-CZ" dirty="0" smtClean="0"/>
              <a:t>xcluding Illegality</a:t>
            </a:r>
            <a:endParaRPr lang="en-US" altLang="cs-CZ" dirty="0" smtClean="0"/>
          </a:p>
        </p:txBody>
      </p:sp>
      <p:sp>
        <p:nvSpPr>
          <p:cNvPr id="28675" name="Zástupný symbol pro obsah 2"/>
          <p:cNvSpPr>
            <a:spLocks noGrp="1"/>
          </p:cNvSpPr>
          <p:nvPr>
            <p:ph idx="1"/>
          </p:nvPr>
        </p:nvSpPr>
        <p:spPr>
          <a:xfrm>
            <a:off x="877888" y="1847850"/>
            <a:ext cx="7772400" cy="4357688"/>
          </a:xfrm>
        </p:spPr>
        <p:txBody>
          <a:bodyPr/>
          <a:lstStyle/>
          <a:p>
            <a:pPr algn="just">
              <a:defRPr/>
            </a:pPr>
            <a:r>
              <a:rPr lang="en-GB" altLang="cs-CZ" dirty="0" smtClean="0"/>
              <a:t>An act fulfils the definition of a certain criminal act, but due to these circumstances cannot be deemed as criminal or even illegal in general</a:t>
            </a:r>
            <a:endParaRPr lang="en-US" altLang="cs-CZ" dirty="0" smtClean="0"/>
          </a:p>
          <a:p>
            <a:pPr algn="just">
              <a:defRPr/>
            </a:pPr>
            <a:r>
              <a:rPr lang="en-GB" altLang="cs-CZ" b="1" dirty="0" smtClean="0"/>
              <a:t>Extreme emergency</a:t>
            </a:r>
            <a:endParaRPr lang="cs-CZ" altLang="cs-CZ" b="1" dirty="0" smtClean="0"/>
          </a:p>
          <a:p>
            <a:pPr lvl="1" algn="just">
              <a:defRPr/>
            </a:pPr>
            <a:r>
              <a:rPr lang="en-GB" altLang="cs-CZ" dirty="0" smtClean="0"/>
              <a:t>averting an imminent or prevailing danger to an interest protected by a criminal statute</a:t>
            </a:r>
          </a:p>
          <a:p>
            <a:pPr lvl="1" algn="just">
              <a:defRPr/>
            </a:pPr>
            <a:r>
              <a:rPr lang="en-GB" altLang="cs-CZ" dirty="0" smtClean="0"/>
              <a:t>subsidiarity + lesser than equal consequences </a:t>
            </a:r>
            <a:r>
              <a:rPr lang="en-GB" altLang="cs-CZ" dirty="0" smtClean="0"/>
              <a:t> </a:t>
            </a:r>
            <a:endParaRPr lang="en-GB" altLang="cs-CZ" dirty="0" smtClean="0"/>
          </a:p>
          <a:p>
            <a:pPr algn="just">
              <a:defRPr/>
            </a:pPr>
            <a:r>
              <a:rPr lang="en-GB" altLang="cs-CZ" b="1" dirty="0" smtClean="0"/>
              <a:t>Necessary defence </a:t>
            </a:r>
            <a:endParaRPr lang="cs-CZ" altLang="cs-CZ" b="1" dirty="0" smtClean="0"/>
          </a:p>
          <a:p>
            <a:pPr lvl="1" algn="just">
              <a:defRPr/>
            </a:pPr>
            <a:r>
              <a:rPr lang="en-GB" altLang="cs-CZ" dirty="0" smtClean="0"/>
              <a:t>averting an imminent or prevailing danger attack on an interest protected by a criminal statute</a:t>
            </a:r>
          </a:p>
          <a:p>
            <a:pPr lvl="1" algn="just">
              <a:defRPr/>
            </a:pPr>
            <a:r>
              <a:rPr lang="en-GB" altLang="cs-CZ" dirty="0" smtClean="0"/>
              <a:t>no subsidiarity, defence must not be clearly obviously disproportional to the attack</a:t>
            </a:r>
          </a:p>
          <a:p>
            <a:pPr lvl="1" algn="just">
              <a:defRPr/>
            </a:pPr>
            <a:r>
              <a:rPr lang="en-GB" altLang="cs-CZ" dirty="0" smtClean="0"/>
              <a:t>of self, another person or even of an object</a:t>
            </a:r>
            <a:endParaRPr lang="en-GB" altLang="cs-CZ" dirty="0" smtClean="0"/>
          </a:p>
          <a:p>
            <a:pPr marL="457200" lvl="1" indent="0">
              <a:buNone/>
              <a:defRPr/>
            </a:pPr>
            <a:endParaRPr lang="en-GB" altLang="cs-CZ" dirty="0"/>
          </a:p>
          <a:p>
            <a:pPr>
              <a:defRPr/>
            </a:pPr>
            <a:endParaRPr lang="en-US" altLang="cs-CZ" dirty="0" smtClean="0"/>
          </a:p>
        </p:txBody>
      </p:sp>
      <p:sp>
        <p:nvSpPr>
          <p:cNvPr id="28676"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A1F47B8-4AF0-4A15-8FC5-A431CDB20A4E}" type="slidenum">
              <a:rPr lang="cs-CZ" altLang="cs-CZ" sz="1200" smtClean="0"/>
              <a:pPr>
                <a:spcBef>
                  <a:spcPct val="0"/>
                </a:spcBef>
                <a:buClrTx/>
                <a:buFontTx/>
                <a:buNone/>
              </a:pPr>
              <a:t>27</a:t>
            </a:fld>
            <a:endParaRPr lang="cs-CZ" altLang="cs-CZ" sz="1200" smtClean="0"/>
          </a:p>
        </p:txBody>
      </p:sp>
    </p:spTree>
    <p:extLst>
      <p:ext uri="{BB962C8B-B14F-4D97-AF65-F5344CB8AC3E}">
        <p14:creationId xmlns:p14="http://schemas.microsoft.com/office/powerpoint/2010/main" val="3466116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898525" y="1114425"/>
            <a:ext cx="7772400" cy="503238"/>
          </a:xfrm>
        </p:spPr>
        <p:txBody>
          <a:bodyPr/>
          <a:lstStyle/>
          <a:p>
            <a:pPr algn="ctr"/>
            <a:r>
              <a:rPr lang="en-GB" altLang="cs-CZ" dirty="0" smtClean="0"/>
              <a:t>Circumstances </a:t>
            </a:r>
            <a:r>
              <a:rPr lang="en-GB" altLang="cs-CZ" dirty="0"/>
              <a:t>E</a:t>
            </a:r>
            <a:r>
              <a:rPr lang="en-GB" altLang="cs-CZ" dirty="0" smtClean="0"/>
              <a:t>xcluding Illegality</a:t>
            </a:r>
            <a:endParaRPr lang="en-US" altLang="cs-CZ" dirty="0" smtClean="0"/>
          </a:p>
        </p:txBody>
      </p:sp>
      <p:sp>
        <p:nvSpPr>
          <p:cNvPr id="28675" name="Zástupný symbol pro obsah 2"/>
          <p:cNvSpPr>
            <a:spLocks noGrp="1"/>
          </p:cNvSpPr>
          <p:nvPr>
            <p:ph idx="1"/>
          </p:nvPr>
        </p:nvSpPr>
        <p:spPr>
          <a:xfrm>
            <a:off x="898525" y="1772816"/>
            <a:ext cx="7772400" cy="4357688"/>
          </a:xfrm>
        </p:spPr>
        <p:txBody>
          <a:bodyPr/>
          <a:lstStyle/>
          <a:p>
            <a:pPr marL="342900" lvl="1" indent="-342900" algn="just">
              <a:defRPr/>
            </a:pPr>
            <a:r>
              <a:rPr lang="en-GB" altLang="cs-CZ" sz="2400" b="1" dirty="0" smtClean="0">
                <a:ea typeface="+mn-ea"/>
                <a:cs typeface="+mn-cs"/>
              </a:rPr>
              <a:t>Consent of the victim</a:t>
            </a:r>
            <a:endParaRPr lang="en-US" altLang="cs-CZ" sz="2400" dirty="0">
              <a:ea typeface="+mn-ea"/>
              <a:cs typeface="+mn-cs"/>
            </a:endParaRPr>
          </a:p>
          <a:p>
            <a:pPr lvl="1" algn="just">
              <a:defRPr/>
            </a:pPr>
            <a:r>
              <a:rPr lang="en-GB" altLang="cs-CZ" sz="2400" dirty="0" smtClean="0"/>
              <a:t>only regarding the interests at the victim’s full disposal</a:t>
            </a:r>
          </a:p>
          <a:p>
            <a:pPr lvl="1" algn="just">
              <a:defRPr/>
            </a:pPr>
            <a:r>
              <a:rPr lang="en-GB" altLang="cs-CZ" sz="2400" dirty="0" smtClean="0"/>
              <a:t>does not apply to physical integrity (except for medical intervention)</a:t>
            </a:r>
          </a:p>
          <a:p>
            <a:pPr lvl="1" algn="just">
              <a:defRPr/>
            </a:pPr>
            <a:r>
              <a:rPr lang="en-GB" altLang="cs-CZ" sz="2400" dirty="0" smtClean="0"/>
              <a:t>must be freely given, prior or at least along with the activity, can be presumed  </a:t>
            </a:r>
          </a:p>
          <a:p>
            <a:pPr marL="342900" lvl="1" indent="-342900" algn="just">
              <a:defRPr/>
            </a:pPr>
            <a:r>
              <a:rPr lang="en-GB" altLang="cs-CZ" sz="2400" b="1" dirty="0" smtClean="0"/>
              <a:t>Acceptable risk</a:t>
            </a:r>
            <a:r>
              <a:rPr lang="cs-CZ" altLang="cs-CZ" sz="2400" dirty="0" smtClean="0"/>
              <a:t>  </a:t>
            </a:r>
            <a:endParaRPr lang="en-US" altLang="cs-CZ" sz="2400" dirty="0"/>
          </a:p>
          <a:p>
            <a:pPr lvl="1" algn="just">
              <a:defRPr/>
            </a:pPr>
            <a:r>
              <a:rPr lang="en-GB" altLang="cs-CZ" sz="2400" dirty="0" smtClean="0"/>
              <a:t>harming or endangering a protected interest while conducting a socially beneficial activity in an accordance to the up-to-date state of knowledge and available information, if the outcome cannot be achieved otherwise</a:t>
            </a:r>
          </a:p>
          <a:p>
            <a:pPr lvl="1">
              <a:defRPr/>
            </a:pPr>
            <a:endParaRPr lang="en-GB" altLang="cs-CZ" dirty="0"/>
          </a:p>
          <a:p>
            <a:pPr marL="457200" lvl="1" indent="0">
              <a:buNone/>
              <a:defRPr/>
            </a:pPr>
            <a:endParaRPr lang="en-GB" altLang="cs-CZ" dirty="0"/>
          </a:p>
          <a:p>
            <a:pPr>
              <a:defRPr/>
            </a:pPr>
            <a:endParaRPr lang="en-US" altLang="cs-CZ" dirty="0" smtClean="0"/>
          </a:p>
        </p:txBody>
      </p:sp>
      <p:sp>
        <p:nvSpPr>
          <p:cNvPr id="28676"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A1F47B8-4AF0-4A15-8FC5-A431CDB20A4E}" type="slidenum">
              <a:rPr lang="cs-CZ" altLang="cs-CZ" sz="1200" smtClean="0"/>
              <a:pPr>
                <a:spcBef>
                  <a:spcPct val="0"/>
                </a:spcBef>
                <a:buClrTx/>
                <a:buFontTx/>
                <a:buNone/>
              </a:pPr>
              <a:t>28</a:t>
            </a:fld>
            <a:endParaRPr lang="cs-CZ" altLang="cs-CZ" sz="1200" smtClean="0"/>
          </a:p>
        </p:txBody>
      </p:sp>
    </p:spTree>
    <p:extLst>
      <p:ext uri="{BB962C8B-B14F-4D97-AF65-F5344CB8AC3E}">
        <p14:creationId xmlns:p14="http://schemas.microsoft.com/office/powerpoint/2010/main" val="21299589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898525" y="1114425"/>
            <a:ext cx="7772400" cy="503238"/>
          </a:xfrm>
        </p:spPr>
        <p:txBody>
          <a:bodyPr/>
          <a:lstStyle/>
          <a:p>
            <a:pPr algn="ctr"/>
            <a:r>
              <a:rPr lang="en-GB" altLang="cs-CZ" dirty="0" smtClean="0"/>
              <a:t>Circumstances </a:t>
            </a:r>
            <a:r>
              <a:rPr lang="en-GB" altLang="cs-CZ" dirty="0"/>
              <a:t>E</a:t>
            </a:r>
            <a:r>
              <a:rPr lang="en-GB" altLang="cs-CZ" dirty="0" smtClean="0"/>
              <a:t>xcluding Illegality</a:t>
            </a:r>
            <a:endParaRPr lang="en-US" altLang="cs-CZ" dirty="0" smtClean="0"/>
          </a:p>
        </p:txBody>
      </p:sp>
      <p:sp>
        <p:nvSpPr>
          <p:cNvPr id="28675" name="Zástupný symbol pro obsah 2"/>
          <p:cNvSpPr>
            <a:spLocks noGrp="1"/>
          </p:cNvSpPr>
          <p:nvPr>
            <p:ph idx="1"/>
          </p:nvPr>
        </p:nvSpPr>
        <p:spPr>
          <a:xfrm>
            <a:off x="877888" y="1847850"/>
            <a:ext cx="7772400" cy="4357688"/>
          </a:xfrm>
        </p:spPr>
        <p:txBody>
          <a:bodyPr/>
          <a:lstStyle/>
          <a:p>
            <a:pPr marL="342900" lvl="1" indent="-342900" algn="just">
              <a:defRPr/>
            </a:pPr>
            <a:r>
              <a:rPr lang="en-GB" altLang="cs-CZ" sz="2400" b="1" dirty="0" smtClean="0"/>
              <a:t>Legal use of a weapon</a:t>
            </a:r>
            <a:r>
              <a:rPr lang="cs-CZ" altLang="cs-CZ" sz="2400" dirty="0" smtClean="0"/>
              <a:t>  </a:t>
            </a:r>
            <a:endParaRPr lang="en-US" altLang="cs-CZ" sz="2400" dirty="0"/>
          </a:p>
          <a:p>
            <a:pPr lvl="1" algn="just">
              <a:defRPr/>
            </a:pPr>
            <a:r>
              <a:rPr lang="en-GB" altLang="cs-CZ" sz="2400" dirty="0" smtClean="0"/>
              <a:t>in accordance with another statutes (policemen, soldiers etc.)</a:t>
            </a:r>
            <a:endParaRPr lang="en-GB" altLang="cs-CZ" sz="2400" dirty="0"/>
          </a:p>
          <a:p>
            <a:pPr marL="342900" lvl="1" indent="-342900" algn="just">
              <a:defRPr/>
            </a:pPr>
            <a:r>
              <a:rPr lang="en-GB" altLang="cs-CZ" sz="2400" b="1" dirty="0" smtClean="0"/>
              <a:t>Other circumstances not provided by</a:t>
            </a:r>
            <a:r>
              <a:rPr lang="cs-CZ" altLang="cs-CZ" sz="2400" dirty="0" smtClean="0"/>
              <a:t> </a:t>
            </a:r>
            <a:r>
              <a:rPr lang="en-GB" altLang="cs-CZ" sz="2400" b="1" dirty="0" smtClean="0"/>
              <a:t>the CC</a:t>
            </a:r>
            <a:r>
              <a:rPr lang="cs-CZ" altLang="cs-CZ" sz="2400" dirty="0" smtClean="0"/>
              <a:t> </a:t>
            </a:r>
            <a:endParaRPr lang="en-US" altLang="cs-CZ" sz="2400" dirty="0"/>
          </a:p>
          <a:p>
            <a:pPr lvl="1" algn="just">
              <a:defRPr/>
            </a:pPr>
            <a:r>
              <a:rPr lang="en-GB" altLang="cs-CZ" sz="2400" dirty="0" smtClean="0"/>
              <a:t>e.g. exercise of rights and duties, sport activities conducted according to the rules, exercise of a binding command etc.</a:t>
            </a:r>
            <a:endParaRPr lang="en-GB" altLang="cs-CZ" sz="2400" dirty="0"/>
          </a:p>
          <a:p>
            <a:pPr lvl="1">
              <a:defRPr/>
            </a:pPr>
            <a:endParaRPr lang="en-GB" altLang="cs-CZ" dirty="0"/>
          </a:p>
          <a:p>
            <a:pPr marL="457200" lvl="1" indent="0">
              <a:buNone/>
              <a:defRPr/>
            </a:pPr>
            <a:endParaRPr lang="en-GB" altLang="cs-CZ" dirty="0"/>
          </a:p>
          <a:p>
            <a:pPr>
              <a:defRPr/>
            </a:pPr>
            <a:endParaRPr lang="en-US" altLang="cs-CZ" dirty="0" smtClean="0"/>
          </a:p>
        </p:txBody>
      </p:sp>
      <p:sp>
        <p:nvSpPr>
          <p:cNvPr id="28676"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A1F47B8-4AF0-4A15-8FC5-A431CDB20A4E}" type="slidenum">
              <a:rPr lang="cs-CZ" altLang="cs-CZ" sz="1200" smtClean="0"/>
              <a:pPr>
                <a:spcBef>
                  <a:spcPct val="0"/>
                </a:spcBef>
                <a:buClrTx/>
                <a:buFontTx/>
                <a:buNone/>
              </a:pPr>
              <a:t>29</a:t>
            </a:fld>
            <a:endParaRPr lang="cs-CZ" altLang="cs-CZ" sz="1200" smtClean="0"/>
          </a:p>
        </p:txBody>
      </p:sp>
    </p:spTree>
    <p:extLst>
      <p:ext uri="{BB962C8B-B14F-4D97-AF65-F5344CB8AC3E}">
        <p14:creationId xmlns:p14="http://schemas.microsoft.com/office/powerpoint/2010/main" val="66883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sah 2"/>
          <p:cNvSpPr>
            <a:spLocks noGrp="1"/>
          </p:cNvSpPr>
          <p:nvPr>
            <p:ph idx="1"/>
          </p:nvPr>
        </p:nvSpPr>
        <p:spPr/>
        <p:txBody>
          <a:bodyPr/>
          <a:lstStyle/>
          <a:p>
            <a:pPr algn="just"/>
            <a:r>
              <a:rPr lang="en-GB" altLang="cs-CZ" sz="1800" b="1" dirty="0" smtClean="0"/>
              <a:t>Abolition of death penalty </a:t>
            </a:r>
            <a:r>
              <a:rPr lang="en-GB" altLang="cs-CZ" sz="1800" dirty="0" smtClean="0"/>
              <a:t>1990 + introduction of new conception of exceptional punishment: imprisonment over 15 to 25 years and life imprisonment</a:t>
            </a:r>
          </a:p>
          <a:p>
            <a:pPr algn="just"/>
            <a:r>
              <a:rPr lang="en-GB" altLang="cs-CZ" sz="1800" b="1" dirty="0" smtClean="0"/>
              <a:t>Abolition of 33 criminal offences </a:t>
            </a:r>
            <a:r>
              <a:rPr lang="en-GB" altLang="cs-CZ" sz="1800" dirty="0" smtClean="0"/>
              <a:t>based on the ruling ideology of the Communist party (</a:t>
            </a:r>
            <a:r>
              <a:rPr lang="en-GB" altLang="cs-CZ" sz="1600" dirty="0" smtClean="0"/>
              <a:t>for example Leaving of the Republic, Dishonouring of the Socialistic State, Subversion of Republic,</a:t>
            </a:r>
            <a:r>
              <a:rPr lang="en-GB" altLang="cs-CZ" sz="1600" b="1" dirty="0" smtClean="0"/>
              <a:t> </a:t>
            </a:r>
            <a:r>
              <a:rPr lang="en-GB" altLang="cs-CZ" sz="1600" dirty="0" smtClean="0"/>
              <a:t>the extended protection of socialistic property…) </a:t>
            </a:r>
          </a:p>
          <a:p>
            <a:pPr algn="just"/>
            <a:r>
              <a:rPr lang="en-GB" altLang="cs-CZ" sz="1800" dirty="0" smtClean="0"/>
              <a:t>A</a:t>
            </a:r>
            <a:r>
              <a:rPr lang="cs-CZ" altLang="cs-CZ" sz="1800" dirty="0" smtClean="0"/>
              <a:t> </a:t>
            </a:r>
            <a:r>
              <a:rPr lang="en-GB" altLang="cs-CZ" sz="1800" dirty="0" smtClean="0"/>
              <a:t>new conception of criminal liability </a:t>
            </a:r>
            <a:r>
              <a:rPr lang="en-GB" altLang="cs-CZ" sz="1800" b="1" dirty="0" smtClean="0"/>
              <a:t>in the case or the culpable insanity</a:t>
            </a:r>
            <a:r>
              <a:rPr lang="cs-CZ" altLang="cs-CZ" sz="1800" b="1" dirty="0" smtClean="0"/>
              <a:t> </a:t>
            </a:r>
          </a:p>
          <a:p>
            <a:pPr algn="just"/>
            <a:r>
              <a:rPr lang="en-GB" altLang="cs-CZ" sz="1800" dirty="0" smtClean="0"/>
              <a:t>Introduction of </a:t>
            </a:r>
            <a:r>
              <a:rPr lang="en-GB" altLang="cs-CZ" sz="1800" b="1" dirty="0" smtClean="0"/>
              <a:t>new criminal offences </a:t>
            </a:r>
            <a:r>
              <a:rPr lang="en-GB" altLang="cs-CZ" sz="1800" dirty="0" smtClean="0"/>
              <a:t>responding new social phenomena a changes </a:t>
            </a:r>
            <a:r>
              <a:rPr lang="en-GB" altLang="cs-CZ" sz="1600" dirty="0" smtClean="0"/>
              <a:t>(especially in the area of economic crimes, for example Insider Trading, new forms of fraud, crimes connected with public tenders, ….</a:t>
            </a:r>
          </a:p>
          <a:p>
            <a:pPr algn="just"/>
            <a:r>
              <a:rPr lang="en-GB" altLang="cs-CZ" sz="1800" dirty="0" smtClean="0"/>
              <a:t>The idea of </a:t>
            </a:r>
            <a:r>
              <a:rPr lang="en-GB" altLang="cs-CZ" sz="1800" b="1" dirty="0" smtClean="0"/>
              <a:t>alternative punishment</a:t>
            </a:r>
            <a:r>
              <a:rPr lang="en-GB" altLang="cs-CZ" sz="1800" dirty="0" smtClean="0"/>
              <a:t>: </a:t>
            </a:r>
            <a:r>
              <a:rPr lang="en-GB" altLang="cs-CZ" sz="1400" dirty="0" smtClean="0"/>
              <a:t>introduction of probation, community service, diversions in the criminal proceedings (conditional suspension of the criminal prosecution, settlement) </a:t>
            </a:r>
          </a:p>
        </p:txBody>
      </p:sp>
      <p:sp>
        <p:nvSpPr>
          <p:cNvPr id="8195"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EB3FC8EA-A947-441B-A389-E17FADB63A6C}" type="slidenum">
              <a:rPr lang="cs-CZ" altLang="cs-CZ" sz="1200" smtClean="0"/>
              <a:pPr>
                <a:spcBef>
                  <a:spcPct val="0"/>
                </a:spcBef>
                <a:buClrTx/>
                <a:buFontTx/>
                <a:buNone/>
              </a:pPr>
              <a:t>3</a:t>
            </a:fld>
            <a:endParaRPr lang="cs-CZ" altLang="cs-CZ" sz="1200" smtClean="0"/>
          </a:p>
        </p:txBody>
      </p:sp>
      <p:sp>
        <p:nvSpPr>
          <p:cNvPr id="8196" name="Nadpis 5"/>
          <p:cNvSpPr>
            <a:spLocks noGrp="1"/>
          </p:cNvSpPr>
          <p:nvPr>
            <p:ph type="title"/>
          </p:nvPr>
        </p:nvSpPr>
        <p:spPr/>
        <p:txBody>
          <a:bodyPr/>
          <a:lstStyle/>
          <a:p>
            <a:pPr algn="ctr"/>
            <a:r>
              <a:rPr lang="en-GB" altLang="cs-CZ" dirty="0" smtClean="0"/>
              <a:t>The Most </a:t>
            </a:r>
            <a:r>
              <a:rPr lang="en-GB" altLang="cs-CZ" dirty="0"/>
              <a:t>I</a:t>
            </a:r>
            <a:r>
              <a:rPr lang="en-GB" altLang="cs-CZ" dirty="0" smtClean="0"/>
              <a:t>mportant Changes</a:t>
            </a:r>
            <a:endParaRPr lang="cs-CZ" altLang="cs-CZ"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algn="ctr"/>
            <a:r>
              <a:rPr lang="en-GB" altLang="en-US" dirty="0" smtClean="0"/>
              <a:t>Criminal Liability of Legal Persons</a:t>
            </a:r>
            <a:endParaRPr lang="cs-CZ" altLang="en-US" dirty="0" smtClean="0"/>
          </a:p>
        </p:txBody>
      </p:sp>
      <p:sp>
        <p:nvSpPr>
          <p:cNvPr id="3" name="Zástupný symbol pro obsah 2"/>
          <p:cNvSpPr>
            <a:spLocks noGrp="1"/>
          </p:cNvSpPr>
          <p:nvPr>
            <p:ph idx="1"/>
          </p:nvPr>
        </p:nvSpPr>
        <p:spPr/>
        <p:txBody>
          <a:bodyPr/>
          <a:lstStyle/>
          <a:p>
            <a:pPr algn="just">
              <a:defRPr/>
            </a:pPr>
            <a:r>
              <a:rPr lang="en-GB" dirty="0" smtClean="0"/>
              <a:t>Quite a new idea in the Czech Republic</a:t>
            </a:r>
          </a:p>
          <a:p>
            <a:pPr lvl="1" algn="just">
              <a:defRPr/>
            </a:pPr>
            <a:r>
              <a:rPr lang="en-GB" sz="2000" dirty="0" smtClean="0"/>
              <a:t>historically the Czech criminal law followed the doctrine</a:t>
            </a:r>
            <a:r>
              <a:rPr lang="cs-CZ" sz="2000" dirty="0" smtClean="0"/>
              <a:t> </a:t>
            </a:r>
            <a:r>
              <a:rPr lang="en-GB" sz="2000" i="1" dirty="0" err="1" smtClean="0"/>
              <a:t>Sociates</a:t>
            </a:r>
            <a:r>
              <a:rPr lang="en-GB" sz="2000" i="1" dirty="0" smtClean="0"/>
              <a:t> </a:t>
            </a:r>
            <a:r>
              <a:rPr lang="en-GB" sz="2000" i="1" dirty="0" err="1" smtClean="0"/>
              <a:t>deliquere</a:t>
            </a:r>
            <a:r>
              <a:rPr lang="cs-CZ" sz="2000" i="1" dirty="0" smtClean="0"/>
              <a:t> non </a:t>
            </a:r>
            <a:r>
              <a:rPr lang="en-GB" sz="2000" i="1" dirty="0" err="1" smtClean="0"/>
              <a:t>potest</a:t>
            </a:r>
            <a:r>
              <a:rPr lang="en-GB" sz="2000" dirty="0" smtClean="0"/>
              <a:t>, pressure from the EU and international community instigated a change</a:t>
            </a:r>
          </a:p>
          <a:p>
            <a:pPr marL="342900" lvl="1" indent="-342900" algn="just">
              <a:defRPr/>
            </a:pPr>
            <a:r>
              <a:rPr lang="en-GB" sz="2400" dirty="0" smtClean="0">
                <a:ea typeface="+mn-ea"/>
                <a:cs typeface="+mn-cs"/>
              </a:rPr>
              <a:t>§ 6</a:t>
            </a:r>
            <a:r>
              <a:rPr lang="en-GB" sz="2400" dirty="0" smtClean="0"/>
              <a:t> of Criminal Liability of Legal Persons Act (hereinafter „CLLP“)</a:t>
            </a:r>
          </a:p>
          <a:p>
            <a:pPr marL="742950" lvl="2" indent="-342900" algn="just">
              <a:defRPr/>
            </a:pPr>
            <a:r>
              <a:rPr lang="en-GB" b="1" dirty="0" smtClean="0">
                <a:ea typeface="+mn-ea"/>
                <a:cs typeface="+mn-cs"/>
              </a:rPr>
              <a:t>list of legal persons incapable </a:t>
            </a:r>
            <a:r>
              <a:rPr lang="en-GB" dirty="0" smtClean="0">
                <a:ea typeface="+mn-ea"/>
                <a:cs typeface="+mn-cs"/>
              </a:rPr>
              <a:t>of committing offences</a:t>
            </a:r>
          </a:p>
          <a:p>
            <a:pPr marL="742950" lvl="2" indent="-342900" algn="just">
              <a:defRPr/>
            </a:pPr>
            <a:r>
              <a:rPr lang="en-GB" dirty="0" smtClean="0">
                <a:ea typeface="+mn-ea"/>
                <a:cs typeface="+mn-cs"/>
              </a:rPr>
              <a:t>the state, local government units in exercise of public powers + foreign states and international organizations</a:t>
            </a:r>
          </a:p>
          <a:p>
            <a:pPr marL="742950" lvl="2" indent="-342900" algn="just">
              <a:defRPr/>
            </a:pPr>
            <a:r>
              <a:rPr lang="en-GB" dirty="0" smtClean="0">
                <a:ea typeface="+mn-ea"/>
                <a:cs typeface="+mn-cs"/>
              </a:rPr>
              <a:t>otherwise no exceptions (both private</a:t>
            </a:r>
            <a:r>
              <a:rPr lang="cs-CZ" dirty="0" smtClean="0">
                <a:ea typeface="+mn-ea"/>
                <a:cs typeface="+mn-cs"/>
              </a:rPr>
              <a:t> </a:t>
            </a:r>
            <a:r>
              <a:rPr lang="en-GB" dirty="0" smtClean="0">
                <a:ea typeface="+mn-ea"/>
                <a:cs typeface="+mn-cs"/>
              </a:rPr>
              <a:t>and public entities)</a:t>
            </a:r>
            <a:endParaRPr lang="cs-CZ" dirty="0" smtClean="0">
              <a:ea typeface="+mn-ea"/>
              <a:cs typeface="+mn-cs"/>
            </a:endParaRPr>
          </a:p>
          <a:p>
            <a:pPr marL="342900" lvl="1" indent="-342900" algn="just">
              <a:defRPr/>
            </a:pPr>
            <a:r>
              <a:rPr lang="en-GB" sz="2400" dirty="0" smtClean="0">
                <a:ea typeface="+mn-ea"/>
                <a:cs typeface="+mn-cs"/>
              </a:rPr>
              <a:t>§ 7 of CLLP</a:t>
            </a:r>
          </a:p>
          <a:p>
            <a:pPr marL="742950" lvl="2" indent="-342900" algn="just">
              <a:defRPr/>
            </a:pPr>
            <a:r>
              <a:rPr lang="en-GB" b="1" dirty="0" smtClean="0">
                <a:ea typeface="+mn-ea"/>
                <a:cs typeface="+mn-cs"/>
              </a:rPr>
              <a:t>exhaustive list of offences that cannot be committed </a:t>
            </a:r>
            <a:r>
              <a:rPr lang="en-GB" dirty="0" smtClean="0">
                <a:ea typeface="+mn-ea"/>
                <a:cs typeface="+mn-cs"/>
              </a:rPr>
              <a:t>by a legal person (e.g. </a:t>
            </a:r>
            <a:r>
              <a:rPr lang="en-GB" dirty="0" err="1" smtClean="0">
                <a:ea typeface="+mn-ea"/>
                <a:cs typeface="+mn-cs"/>
              </a:rPr>
              <a:t>maslaughter</a:t>
            </a:r>
            <a:r>
              <a:rPr lang="en-GB" dirty="0" smtClean="0">
                <a:ea typeface="+mn-ea"/>
                <a:cs typeface="+mn-cs"/>
              </a:rPr>
              <a:t>, infanticide by a mother, bigamy etc.)</a:t>
            </a:r>
          </a:p>
          <a:p>
            <a:pPr marL="742950" lvl="2" indent="-342900">
              <a:defRPr/>
            </a:pPr>
            <a:endParaRPr lang="cs-CZ" sz="2200" dirty="0">
              <a:ea typeface="+mn-ea"/>
              <a:cs typeface="+mn-cs"/>
            </a:endParaRPr>
          </a:p>
          <a:p>
            <a:pPr lvl="1">
              <a:defRPr/>
            </a:pPr>
            <a:endParaRPr lang="cs-CZ" dirty="0"/>
          </a:p>
        </p:txBody>
      </p:sp>
      <p:sp>
        <p:nvSpPr>
          <p:cNvPr id="29700"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A0B6DBC3-03BB-41CA-BDE6-F5CE624AF697}" type="slidenum">
              <a:rPr lang="cs-CZ" altLang="cs-CZ" sz="1200" smtClean="0">
                <a:latin typeface="Trebuchet MS" panose="020B0603020202020204" pitchFamily="34" charset="0"/>
              </a:rPr>
              <a:pPr/>
              <a:t>30</a:t>
            </a:fld>
            <a:endParaRPr lang="cs-CZ" altLang="cs-CZ" sz="1200" smtClean="0">
              <a:latin typeface="Trebuchet MS" panose="020B0603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pPr algn="ctr"/>
            <a:r>
              <a:rPr lang="en-GB" altLang="en-US" dirty="0" smtClean="0"/>
              <a:t>How can a legal person commit a crime?</a:t>
            </a:r>
          </a:p>
        </p:txBody>
      </p:sp>
      <p:sp>
        <p:nvSpPr>
          <p:cNvPr id="30723" name="Zástupný symbol pro obsah 2"/>
          <p:cNvSpPr>
            <a:spLocks noGrp="1"/>
          </p:cNvSpPr>
          <p:nvPr>
            <p:ph idx="1"/>
          </p:nvPr>
        </p:nvSpPr>
        <p:spPr/>
        <p:txBody>
          <a:bodyPr/>
          <a:lstStyle/>
          <a:p>
            <a:pPr algn="just"/>
            <a:r>
              <a:rPr lang="en-GB" altLang="en-US" dirty="0"/>
              <a:t>A</a:t>
            </a:r>
            <a:r>
              <a:rPr lang="en-GB" altLang="en-US" dirty="0" smtClean="0"/>
              <a:t>lways through a conduct of another person (§ 8/1 CLLP)</a:t>
            </a:r>
            <a:r>
              <a:rPr lang="cs-CZ" altLang="en-US" dirty="0" smtClean="0"/>
              <a:t> </a:t>
            </a:r>
            <a:endParaRPr lang="en-GB" altLang="en-US" dirty="0" smtClean="0"/>
          </a:p>
          <a:p>
            <a:pPr algn="just"/>
            <a:r>
              <a:rPr lang="en-GB" altLang="en-US" dirty="0"/>
              <a:t>C</a:t>
            </a:r>
            <a:r>
              <a:rPr lang="en-GB" altLang="en-US" dirty="0" smtClean="0"/>
              <a:t>ould be another legal person, but at the end of the chain there always ultimately is a natural person </a:t>
            </a:r>
          </a:p>
          <a:p>
            <a:pPr lvl="1" algn="just"/>
            <a:r>
              <a:rPr lang="en-GB" altLang="en-US" b="1" dirty="0" smtClean="0"/>
              <a:t>statutory body </a:t>
            </a:r>
            <a:r>
              <a:rPr lang="en-GB" altLang="en-US" dirty="0" smtClean="0"/>
              <a:t>or its member, another person in </a:t>
            </a:r>
            <a:r>
              <a:rPr lang="en-GB" altLang="en-US" b="1" dirty="0" smtClean="0"/>
              <a:t>leading position </a:t>
            </a:r>
            <a:r>
              <a:rPr lang="en-GB" altLang="en-US" dirty="0" smtClean="0"/>
              <a:t>with right to represent the legal entity</a:t>
            </a:r>
            <a:r>
              <a:rPr lang="cs-CZ" altLang="en-US" dirty="0" smtClean="0"/>
              <a:t>, person </a:t>
            </a:r>
            <a:r>
              <a:rPr lang="en-GB" altLang="en-US" dirty="0" smtClean="0"/>
              <a:t>exercising </a:t>
            </a:r>
            <a:r>
              <a:rPr lang="en-GB" altLang="en-US" b="1" dirty="0" smtClean="0"/>
              <a:t>managing</a:t>
            </a:r>
            <a:r>
              <a:rPr lang="cs-CZ" altLang="en-US" b="1" dirty="0" smtClean="0"/>
              <a:t> </a:t>
            </a:r>
            <a:r>
              <a:rPr lang="en-GB" altLang="en-US" b="1" dirty="0" smtClean="0"/>
              <a:t> or </a:t>
            </a:r>
            <a:r>
              <a:rPr lang="cs-CZ" altLang="en-US" b="1" dirty="0" smtClean="0"/>
              <a:t>controlling</a:t>
            </a:r>
            <a:r>
              <a:rPr lang="en-GB" altLang="en-US" b="1" dirty="0" smtClean="0"/>
              <a:t> </a:t>
            </a:r>
            <a:r>
              <a:rPr lang="en-GB" altLang="en-US" dirty="0" smtClean="0"/>
              <a:t>activity</a:t>
            </a:r>
            <a:r>
              <a:rPr lang="cs-CZ" altLang="en-US" dirty="0" smtClean="0"/>
              <a:t>, person </a:t>
            </a:r>
            <a:r>
              <a:rPr lang="en-GB" altLang="en-US" dirty="0" smtClean="0"/>
              <a:t>with </a:t>
            </a:r>
            <a:r>
              <a:rPr lang="en-GB" altLang="en-US" b="1" dirty="0" smtClean="0"/>
              <a:t>decisive</a:t>
            </a:r>
            <a:r>
              <a:rPr lang="cs-CZ" altLang="en-US" b="1" dirty="0" smtClean="0"/>
              <a:t> influence</a:t>
            </a:r>
            <a:r>
              <a:rPr lang="cs-CZ" altLang="en-US" dirty="0" smtClean="0"/>
              <a:t> (</a:t>
            </a:r>
            <a:r>
              <a:rPr lang="en-GB" altLang="en-US" dirty="0" smtClean="0"/>
              <a:t>e.g.</a:t>
            </a:r>
            <a:r>
              <a:rPr lang="cs-CZ" altLang="en-US" dirty="0" smtClean="0"/>
              <a:t> </a:t>
            </a:r>
            <a:r>
              <a:rPr lang="en-GB" altLang="en-US" dirty="0" smtClean="0"/>
              <a:t>head of a holding</a:t>
            </a:r>
            <a:r>
              <a:rPr lang="cs-CZ" altLang="en-US" dirty="0" smtClean="0"/>
              <a:t>)</a:t>
            </a:r>
          </a:p>
          <a:p>
            <a:pPr lvl="1" algn="just"/>
            <a:r>
              <a:rPr lang="en-GB" altLang="en-US" b="1" dirty="0" smtClean="0"/>
              <a:t>employee</a:t>
            </a:r>
            <a:r>
              <a:rPr lang="cs-CZ" altLang="en-US" b="1" dirty="0" smtClean="0"/>
              <a:t> in </a:t>
            </a:r>
            <a:r>
              <a:rPr lang="en-GB" altLang="en-US" b="1" dirty="0" smtClean="0"/>
              <a:t>relation</a:t>
            </a:r>
            <a:r>
              <a:rPr lang="cs-CZ" altLang="en-US" b="1" dirty="0" smtClean="0"/>
              <a:t> </a:t>
            </a:r>
            <a:r>
              <a:rPr lang="en-GB" altLang="en-US" b="1" dirty="0" smtClean="0"/>
              <a:t>to his work assignment </a:t>
            </a:r>
            <a:r>
              <a:rPr lang="en-GB" altLang="en-US" dirty="0" smtClean="0"/>
              <a:t>who was ordered or instructed to conduct in a particular way or who wasn’t prevented from doing so (because of a lack of control and preventive mechanisms)</a:t>
            </a:r>
            <a:endParaRPr lang="cs-CZ" altLang="en-US" dirty="0" smtClean="0"/>
          </a:p>
          <a:p>
            <a:endParaRPr lang="cs-CZ" altLang="en-US" dirty="0" smtClean="0"/>
          </a:p>
        </p:txBody>
      </p:sp>
      <p:sp>
        <p:nvSpPr>
          <p:cNvPr id="30724"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543D26DC-D8AD-4400-B4B7-98779595D20E}" type="slidenum">
              <a:rPr lang="cs-CZ" altLang="cs-CZ" sz="1200" smtClean="0">
                <a:latin typeface="Trebuchet MS" panose="020B0603020202020204" pitchFamily="34" charset="0"/>
              </a:rPr>
              <a:pPr/>
              <a:t>31</a:t>
            </a:fld>
            <a:endParaRPr lang="cs-CZ" altLang="cs-CZ" sz="1200" smtClean="0">
              <a:latin typeface="Trebuchet MS" panose="020B0603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algn="ctr"/>
            <a:r>
              <a:rPr lang="en-GB" altLang="en-US" dirty="0" smtClean="0"/>
              <a:t>Accountability Principle</a:t>
            </a:r>
            <a:endParaRPr lang="cs-CZ" altLang="en-US" dirty="0" smtClean="0"/>
          </a:p>
        </p:txBody>
      </p:sp>
      <p:sp>
        <p:nvSpPr>
          <p:cNvPr id="3" name="Zástupný symbol pro obsah 2"/>
          <p:cNvSpPr>
            <a:spLocks noGrp="1"/>
          </p:cNvSpPr>
          <p:nvPr>
            <p:ph idx="1"/>
          </p:nvPr>
        </p:nvSpPr>
        <p:spPr/>
        <p:txBody>
          <a:bodyPr/>
          <a:lstStyle/>
          <a:p>
            <a:pPr algn="just">
              <a:defRPr/>
            </a:pPr>
            <a:r>
              <a:rPr lang="en-GB" dirty="0" smtClean="0"/>
              <a:t>Quite strict</a:t>
            </a:r>
          </a:p>
          <a:p>
            <a:pPr lvl="1" algn="just">
              <a:defRPr/>
            </a:pPr>
            <a:r>
              <a:rPr lang="en-GB" dirty="0" smtClean="0"/>
              <a:t>in principle, it is sufficient when some of aforementioned persons commits an offence on behalf of a legal entity or in the course of its activities</a:t>
            </a:r>
          </a:p>
          <a:p>
            <a:pPr lvl="1" algn="just">
              <a:defRPr/>
            </a:pPr>
            <a:r>
              <a:rPr lang="en-GB" dirty="0" smtClean="0"/>
              <a:t>the criminal liabilities of this person and of the legal entity are independent and separable</a:t>
            </a:r>
            <a:r>
              <a:rPr lang="cs-CZ" dirty="0" smtClean="0"/>
              <a:t> </a:t>
            </a:r>
            <a:endParaRPr lang="cs-CZ" dirty="0"/>
          </a:p>
          <a:p>
            <a:pPr marL="342900" lvl="1" indent="-342900" algn="just">
              <a:defRPr/>
            </a:pPr>
            <a:r>
              <a:rPr lang="en-GB" sz="2400" dirty="0" smtClean="0">
                <a:ea typeface="+mn-ea"/>
                <a:cs typeface="+mn-cs"/>
              </a:rPr>
              <a:t>Conditions for exclusion of criminal liability</a:t>
            </a:r>
          </a:p>
          <a:p>
            <a:pPr marL="742950" lvl="2" indent="-342900" algn="just">
              <a:defRPr/>
            </a:pPr>
            <a:r>
              <a:rPr lang="en-GB" sz="2200" dirty="0" smtClean="0">
                <a:ea typeface="+mn-ea"/>
                <a:cs typeface="+mn-cs"/>
              </a:rPr>
              <a:t>the legal person must have previously made all the effort to prevent such an offence from happening which can be fairly required from it (§ 8/5 CLLP) - compliance programs</a:t>
            </a:r>
          </a:p>
          <a:p>
            <a:pPr marL="742950" lvl="2" indent="-342900" algn="just">
              <a:defRPr/>
            </a:pPr>
            <a:r>
              <a:rPr lang="en-GB" sz="2200" dirty="0" smtClean="0">
                <a:ea typeface="+mn-ea"/>
                <a:cs typeface="+mn-cs"/>
              </a:rPr>
              <a:t>effective remorse (§ 11 CLLP) – some offences are excluded</a:t>
            </a:r>
          </a:p>
          <a:p>
            <a:pPr marL="742950" lvl="2" indent="-342900">
              <a:defRPr/>
            </a:pPr>
            <a:endParaRPr lang="cs-CZ" sz="2200" dirty="0">
              <a:ea typeface="+mn-ea"/>
              <a:cs typeface="+mn-cs"/>
            </a:endParaRPr>
          </a:p>
        </p:txBody>
      </p:sp>
      <p:sp>
        <p:nvSpPr>
          <p:cNvPr id="31748"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16DDFC5A-AF31-4B15-B83D-C72E23C7F3A5}" type="slidenum">
              <a:rPr lang="cs-CZ" altLang="cs-CZ" sz="1200" smtClean="0">
                <a:latin typeface="Trebuchet MS" panose="020B0603020202020204" pitchFamily="34" charset="0"/>
              </a:rPr>
              <a:pPr/>
              <a:t>32</a:t>
            </a:fld>
            <a:endParaRPr lang="cs-CZ" altLang="cs-CZ" sz="1200" smtClean="0">
              <a:latin typeface="Trebuchet MS" panose="020B0603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p:txBody>
          <a:bodyPr/>
          <a:lstStyle/>
          <a:p>
            <a:pPr algn="ctr"/>
            <a:r>
              <a:rPr lang="en-GB" altLang="en-US" dirty="0" smtClean="0"/>
              <a:t>Other Modifications under CLLP</a:t>
            </a:r>
            <a:endParaRPr lang="cs-CZ" altLang="en-US" dirty="0" smtClean="0"/>
          </a:p>
        </p:txBody>
      </p:sp>
      <p:sp>
        <p:nvSpPr>
          <p:cNvPr id="3" name="Zástupný symbol pro obsah 2"/>
          <p:cNvSpPr>
            <a:spLocks noGrp="1"/>
          </p:cNvSpPr>
          <p:nvPr>
            <p:ph idx="1"/>
          </p:nvPr>
        </p:nvSpPr>
        <p:spPr/>
        <p:txBody>
          <a:bodyPr/>
          <a:lstStyle/>
          <a:p>
            <a:pPr algn="just">
              <a:defRPr/>
            </a:pPr>
            <a:r>
              <a:rPr lang="en-GB" b="1" dirty="0" smtClean="0"/>
              <a:t>Succession</a:t>
            </a:r>
            <a:r>
              <a:rPr lang="en-GB" dirty="0" smtClean="0"/>
              <a:t> of criminal liability (§ 10 CLLP)</a:t>
            </a:r>
          </a:p>
          <a:p>
            <a:pPr lvl="1" algn="just">
              <a:defRPr/>
            </a:pPr>
            <a:r>
              <a:rPr lang="en-GB" dirty="0" smtClean="0"/>
              <a:t>prevention from disposing of „toxic“ components to one successor</a:t>
            </a:r>
          </a:p>
          <a:p>
            <a:pPr lvl="1" algn="just">
              <a:defRPr/>
            </a:pPr>
            <a:r>
              <a:rPr lang="en-GB" dirty="0" smtClean="0"/>
              <a:t>the criminal liability</a:t>
            </a:r>
            <a:r>
              <a:rPr lang="en-GB" dirty="0"/>
              <a:t> </a:t>
            </a:r>
            <a:r>
              <a:rPr lang="en-GB" dirty="0" smtClean="0"/>
              <a:t>follows all successors (none can escape it)</a:t>
            </a:r>
          </a:p>
          <a:p>
            <a:pPr lvl="1" algn="just">
              <a:defRPr/>
            </a:pPr>
            <a:r>
              <a:rPr lang="en-GB" dirty="0" smtClean="0"/>
              <a:t>when deciding the punishment, the court takes into account the rate to which each of the successor benefited pro </a:t>
            </a:r>
          </a:p>
          <a:p>
            <a:pPr marL="342900" lvl="1" indent="-342900" algn="just">
              <a:defRPr/>
            </a:pPr>
            <a:r>
              <a:rPr lang="en-GB" sz="2400" b="1" dirty="0" smtClean="0">
                <a:ea typeface="+mn-ea"/>
                <a:cs typeface="+mn-cs"/>
              </a:rPr>
              <a:t>Different list of punishments</a:t>
            </a:r>
          </a:p>
          <a:p>
            <a:pPr marL="342900" lvl="1" indent="-342900" algn="just">
              <a:defRPr/>
            </a:pPr>
            <a:r>
              <a:rPr lang="en-GB" sz="2400" b="1" dirty="0" smtClean="0">
                <a:ea typeface="+mn-ea"/>
                <a:cs typeface="+mn-cs"/>
              </a:rPr>
              <a:t>Modification of the scope </a:t>
            </a:r>
            <a:r>
              <a:rPr lang="en-GB" sz="2400" dirty="0" smtClean="0">
                <a:ea typeface="+mn-ea"/>
                <a:cs typeface="+mn-cs"/>
              </a:rPr>
              <a:t>of the act</a:t>
            </a:r>
          </a:p>
          <a:p>
            <a:pPr lvl="1">
              <a:defRPr/>
            </a:pPr>
            <a:endParaRPr lang="cs-CZ" dirty="0"/>
          </a:p>
          <a:p>
            <a:pPr marL="742950" lvl="2" indent="-342900">
              <a:defRPr/>
            </a:pPr>
            <a:endParaRPr lang="cs-CZ" sz="2200" dirty="0">
              <a:ea typeface="+mn-ea"/>
              <a:cs typeface="+mn-cs"/>
            </a:endParaRPr>
          </a:p>
        </p:txBody>
      </p:sp>
      <p:sp>
        <p:nvSpPr>
          <p:cNvPr id="32772"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A71B2258-C9AA-4997-9B6F-8090FA29FF3B}" type="slidenum">
              <a:rPr lang="cs-CZ" altLang="cs-CZ" sz="1200" smtClean="0">
                <a:latin typeface="Trebuchet MS" panose="020B0603020202020204" pitchFamily="34" charset="0"/>
              </a:rPr>
              <a:pPr/>
              <a:t>33</a:t>
            </a:fld>
            <a:endParaRPr lang="cs-CZ" altLang="cs-CZ" sz="1200" dirty="0" smtClean="0">
              <a:latin typeface="Trebuchet MS" panose="020B060302020202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pPr algn="ctr"/>
            <a:r>
              <a:rPr lang="en-GB" altLang="cs-CZ" dirty="0" smtClean="0"/>
              <a:t>Thank you for your attention!</a:t>
            </a:r>
          </a:p>
        </p:txBody>
      </p:sp>
      <p:sp>
        <p:nvSpPr>
          <p:cNvPr id="33795" name="Zástupný symbol pro obsah 2"/>
          <p:cNvSpPr>
            <a:spLocks noGrp="1"/>
          </p:cNvSpPr>
          <p:nvPr>
            <p:ph idx="1"/>
          </p:nvPr>
        </p:nvSpPr>
        <p:spPr/>
        <p:txBody>
          <a:bodyPr/>
          <a:lstStyle/>
          <a:p>
            <a:pPr marL="0" indent="0" algn="ctr">
              <a:buFont typeface="Wingdings" panose="05000000000000000000" pitchFamily="2" charset="2"/>
              <a:buNone/>
            </a:pPr>
            <a:r>
              <a:rPr lang="en-GB" altLang="cs-CZ" dirty="0" smtClean="0"/>
              <a:t>Now is a good time to ask any questions that we haven’t dealt with so far.</a:t>
            </a:r>
          </a:p>
        </p:txBody>
      </p:sp>
      <p:sp>
        <p:nvSpPr>
          <p:cNvPr id="33796"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2B55BBEA-864E-4728-B193-6188D08AAC91}" type="slidenum">
              <a:rPr lang="cs-CZ" altLang="cs-CZ" sz="1200" smtClean="0"/>
              <a:pPr>
                <a:spcBef>
                  <a:spcPct val="0"/>
                </a:spcBef>
                <a:buClrTx/>
                <a:buFontTx/>
                <a:buNone/>
              </a:pPr>
              <a:t>34</a:t>
            </a:fld>
            <a:endParaRPr lang="cs-CZ" altLang="cs-CZ" sz="12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pPr algn="ctr"/>
            <a:r>
              <a:rPr lang="en-GB" altLang="cs-CZ" dirty="0" smtClean="0"/>
              <a:t>Recodification</a:t>
            </a:r>
            <a:r>
              <a:rPr lang="cs-CZ" altLang="cs-CZ" dirty="0" smtClean="0"/>
              <a:t> </a:t>
            </a:r>
          </a:p>
        </p:txBody>
      </p:sp>
      <p:sp>
        <p:nvSpPr>
          <p:cNvPr id="7171" name="Zástupný symbol pro obsah 2"/>
          <p:cNvSpPr>
            <a:spLocks noGrp="1"/>
          </p:cNvSpPr>
          <p:nvPr>
            <p:ph idx="1"/>
          </p:nvPr>
        </p:nvSpPr>
        <p:spPr/>
        <p:txBody>
          <a:bodyPr/>
          <a:lstStyle/>
          <a:p>
            <a:pPr>
              <a:defRPr/>
            </a:pPr>
            <a:r>
              <a:rPr lang="en-GB" altLang="cs-CZ" dirty="0" smtClean="0"/>
              <a:t>The concept of three criminal laws </a:t>
            </a:r>
          </a:p>
          <a:p>
            <a:pPr>
              <a:buFontTx/>
              <a:buChar char="-"/>
              <a:defRPr/>
            </a:pPr>
            <a:r>
              <a:rPr lang="en-GB" altLang="cs-CZ" b="1" dirty="0" smtClean="0"/>
              <a:t>Criminal Code </a:t>
            </a:r>
            <a:r>
              <a:rPr lang="en-GB" altLang="cs-CZ" dirty="0" smtClean="0"/>
              <a:t>(or “CC”)</a:t>
            </a:r>
            <a:r>
              <a:rPr lang="en-GB" altLang="cs-CZ" b="1" dirty="0" smtClean="0"/>
              <a:t> </a:t>
            </a:r>
            <a:r>
              <a:rPr lang="en-GB" altLang="cs-CZ" dirty="0" smtClean="0"/>
              <a:t>– since January 1, 2010</a:t>
            </a:r>
          </a:p>
          <a:p>
            <a:pPr>
              <a:buFontTx/>
              <a:buChar char="-"/>
              <a:defRPr/>
            </a:pPr>
            <a:endParaRPr lang="en-GB" altLang="cs-CZ" dirty="0" smtClean="0"/>
          </a:p>
          <a:p>
            <a:pPr>
              <a:buFontTx/>
              <a:buChar char="-"/>
              <a:defRPr/>
            </a:pPr>
            <a:r>
              <a:rPr lang="en-GB" altLang="cs-CZ" b="1" dirty="0" smtClean="0"/>
              <a:t>Juvenile Justice Act </a:t>
            </a:r>
            <a:r>
              <a:rPr lang="en-GB" altLang="cs-CZ" dirty="0" smtClean="0"/>
              <a:t>– since January 1, 2004</a:t>
            </a:r>
          </a:p>
          <a:p>
            <a:pPr marL="0" indent="0">
              <a:buFont typeface="Wingdings" panose="05000000000000000000" pitchFamily="2" charset="2"/>
              <a:buNone/>
              <a:defRPr/>
            </a:pPr>
            <a:endParaRPr lang="en-GB" altLang="cs-CZ" dirty="0" smtClean="0"/>
          </a:p>
          <a:p>
            <a:pPr>
              <a:buFontTx/>
              <a:buChar char="-"/>
              <a:defRPr/>
            </a:pPr>
            <a:r>
              <a:rPr lang="en-GB" altLang="cs-CZ" b="1" dirty="0" smtClean="0"/>
              <a:t>Criminal Liability of Legal Persons Act </a:t>
            </a:r>
            <a:r>
              <a:rPr lang="en-GB" altLang="cs-CZ" dirty="0" smtClean="0"/>
              <a:t>– since January  1, 2012. </a:t>
            </a:r>
          </a:p>
        </p:txBody>
      </p:sp>
      <p:sp>
        <p:nvSpPr>
          <p:cNvPr id="9220"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E5701BCB-8028-46E8-B3FC-16E9B79221A7}" type="slidenum">
              <a:rPr lang="cs-CZ" altLang="cs-CZ" sz="1200" smtClean="0"/>
              <a:pPr>
                <a:spcBef>
                  <a:spcPct val="0"/>
                </a:spcBef>
                <a:buClrTx/>
                <a:buFontTx/>
                <a:buNone/>
              </a:pPr>
              <a:t>4</a:t>
            </a:fld>
            <a:endParaRPr lang="cs-CZ" altLang="cs-CZ" sz="12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algn="ctr"/>
            <a:r>
              <a:rPr lang="en-GB" altLang="cs-CZ" dirty="0" smtClean="0"/>
              <a:t>Juvenile Justice Act</a:t>
            </a:r>
            <a:endParaRPr lang="cs-CZ" altLang="cs-CZ" dirty="0" smtClean="0"/>
          </a:p>
        </p:txBody>
      </p:sp>
      <p:sp>
        <p:nvSpPr>
          <p:cNvPr id="10243" name="Zástupný symbol pro obsah 2"/>
          <p:cNvSpPr>
            <a:spLocks noGrp="1"/>
          </p:cNvSpPr>
          <p:nvPr>
            <p:ph idx="1"/>
          </p:nvPr>
        </p:nvSpPr>
        <p:spPr/>
        <p:txBody>
          <a:bodyPr/>
          <a:lstStyle/>
          <a:p>
            <a:pPr algn="just"/>
            <a:r>
              <a:rPr lang="en-GB" altLang="cs-CZ" sz="1800" dirty="0" smtClean="0"/>
              <a:t>This act gives coherent legal regulation of criminal liability and punishment of juveniles (persons between 15 and 18 years of age) together with the legal regulation of criminal proceedings in cases of juvenile. It is related to the matters of minors (children under 15), as well. </a:t>
            </a:r>
          </a:p>
          <a:p>
            <a:pPr algn="just"/>
            <a:r>
              <a:rPr lang="en-US" altLang="cs-CZ" sz="1800" dirty="0" smtClean="0"/>
              <a:t>This law extended the application of the new </a:t>
            </a:r>
            <a:r>
              <a:rPr lang="en-US" altLang="cs-CZ" sz="1800" b="1" dirty="0" smtClean="0"/>
              <a:t>principle of restorative justice</a:t>
            </a:r>
            <a:r>
              <a:rPr lang="en-US" altLang="cs-CZ" sz="1800" dirty="0" smtClean="0"/>
              <a:t> into Czech criminal law</a:t>
            </a:r>
            <a:endParaRPr lang="cs-CZ" altLang="cs-CZ" sz="1800" dirty="0" smtClean="0"/>
          </a:p>
          <a:p>
            <a:pPr algn="just"/>
            <a:r>
              <a:rPr lang="en-US" altLang="cs-CZ" sz="1800" dirty="0" smtClean="0"/>
              <a:t>The system of sanctions for juveniles is based on the </a:t>
            </a:r>
            <a:r>
              <a:rPr lang="en-US" altLang="cs-CZ" sz="1800" b="1" dirty="0" smtClean="0"/>
              <a:t>united system of measures</a:t>
            </a:r>
            <a:r>
              <a:rPr lang="en-US" altLang="cs-CZ" sz="1800" dirty="0" smtClean="0"/>
              <a:t>, which are </a:t>
            </a:r>
            <a:r>
              <a:rPr lang="en-GB" altLang="cs-CZ" sz="1800" dirty="0" smtClean="0"/>
              <a:t>divide</a:t>
            </a:r>
            <a:r>
              <a:rPr lang="en-US" altLang="cs-CZ" sz="1800" dirty="0" smtClean="0"/>
              <a:t>d into educational, protective and criminal measures. The purpose of these measures is to create conditions for sociable and personal development of the juvenile with respect of his/her mental and moral level, personal character, family background and protection from the negative effects and prevention from committing other transgressions.</a:t>
            </a:r>
            <a:endParaRPr lang="cs-CZ" altLang="cs-CZ" sz="1800" dirty="0" smtClean="0"/>
          </a:p>
        </p:txBody>
      </p:sp>
      <p:sp>
        <p:nvSpPr>
          <p:cNvPr id="10244"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10D1F9B-4C3D-4F09-BDE1-C678834DFAC2}" type="slidenum">
              <a:rPr lang="cs-CZ" altLang="cs-CZ" sz="1200" smtClean="0"/>
              <a:pPr>
                <a:spcBef>
                  <a:spcPct val="0"/>
                </a:spcBef>
                <a:buClrTx/>
                <a:buFontTx/>
                <a:buNone/>
              </a:pPr>
              <a:t>5</a:t>
            </a:fld>
            <a:endParaRPr lang="cs-CZ" altLang="cs-CZ" sz="12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algn="ctr"/>
            <a:r>
              <a:rPr lang="en-GB" altLang="cs-CZ" dirty="0" smtClean="0"/>
              <a:t>General Characteristics of the New CC</a:t>
            </a:r>
            <a:r>
              <a:rPr lang="cs-CZ" altLang="cs-CZ" dirty="0" smtClean="0"/>
              <a:t/>
            </a:r>
            <a:br>
              <a:rPr lang="cs-CZ" altLang="cs-CZ" dirty="0" smtClean="0"/>
            </a:br>
            <a:endParaRPr lang="cs-CZ" altLang="cs-CZ" dirty="0" smtClean="0"/>
          </a:p>
        </p:txBody>
      </p:sp>
      <p:sp>
        <p:nvSpPr>
          <p:cNvPr id="11267" name="Zástupný symbol pro obsah 2"/>
          <p:cNvSpPr>
            <a:spLocks noGrp="1"/>
          </p:cNvSpPr>
          <p:nvPr>
            <p:ph idx="1"/>
          </p:nvPr>
        </p:nvSpPr>
        <p:spPr/>
        <p:txBody>
          <a:bodyPr/>
          <a:lstStyle/>
          <a:p>
            <a:pPr algn="just">
              <a:lnSpc>
                <a:spcPct val="90000"/>
              </a:lnSpc>
            </a:pPr>
            <a:r>
              <a:rPr lang="en-GB" altLang="cs-CZ" dirty="0" smtClean="0"/>
              <a:t>Introduction of a </a:t>
            </a:r>
            <a:r>
              <a:rPr lang="en-GB" altLang="cs-CZ" b="1" dirty="0" smtClean="0"/>
              <a:t>formal concept</a:t>
            </a:r>
            <a:r>
              <a:rPr lang="en-GB" altLang="cs-CZ" dirty="0" smtClean="0"/>
              <a:t> of a criminal act</a:t>
            </a:r>
          </a:p>
          <a:p>
            <a:pPr algn="just">
              <a:lnSpc>
                <a:spcPct val="90000"/>
              </a:lnSpc>
            </a:pPr>
            <a:r>
              <a:rPr lang="en-GB" altLang="cs-CZ" dirty="0" smtClean="0"/>
              <a:t>The categorisation of offences based on </a:t>
            </a:r>
            <a:r>
              <a:rPr lang="en-GB" altLang="cs-CZ" b="1" dirty="0" smtClean="0"/>
              <a:t>bipartition</a:t>
            </a:r>
            <a:r>
              <a:rPr lang="en-GB" altLang="cs-CZ" dirty="0" smtClean="0"/>
              <a:t> </a:t>
            </a:r>
          </a:p>
          <a:p>
            <a:pPr lvl="1" algn="just">
              <a:lnSpc>
                <a:spcPct val="90000"/>
              </a:lnSpc>
            </a:pPr>
            <a:r>
              <a:rPr lang="en-GB" altLang="cs-CZ" dirty="0" smtClean="0"/>
              <a:t>misdemeanour and felony </a:t>
            </a:r>
          </a:p>
          <a:p>
            <a:pPr algn="just">
              <a:lnSpc>
                <a:spcPct val="90000"/>
              </a:lnSpc>
            </a:pPr>
            <a:r>
              <a:rPr lang="en-GB" altLang="cs-CZ" b="1" dirty="0" smtClean="0"/>
              <a:t>Extension of the system of sanctions </a:t>
            </a:r>
            <a:r>
              <a:rPr lang="en-GB" altLang="cs-CZ" sz="1800" dirty="0" smtClean="0"/>
              <a:t>(new alternative punishments – house arrest, prohibition of entry to sporting, cultural and other social events,  protective detention)</a:t>
            </a:r>
          </a:p>
          <a:p>
            <a:pPr algn="just">
              <a:lnSpc>
                <a:spcPct val="90000"/>
              </a:lnSpc>
            </a:pPr>
            <a:r>
              <a:rPr lang="en-GB" altLang="cs-CZ" b="1" dirty="0" smtClean="0"/>
              <a:t>Stricter punishment</a:t>
            </a:r>
            <a:r>
              <a:rPr lang="en-GB" altLang="cs-CZ" dirty="0" smtClean="0"/>
              <a:t> in cases of the particularly  serious felonies and plural criminal activity</a:t>
            </a:r>
          </a:p>
          <a:p>
            <a:pPr algn="just">
              <a:lnSpc>
                <a:spcPct val="90000"/>
              </a:lnSpc>
            </a:pPr>
            <a:r>
              <a:rPr lang="en-GB" altLang="cs-CZ" b="1" dirty="0" smtClean="0"/>
              <a:t>New systematic arrangement </a:t>
            </a:r>
            <a:r>
              <a:rPr lang="en-GB" altLang="cs-CZ" dirty="0" smtClean="0"/>
              <a:t>of the Special Part of Criminal Code following human rights attitude</a:t>
            </a:r>
          </a:p>
          <a:p>
            <a:pPr algn="just">
              <a:lnSpc>
                <a:spcPct val="90000"/>
              </a:lnSpc>
            </a:pPr>
            <a:r>
              <a:rPr lang="en-GB" altLang="cs-CZ" dirty="0" smtClean="0"/>
              <a:t>Introduction of </a:t>
            </a:r>
            <a:r>
              <a:rPr lang="en-GB" altLang="cs-CZ" b="1" dirty="0" smtClean="0"/>
              <a:t>new offences</a:t>
            </a:r>
            <a:r>
              <a:rPr lang="en-GB" altLang="cs-CZ" dirty="0" smtClean="0"/>
              <a:t>, </a:t>
            </a:r>
            <a:r>
              <a:rPr lang="en-GB" altLang="cs-CZ" sz="1800" dirty="0" smtClean="0"/>
              <a:t>for example new type of a murder, manslaughter, harm to health out of excusable motives,…</a:t>
            </a:r>
            <a:endParaRPr lang="en-GB" altLang="cs-CZ" dirty="0" smtClean="0"/>
          </a:p>
          <a:p>
            <a:endParaRPr lang="cs-CZ" altLang="cs-CZ" dirty="0" smtClean="0"/>
          </a:p>
        </p:txBody>
      </p:sp>
      <p:sp>
        <p:nvSpPr>
          <p:cNvPr id="11268"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3AE3596B-8765-4519-AA24-7F388AB2EE6C}" type="slidenum">
              <a:rPr lang="cs-CZ" altLang="cs-CZ" sz="1200" smtClean="0"/>
              <a:pPr>
                <a:spcBef>
                  <a:spcPct val="0"/>
                </a:spcBef>
                <a:buClrTx/>
                <a:buFontTx/>
                <a:buNone/>
              </a:pPr>
              <a:t>6</a:t>
            </a:fld>
            <a:endParaRPr lang="cs-CZ" altLang="cs-CZ" sz="12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algn="just">
              <a:defRPr/>
            </a:pPr>
            <a:r>
              <a:rPr lang="en-GB" altLang="cs-CZ" sz="2800" b="1" i="1" dirty="0" err="1" smtClean="0"/>
              <a:t>Nullum</a:t>
            </a:r>
            <a:r>
              <a:rPr lang="en-GB" altLang="cs-CZ" sz="2800" b="1" i="1" dirty="0" smtClean="0"/>
              <a:t> </a:t>
            </a:r>
            <a:r>
              <a:rPr lang="en-GB" altLang="cs-CZ" sz="2800" b="1" i="1" dirty="0" err="1" smtClean="0"/>
              <a:t>crimen</a:t>
            </a:r>
            <a:r>
              <a:rPr lang="en-GB" altLang="cs-CZ" sz="2800" b="1" i="1" dirty="0" smtClean="0"/>
              <a:t>, </a:t>
            </a:r>
            <a:r>
              <a:rPr lang="en-GB" altLang="cs-CZ" sz="2800" b="1" i="1" dirty="0" err="1" smtClean="0"/>
              <a:t>nulla</a:t>
            </a:r>
            <a:r>
              <a:rPr lang="en-GB" altLang="cs-CZ" sz="2800" b="1" i="1" dirty="0" smtClean="0"/>
              <a:t> </a:t>
            </a:r>
            <a:r>
              <a:rPr lang="en-GB" altLang="cs-CZ" sz="2800" b="1" i="1" dirty="0" err="1" smtClean="0"/>
              <a:t>poena</a:t>
            </a:r>
            <a:r>
              <a:rPr lang="en-GB" altLang="cs-CZ" sz="2800" b="1" i="1" dirty="0" smtClean="0"/>
              <a:t> sine </a:t>
            </a:r>
            <a:r>
              <a:rPr lang="en-GB" altLang="cs-CZ" sz="2800" b="1" i="1" dirty="0" err="1" smtClean="0"/>
              <a:t>lege</a:t>
            </a:r>
            <a:r>
              <a:rPr lang="en-GB" altLang="cs-CZ" sz="2800" b="1" dirty="0" smtClean="0"/>
              <a:t> </a:t>
            </a:r>
            <a:r>
              <a:rPr lang="en-GB" altLang="cs-CZ" sz="2800" dirty="0" smtClean="0"/>
              <a:t>– „only the law shall determine which acts constitute an offence and what penalties or other detriments to rights or property  may be imposed on them“ (Charter of Fundamental Rights and Freedoms, Article 39)</a:t>
            </a:r>
          </a:p>
          <a:p>
            <a:pPr lvl="1" algn="just">
              <a:defRPr/>
            </a:pPr>
            <a:r>
              <a:rPr lang="en-GB" altLang="cs-CZ" sz="2600" b="1" dirty="0" smtClean="0"/>
              <a:t>Prohibition of retroactivity </a:t>
            </a:r>
            <a:r>
              <a:rPr lang="en-GB" altLang="cs-CZ" sz="2600" dirty="0" smtClean="0"/>
              <a:t>to the detriment of the perpetrator</a:t>
            </a:r>
          </a:p>
          <a:p>
            <a:pPr lvl="1" algn="just">
              <a:defRPr/>
            </a:pPr>
            <a:r>
              <a:rPr lang="en-GB" altLang="cs-CZ" sz="2600" b="1" dirty="0" smtClean="0"/>
              <a:t>Prohibition of analogical interpretation </a:t>
            </a:r>
            <a:r>
              <a:rPr lang="en-GB" altLang="cs-CZ" sz="2600" dirty="0" smtClean="0"/>
              <a:t>to the detriment of the perpetrator</a:t>
            </a:r>
          </a:p>
          <a:p>
            <a:pPr lvl="1" algn="just">
              <a:defRPr/>
            </a:pPr>
            <a:r>
              <a:rPr lang="en-GB" altLang="cs-CZ" sz="2600" b="1" dirty="0" smtClean="0"/>
              <a:t>Prohibition of bylaws</a:t>
            </a:r>
            <a:r>
              <a:rPr lang="en-GB" altLang="cs-CZ" sz="2600" dirty="0" smtClean="0"/>
              <a:t> as a source of criminal law </a:t>
            </a:r>
          </a:p>
          <a:p>
            <a:pPr>
              <a:defRPr/>
            </a:pPr>
            <a:endParaRPr lang="cs-CZ" altLang="cs-CZ" sz="2800" dirty="0" smtClean="0"/>
          </a:p>
          <a:p>
            <a:pPr marL="0" indent="0">
              <a:buFont typeface="Wingdings" panose="05000000000000000000" pitchFamily="2" charset="2"/>
              <a:buNone/>
              <a:defRPr/>
            </a:pPr>
            <a:endParaRPr lang="cs-CZ" altLang="cs-CZ" dirty="0" smtClean="0"/>
          </a:p>
          <a:p>
            <a:pPr>
              <a:defRPr/>
            </a:pPr>
            <a:endParaRPr lang="cs-CZ" altLang="cs-CZ" i="1" dirty="0" smtClean="0"/>
          </a:p>
        </p:txBody>
      </p:sp>
      <p:sp>
        <p:nvSpPr>
          <p:cNvPr id="12291"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6D6BA1A1-992A-4650-B056-98107AC5B11C}" type="slidenum">
              <a:rPr lang="cs-CZ" altLang="cs-CZ" sz="1200" smtClean="0"/>
              <a:pPr>
                <a:spcBef>
                  <a:spcPct val="0"/>
                </a:spcBef>
                <a:buClrTx/>
                <a:buFontTx/>
                <a:buNone/>
              </a:pPr>
              <a:t>7</a:t>
            </a:fld>
            <a:endParaRPr lang="cs-CZ" altLang="cs-CZ" sz="1200" smtClean="0"/>
          </a:p>
        </p:txBody>
      </p:sp>
      <p:sp>
        <p:nvSpPr>
          <p:cNvPr id="12292" name="Nadpis 1"/>
          <p:cNvSpPr>
            <a:spLocks noGrp="1"/>
          </p:cNvSpPr>
          <p:nvPr>
            <p:ph type="title"/>
          </p:nvPr>
        </p:nvSpPr>
        <p:spPr/>
        <p:txBody>
          <a:bodyPr/>
          <a:lstStyle/>
          <a:p>
            <a:pPr algn="ctr"/>
            <a:r>
              <a:rPr lang="en-GB" altLang="cs-CZ" dirty="0" smtClean="0"/>
              <a:t>The Principle of Legality</a:t>
            </a:r>
            <a:endParaRPr lang="cs-CZ" altLang="cs-CZ"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pPr algn="ctr"/>
            <a:r>
              <a:rPr lang="en-GB" altLang="cs-CZ" dirty="0" smtClean="0"/>
              <a:t>Criminal Act in the CC</a:t>
            </a:r>
            <a:r>
              <a:rPr lang="cs-CZ" altLang="cs-CZ" dirty="0" smtClean="0"/>
              <a:t/>
            </a:r>
            <a:br>
              <a:rPr lang="cs-CZ" altLang="cs-CZ" dirty="0" smtClean="0"/>
            </a:br>
            <a:endParaRPr lang="cs-CZ" altLang="cs-CZ" dirty="0" smtClean="0"/>
          </a:p>
        </p:txBody>
      </p:sp>
      <p:sp>
        <p:nvSpPr>
          <p:cNvPr id="13315" name="Zástupný symbol pro obsah 2"/>
          <p:cNvSpPr>
            <a:spLocks noGrp="1"/>
          </p:cNvSpPr>
          <p:nvPr>
            <p:ph idx="1"/>
          </p:nvPr>
        </p:nvSpPr>
        <p:spPr/>
        <p:txBody>
          <a:bodyPr/>
          <a:lstStyle/>
          <a:p>
            <a:pPr algn="just"/>
            <a:r>
              <a:rPr lang="en-GB" altLang="cs-CZ" sz="2800" dirty="0" smtClean="0"/>
              <a:t>According to Section  13 para 1 of the NCC,  </a:t>
            </a:r>
            <a:r>
              <a:rPr lang="en-GB" altLang="cs-CZ" sz="2800" b="1" i="1" dirty="0" smtClean="0"/>
              <a:t>an offence shall be an unlawful act which is described as criminal in </a:t>
            </a:r>
            <a:r>
              <a:rPr lang="cs-CZ" altLang="cs-CZ" sz="2800" b="1" i="1" dirty="0" smtClean="0"/>
              <a:t>a </a:t>
            </a:r>
            <a:r>
              <a:rPr lang="en-GB" altLang="cs-CZ" sz="2800" b="1" i="1" dirty="0" smtClean="0"/>
              <a:t>criminal </a:t>
            </a:r>
            <a:r>
              <a:rPr lang="cs-CZ" altLang="cs-CZ" sz="2800" b="1" i="1" dirty="0" smtClean="0"/>
              <a:t>statute</a:t>
            </a:r>
            <a:r>
              <a:rPr lang="en-GB" altLang="cs-CZ" sz="2800" b="1" i="1" dirty="0" smtClean="0"/>
              <a:t> and the features of which are laid down in such a statute.</a:t>
            </a:r>
          </a:p>
          <a:p>
            <a:pPr algn="just"/>
            <a:r>
              <a:rPr lang="en-GB" altLang="cs-CZ" sz="2800" dirty="0" smtClean="0"/>
              <a:t>This definition is supposed to expresses a </a:t>
            </a:r>
            <a:r>
              <a:rPr lang="en-GB" altLang="cs-CZ" sz="2800" b="1" dirty="0" smtClean="0"/>
              <a:t>formal concept </a:t>
            </a:r>
            <a:r>
              <a:rPr lang="en-GB" altLang="cs-CZ" sz="2800" dirty="0" smtClean="0"/>
              <a:t>of the criminal act.  </a:t>
            </a:r>
          </a:p>
          <a:p>
            <a:pPr>
              <a:lnSpc>
                <a:spcPct val="80000"/>
              </a:lnSpc>
            </a:pPr>
            <a:endParaRPr lang="cs-CZ" altLang="cs-CZ" dirty="0" smtClean="0"/>
          </a:p>
        </p:txBody>
      </p:sp>
      <p:sp>
        <p:nvSpPr>
          <p:cNvPr id="13316"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B277550-BAA6-41DC-A881-40345FDFC26B}" type="slidenum">
              <a:rPr lang="cs-CZ" altLang="cs-CZ" sz="1200" smtClean="0"/>
              <a:pPr>
                <a:spcBef>
                  <a:spcPct val="0"/>
                </a:spcBef>
                <a:buClrTx/>
                <a:buFontTx/>
                <a:buNone/>
              </a:pPr>
              <a:t>8</a:t>
            </a:fld>
            <a:endParaRPr lang="cs-CZ" altLang="cs-CZ" sz="12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pPr algn="ctr"/>
            <a:r>
              <a:rPr lang="en-GB" altLang="cs-CZ" dirty="0" smtClean="0"/>
              <a:t>The Bipartition of Criminal </a:t>
            </a:r>
            <a:r>
              <a:rPr lang="en-GB" altLang="cs-CZ" dirty="0"/>
              <a:t>A</a:t>
            </a:r>
            <a:r>
              <a:rPr lang="en-GB" altLang="cs-CZ" dirty="0" smtClean="0"/>
              <a:t>cts</a:t>
            </a:r>
          </a:p>
        </p:txBody>
      </p:sp>
      <p:sp>
        <p:nvSpPr>
          <p:cNvPr id="14339" name="Zástupný symbol pro obsah 2"/>
          <p:cNvSpPr>
            <a:spLocks noGrp="1"/>
          </p:cNvSpPr>
          <p:nvPr>
            <p:ph idx="1"/>
          </p:nvPr>
        </p:nvSpPr>
        <p:spPr>
          <a:xfrm>
            <a:off x="827584" y="1556792"/>
            <a:ext cx="7772400" cy="4357687"/>
          </a:xfrm>
        </p:spPr>
        <p:txBody>
          <a:bodyPr/>
          <a:lstStyle/>
          <a:p>
            <a:pPr algn="just" eaLnBrk="1" hangingPunct="1"/>
            <a:r>
              <a:rPr lang="en-GB" altLang="cs-CZ" dirty="0" smtClean="0"/>
              <a:t>Criminal acts</a:t>
            </a:r>
            <a:r>
              <a:rPr lang="en-US" altLang="cs-CZ" dirty="0" smtClean="0"/>
              <a:t> are divided into </a:t>
            </a:r>
            <a:r>
              <a:rPr lang="en-GB" altLang="cs-CZ" dirty="0" smtClean="0"/>
              <a:t>misdemeanours</a:t>
            </a:r>
            <a:r>
              <a:rPr lang="en-US" altLang="cs-CZ" dirty="0" smtClean="0"/>
              <a:t> and </a:t>
            </a:r>
            <a:r>
              <a:rPr lang="en-GB" altLang="cs-CZ" dirty="0" smtClean="0"/>
              <a:t>felonies</a:t>
            </a:r>
            <a:r>
              <a:rPr lang="cs-CZ" altLang="cs-CZ" dirty="0" smtClean="0"/>
              <a:t>.</a:t>
            </a:r>
          </a:p>
          <a:p>
            <a:pPr algn="just" eaLnBrk="1" hangingPunct="1"/>
            <a:r>
              <a:rPr lang="en-GB" altLang="cs-CZ" b="1" i="1" dirty="0" smtClean="0"/>
              <a:t>Misdemeanours</a:t>
            </a:r>
            <a:r>
              <a:rPr lang="en-US" altLang="cs-CZ" dirty="0" smtClean="0"/>
              <a:t> shall be all negligent offences and these intentional offences </a:t>
            </a:r>
            <a:r>
              <a:rPr lang="en-GB" altLang="cs-CZ" dirty="0" smtClean="0"/>
              <a:t>with</a:t>
            </a:r>
            <a:r>
              <a:rPr lang="cs-CZ" altLang="cs-CZ" dirty="0" smtClean="0"/>
              <a:t> </a:t>
            </a:r>
            <a:r>
              <a:rPr lang="en-US" altLang="cs-CZ" dirty="0" smtClean="0"/>
              <a:t>a maxim</a:t>
            </a:r>
            <a:r>
              <a:rPr lang="cs-CZ" altLang="cs-CZ" dirty="0" smtClean="0"/>
              <a:t>al</a:t>
            </a:r>
            <a:r>
              <a:rPr lang="en-US" altLang="cs-CZ" dirty="0" smtClean="0"/>
              <a:t> term of imprisonment </a:t>
            </a:r>
            <a:r>
              <a:rPr lang="cs-CZ" altLang="cs-CZ" dirty="0" smtClean="0"/>
              <a:t>not </a:t>
            </a:r>
            <a:r>
              <a:rPr lang="en-GB" altLang="cs-CZ" dirty="0" smtClean="0"/>
              <a:t>exceeding</a:t>
            </a:r>
            <a:r>
              <a:rPr lang="cs-CZ" altLang="cs-CZ" dirty="0" smtClean="0"/>
              <a:t> </a:t>
            </a:r>
            <a:r>
              <a:rPr lang="en-US" altLang="cs-CZ" dirty="0" smtClean="0"/>
              <a:t>five years. </a:t>
            </a:r>
            <a:endParaRPr lang="cs-CZ" altLang="cs-CZ" dirty="0" smtClean="0"/>
          </a:p>
          <a:p>
            <a:pPr algn="just" eaLnBrk="1" hangingPunct="1"/>
            <a:r>
              <a:rPr lang="en-GB" altLang="cs-CZ" b="1" i="1" dirty="0" smtClean="0"/>
              <a:t>Felonies</a:t>
            </a:r>
            <a:r>
              <a:rPr lang="en-US" altLang="cs-CZ" b="1" dirty="0" smtClean="0"/>
              <a:t> </a:t>
            </a:r>
            <a:r>
              <a:rPr lang="en-US" altLang="cs-CZ" dirty="0" smtClean="0"/>
              <a:t>shall be all offences which shall not be considered a</a:t>
            </a:r>
            <a:r>
              <a:rPr lang="cs-CZ" altLang="cs-CZ" dirty="0" smtClean="0"/>
              <a:t>n</a:t>
            </a:r>
            <a:r>
              <a:rPr lang="en-US" altLang="cs-CZ" dirty="0" smtClean="0"/>
              <a:t> offences.</a:t>
            </a:r>
            <a:r>
              <a:rPr lang="cs-CZ" altLang="cs-CZ" dirty="0" smtClean="0"/>
              <a:t> </a:t>
            </a:r>
          </a:p>
          <a:p>
            <a:pPr algn="just" eaLnBrk="1" hangingPunct="1"/>
            <a:r>
              <a:rPr lang="en-GB" altLang="cs-CZ" b="1" dirty="0" smtClean="0"/>
              <a:t>Particular</a:t>
            </a:r>
            <a:r>
              <a:rPr lang="en-US" altLang="cs-CZ" b="1" dirty="0" smtClean="0"/>
              <a:t>l</a:t>
            </a:r>
            <a:r>
              <a:rPr lang="cs-CZ" altLang="cs-CZ" b="1" dirty="0" smtClean="0"/>
              <a:t>y </a:t>
            </a:r>
            <a:r>
              <a:rPr lang="en-GB" altLang="cs-CZ" b="1" dirty="0" smtClean="0"/>
              <a:t>serious felonies </a:t>
            </a:r>
            <a:r>
              <a:rPr lang="cs-CZ" altLang="cs-CZ" dirty="0" smtClean="0"/>
              <a:t>– </a:t>
            </a:r>
            <a:r>
              <a:rPr lang="en-GB" altLang="cs-CZ" dirty="0" smtClean="0"/>
              <a:t>felonies with </a:t>
            </a:r>
            <a:r>
              <a:rPr lang="cs-CZ" altLang="cs-CZ" dirty="0" smtClean="0"/>
              <a:t>a </a:t>
            </a:r>
            <a:r>
              <a:rPr lang="en-GB" altLang="cs-CZ" dirty="0" smtClean="0"/>
              <a:t>maximal</a:t>
            </a:r>
            <a:r>
              <a:rPr lang="cs-CZ" altLang="cs-CZ" dirty="0" smtClean="0"/>
              <a:t> term </a:t>
            </a:r>
            <a:r>
              <a:rPr lang="en-GB" altLang="cs-CZ" dirty="0" smtClean="0"/>
              <a:t>of imprisonment of at </a:t>
            </a:r>
            <a:r>
              <a:rPr lang="cs-CZ" altLang="cs-CZ" dirty="0" smtClean="0"/>
              <a:t>least 10 </a:t>
            </a:r>
            <a:r>
              <a:rPr lang="en-GB" altLang="cs-CZ" dirty="0" smtClean="0"/>
              <a:t>years of imprisonment</a:t>
            </a:r>
          </a:p>
          <a:p>
            <a:pPr lvl="1" algn="just" eaLnBrk="1" hangingPunct="1"/>
            <a:r>
              <a:rPr lang="en-GB" altLang="cs-CZ" dirty="0" smtClean="0"/>
              <a:t>particularly serious felonies </a:t>
            </a:r>
            <a:r>
              <a:rPr lang="cs-CZ" altLang="cs-CZ" dirty="0" smtClean="0"/>
              <a:t>are a </a:t>
            </a:r>
            <a:r>
              <a:rPr lang="en-GB" altLang="cs-CZ" dirty="0" smtClean="0"/>
              <a:t>subcategory of felonies</a:t>
            </a:r>
            <a:r>
              <a:rPr lang="cs-CZ" altLang="cs-CZ" dirty="0" smtClean="0"/>
              <a:t>, not a </a:t>
            </a:r>
            <a:r>
              <a:rPr lang="en-GB" altLang="cs-CZ" dirty="0" smtClean="0"/>
              <a:t>separate category</a:t>
            </a:r>
          </a:p>
          <a:p>
            <a:pPr lvl="1" algn="just" eaLnBrk="1" hangingPunct="1"/>
            <a:r>
              <a:rPr lang="en-GB" altLang="cs-CZ" dirty="0" smtClean="0"/>
              <a:t>Juvenile Justice Act knows only one category</a:t>
            </a:r>
            <a:r>
              <a:rPr lang="cs-CZ" altLang="cs-CZ" dirty="0" smtClean="0"/>
              <a:t> - </a:t>
            </a:r>
            <a:r>
              <a:rPr lang="en-GB" altLang="cs-CZ" b="1" dirty="0" smtClean="0"/>
              <a:t>transgression</a:t>
            </a:r>
            <a:r>
              <a:rPr lang="cs-CZ" altLang="cs-CZ" dirty="0" smtClean="0"/>
              <a:t>  </a:t>
            </a:r>
          </a:p>
          <a:p>
            <a:endParaRPr lang="cs-CZ" altLang="cs-CZ" b="1" dirty="0" smtClean="0"/>
          </a:p>
          <a:p>
            <a:endParaRPr lang="cs-CZ" altLang="cs-CZ" dirty="0" smtClean="0"/>
          </a:p>
        </p:txBody>
      </p:sp>
      <p:sp>
        <p:nvSpPr>
          <p:cNvPr id="14340" name="Zástupný symbol pro číslo snímku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27024717-F20E-4EC0-8E85-83713E00FC80}" type="slidenum">
              <a:rPr lang="cs-CZ" altLang="cs-CZ" sz="1200" smtClean="0"/>
              <a:pPr>
                <a:spcBef>
                  <a:spcPct val="0"/>
                </a:spcBef>
                <a:buClrTx/>
                <a:buFontTx/>
                <a:buNone/>
              </a:pPr>
              <a:t>9</a:t>
            </a:fld>
            <a:endParaRPr lang="cs-CZ" altLang="cs-CZ" sz="1200" smtClean="0"/>
          </a:p>
        </p:txBody>
      </p:sp>
    </p:spTree>
  </p:cSld>
  <p:clrMapOvr>
    <a:masterClrMapping/>
  </p:clrMapOvr>
</p:sld>
</file>

<file path=ppt/theme/theme1.xml><?xml version="1.0" encoding="utf-8"?>
<a:theme xmlns:a="http://schemas.openxmlformats.org/drawingml/2006/main" name="3559">
  <a:themeElements>
    <a:clrScheme name="3559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3559">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3559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3559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3559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3559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3559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3559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3559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3559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3559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3559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3559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3559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3559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3559</Template>
  <TotalTime>1118</TotalTime>
  <Words>2717</Words>
  <Application>Microsoft Office PowerPoint</Application>
  <PresentationFormat>Předvádění na obrazovce (4:3)</PresentationFormat>
  <Paragraphs>233</Paragraphs>
  <Slides>34</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34</vt:i4>
      </vt:variant>
    </vt:vector>
  </HeadingPairs>
  <TitlesOfParts>
    <vt:vector size="39" baseType="lpstr">
      <vt:lpstr>Arial</vt:lpstr>
      <vt:lpstr>Trebuchet MS</vt:lpstr>
      <vt:lpstr>Wingdings</vt:lpstr>
      <vt:lpstr>3559</vt:lpstr>
      <vt:lpstr>BÉŽOVÁ TITL</vt:lpstr>
      <vt:lpstr>Selected Problems of Czech Criminal Law  Introduction – Criminal Liability in the Czech Criminal Law</vt:lpstr>
      <vt:lpstr>Criminal Law’s Reform after 1989</vt:lpstr>
      <vt:lpstr>The Most Important Changes</vt:lpstr>
      <vt:lpstr>Recodification </vt:lpstr>
      <vt:lpstr>Juvenile Justice Act</vt:lpstr>
      <vt:lpstr>General Characteristics of the New CC </vt:lpstr>
      <vt:lpstr>The Principle of Legality</vt:lpstr>
      <vt:lpstr>Criminal Act in the CC </vt:lpstr>
      <vt:lpstr>The Bipartition of Criminal Acts</vt:lpstr>
      <vt:lpstr>Criminal Act in the Former CC</vt:lpstr>
      <vt:lpstr>The Ultima Ratio Principle in the CC</vt:lpstr>
      <vt:lpstr>The use of the ultima ratio principle</vt:lpstr>
      <vt:lpstr>Recent development </vt:lpstr>
      <vt:lpstr>§ 208 - Unlawful interference with another’s rights to a house, flat or non-residential space  </vt:lpstr>
      <vt:lpstr>I. ÚS 3080/16 </vt:lpstr>
      <vt:lpstr>Body of a criminal act</vt:lpstr>
      <vt:lpstr>Object </vt:lpstr>
      <vt:lpstr>Perpetrator</vt:lpstr>
      <vt:lpstr>Culpable Insanity</vt:lpstr>
      <vt:lpstr>Objective Part</vt:lpstr>
      <vt:lpstr>Subjective Part</vt:lpstr>
      <vt:lpstr>Intent</vt:lpstr>
      <vt:lpstr>Negligence</vt:lpstr>
      <vt:lpstr>Other Forms of Criminal Acts </vt:lpstr>
      <vt:lpstr>Inchoate Offences</vt:lpstr>
      <vt:lpstr>Complicity – sec. 24 of the CC</vt:lpstr>
      <vt:lpstr>Circumstances Excluding Illegality</vt:lpstr>
      <vt:lpstr>Circumstances Excluding Illegality</vt:lpstr>
      <vt:lpstr>Circumstances Excluding Illegality</vt:lpstr>
      <vt:lpstr>Criminal Liability of Legal Persons</vt:lpstr>
      <vt:lpstr>How can a legal person commit a crime?</vt:lpstr>
      <vt:lpstr>Accountability Principle</vt:lpstr>
      <vt:lpstr>Other Modifications under CLLP</vt:lpstr>
      <vt:lpstr>Thank you for your attention!</vt:lpstr>
    </vt:vector>
  </TitlesOfParts>
  <Company>Právnická fakulta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Doctoral Degree Programme – an Important Part of Legal Education: Czech Republic Experience       Věra Kalvodová      Zdeňka Gregorová  Fribourg 2009</dc:title>
  <dc:creator>Administrator</dc:creator>
  <cp:lastModifiedBy>Provazník Jan</cp:lastModifiedBy>
  <cp:revision>77</cp:revision>
  <dcterms:created xsi:type="dcterms:W3CDTF">2009-02-10T19:51:16Z</dcterms:created>
  <dcterms:modified xsi:type="dcterms:W3CDTF">2017-10-04T10:35:40Z</dcterms:modified>
</cp:coreProperties>
</file>