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2" r:id="rId20"/>
    <p:sldId id="294" r:id="rId21"/>
    <p:sldId id="291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869" autoAdjust="0"/>
  </p:normalViewPr>
  <p:slideViewPr>
    <p:cSldViewPr>
      <p:cViewPr varScale="1">
        <p:scale>
          <a:sx n="79" d="100"/>
          <a:sy n="79" d="100"/>
        </p:scale>
        <p:origin x="9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643DFF7-CA1F-4DF7-9F8F-94E615E7563B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F4BF04-3FCE-44EB-8C71-C7750FA1E8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F4BF04-3FCE-44EB-8C71-C7750FA1E8D0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cs-CZ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F4BF04-3FCE-44EB-8C71-C7750FA1E8D0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2B8A4A-82E7-4380-9A69-DCA2075EBA7C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A4215-341E-404A-8B14-70FDD6926561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99C25-33B4-44F9-95E2-C11C2007A7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B9533-8EA6-4013-823B-A7BF508E5820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FF6AF-D198-4CA7-AB34-E0A5F9FE975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D28F2-6042-4B75-A5F4-E293F36A5DC7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6006A-4E38-42EE-B759-A5E2D5FBA27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C1FCF-756C-445B-ACA0-94996FFBD178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CF656-2B9E-40A7-B95A-8915471B80A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AD3F-BCEA-4559-8016-20B66A16D730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0A01-F56E-4FA3-8646-974964ACE66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20500-E9CC-4FA1-B75D-327AB4E4AA0C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6E45B-6187-4FA4-A5D5-84CAABC7229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63F1E-CF04-4460-8BC0-48436EA0C646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8AE5E-DE79-4A9C-A8C9-49945C11DC7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81215-F6AB-456C-9238-F9BA12157A24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D20D1-49B1-4244-9552-D7669695ED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08C03-D429-48E1-A220-9FB47310CCA1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C8960-F488-4F42-BED0-3202849DE5B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551E2-23C0-4902-9E00-6078B9A0155B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40BB2-1D35-434F-A0A0-49104D2DA85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BC396-5731-4832-A7D3-F039B53AA037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E6572-1182-4E2E-84A4-874F4BAC0D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E6B240-6A30-4BDE-82A2-F8456832E0E4}" type="datetimeFigureOut">
              <a:rPr lang="cs-CZ"/>
              <a:pPr>
                <a:defRPr/>
              </a:pPr>
              <a:t>24.10.2017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3C764A-20B8-4D8A-B338-F7D1CA0BC86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5976515"/>
          </a:xfrm>
        </p:spPr>
        <p:txBody>
          <a:bodyPr/>
          <a:lstStyle/>
          <a:p>
            <a:pPr eaLnBrk="1" hangingPunct="1"/>
            <a:r>
              <a:rPr lang="en-US" dirty="0" smtClean="0"/>
              <a:t>Selected Problems of Czech Criminal Law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Juvenile J</a:t>
            </a:r>
            <a:r>
              <a:rPr lang="cs-CZ" sz="3600" i="1" dirty="0" err="1" smtClean="0"/>
              <a:t>ustice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dirty="0" smtClean="0"/>
              <a:t>Jan </a:t>
            </a:r>
            <a:r>
              <a:rPr lang="en-US" sz="3600" dirty="0" err="1" smtClean="0"/>
              <a:t>Provazník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cs-CZ" sz="3600" err="1" smtClean="0"/>
              <a:t>Autumn</a:t>
            </a:r>
            <a:r>
              <a:rPr lang="en-US" sz="3600" smtClean="0"/>
              <a:t> </a:t>
            </a:r>
            <a:r>
              <a:rPr lang="en-US" sz="3600" smtClean="0"/>
              <a:t>201</a:t>
            </a:r>
            <a:r>
              <a:rPr lang="cs-CZ" sz="3600" smtClean="0"/>
              <a:t>7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Difference Between Insanity and Sufficient Level of…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Insanity</a:t>
            </a:r>
          </a:p>
          <a:p>
            <a:pPr lvl="1" eaLnBrk="1" hangingPunct="1"/>
            <a:r>
              <a:rPr lang="en-US" i="1" dirty="0" smtClean="0"/>
              <a:t>mental condition, given by psychiatric pathology</a:t>
            </a:r>
          </a:p>
          <a:p>
            <a:pPr lvl="1" eaLnBrk="1" hangingPunct="1"/>
            <a:r>
              <a:rPr lang="en-US" i="1" dirty="0" smtClean="0"/>
              <a:t>one’s cognitive or volitional functions don’t work as they should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Level of intellectual and moral maturity</a:t>
            </a:r>
          </a:p>
          <a:p>
            <a:pPr lvl="1" eaLnBrk="1" hangingPunct="1"/>
            <a:r>
              <a:rPr lang="en-US" i="1" dirty="0" smtClean="0"/>
              <a:t>rather social condition, given by the advancement of one’s psycho-social development</a:t>
            </a:r>
          </a:p>
          <a:p>
            <a:pPr lvl="1" eaLnBrk="1" hangingPunct="1"/>
            <a:r>
              <a:rPr lang="en-US" i="1" dirty="0" smtClean="0"/>
              <a:t>one’s body works as it should, but due to the lack of experience or slower development [compared to peers] the juvenile can’t process the information he/she gets properly or make a right judgment 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Conditions Excluding Illegality – Effective Remorse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2800" dirty="0" smtClean="0"/>
              <a:t>Adults:</a:t>
            </a:r>
          </a:p>
          <a:p>
            <a:pPr lvl="1" eaLnBrk="1" hangingPunct="1"/>
            <a:r>
              <a:rPr lang="en-US" sz="2400" i="1" dirty="0" smtClean="0"/>
              <a:t>only enumerative list of criminal acts</a:t>
            </a:r>
          </a:p>
          <a:p>
            <a:pPr lvl="1" eaLnBrk="1" hangingPunct="1"/>
            <a:r>
              <a:rPr lang="en-US" sz="2400" i="1" dirty="0" smtClean="0"/>
              <a:t>the  offender prevented the consequence or repaired it </a:t>
            </a:r>
            <a:r>
              <a:rPr lang="cs-CZ" sz="2400" i="1" dirty="0" smtClean="0"/>
              <a:t> </a:t>
            </a:r>
            <a:r>
              <a:rPr lang="en-US" sz="2400" i="1" dirty="0" smtClean="0"/>
              <a:t>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GB" dirty="0" smtClean="0"/>
              <a:t>Juveniles</a:t>
            </a:r>
          </a:p>
          <a:p>
            <a:pPr lvl="1" eaLnBrk="1" hangingPunct="1"/>
            <a:r>
              <a:rPr lang="en-GB" sz="2400" i="1" dirty="0" smtClean="0"/>
              <a:t>if statutory maximum doesn’t</a:t>
            </a:r>
            <a:r>
              <a:rPr lang="en-US" sz="2400" i="1" dirty="0" smtClean="0"/>
              <a:t> exceed five years, it is sufficient:</a:t>
            </a:r>
          </a:p>
          <a:p>
            <a:pPr lvl="2" eaLnBrk="1" hangingPunct="1"/>
            <a:r>
              <a:rPr lang="en-US" i="1" dirty="0" smtClean="0"/>
              <a:t>if the juvenile voluntarily removed or repaired the consequence</a:t>
            </a:r>
          </a:p>
          <a:p>
            <a:pPr lvl="2" eaLnBrk="1" hangingPunct="1"/>
            <a:r>
              <a:rPr lang="en-US" i="1" dirty="0" smtClean="0"/>
              <a:t>expressed effective effort to change by his behavior</a:t>
            </a:r>
          </a:p>
          <a:p>
            <a:pPr lvl="2" eaLnBrk="1" hangingPunct="1"/>
            <a:r>
              <a:rPr lang="en-US" i="1" dirty="0" smtClean="0"/>
              <a:t>the deed didn’t have any permanent negative consequences  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Conditions Excluding Illegality – Limitation Period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Adults:</a:t>
            </a:r>
          </a:p>
          <a:p>
            <a:pPr lvl="1" eaLnBrk="1" hangingPunct="1"/>
            <a:r>
              <a:rPr lang="en-US" i="1" dirty="0" smtClean="0"/>
              <a:t>20 years if the criminal act is punishable by extraordinary punishment </a:t>
            </a:r>
          </a:p>
          <a:p>
            <a:pPr lvl="1" eaLnBrk="1" hangingPunct="1"/>
            <a:r>
              <a:rPr lang="en-US" i="1" dirty="0" smtClean="0"/>
              <a:t> 15 if the statutory maximum is at least 10 years</a:t>
            </a:r>
          </a:p>
          <a:p>
            <a:pPr lvl="1" eaLnBrk="1" hangingPunct="1"/>
            <a:r>
              <a:rPr lang="en-US" i="1" dirty="0" smtClean="0"/>
              <a:t> 10 if the statutory maximum is at least 5 years</a:t>
            </a:r>
          </a:p>
          <a:p>
            <a:pPr lvl="1" eaLnBrk="1" hangingPunct="1"/>
            <a:r>
              <a:rPr lang="en-US" i="1" dirty="0" smtClean="0"/>
              <a:t> 5 if the statutory maximum is at least 3 years</a:t>
            </a:r>
          </a:p>
          <a:p>
            <a:pPr lvl="1" eaLnBrk="1" hangingPunct="1"/>
            <a:r>
              <a:rPr lang="en-US" i="1" dirty="0" smtClean="0"/>
              <a:t>3 years by other criminal acts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Juveniles:</a:t>
            </a:r>
          </a:p>
          <a:p>
            <a:pPr lvl="1" eaLnBrk="1" hangingPunct="1"/>
            <a:r>
              <a:rPr lang="en-US" i="1" dirty="0" smtClean="0"/>
              <a:t>10, 5, 3 years depending on the statutory maximum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System of sanctions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Three kinds of sanctions of juveniles</a:t>
            </a:r>
          </a:p>
          <a:p>
            <a:pPr lvl="1" eaLnBrk="1" hangingPunct="1"/>
            <a:r>
              <a:rPr lang="en-US" i="1" dirty="0" smtClean="0"/>
              <a:t>corrective measures </a:t>
            </a:r>
          </a:p>
          <a:p>
            <a:pPr lvl="1" eaLnBrk="1" hangingPunct="1"/>
            <a:r>
              <a:rPr lang="en-US" i="1" dirty="0" smtClean="0"/>
              <a:t> protective measures </a:t>
            </a:r>
          </a:p>
          <a:p>
            <a:pPr lvl="1" eaLnBrk="1" hangingPunct="1"/>
            <a:r>
              <a:rPr lang="en-US" i="1" dirty="0" smtClean="0"/>
              <a:t> criminal measures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Children:</a:t>
            </a:r>
          </a:p>
          <a:p>
            <a:pPr lvl="1" eaLnBrk="1" hangingPunct="1"/>
            <a:r>
              <a:rPr lang="en-US" i="1" dirty="0" smtClean="0"/>
              <a:t>no criminal liability = no punishment</a:t>
            </a:r>
          </a:p>
          <a:p>
            <a:pPr lvl="1" eaLnBrk="1" hangingPunct="1"/>
            <a:r>
              <a:rPr lang="en-US" i="1" dirty="0" smtClean="0"/>
              <a:t>special corrective measures are applicable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Corrective measures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Along with other measures or alone</a:t>
            </a:r>
          </a:p>
          <a:p>
            <a:pPr algn="just" eaLnBrk="1" hangingPunct="1"/>
            <a:r>
              <a:rPr lang="en-US" dirty="0" smtClean="0"/>
              <a:t>Should help to reform the life of a juvenile</a:t>
            </a:r>
          </a:p>
          <a:p>
            <a:pPr algn="just" eaLnBrk="1" hangingPunct="1"/>
            <a:r>
              <a:rPr lang="en-US" dirty="0" smtClean="0"/>
              <a:t>Kinds: </a:t>
            </a:r>
          </a:p>
          <a:p>
            <a:pPr lvl="1" eaLnBrk="1" hangingPunct="1"/>
            <a:r>
              <a:rPr lang="en-US" i="1" dirty="0" smtClean="0"/>
              <a:t>supervision of a PMS officer</a:t>
            </a:r>
          </a:p>
          <a:p>
            <a:pPr lvl="1" eaLnBrk="1" hangingPunct="1"/>
            <a:r>
              <a:rPr lang="en-US" i="1" dirty="0" smtClean="0"/>
              <a:t> program of probation</a:t>
            </a:r>
          </a:p>
          <a:p>
            <a:pPr lvl="1" eaLnBrk="1" hangingPunct="1"/>
            <a:r>
              <a:rPr lang="en-US" i="1" dirty="0" smtClean="0"/>
              <a:t>corrective obligations</a:t>
            </a:r>
          </a:p>
          <a:p>
            <a:pPr lvl="1" eaLnBrk="1" hangingPunct="1"/>
            <a:r>
              <a:rPr lang="en-US" i="1" dirty="0" smtClean="0"/>
              <a:t> corrective restraints </a:t>
            </a:r>
          </a:p>
          <a:p>
            <a:pPr lvl="1" eaLnBrk="1" hangingPunct="1"/>
            <a:r>
              <a:rPr lang="en-US" i="1" dirty="0" smtClean="0"/>
              <a:t>notice with warning 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Protective measures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Protective care</a:t>
            </a:r>
          </a:p>
          <a:p>
            <a:pPr lvl="1" algn="just" eaLnBrk="1" hangingPunct="1"/>
            <a:r>
              <a:rPr lang="cs-CZ"/>
              <a:t>t</a:t>
            </a:r>
            <a:r>
              <a:rPr lang="cs-CZ" smtClean="0"/>
              <a:t>he </a:t>
            </a:r>
            <a:r>
              <a:rPr lang="en-US" smtClean="0"/>
              <a:t>only form</a:t>
            </a:r>
            <a:r>
              <a:rPr lang="cs-CZ" smtClean="0"/>
              <a:t> exclusively</a:t>
            </a:r>
            <a:r>
              <a:rPr lang="en-US" smtClean="0"/>
              <a:t> </a:t>
            </a:r>
            <a:r>
              <a:rPr lang="en-US" dirty="0" smtClean="0"/>
              <a:t>for juveniles</a:t>
            </a:r>
          </a:p>
          <a:p>
            <a:pPr lvl="1" algn="just" eaLnBrk="1" hangingPunct="1"/>
            <a:r>
              <a:rPr lang="en-US" dirty="0" smtClean="0"/>
              <a:t>if the child is not treated properly, was neglected </a:t>
            </a:r>
            <a:r>
              <a:rPr lang="en-US" smtClean="0"/>
              <a:t>or </a:t>
            </a:r>
            <a:r>
              <a:rPr lang="en-US" smtClean="0"/>
              <a:t>his/hers </a:t>
            </a:r>
            <a:r>
              <a:rPr lang="en-US" smtClean="0"/>
              <a:t>proper </a:t>
            </a:r>
            <a:r>
              <a:rPr lang="en-US" smtClean="0"/>
              <a:t>upbringing</a:t>
            </a:r>
            <a:r>
              <a:rPr lang="cs-CZ" smtClean="0"/>
              <a:t> is not guaranteed under hers/his current conditions</a:t>
            </a:r>
            <a:endParaRPr lang="en-US" dirty="0" smtClean="0"/>
          </a:p>
          <a:p>
            <a:pPr lvl="1" algn="just" eaLnBrk="1" hangingPunct="1"/>
            <a:r>
              <a:rPr lang="en-US" dirty="0" smtClean="0"/>
              <a:t>up to 18</a:t>
            </a:r>
            <a:r>
              <a:rPr lang="en-US" baseline="30000" dirty="0" smtClean="0"/>
              <a:t>th</a:t>
            </a:r>
            <a:r>
              <a:rPr lang="en-US" dirty="0" smtClean="0"/>
              <a:t> year of age, can be prolonged to 19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pPr algn="just" eaLnBrk="1" hangingPunct="1"/>
            <a:r>
              <a:rPr lang="en-US" dirty="0" smtClean="0"/>
              <a:t>Protective treatment </a:t>
            </a:r>
          </a:p>
          <a:p>
            <a:pPr algn="just" eaLnBrk="1" hangingPunct="1"/>
            <a:r>
              <a:rPr lang="en-US" dirty="0" smtClean="0"/>
              <a:t>Security detention</a:t>
            </a:r>
          </a:p>
          <a:p>
            <a:pPr algn="just" eaLnBrk="1" hangingPunct="1"/>
            <a:r>
              <a:rPr lang="en-US" dirty="0" smtClean="0"/>
              <a:t>Confiscation of an object</a:t>
            </a:r>
          </a:p>
          <a:p>
            <a:pPr algn="just" eaLnBrk="1" hangingPunct="1"/>
            <a:endParaRPr lang="en-US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Criminal measures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2400" i="1" dirty="0" smtClean="0"/>
              <a:t>community service</a:t>
            </a:r>
          </a:p>
          <a:p>
            <a:pPr algn="just" eaLnBrk="1" hangingPunct="1"/>
            <a:r>
              <a:rPr lang="en-US" sz="2400" i="1" dirty="0" smtClean="0"/>
              <a:t>fiscal measure</a:t>
            </a:r>
          </a:p>
          <a:p>
            <a:pPr algn="just" eaLnBrk="1" hangingPunct="1"/>
            <a:r>
              <a:rPr lang="en-US" sz="2400" i="1" dirty="0" smtClean="0"/>
              <a:t>fiscal measure with conditional suspension </a:t>
            </a:r>
          </a:p>
          <a:p>
            <a:pPr algn="just" eaLnBrk="1" hangingPunct="1"/>
            <a:r>
              <a:rPr lang="en-US" sz="2400" i="1" dirty="0" smtClean="0"/>
              <a:t>forfeiture of an object</a:t>
            </a:r>
          </a:p>
          <a:p>
            <a:pPr algn="just" eaLnBrk="1" hangingPunct="1"/>
            <a:r>
              <a:rPr lang="en-US" sz="2400" i="1" dirty="0" smtClean="0"/>
              <a:t>prohibition of an activity</a:t>
            </a:r>
          </a:p>
          <a:p>
            <a:pPr algn="just" eaLnBrk="1" hangingPunct="1"/>
            <a:r>
              <a:rPr lang="en-US" sz="2400" i="1" dirty="0" smtClean="0"/>
              <a:t>deportation</a:t>
            </a:r>
          </a:p>
          <a:p>
            <a:pPr algn="just" eaLnBrk="1" hangingPunct="1"/>
            <a:r>
              <a:rPr lang="en-US" sz="2400" i="1" dirty="0" smtClean="0"/>
              <a:t>house arrest</a:t>
            </a:r>
          </a:p>
          <a:p>
            <a:pPr algn="just" eaLnBrk="1" hangingPunct="1"/>
            <a:r>
              <a:rPr lang="en-US" sz="2400" i="1" dirty="0" smtClean="0"/>
              <a:t>ban on entry to a sport, cultural or other social event</a:t>
            </a:r>
            <a:r>
              <a:rPr lang="en-US" i="1" dirty="0" smtClean="0"/>
              <a:t> </a:t>
            </a:r>
          </a:p>
          <a:p>
            <a:pPr algn="just" eaLnBrk="1" hangingPunct="1"/>
            <a:r>
              <a:rPr lang="en-US" sz="2400" i="1" dirty="0" smtClean="0"/>
              <a:t>deprivation of liberty with conditional suspension</a:t>
            </a:r>
          </a:p>
          <a:p>
            <a:pPr algn="just" eaLnBrk="1" hangingPunct="1"/>
            <a:r>
              <a:rPr lang="en-US" sz="2400" i="1" dirty="0" smtClean="0"/>
              <a:t>deprivation of liberty with conditional suspension and supervision</a:t>
            </a:r>
          </a:p>
          <a:p>
            <a:pPr algn="just" eaLnBrk="1" hangingPunct="1"/>
            <a:r>
              <a:rPr lang="en-US" sz="2400" i="1" dirty="0" smtClean="0"/>
              <a:t>deprivation of liberty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Procedural aspects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Accented protection of juvenile defendant</a:t>
            </a:r>
          </a:p>
          <a:p>
            <a:pPr lvl="1" algn="just" eaLnBrk="1" hangingPunct="1"/>
            <a:r>
              <a:rPr lang="en-US" i="1" dirty="0" smtClean="0"/>
              <a:t>effort to prevent his/hers stigmatization </a:t>
            </a:r>
          </a:p>
          <a:p>
            <a:pPr lvl="1" algn="just" eaLnBrk="1" hangingPunct="1"/>
            <a:r>
              <a:rPr lang="en-US" i="1" dirty="0" smtClean="0"/>
              <a:t>effort to maximize the therapeutic influence of the criminal process</a:t>
            </a:r>
          </a:p>
          <a:p>
            <a:pPr lvl="1" algn="just" eaLnBrk="1" hangingPunct="1"/>
            <a:r>
              <a:rPr lang="en-US" i="1" dirty="0" smtClean="0"/>
              <a:t>effort to compensate his/hers inability to defend himself/herself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Effort to prevent stigmatization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Accented protection of juvenile’s privacy</a:t>
            </a:r>
          </a:p>
          <a:p>
            <a:pPr lvl="1" algn="just" eaLnBrk="1" hangingPunct="1"/>
            <a:r>
              <a:rPr lang="en-US" i="1" dirty="0" smtClean="0"/>
              <a:t>the trial is not public</a:t>
            </a:r>
          </a:p>
          <a:p>
            <a:pPr lvl="1" algn="just" eaLnBrk="1" hangingPunct="1"/>
            <a:r>
              <a:rPr lang="en-US" i="1" dirty="0" smtClean="0"/>
              <a:t>the judgment is always pronounced publicly</a:t>
            </a:r>
          </a:p>
          <a:p>
            <a:pPr lvl="1" algn="just" eaLnBrk="1" hangingPunct="1"/>
            <a:r>
              <a:rPr lang="en-US" i="1" dirty="0" smtClean="0"/>
              <a:t>protection of juvenile’s personal data is stricter</a:t>
            </a:r>
          </a:p>
          <a:p>
            <a:pPr lvl="1" algn="just" eaLnBrk="1" hangingPunct="1"/>
            <a:r>
              <a:rPr lang="en-US" i="1" dirty="0" smtClean="0"/>
              <a:t>stricter conditions to custody </a:t>
            </a:r>
          </a:p>
          <a:p>
            <a:pPr lvl="1" algn="just" eaLnBrk="1" hangingPunct="1"/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Effort to maximize therapeutic influence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Greater possibilities to work with the juvenile</a:t>
            </a:r>
          </a:p>
          <a:p>
            <a:pPr lvl="1" algn="just" eaLnBrk="1" hangingPunct="1"/>
            <a:r>
              <a:rPr lang="en-US" i="1" dirty="0" smtClean="0"/>
              <a:t>withdrawal from prosecution</a:t>
            </a:r>
          </a:p>
          <a:p>
            <a:pPr lvl="1" algn="just" eaLnBrk="1" hangingPunct="1"/>
            <a:r>
              <a:rPr lang="en-US" i="1" dirty="0" smtClean="0"/>
              <a:t>correctional measures in the course of the process</a:t>
            </a:r>
          </a:p>
          <a:p>
            <a:pPr lvl="1" algn="just" eaLnBrk="1" hangingPunct="1"/>
            <a:r>
              <a:rPr lang="en-US" i="1" dirty="0" smtClean="0"/>
              <a:t>greater involvement of the injured party</a:t>
            </a:r>
          </a:p>
          <a:p>
            <a:pPr lvl="1" algn="just" eaLnBrk="1" hangingPunct="1"/>
            <a:r>
              <a:rPr lang="en-US" i="1" dirty="0" smtClean="0"/>
              <a:t>broader involvement of the Probation and Mediation Service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Historical Overview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app. mid 19</a:t>
            </a:r>
            <a:r>
              <a:rPr lang="en-US" baseline="30000" dirty="0" smtClean="0"/>
              <a:t>th</a:t>
            </a:r>
            <a:r>
              <a:rPr lang="en-US" dirty="0" smtClean="0"/>
              <a:t> Century  </a:t>
            </a:r>
          </a:p>
          <a:p>
            <a:pPr lvl="1" eaLnBrk="1" hangingPunct="1"/>
            <a:r>
              <a:rPr lang="en-US" i="1" dirty="0" smtClean="0"/>
              <a:t>Houses of Refuge – delinquent and endangered children 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i="1" dirty="0" smtClean="0"/>
              <a:t>Thomas Eddy and John </a:t>
            </a:r>
            <a:r>
              <a:rPr lang="en-US" i="1" dirty="0" err="1" smtClean="0"/>
              <a:t>Griscom</a:t>
            </a:r>
            <a:endParaRPr lang="en-US" i="1" dirty="0" smtClean="0"/>
          </a:p>
          <a:p>
            <a:pPr lvl="1" eaLnBrk="1" hangingPunct="1"/>
            <a:r>
              <a:rPr lang="en-US" i="1" dirty="0" smtClean="0"/>
              <a:t> delinquency as a result of social conditions</a:t>
            </a:r>
          </a:p>
          <a:p>
            <a:pPr lvl="1" eaLnBrk="1" hangingPunct="1"/>
            <a:endParaRPr lang="en-US" i="1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app. end of 19th Century</a:t>
            </a:r>
          </a:p>
          <a:p>
            <a:pPr lvl="1" eaLnBrk="1" hangingPunct="1"/>
            <a:r>
              <a:rPr lang="en-US" i="1" dirty="0" smtClean="0"/>
              <a:t>  specialized courts for juveniles</a:t>
            </a:r>
          </a:p>
          <a:p>
            <a:pPr lvl="1" eaLnBrk="1" hangingPunct="1"/>
            <a:r>
              <a:rPr lang="en-US" i="1" dirty="0" smtClean="0"/>
              <a:t>USA, Canada, in the first half of 20</a:t>
            </a:r>
            <a:r>
              <a:rPr lang="en-US" i="1" baseline="30000" dirty="0" smtClean="0"/>
              <a:t>th</a:t>
            </a:r>
            <a:r>
              <a:rPr lang="en-US" i="1" dirty="0" smtClean="0"/>
              <a:t> Century most of the developed world</a:t>
            </a:r>
            <a:endParaRPr lang="en-US" dirty="0" smtClean="0"/>
          </a:p>
          <a:p>
            <a:pPr lvl="1" eaLnBrk="1" hangingPunct="1"/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Compensation of the capacity to defend himself/herself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The juvenile is not able to defend himself/herself properly </a:t>
            </a:r>
          </a:p>
          <a:p>
            <a:pPr lvl="1" algn="just" eaLnBrk="1" hangingPunct="1"/>
            <a:r>
              <a:rPr lang="en-US" i="1" dirty="0" smtClean="0"/>
              <a:t>compulsory defense attorney from the begging</a:t>
            </a:r>
          </a:p>
          <a:p>
            <a:pPr lvl="1" algn="just" eaLnBrk="1" hangingPunct="1"/>
            <a:r>
              <a:rPr lang="en-US" i="1" dirty="0" smtClean="0"/>
              <a:t>involvement of the Social-legal Child Protection Service</a:t>
            </a:r>
          </a:p>
          <a:p>
            <a:pPr lvl="1" algn="just" eaLnBrk="1" hangingPunct="1"/>
            <a:r>
              <a:rPr lang="en-US" i="1" dirty="0" smtClean="0"/>
              <a:t>prohibition of certain procedural instruments </a:t>
            </a:r>
          </a:p>
          <a:p>
            <a:pPr lvl="2" algn="just" eaLnBrk="1" hangingPunct="1"/>
            <a:r>
              <a:rPr lang="en-US" i="1" dirty="0" smtClean="0"/>
              <a:t>e.g. the plea bargaining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85800" y="404813"/>
            <a:ext cx="7772400" cy="5976515"/>
          </a:xfrm>
        </p:spPr>
        <p:txBody>
          <a:bodyPr/>
          <a:lstStyle/>
          <a:p>
            <a:pPr eaLnBrk="1" hangingPunct="1"/>
            <a:r>
              <a:rPr lang="en-US" dirty="0" smtClean="0"/>
              <a:t>Questions?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i="1" dirty="0" smtClean="0"/>
              <a:t>Thank you for your attention!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Ideas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Juveniles are much more open to external influences   </a:t>
            </a:r>
          </a:p>
          <a:p>
            <a:pPr lvl="1" eaLnBrk="1" hangingPunct="1"/>
            <a:r>
              <a:rPr lang="en-US" i="1" dirty="0" smtClean="0"/>
              <a:t>they are much more dependant on their parents, social environment, etc. </a:t>
            </a:r>
            <a:r>
              <a:rPr lang="en-US" dirty="0" smtClean="0"/>
              <a:t> </a:t>
            </a:r>
          </a:p>
          <a:p>
            <a:pPr lvl="1" eaLnBrk="1" hangingPunct="1"/>
            <a:r>
              <a:rPr lang="en-US" i="1" dirty="0" smtClean="0"/>
              <a:t>negative: they have fewer options to prevent or resist </a:t>
            </a:r>
            <a:r>
              <a:rPr lang="en-US" i="1" dirty="0" err="1" smtClean="0"/>
              <a:t>criminogenic</a:t>
            </a:r>
            <a:r>
              <a:rPr lang="en-US" i="1" dirty="0" smtClean="0"/>
              <a:t> pressure</a:t>
            </a:r>
          </a:p>
          <a:p>
            <a:pPr lvl="1" eaLnBrk="1" hangingPunct="1"/>
            <a:r>
              <a:rPr lang="en-US" i="1" dirty="0" smtClean="0"/>
              <a:t>positive: the reforming effect of criminal-law instruments has greater effect on them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They need to be treated differently and separately from the adults</a:t>
            </a:r>
          </a:p>
          <a:p>
            <a:pPr lvl="1" eaLnBrk="1" hangingPunct="1"/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Different Approach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In general </a:t>
            </a:r>
          </a:p>
          <a:p>
            <a:pPr lvl="1" algn="just" eaLnBrk="1" hangingPunct="1"/>
            <a:r>
              <a:rPr lang="en-US" i="1" dirty="0" smtClean="0"/>
              <a:t>accent on reformative and therapeutic treatment   </a:t>
            </a:r>
          </a:p>
          <a:p>
            <a:pPr lvl="1" eaLnBrk="1" hangingPunct="1"/>
            <a:r>
              <a:rPr lang="en-US" i="1" dirty="0" smtClean="0"/>
              <a:t>less retribution, more prevention and restoration</a:t>
            </a:r>
          </a:p>
          <a:p>
            <a:pPr lvl="1" eaLnBrk="1" hangingPunct="1"/>
            <a:r>
              <a:rPr lang="en-US" i="1" dirty="0" smtClean="0"/>
              <a:t>more involving approach [parents, schools, child protection service etc.]</a:t>
            </a:r>
            <a:r>
              <a:rPr lang="en-US" dirty="0" smtClean="0"/>
              <a:t> </a:t>
            </a:r>
          </a:p>
          <a:p>
            <a:pPr lvl="1" eaLnBrk="1" hangingPunct="1"/>
            <a:endParaRPr lang="en-US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In particular</a:t>
            </a:r>
          </a:p>
          <a:p>
            <a:pPr lvl="1" eaLnBrk="1" hangingPunct="1"/>
            <a:r>
              <a:rPr lang="en-US" i="1" dirty="0" smtClean="0"/>
              <a:t>different regulation by substantive criminal law</a:t>
            </a:r>
          </a:p>
          <a:p>
            <a:pPr lvl="1" eaLnBrk="1" hangingPunct="1"/>
            <a:r>
              <a:rPr lang="en-US" i="1" dirty="0" smtClean="0"/>
              <a:t>different regulation by procedural criminal law </a:t>
            </a:r>
            <a:r>
              <a:rPr lang="en-US" dirty="0" smtClean="0"/>
              <a:t>  </a:t>
            </a:r>
          </a:p>
          <a:p>
            <a:pPr lvl="1" eaLnBrk="1" hangingPunct="1"/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Differences in the Czech Criminal Law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Both substantive and procedural aspect in one statute</a:t>
            </a:r>
          </a:p>
          <a:p>
            <a:pPr lvl="1" algn="just" eaLnBrk="1" hangingPunct="1"/>
            <a:r>
              <a:rPr lang="en-US" i="1" dirty="0" smtClean="0"/>
              <a:t>law no. 218/2003 Coll., on liability of the youth for criminal acts and on juvenile justice, as amended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Substantive aspects</a:t>
            </a:r>
          </a:p>
          <a:p>
            <a:pPr lvl="1" eaLnBrk="1" hangingPunct="1"/>
            <a:r>
              <a:rPr lang="en-US" i="1" dirty="0" smtClean="0"/>
              <a:t>additional conditions of criminal liability</a:t>
            </a:r>
          </a:p>
          <a:p>
            <a:pPr lvl="1" eaLnBrk="1" hangingPunct="1"/>
            <a:r>
              <a:rPr lang="en-US" i="1" dirty="0" smtClean="0"/>
              <a:t>differences in criminal sanctions </a:t>
            </a:r>
            <a:r>
              <a:rPr lang="en-US" dirty="0" smtClean="0"/>
              <a:t> 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Procedural aspects</a:t>
            </a:r>
          </a:p>
          <a:p>
            <a:pPr lvl="1" eaLnBrk="1" hangingPunct="1"/>
            <a:r>
              <a:rPr lang="en-US" i="1" dirty="0" smtClean="0"/>
              <a:t>many modifications aimed at protection of the juvenile defendant and his/hers reform </a:t>
            </a:r>
          </a:p>
          <a:p>
            <a:pPr lvl="1" eaLnBrk="1" hangingPunct="1"/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Differences in Substantive Criminal Law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Different terminology</a:t>
            </a:r>
          </a:p>
          <a:p>
            <a:pPr lvl="1" algn="just" eaLnBrk="1" hangingPunct="1"/>
            <a:endParaRPr lang="en-US" i="1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Modification of age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endParaRPr lang="en-US" sz="3200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Additional condition of an offender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endParaRPr lang="en-US" sz="3200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Modification of conditions excluding illegality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endParaRPr lang="en-US" sz="3200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Different system of sanctions</a:t>
            </a:r>
          </a:p>
          <a:p>
            <a:pPr lvl="1" eaLnBrk="1" hangingPunct="1"/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Different Terminology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Youth - children and juveniles </a:t>
            </a:r>
            <a:endParaRPr lang="en-US" sz="3200" dirty="0" smtClean="0"/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Child - A person who hasn’t reached 15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year of age</a:t>
            </a:r>
          </a:p>
          <a:p>
            <a:pPr lvl="1" eaLnBrk="1" hangingPunct="1"/>
            <a:r>
              <a:rPr lang="en-US" i="1" dirty="0" smtClean="0"/>
              <a:t>starting the day after the day of birth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Juvenile - A person who has reached 15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but hasn’t reached 18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year of age</a:t>
            </a:r>
          </a:p>
          <a:p>
            <a:pPr lvl="1" eaLnBrk="1" hangingPunct="1"/>
            <a:r>
              <a:rPr lang="en-US" i="1" dirty="0" smtClean="0"/>
              <a:t>the same rule applies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Wrongdoing - A crime committed by a juvenile </a:t>
            </a:r>
          </a:p>
          <a:p>
            <a:pPr lvl="1" eaLnBrk="1" hangingPunct="1"/>
            <a:r>
              <a:rPr lang="en-US" i="1" dirty="0" smtClean="0"/>
              <a:t>there is no division of wrongdoing 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Measure = A sanction imposed on a juvenile</a:t>
            </a:r>
            <a:endParaRPr lang="en-US" i="1" dirty="0" smtClean="0"/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Modification of Age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Absolute criminal non-liability of a child</a:t>
            </a:r>
          </a:p>
          <a:p>
            <a:pPr lvl="1" eaLnBrk="1" hangingPunct="1"/>
            <a:r>
              <a:rPr lang="en-US" i="1" dirty="0" smtClean="0"/>
              <a:t>no matter how serious act the child under 15 committed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Relative criminal liability of a juvenile</a:t>
            </a:r>
          </a:p>
          <a:p>
            <a:pPr lvl="1" eaLnBrk="1" hangingPunct="1"/>
            <a:r>
              <a:rPr lang="en-US" i="1" dirty="0" smtClean="0"/>
              <a:t>a juvenile can be liable for every crime an adult can, only the conditions of liability, sanctioning and procedure differ 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Absolute criminal liability of an adult </a:t>
            </a:r>
          </a:p>
          <a:p>
            <a:pPr lvl="1" eaLnBrk="1" hangingPunct="1"/>
            <a:r>
              <a:rPr lang="en-US" i="1" dirty="0" smtClean="0"/>
              <a:t>standard conditions of liability, sanctioning and procedure 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Additional Condition of an Offender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dirty="0" smtClean="0"/>
              <a:t>An offender is a person who committed a criminal offence</a:t>
            </a:r>
          </a:p>
          <a:p>
            <a:pPr lvl="1" eaLnBrk="1" hangingPunct="1"/>
            <a:r>
              <a:rPr lang="en-US" i="1" dirty="0" smtClean="0"/>
              <a:t>together with object, </a:t>
            </a:r>
            <a:r>
              <a:rPr lang="en-US" i="1" smtClean="0"/>
              <a:t>subjective </a:t>
            </a:r>
            <a:r>
              <a:rPr lang="cs-CZ" i="1" smtClean="0"/>
              <a:t>aspect</a:t>
            </a:r>
            <a:r>
              <a:rPr lang="en-US" i="1" smtClean="0"/>
              <a:t> </a:t>
            </a:r>
            <a:r>
              <a:rPr lang="en-US" i="1" dirty="0" smtClean="0"/>
              <a:t>and </a:t>
            </a:r>
            <a:r>
              <a:rPr lang="en-US" i="1" smtClean="0"/>
              <a:t>objective </a:t>
            </a:r>
            <a:r>
              <a:rPr lang="cs-CZ" i="1" smtClean="0"/>
              <a:t>a</a:t>
            </a:r>
            <a:r>
              <a:rPr lang="en-US" i="1" smtClean="0"/>
              <a:t>s</a:t>
            </a:r>
            <a:r>
              <a:rPr lang="cs-CZ" i="1" smtClean="0"/>
              <a:t>pect</a:t>
            </a:r>
            <a:r>
              <a:rPr lang="en-US" i="1" smtClean="0"/>
              <a:t> </a:t>
            </a:r>
            <a:r>
              <a:rPr lang="en-US" i="1" dirty="0" smtClean="0"/>
              <a:t>it creates the body of a criminal act</a:t>
            </a:r>
          </a:p>
          <a:p>
            <a:pPr marL="342900" lvl="1" indent="-342900" algn="just" eaLnBrk="1" hangingPunct="1">
              <a:buFont typeface="Arial" charset="0"/>
              <a:buChar char="•"/>
            </a:pPr>
            <a:r>
              <a:rPr lang="en-US" sz="3200" dirty="0" smtClean="0"/>
              <a:t>Age + sanity + </a:t>
            </a:r>
            <a:r>
              <a:rPr lang="en-US" sz="3200" u="sng" dirty="0" smtClean="0"/>
              <a:t>sufficient level of intellectual and moral maturity</a:t>
            </a:r>
            <a:r>
              <a:rPr lang="en-US" sz="3200" dirty="0" smtClean="0"/>
              <a:t> </a:t>
            </a:r>
          </a:p>
          <a:p>
            <a:pPr lvl="1" eaLnBrk="1" hangingPunct="1"/>
            <a:r>
              <a:rPr lang="en-US" i="1" dirty="0" smtClean="0"/>
              <a:t>mental development – intellectual capability to identify an act as a criminal one</a:t>
            </a:r>
          </a:p>
          <a:p>
            <a:pPr lvl="1" eaLnBrk="1" hangingPunct="1"/>
            <a:r>
              <a:rPr lang="en-US" i="1" dirty="0" smtClean="0"/>
              <a:t>moral development – volitional capability to act properly  </a:t>
            </a:r>
          </a:p>
          <a:p>
            <a:pPr lvl="1" eaLnBrk="1" hangingPunct="1">
              <a:buNone/>
            </a:pPr>
            <a:endParaRPr 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982</Words>
  <Application>Microsoft Office PowerPoint</Application>
  <PresentationFormat>Předvádění na obrazovce (4:3)</PresentationFormat>
  <Paragraphs>172</Paragraphs>
  <Slides>21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sady Office</vt:lpstr>
      <vt:lpstr>Selected Problems of Czech Criminal Law   Juvenile Justice  Jan Provazník  Autumn 2017</vt:lpstr>
      <vt:lpstr>Historical Overview</vt:lpstr>
      <vt:lpstr>Basic Ideas</vt:lpstr>
      <vt:lpstr>Different Approach</vt:lpstr>
      <vt:lpstr>Differences in the Czech Criminal Law</vt:lpstr>
      <vt:lpstr>Differences in Substantive Criminal Law</vt:lpstr>
      <vt:lpstr>Different Terminology</vt:lpstr>
      <vt:lpstr>Modification of Age</vt:lpstr>
      <vt:lpstr>Additional Condition of an Offender</vt:lpstr>
      <vt:lpstr>Difference Between Insanity and Sufficient Level of…</vt:lpstr>
      <vt:lpstr>Conditions Excluding Illegality – Effective Remorse</vt:lpstr>
      <vt:lpstr>Conditions Excluding Illegality – Limitation Period</vt:lpstr>
      <vt:lpstr>System of sanctions</vt:lpstr>
      <vt:lpstr>Corrective measures</vt:lpstr>
      <vt:lpstr>Protective measures</vt:lpstr>
      <vt:lpstr>Criminal measures</vt:lpstr>
      <vt:lpstr>Procedural aspects</vt:lpstr>
      <vt:lpstr>Effort to prevent stigmatization</vt:lpstr>
      <vt:lpstr>Effort to maximize therapeutic influence</vt:lpstr>
      <vt:lpstr>Compensation of the capacity to defend himself/herself</vt:lpstr>
      <vt:lpstr>Questions?   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</dc:creator>
  <cp:lastModifiedBy>Jan Provazník</cp:lastModifiedBy>
  <cp:revision>153</cp:revision>
  <dcterms:created xsi:type="dcterms:W3CDTF">2013-11-12T20:29:31Z</dcterms:created>
  <dcterms:modified xsi:type="dcterms:W3CDTF">2017-10-24T16:18:14Z</dcterms:modified>
</cp:coreProperties>
</file>