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6" r:id="rId14"/>
    <p:sldId id="268" r:id="rId15"/>
    <p:sldId id="269" r:id="rId16"/>
    <p:sldId id="270" r:id="rId17"/>
    <p:sldId id="271" r:id="rId18"/>
    <p:sldId id="272" r:id="rId19"/>
    <p:sldId id="275" r:id="rId20"/>
    <p:sldId id="274" r:id="rId2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3869" autoAdjust="0"/>
  </p:normalViewPr>
  <p:slideViewPr>
    <p:cSldViewPr>
      <p:cViewPr varScale="1">
        <p:scale>
          <a:sx n="79" d="100"/>
          <a:sy n="79" d="100"/>
        </p:scale>
        <p:origin x="9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643DFF7-CA1F-4DF7-9F8F-94E615E7563B}" type="datetimeFigureOut">
              <a:rPr lang="cs-CZ"/>
              <a:pPr>
                <a:defRPr/>
              </a:pPr>
              <a:t>24.10.2017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4F4BF04-3FCE-44EB-8C71-C7750FA1E8D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F4BF04-3FCE-44EB-8C71-C7750FA1E8D0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F4BF04-3FCE-44EB-8C71-C7750FA1E8D0}" type="slidenum">
              <a:rPr lang="cs-CZ" smtClean="0"/>
              <a:pPr>
                <a:defRPr/>
              </a:pPr>
              <a:t>20</a:t>
            </a:fld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A4215-341E-404A-8B14-70FDD6926561}" type="datetimeFigureOut">
              <a:rPr lang="cs-CZ"/>
              <a:pPr>
                <a:defRPr/>
              </a:pPr>
              <a:t>24.10.2017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99C25-33B4-44F9-95E2-C11C2007A73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B9533-8EA6-4013-823B-A7BF508E5820}" type="datetimeFigureOut">
              <a:rPr lang="cs-CZ"/>
              <a:pPr>
                <a:defRPr/>
              </a:pPr>
              <a:t>24.10.2017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FF6AF-D198-4CA7-AB34-E0A5F9FE975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D28F2-6042-4B75-A5F4-E293F36A5DC7}" type="datetimeFigureOut">
              <a:rPr lang="cs-CZ"/>
              <a:pPr>
                <a:defRPr/>
              </a:pPr>
              <a:t>24.10.2017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6006A-4E38-42EE-B759-A5E2D5FBA27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C1FCF-756C-445B-ACA0-94996FFBD178}" type="datetimeFigureOut">
              <a:rPr lang="cs-CZ"/>
              <a:pPr>
                <a:defRPr/>
              </a:pPr>
              <a:t>24.10.2017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CF656-2B9E-40A7-B95A-8915471B80A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6AD3F-BCEA-4559-8016-20B66A16D730}" type="datetimeFigureOut">
              <a:rPr lang="cs-CZ"/>
              <a:pPr>
                <a:defRPr/>
              </a:pPr>
              <a:t>24.10.2017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50A01-F56E-4FA3-8646-974964ACE66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20500-E9CC-4FA1-B75D-327AB4E4AA0C}" type="datetimeFigureOut">
              <a:rPr lang="cs-CZ"/>
              <a:pPr>
                <a:defRPr/>
              </a:pPr>
              <a:t>24.10.2017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6E45B-6187-4FA4-A5D5-84CAABC7229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63F1E-CF04-4460-8BC0-48436EA0C646}" type="datetimeFigureOut">
              <a:rPr lang="cs-CZ"/>
              <a:pPr>
                <a:defRPr/>
              </a:pPr>
              <a:t>24.10.2017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8AE5E-DE79-4A9C-A8C9-49945C11DC7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81215-F6AB-456C-9238-F9BA12157A24}" type="datetimeFigureOut">
              <a:rPr lang="cs-CZ"/>
              <a:pPr>
                <a:defRPr/>
              </a:pPr>
              <a:t>24.10.2017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D20D1-49B1-4244-9552-D7669695ED2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08C03-D429-48E1-A220-9FB47310CCA1}" type="datetimeFigureOut">
              <a:rPr lang="cs-CZ"/>
              <a:pPr>
                <a:defRPr/>
              </a:pPr>
              <a:t>24.10.2017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C8960-F488-4F42-BED0-3202849DE5B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551E2-23C0-4902-9E00-6078B9A0155B}" type="datetimeFigureOut">
              <a:rPr lang="cs-CZ"/>
              <a:pPr>
                <a:defRPr/>
              </a:pPr>
              <a:t>24.10.2017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40BB2-1D35-434F-A0A0-49104D2DA85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BC396-5731-4832-A7D3-F039B53AA037}" type="datetimeFigureOut">
              <a:rPr lang="cs-CZ"/>
              <a:pPr>
                <a:defRPr/>
              </a:pPr>
              <a:t>24.10.2017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E6572-1182-4E2E-84A4-874F4BAC0DA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E6B240-6A30-4BDE-82A2-F8456832E0E4}" type="datetimeFigureOut">
              <a:rPr lang="cs-CZ"/>
              <a:pPr>
                <a:defRPr/>
              </a:pPr>
              <a:t>24.10.2017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3C764A-20B8-4D8A-B338-F7D1CA0BC86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404813"/>
            <a:ext cx="7772400" cy="5976515"/>
          </a:xfrm>
        </p:spPr>
        <p:txBody>
          <a:bodyPr/>
          <a:lstStyle/>
          <a:p>
            <a:pPr eaLnBrk="1" hangingPunct="1"/>
            <a:r>
              <a:rPr lang="en-US" dirty="0" smtClean="0"/>
              <a:t>Selected Problems of Czech Criminal Law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i="1" dirty="0" smtClean="0"/>
              <a:t>Probation and Mediation Service</a:t>
            </a:r>
            <a:br>
              <a:rPr lang="en-US" sz="3600" i="1" dirty="0" smtClean="0"/>
            </a:br>
            <a:r>
              <a:rPr lang="en-US" sz="3600" i="1" dirty="0" smtClean="0"/>
              <a:t>Diversions in the Criminal Procedure</a:t>
            </a:r>
            <a:br>
              <a:rPr lang="en-US" sz="3600" i="1" dirty="0" smtClean="0"/>
            </a:br>
            <a:r>
              <a:rPr lang="en-US" sz="3600" i="1" dirty="0" smtClean="0"/>
              <a:t/>
            </a:r>
            <a:br>
              <a:rPr lang="en-US" sz="3600" i="1" dirty="0" smtClean="0"/>
            </a:br>
            <a:r>
              <a:rPr lang="en-US" sz="3600" dirty="0" smtClean="0"/>
              <a:t>Jan </a:t>
            </a:r>
            <a:r>
              <a:rPr lang="en-US" sz="3600" dirty="0" err="1" smtClean="0"/>
              <a:t>Provazník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smtClean="0"/>
              <a:t/>
            </a:r>
            <a:br>
              <a:rPr lang="en-US" sz="3600" smtClean="0"/>
            </a:br>
            <a:r>
              <a:rPr lang="cs-CZ" sz="3600" smtClean="0"/>
              <a:t>Autumn</a:t>
            </a:r>
            <a:r>
              <a:rPr lang="en-US" sz="3600" smtClean="0"/>
              <a:t> 201</a:t>
            </a:r>
            <a:r>
              <a:rPr lang="cs-CZ" sz="3600" smtClean="0"/>
              <a:t>7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Institutions of probation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In Europe, many models</a:t>
            </a:r>
          </a:p>
          <a:p>
            <a:pPr lvl="1" eaLnBrk="1" hangingPunct="1"/>
            <a:r>
              <a:rPr lang="en-US" i="1" dirty="0" smtClean="0"/>
              <a:t>historically done by volunteers (still strong influence in Austria, Italy, Scandinavian countries)</a:t>
            </a:r>
          </a:p>
          <a:p>
            <a:pPr lvl="1" eaLnBrk="1" hangingPunct="1"/>
            <a:r>
              <a:rPr lang="en-US" i="1" dirty="0" smtClean="0"/>
              <a:t>during socialist era tasks conducted by the police officers</a:t>
            </a:r>
          </a:p>
          <a:p>
            <a:pPr lvl="1" eaLnBrk="1" hangingPunct="1"/>
            <a:r>
              <a:rPr lang="en-US" i="1" dirty="0" smtClean="0"/>
              <a:t>today  most typically a specialized public institution </a:t>
            </a:r>
          </a:p>
          <a:p>
            <a:pPr marL="342900" lvl="1" indent="-342900" eaLnBrk="1" hangingPunct="1">
              <a:buFont typeface="Arial" charset="0"/>
              <a:buChar char="•"/>
            </a:pPr>
            <a:r>
              <a:rPr lang="en-US" sz="3200" dirty="0" smtClean="0"/>
              <a:t>The scope also differs</a:t>
            </a:r>
          </a:p>
          <a:p>
            <a:pPr lvl="1" eaLnBrk="1" hangingPunct="1"/>
            <a:r>
              <a:rPr lang="en-US" i="1" dirty="0" smtClean="0"/>
              <a:t>probation and parole only (e.g. Hungary, Romania)</a:t>
            </a:r>
          </a:p>
          <a:p>
            <a:pPr lvl="1" eaLnBrk="1" hangingPunct="1"/>
            <a:r>
              <a:rPr lang="en-US" i="1" dirty="0" smtClean="0"/>
              <a:t>mediation included ( e.g. CZE, Austria, Slovakia, Poland)</a:t>
            </a:r>
          </a:p>
          <a:p>
            <a:pPr marL="342900" lvl="1" indent="-342900" eaLnBrk="1" hangingPunct="1">
              <a:buFont typeface="Arial" charset="0"/>
              <a:buChar char="•"/>
            </a:pPr>
            <a:endParaRPr lang="en-US" i="1" dirty="0" smtClean="0"/>
          </a:p>
          <a:p>
            <a:pPr lvl="1" eaLnBrk="1" hangingPunct="1"/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Principles of probation work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Mutual trust </a:t>
            </a:r>
          </a:p>
          <a:p>
            <a:pPr lvl="1" eaLnBrk="1" hangingPunct="1"/>
            <a:r>
              <a:rPr lang="en-US" i="1" dirty="0" smtClean="0"/>
              <a:t> no executive authority - probation officer doesn’t punish or enforce, everything is voluntary  </a:t>
            </a:r>
          </a:p>
          <a:p>
            <a:pPr lvl="1" eaLnBrk="1" hangingPunct="1"/>
            <a:r>
              <a:rPr lang="en-US" i="1" dirty="0" smtClean="0"/>
              <a:t>no bias or prejudice, rather unconditional acceptance of client</a:t>
            </a:r>
          </a:p>
          <a:p>
            <a:pPr eaLnBrk="1" hangingPunct="1"/>
            <a:r>
              <a:rPr lang="en-US" dirty="0" smtClean="0"/>
              <a:t>Mutual respect</a:t>
            </a:r>
          </a:p>
          <a:p>
            <a:pPr lvl="1" eaLnBrk="1" hangingPunct="1"/>
            <a:r>
              <a:rPr lang="en-US" i="1" dirty="0" smtClean="0"/>
              <a:t>client respects the obligations of the probation officer (e.g. having to report breach of conditions)</a:t>
            </a:r>
          </a:p>
          <a:p>
            <a:pPr lvl="1" eaLnBrk="1" hangingPunct="1"/>
            <a:r>
              <a:rPr lang="en-US" i="1" dirty="0" smtClean="0"/>
              <a:t>the officer respects his client’s autonomy </a:t>
            </a:r>
          </a:p>
          <a:p>
            <a:pPr lvl="1" eaLnBrk="1" hangingPunct="1"/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Principles of probation work II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Effective intervention</a:t>
            </a:r>
          </a:p>
          <a:p>
            <a:pPr lvl="1" eaLnBrk="1" hangingPunct="1"/>
            <a:r>
              <a:rPr lang="en-US" i="1" dirty="0" smtClean="0"/>
              <a:t>timely and minimal  </a:t>
            </a:r>
          </a:p>
          <a:p>
            <a:pPr lvl="1" eaLnBrk="1" hangingPunct="1"/>
            <a:r>
              <a:rPr lang="en-US" i="1" dirty="0" smtClean="0"/>
              <a:t>restraint especially in the case of mediation</a:t>
            </a:r>
          </a:p>
          <a:p>
            <a:pPr eaLnBrk="1" hangingPunct="1"/>
            <a:r>
              <a:rPr lang="en-US" dirty="0" smtClean="0"/>
              <a:t>Realistic goals</a:t>
            </a:r>
          </a:p>
          <a:p>
            <a:pPr lvl="1" eaLnBrk="1" hangingPunct="1"/>
            <a:r>
              <a:rPr lang="en-US" i="1" dirty="0" smtClean="0"/>
              <a:t>careful assessment of each case, guiding the client from u</a:t>
            </a:r>
            <a:r>
              <a:rPr lang="cs-CZ" i="1" dirty="0" smtClean="0"/>
              <a:t>n</a:t>
            </a:r>
            <a:r>
              <a:rPr lang="en-US" i="1" dirty="0" smtClean="0"/>
              <a:t>realistic expectations</a:t>
            </a:r>
          </a:p>
          <a:p>
            <a:pPr marL="342900" lvl="1" indent="-342900" eaLnBrk="1" hangingPunct="1">
              <a:buFont typeface="Arial" charset="0"/>
              <a:buChar char="•"/>
            </a:pPr>
            <a:r>
              <a:rPr lang="en-US" sz="3200" dirty="0" smtClean="0"/>
              <a:t>Transparency, legality, cooperation with other relevant institutions etc.</a:t>
            </a:r>
          </a:p>
          <a:p>
            <a:pPr lvl="1" eaLnBrk="1" hangingPunct="1"/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Probation and Mediation Service  </a:t>
            </a:r>
            <a:r>
              <a:rPr lang="cs-CZ" dirty="0" smtClean="0"/>
              <a:t>in 2016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29 </a:t>
            </a:r>
            <a:r>
              <a:rPr lang="en-GB" dirty="0" smtClean="0"/>
              <a:t>787 cases total</a:t>
            </a:r>
          </a:p>
          <a:p>
            <a:r>
              <a:rPr lang="cs-CZ" dirty="0" smtClean="0"/>
              <a:t>940</a:t>
            </a:r>
            <a:r>
              <a:rPr lang="en-GB" dirty="0" smtClean="0"/>
              <a:t> „direct“ mediations</a:t>
            </a:r>
          </a:p>
          <a:p>
            <a:r>
              <a:rPr lang="en-GB" dirty="0" smtClean="0"/>
              <a:t>3</a:t>
            </a:r>
            <a:r>
              <a:rPr lang="cs-CZ" dirty="0" smtClean="0"/>
              <a:t>476</a:t>
            </a:r>
            <a:r>
              <a:rPr lang="en-GB" dirty="0" smtClean="0"/>
              <a:t> reports on defendant cooperation</a:t>
            </a:r>
          </a:p>
          <a:p>
            <a:r>
              <a:rPr lang="en-GB" dirty="0" err="1" smtClean="0"/>
              <a:t>cca</a:t>
            </a:r>
            <a:r>
              <a:rPr lang="en-GB" dirty="0" smtClean="0"/>
              <a:t> </a:t>
            </a:r>
            <a:r>
              <a:rPr lang="cs-CZ" dirty="0" smtClean="0"/>
              <a:t>6446</a:t>
            </a:r>
            <a:r>
              <a:rPr lang="en-GB" dirty="0" smtClean="0"/>
              <a:t> cases of facilitating for the victim</a:t>
            </a:r>
          </a:p>
          <a:p>
            <a:r>
              <a:rPr lang="en-GB" dirty="0" smtClean="0"/>
              <a:t>5</a:t>
            </a:r>
            <a:r>
              <a:rPr lang="cs-CZ" dirty="0" smtClean="0"/>
              <a:t>166</a:t>
            </a:r>
            <a:r>
              <a:rPr lang="en-GB" dirty="0" smtClean="0"/>
              <a:t> statements on suitability of  community service </a:t>
            </a:r>
          </a:p>
          <a:p>
            <a:pPr lvl="1"/>
            <a:r>
              <a:rPr lang="en-GB" dirty="0" smtClean="0"/>
              <a:t>also the most numerous agenda during the execution proceedings</a:t>
            </a:r>
          </a:p>
          <a:p>
            <a:pPr marL="342900" lvl="1" indent="-342900">
              <a:buFont typeface="Arial" charset="0"/>
              <a:buChar char="•"/>
            </a:pPr>
            <a:r>
              <a:rPr lang="en-GB" sz="3200" dirty="0" smtClean="0"/>
              <a:t>42</a:t>
            </a:r>
            <a:r>
              <a:rPr lang="cs-CZ" sz="3200" dirty="0" smtClean="0"/>
              <a:t>6</a:t>
            </a:r>
            <a:r>
              <a:rPr lang="en-GB" sz="3200" dirty="0" smtClean="0"/>
              <a:t> employees (app. 70 cases p. c.)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Diversion in the criminal procedure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Procedural aberration regarding the merits   </a:t>
            </a:r>
          </a:p>
          <a:p>
            <a:pPr lvl="1" eaLnBrk="1" hangingPunct="1"/>
            <a:r>
              <a:rPr lang="en-US" i="1" dirty="0" smtClean="0"/>
              <a:t>diverting the proceedings from the standard course ending with the decision on guilt and punishment  </a:t>
            </a:r>
          </a:p>
          <a:p>
            <a:pPr lvl="1" eaLnBrk="1" hangingPunct="1"/>
            <a:r>
              <a:rPr lang="en-US" i="1" dirty="0" smtClean="0"/>
              <a:t>usually ends in a quasi-substantive procedural decision </a:t>
            </a:r>
          </a:p>
          <a:p>
            <a:pPr lvl="1" eaLnBrk="1" hangingPunct="1"/>
            <a:r>
              <a:rPr lang="en-US" i="1" dirty="0" smtClean="0"/>
              <a:t>usually requires cooperation of the defendant</a:t>
            </a:r>
          </a:p>
          <a:p>
            <a:pPr lvl="1" eaLnBrk="1" hangingPunct="1"/>
            <a:r>
              <a:rPr lang="en-US" i="1" dirty="0" smtClean="0"/>
              <a:t>comes to place only where there are no factual or legal doubts about the case</a:t>
            </a:r>
          </a:p>
          <a:p>
            <a:pPr lvl="1" eaLnBrk="1" hangingPunct="1"/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Diversions in the Czech republic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Conditional stay of proceedings   </a:t>
            </a:r>
            <a:r>
              <a:rPr lang="en-US" i="1" dirty="0" smtClean="0"/>
              <a:t>  </a:t>
            </a:r>
          </a:p>
          <a:p>
            <a:pPr eaLnBrk="1" hangingPunct="1"/>
            <a:r>
              <a:rPr lang="en-US" dirty="0" smtClean="0"/>
              <a:t>Settlement   </a:t>
            </a:r>
          </a:p>
          <a:p>
            <a:pPr eaLnBrk="1" hangingPunct="1"/>
            <a:r>
              <a:rPr lang="en-US" dirty="0" smtClean="0"/>
              <a:t>Withdrawal from the criminal proceedings</a:t>
            </a:r>
          </a:p>
          <a:p>
            <a:pPr eaLnBrk="1" hangingPunct="1"/>
            <a:r>
              <a:rPr lang="en-US" dirty="0" smtClean="0"/>
              <a:t>Agreement on guilt and punishment (plea bargain?)</a:t>
            </a:r>
          </a:p>
          <a:p>
            <a:pPr lvl="1" eaLnBrk="1" hangingPunct="1"/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Conditional stay of proceedings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43528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Prerequisites:</a:t>
            </a:r>
          </a:p>
          <a:p>
            <a:pPr lvl="1" eaLnBrk="1" hangingPunct="1"/>
            <a:r>
              <a:rPr lang="en-US" i="1" dirty="0" smtClean="0"/>
              <a:t>misdemeanor</a:t>
            </a:r>
          </a:p>
          <a:p>
            <a:pPr lvl="1" eaLnBrk="1" hangingPunct="1"/>
            <a:r>
              <a:rPr lang="en-US" i="1" dirty="0" smtClean="0"/>
              <a:t>defendant’s confession and consent</a:t>
            </a:r>
          </a:p>
          <a:p>
            <a:pPr lvl="1" eaLnBrk="1" hangingPunct="1"/>
            <a:r>
              <a:rPr lang="en-US" i="1" dirty="0" smtClean="0"/>
              <a:t>discretion of the public prosecutor or judge (never police officer)    </a:t>
            </a:r>
          </a:p>
          <a:p>
            <a:pPr eaLnBrk="1" hangingPunct="1"/>
            <a:r>
              <a:rPr lang="en-US" dirty="0" smtClean="0"/>
              <a:t>Consequences</a:t>
            </a:r>
          </a:p>
          <a:p>
            <a:pPr lvl="1" eaLnBrk="1" hangingPunct="1"/>
            <a:r>
              <a:rPr lang="en-US" i="1" dirty="0" smtClean="0"/>
              <a:t>the proceedings is stayed for a probation period of up to five years</a:t>
            </a:r>
          </a:p>
          <a:p>
            <a:pPr lvl="1" eaLnBrk="1" hangingPunct="1"/>
            <a:r>
              <a:rPr lang="en-US" i="1" dirty="0" smtClean="0"/>
              <a:t>additional obligations can be ordered</a:t>
            </a:r>
          </a:p>
          <a:p>
            <a:pPr lvl="1" eaLnBrk="1" hangingPunct="1"/>
            <a:r>
              <a:rPr lang="en-US" i="1" dirty="0" smtClean="0"/>
              <a:t>if the conditions are met, the stay becomes permanent – there will never be a conviction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Settlement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43528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Prerequisites:</a:t>
            </a:r>
          </a:p>
          <a:p>
            <a:pPr lvl="1" eaLnBrk="1" hangingPunct="1"/>
            <a:r>
              <a:rPr lang="en-US" i="1" dirty="0" smtClean="0"/>
              <a:t>misdemeanor</a:t>
            </a:r>
          </a:p>
          <a:p>
            <a:pPr lvl="1" eaLnBrk="1" hangingPunct="1"/>
            <a:r>
              <a:rPr lang="en-US" i="1" dirty="0" smtClean="0"/>
              <a:t>defendant’s declaration of committing</a:t>
            </a:r>
          </a:p>
          <a:p>
            <a:pPr lvl="1" eaLnBrk="1" hangingPunct="1"/>
            <a:r>
              <a:rPr lang="en-US" i="1" dirty="0" smtClean="0"/>
              <a:t>discretion of the public prosecutor or judge (never police officer)</a:t>
            </a:r>
          </a:p>
          <a:p>
            <a:pPr lvl="1" eaLnBrk="1" hangingPunct="1"/>
            <a:r>
              <a:rPr lang="en-US" i="1" dirty="0" smtClean="0"/>
              <a:t>consent of both the defendant and the victim</a:t>
            </a:r>
          </a:p>
          <a:p>
            <a:pPr lvl="1" eaLnBrk="1" hangingPunct="1"/>
            <a:r>
              <a:rPr lang="en-US" i="1" dirty="0" smtClean="0"/>
              <a:t>an agreement between defendant and the victim    </a:t>
            </a:r>
          </a:p>
          <a:p>
            <a:pPr eaLnBrk="1" hangingPunct="1"/>
            <a:r>
              <a:rPr lang="en-US" dirty="0" smtClean="0"/>
              <a:t>Consequences </a:t>
            </a:r>
          </a:p>
          <a:p>
            <a:pPr lvl="1" eaLnBrk="1" hangingPunct="1"/>
            <a:r>
              <a:rPr lang="en-US" i="1" dirty="0" smtClean="0"/>
              <a:t>the proceeding is permanently stayed </a:t>
            </a:r>
          </a:p>
          <a:p>
            <a:pPr lvl="1" eaLnBrk="1" hangingPunct="1"/>
            <a:r>
              <a:rPr lang="en-US" i="1" dirty="0" smtClean="0"/>
              <a:t>the victim’s claim is enforceable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Withdrawal from a criminal proceedings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43528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Prerequisites:</a:t>
            </a:r>
          </a:p>
          <a:p>
            <a:pPr lvl="1" eaLnBrk="1" hangingPunct="1"/>
            <a:r>
              <a:rPr lang="en-US" i="1" dirty="0" smtClean="0"/>
              <a:t>proceedings against juvenile</a:t>
            </a:r>
          </a:p>
          <a:p>
            <a:pPr lvl="1" eaLnBrk="1" hangingPunct="1"/>
            <a:r>
              <a:rPr lang="en-US" i="1" dirty="0" smtClean="0"/>
              <a:t>misdemeanor punishable max up to three years</a:t>
            </a:r>
          </a:p>
          <a:p>
            <a:pPr lvl="1" eaLnBrk="1" hangingPunct="1"/>
            <a:r>
              <a:rPr lang="en-US" i="1" dirty="0" smtClean="0"/>
              <a:t>lack of public interest</a:t>
            </a:r>
          </a:p>
          <a:p>
            <a:pPr lvl="1" eaLnBrk="1" hangingPunct="1"/>
            <a:r>
              <a:rPr lang="en-US" i="1" dirty="0" smtClean="0"/>
              <a:t>discretion of the public prosecutor or judge</a:t>
            </a:r>
          </a:p>
          <a:p>
            <a:pPr lvl="1" eaLnBrk="1" hangingPunct="1"/>
            <a:r>
              <a:rPr lang="en-US" i="1" dirty="0" smtClean="0"/>
              <a:t>ineffectiveness of the criminal proceedings </a:t>
            </a:r>
          </a:p>
          <a:p>
            <a:pPr lvl="1" eaLnBrk="1" hangingPunct="1"/>
            <a:r>
              <a:rPr lang="en-US" i="1" dirty="0" smtClean="0"/>
              <a:t>no need for punishment to prevent reoffending</a:t>
            </a:r>
          </a:p>
          <a:p>
            <a:pPr eaLnBrk="1" hangingPunct="1"/>
            <a:r>
              <a:rPr lang="en-US" dirty="0" smtClean="0"/>
              <a:t>Consequences </a:t>
            </a:r>
          </a:p>
          <a:p>
            <a:pPr lvl="1" eaLnBrk="1" hangingPunct="1"/>
            <a:r>
              <a:rPr lang="en-US" i="1" dirty="0" smtClean="0"/>
              <a:t>the proceeding is permanently stayed </a:t>
            </a:r>
          </a:p>
          <a:p>
            <a:pPr lvl="1" eaLnBrk="1" hangingPunct="1"/>
            <a:r>
              <a:rPr lang="en-US" i="1" dirty="0" smtClean="0"/>
              <a:t>the juvenile can contest the withdrawal in three days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Agreement on guilt and punishment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43528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Prerequisites:</a:t>
            </a:r>
          </a:p>
          <a:p>
            <a:pPr lvl="1" eaLnBrk="1" hangingPunct="1"/>
            <a:r>
              <a:rPr lang="en-US" i="1" dirty="0" smtClean="0"/>
              <a:t>not a serious felony</a:t>
            </a:r>
          </a:p>
          <a:p>
            <a:pPr lvl="1" eaLnBrk="1" hangingPunct="1"/>
            <a:r>
              <a:rPr lang="en-US" i="1" dirty="0" smtClean="0"/>
              <a:t>declaration of committing </a:t>
            </a:r>
          </a:p>
          <a:p>
            <a:pPr lvl="1" eaLnBrk="1" hangingPunct="1"/>
            <a:r>
              <a:rPr lang="en-US" i="1" dirty="0" smtClean="0"/>
              <a:t>consent of the defendant and the prosecutor</a:t>
            </a:r>
          </a:p>
          <a:p>
            <a:pPr lvl="1" eaLnBrk="1" hangingPunct="1"/>
            <a:r>
              <a:rPr lang="en-US" i="1" dirty="0" smtClean="0"/>
              <a:t>approval by a court</a:t>
            </a:r>
          </a:p>
          <a:p>
            <a:pPr lvl="1" eaLnBrk="1" hangingPunct="1"/>
            <a:r>
              <a:rPr lang="en-US" i="1" dirty="0" smtClean="0"/>
              <a:t>adequacy to the factual state </a:t>
            </a:r>
          </a:p>
          <a:p>
            <a:pPr eaLnBrk="1" hangingPunct="1"/>
            <a:r>
              <a:rPr lang="en-US" dirty="0" smtClean="0"/>
              <a:t>Consequences </a:t>
            </a:r>
          </a:p>
          <a:p>
            <a:pPr lvl="1" eaLnBrk="1" hangingPunct="1"/>
            <a:r>
              <a:rPr lang="en-US" b="1" i="1" dirty="0" smtClean="0"/>
              <a:t>convicting judgment  </a:t>
            </a:r>
          </a:p>
          <a:p>
            <a:pPr lvl="1" eaLnBrk="1" hangingPunct="1"/>
            <a:r>
              <a:rPr lang="en-US" i="1" dirty="0" smtClean="0"/>
              <a:t>therefore it is not a proper diversion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Probation - term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dirty="0" smtClean="0"/>
              <a:t>A system of expert activities and services focused on ensuring the execution of certain decisions of the criminal court or the public prosecutor </a:t>
            </a:r>
          </a:p>
          <a:p>
            <a:pPr lvl="1" eaLnBrk="1" hangingPunct="1"/>
            <a:r>
              <a:rPr lang="en-US" i="1" dirty="0" smtClean="0"/>
              <a:t>usually convicting judgments</a:t>
            </a:r>
            <a:r>
              <a:rPr lang="en-US" dirty="0" smtClean="0"/>
              <a:t> </a:t>
            </a:r>
          </a:p>
          <a:p>
            <a:pPr lvl="1" eaLnBrk="1" hangingPunct="1"/>
            <a:r>
              <a:rPr lang="en-US" i="1" dirty="0" smtClean="0"/>
              <a:t> + certain procedural decision of the quasi-substantive nature</a:t>
            </a:r>
            <a:r>
              <a:rPr lang="en-US" dirty="0" smtClean="0"/>
              <a:t> </a:t>
            </a:r>
            <a:r>
              <a:rPr lang="en-US" i="1" dirty="0" smtClean="0"/>
              <a:t>(diversions) – not a convict, still defendant</a:t>
            </a:r>
          </a:p>
          <a:p>
            <a:pPr lvl="1" eaLnBrk="1" hangingPunct="1"/>
            <a:r>
              <a:rPr lang="en-US" i="1" dirty="0" smtClean="0"/>
              <a:t>the decision doesn’t impose incarceration on the convict or defendant</a:t>
            </a:r>
          </a:p>
          <a:p>
            <a:pPr lvl="1" eaLnBrk="1" hangingPunct="1">
              <a:buNone/>
            </a:pP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404813"/>
            <a:ext cx="7772400" cy="5976515"/>
          </a:xfrm>
        </p:spPr>
        <p:txBody>
          <a:bodyPr/>
          <a:lstStyle/>
          <a:p>
            <a:pPr eaLnBrk="1" hangingPunct="1"/>
            <a:r>
              <a:rPr lang="en-US" dirty="0" smtClean="0"/>
              <a:t>Questions?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i="1" dirty="0" smtClean="0"/>
              <a:t>Thank you for your attention!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Probation - means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Requires professionally trained personnel who is in regular contact with the convict</a:t>
            </a:r>
          </a:p>
          <a:p>
            <a:pPr lvl="1" eaLnBrk="1" hangingPunct="1"/>
            <a:r>
              <a:rPr lang="en-US" i="1" dirty="0" smtClean="0"/>
              <a:t>social workers, psychologists</a:t>
            </a:r>
          </a:p>
          <a:p>
            <a:pPr algn="just" eaLnBrk="1" hangingPunct="1"/>
            <a:r>
              <a:rPr lang="en-US" dirty="0" smtClean="0"/>
              <a:t>Formal  acting</a:t>
            </a:r>
          </a:p>
          <a:p>
            <a:pPr lvl="1" eaLnBrk="1" hangingPunct="1"/>
            <a:r>
              <a:rPr lang="en-US" i="1" dirty="0" smtClean="0"/>
              <a:t>preparing reports for the court or the prosecutor </a:t>
            </a:r>
          </a:p>
          <a:p>
            <a:pPr algn="just" eaLnBrk="1" hangingPunct="1"/>
            <a:r>
              <a:rPr lang="en-US" dirty="0" smtClean="0"/>
              <a:t>Informal  acting</a:t>
            </a:r>
          </a:p>
          <a:p>
            <a:pPr lvl="1" eaLnBrk="1" hangingPunct="1">
              <a:spcBef>
                <a:spcPts val="0"/>
              </a:spcBef>
            </a:pPr>
            <a:r>
              <a:rPr lang="en-US" i="1" dirty="0" smtClean="0"/>
              <a:t>social counseling, help with taking measures to reintegrate again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Parole - term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Conditional release from imprisonment on certain conditions for a probation period </a:t>
            </a:r>
          </a:p>
          <a:p>
            <a:pPr lvl="1" eaLnBrk="1" hangingPunct="1"/>
            <a:r>
              <a:rPr lang="en-US" i="1" dirty="0" smtClean="0"/>
              <a:t>if there is a good prospect that the convict will lead an orderly life (not only </a:t>
            </a:r>
            <a:r>
              <a:rPr lang="en-GB" i="1" dirty="0" smtClean="0"/>
              <a:t>restraint from crimes</a:t>
            </a:r>
            <a:r>
              <a:rPr lang="en-US" i="1" dirty="0" smtClean="0"/>
              <a:t>, but also having an honest source of income, normal social relations etc.) </a:t>
            </a:r>
          </a:p>
          <a:p>
            <a:pPr algn="just" eaLnBrk="1" hangingPunct="1"/>
            <a:r>
              <a:rPr lang="en-US" dirty="0" smtClean="0"/>
              <a:t>If the convict fulfills the conditions of the parole in the probation period, rest of the sentence is excused</a:t>
            </a:r>
          </a:p>
          <a:p>
            <a:pPr lvl="1" eaLnBrk="1" hangingPunct="1"/>
            <a:r>
              <a:rPr lang="en-US" i="1" dirty="0" smtClean="0"/>
              <a:t> in the opposite, he/she needs to serve the rest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Parole - </a:t>
            </a:r>
            <a:r>
              <a:rPr lang="en-GB" dirty="0" smtClean="0"/>
              <a:t>purpose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To relieve the prison systems</a:t>
            </a:r>
          </a:p>
          <a:p>
            <a:pPr lvl="1" eaLnBrk="1" hangingPunct="1"/>
            <a:r>
              <a:rPr lang="en-US" i="1" smtClean="0"/>
              <a:t>financially </a:t>
            </a:r>
            <a:r>
              <a:rPr lang="en-US" i="1" smtClean="0"/>
              <a:t>–</a:t>
            </a:r>
            <a:r>
              <a:rPr lang="cs-CZ" i="1" smtClean="0"/>
              <a:t> as of 2016,</a:t>
            </a:r>
            <a:r>
              <a:rPr lang="en-US" i="1" smtClean="0"/>
              <a:t> </a:t>
            </a:r>
            <a:r>
              <a:rPr lang="en-US" i="1" dirty="0" smtClean="0"/>
              <a:t>average costs of 1 </a:t>
            </a:r>
            <a:r>
              <a:rPr lang="en-US" i="1" smtClean="0"/>
              <a:t>prisoner </a:t>
            </a:r>
            <a:r>
              <a:rPr lang="cs-CZ" i="1" smtClean="0"/>
              <a:t>were</a:t>
            </a:r>
            <a:r>
              <a:rPr lang="en-US" i="1" smtClean="0"/>
              <a:t> </a:t>
            </a:r>
            <a:r>
              <a:rPr lang="en-US" i="1" dirty="0" smtClean="0"/>
              <a:t>app. 1</a:t>
            </a:r>
            <a:r>
              <a:rPr lang="cs-CZ" i="1" dirty="0" smtClean="0"/>
              <a:t>5</a:t>
            </a:r>
            <a:r>
              <a:rPr lang="en-US" i="1" dirty="0" smtClean="0"/>
              <a:t>.</a:t>
            </a:r>
            <a:r>
              <a:rPr lang="cs-CZ" i="1" dirty="0" smtClean="0"/>
              <a:t>4</a:t>
            </a:r>
            <a:r>
              <a:rPr lang="en-US" i="1" dirty="0" smtClean="0"/>
              <a:t>0</a:t>
            </a:r>
            <a:r>
              <a:rPr lang="cs-CZ" i="1" dirty="0" smtClean="0"/>
              <a:t>3</a:t>
            </a:r>
            <a:r>
              <a:rPr lang="en-US" i="1" dirty="0" smtClean="0"/>
              <a:t>,- EUR p. a. in the CZE (total count app. 2</a:t>
            </a:r>
            <a:r>
              <a:rPr lang="cs-CZ" i="1" dirty="0" smtClean="0"/>
              <a:t>2</a:t>
            </a:r>
            <a:r>
              <a:rPr lang="en-US" i="1" dirty="0" smtClean="0"/>
              <a:t>.000 prisoners)</a:t>
            </a:r>
          </a:p>
          <a:p>
            <a:pPr lvl="1" eaLnBrk="1" hangingPunct="1"/>
            <a:r>
              <a:rPr lang="en-US" i="1" dirty="0" smtClean="0"/>
              <a:t>materially – the more prisoners there are, the less can the expert personnel attend</a:t>
            </a:r>
            <a:r>
              <a:rPr lang="cs-CZ" i="1" dirty="0" smtClean="0"/>
              <a:t> to</a:t>
            </a:r>
            <a:r>
              <a:rPr lang="en-US" i="1" dirty="0" smtClean="0"/>
              <a:t> each of them </a:t>
            </a:r>
            <a:endParaRPr lang="en-US" dirty="0" smtClean="0"/>
          </a:p>
          <a:p>
            <a:pPr algn="just" eaLnBrk="1" hangingPunct="1"/>
            <a:r>
              <a:rPr lang="en-US" dirty="0" smtClean="0"/>
              <a:t>To give them chance to reintegrate </a:t>
            </a:r>
          </a:p>
          <a:p>
            <a:pPr lvl="1" eaLnBrk="1" hangingPunct="1"/>
            <a:r>
              <a:rPr lang="en-US" i="1" dirty="0" smtClean="0"/>
              <a:t>to help him/her continue their extramural relations</a:t>
            </a:r>
          </a:p>
          <a:p>
            <a:pPr lvl="1" eaLnBrk="1" hangingPunct="1"/>
            <a:r>
              <a:rPr lang="en-US" i="1" dirty="0" smtClean="0"/>
              <a:t>to help him/her become financially independent again, find a place to live,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Parole - means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Very similar to probation</a:t>
            </a:r>
          </a:p>
          <a:p>
            <a:pPr lvl="1" eaLnBrk="1" hangingPunct="1"/>
            <a:r>
              <a:rPr lang="en-US" i="1" dirty="0" smtClean="0"/>
              <a:t>regular contact with the probation officer</a:t>
            </a:r>
          </a:p>
          <a:p>
            <a:pPr lvl="1" eaLnBrk="1" hangingPunct="1"/>
            <a:r>
              <a:rPr lang="en-US" i="1" dirty="0" smtClean="0"/>
              <a:t>monitoring of </a:t>
            </a:r>
            <a:r>
              <a:rPr lang="en-GB" i="1" dirty="0" smtClean="0"/>
              <a:t>the behaviour</a:t>
            </a:r>
            <a:r>
              <a:rPr lang="en-US" i="1" dirty="0" smtClean="0"/>
              <a:t>, social assistance </a:t>
            </a:r>
            <a:endParaRPr lang="en-US" dirty="0" smtClean="0"/>
          </a:p>
          <a:p>
            <a:pPr algn="just" eaLnBrk="1" hangingPunct="1"/>
            <a:r>
              <a:rPr lang="en-US" dirty="0" smtClean="0"/>
              <a:t>Difference is the gap in the life of the convict</a:t>
            </a:r>
          </a:p>
          <a:p>
            <a:pPr lvl="1" eaLnBrk="1" hangingPunct="1"/>
            <a:r>
              <a:rPr lang="en-US" i="1" dirty="0" smtClean="0"/>
              <a:t>their normal life was interrupted</a:t>
            </a:r>
          </a:p>
          <a:p>
            <a:pPr lvl="1" eaLnBrk="1" hangingPunct="1"/>
            <a:r>
              <a:rPr lang="en-US" i="1" dirty="0" smtClean="0"/>
              <a:t>the fact of incarceration leads to </a:t>
            </a:r>
            <a:r>
              <a:rPr lang="en-GB" i="1" dirty="0" smtClean="0"/>
              <a:t>isolation</a:t>
            </a:r>
          </a:p>
          <a:p>
            <a:pPr lvl="1" eaLnBrk="1" hangingPunct="1"/>
            <a:r>
              <a:rPr lang="en-US" i="1" dirty="0" smtClean="0"/>
              <a:t>the convict need bigger help to rebuild what he/she los</a:t>
            </a:r>
            <a:r>
              <a:rPr lang="cs-CZ" i="1" dirty="0" smtClean="0"/>
              <a:t>t</a:t>
            </a: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Mediation - term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 dialogue between the perpetrator and the victim or sometimes a </a:t>
            </a:r>
            <a:r>
              <a:rPr lang="en-US" dirty="0" err="1" smtClean="0"/>
              <a:t>trialog</a:t>
            </a:r>
            <a:r>
              <a:rPr lang="en-US" dirty="0" smtClean="0"/>
              <a:t> with the community as well</a:t>
            </a:r>
          </a:p>
          <a:p>
            <a:pPr lvl="1" eaLnBrk="1" hangingPunct="1"/>
            <a:r>
              <a:rPr lang="en-US" i="1" dirty="0" smtClean="0"/>
              <a:t>led informally – no court, prosecutor or law enforcement included</a:t>
            </a:r>
          </a:p>
          <a:p>
            <a:pPr lvl="1" eaLnBrk="1" hangingPunct="1"/>
            <a:r>
              <a:rPr lang="en-US" i="1" dirty="0" smtClean="0"/>
              <a:t>usually in the initial phase</a:t>
            </a:r>
          </a:p>
          <a:p>
            <a:pPr algn="just" eaLnBrk="1" hangingPunct="1"/>
            <a:r>
              <a:rPr lang="en-US" dirty="0" smtClean="0"/>
              <a:t>It should lead to mending the relations broken by the crime</a:t>
            </a:r>
          </a:p>
          <a:p>
            <a:pPr lvl="1" eaLnBrk="1" hangingPunct="1"/>
            <a:r>
              <a:rPr lang="en-US" dirty="0" smtClean="0"/>
              <a:t>more of a negotiation and facilitation than of a legal process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Mediation - purpose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Ideal outcome:</a:t>
            </a:r>
          </a:p>
          <a:p>
            <a:pPr lvl="1" eaLnBrk="1" hangingPunct="1"/>
            <a:r>
              <a:rPr lang="en-US" i="1" dirty="0" smtClean="0"/>
              <a:t>the perpetrator accepts his/hers responsibility</a:t>
            </a:r>
          </a:p>
          <a:p>
            <a:pPr lvl="1" eaLnBrk="1" hangingPunct="1"/>
            <a:r>
              <a:rPr lang="en-US" i="1" dirty="0" smtClean="0"/>
              <a:t>the victim deals with his/hers negative experience of being a target to a crime</a:t>
            </a:r>
          </a:p>
          <a:p>
            <a:pPr lvl="1" eaLnBrk="1" hangingPunct="1"/>
            <a:r>
              <a:rPr lang="en-US" i="1" dirty="0" smtClean="0"/>
              <a:t>there is a legally binding arrangement o</a:t>
            </a:r>
            <a:r>
              <a:rPr lang="cs-CZ" i="1" dirty="0" smtClean="0"/>
              <a:t>n</a:t>
            </a:r>
            <a:r>
              <a:rPr lang="en-US" i="1" dirty="0" smtClean="0"/>
              <a:t> compensation or reparation </a:t>
            </a:r>
          </a:p>
          <a:p>
            <a:pPr lvl="1" eaLnBrk="1" hangingPunct="1"/>
            <a:r>
              <a:rPr lang="en-US" i="1" dirty="0" smtClean="0"/>
              <a:t>the is a solid ground for a swift and effective criminal trial (if needed)</a:t>
            </a:r>
          </a:p>
          <a:p>
            <a:pPr marL="342900" lvl="1" indent="-342900" eaLnBrk="1" hangingPunct="1">
              <a:buFont typeface="Arial" charset="0"/>
              <a:buChar char="•"/>
            </a:pPr>
            <a:r>
              <a:rPr lang="en-US" sz="3200" dirty="0" smtClean="0"/>
              <a:t>Reality is usually far from that</a:t>
            </a:r>
          </a:p>
          <a:p>
            <a:pPr lvl="1" eaLnBrk="1" hangingPunct="1"/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Mediation - means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Supervised and hosted by a professional</a:t>
            </a:r>
          </a:p>
          <a:p>
            <a:pPr lvl="1" eaLnBrk="1" hangingPunct="1"/>
            <a:r>
              <a:rPr lang="en-US" i="1" dirty="0" smtClean="0"/>
              <a:t>form of a mediated dialogue</a:t>
            </a:r>
          </a:p>
          <a:p>
            <a:pPr lvl="1" eaLnBrk="1" hangingPunct="1"/>
            <a:r>
              <a:rPr lang="en-US" i="1" dirty="0" smtClean="0"/>
              <a:t>no formal rules</a:t>
            </a:r>
          </a:p>
          <a:p>
            <a:pPr marL="342900" lvl="1" indent="-342900" eaLnBrk="1" hangingPunct="1">
              <a:buFont typeface="Arial" charset="0"/>
              <a:buChar char="•"/>
            </a:pPr>
            <a:r>
              <a:rPr lang="en-US" sz="3200" dirty="0" smtClean="0"/>
              <a:t>Strictly voluntary</a:t>
            </a:r>
          </a:p>
          <a:p>
            <a:pPr lvl="1" eaLnBrk="1" hangingPunct="1"/>
            <a:r>
              <a:rPr lang="en-US" i="1" dirty="0" smtClean="0"/>
              <a:t>both for the victim and the defendant</a:t>
            </a:r>
          </a:p>
          <a:p>
            <a:pPr lvl="1" eaLnBrk="1" hangingPunct="1"/>
            <a:r>
              <a:rPr lang="en-US" i="1" dirty="0" smtClean="0"/>
              <a:t>if the parties want, there can be an agreement of compensation as a result</a:t>
            </a:r>
          </a:p>
          <a:p>
            <a:pPr marL="342900" lvl="1" indent="-342900" eaLnBrk="1" hangingPunct="1">
              <a:buFont typeface="Arial" charset="0"/>
              <a:buChar char="•"/>
            </a:pPr>
            <a:r>
              <a:rPr lang="en-US" sz="3200" dirty="0" smtClean="0"/>
              <a:t>The result is reported to the court/prosecutor</a:t>
            </a:r>
          </a:p>
          <a:p>
            <a:pPr lvl="1" eaLnBrk="1" hangingPunct="1"/>
            <a:r>
              <a:rPr lang="en-US" i="1" dirty="0" smtClean="0"/>
              <a:t>motivation for the defendant to attend</a:t>
            </a:r>
          </a:p>
          <a:p>
            <a:pPr marL="342900" lvl="1" indent="-342900" eaLnBrk="1" hangingPunct="1">
              <a:buFont typeface="Arial" charset="0"/>
              <a:buChar char="•"/>
            </a:pPr>
            <a:endParaRPr lang="en-US" sz="3200" dirty="0" smtClean="0"/>
          </a:p>
          <a:p>
            <a:pPr lvl="1" eaLnBrk="1" hangingPunct="1"/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1424</TotalTime>
  <Words>1028</Words>
  <Application>Microsoft Office PowerPoint</Application>
  <PresentationFormat>Předvádění na obrazovce (4:3)</PresentationFormat>
  <Paragraphs>156</Paragraphs>
  <Slides>20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3" baseType="lpstr">
      <vt:lpstr>Arial</vt:lpstr>
      <vt:lpstr>Calibri</vt:lpstr>
      <vt:lpstr>Motiv sady Office</vt:lpstr>
      <vt:lpstr>Selected Problems of Czech Criminal Law   Probation and Mediation Service Diversions in the Criminal Procedure  Jan Provazník  Autumn 2017</vt:lpstr>
      <vt:lpstr>Probation - term</vt:lpstr>
      <vt:lpstr>Probation - means</vt:lpstr>
      <vt:lpstr>Parole - term</vt:lpstr>
      <vt:lpstr>Parole - purpose</vt:lpstr>
      <vt:lpstr>Parole - means</vt:lpstr>
      <vt:lpstr>Mediation - term</vt:lpstr>
      <vt:lpstr>Mediation - purpose</vt:lpstr>
      <vt:lpstr>Mediation - means</vt:lpstr>
      <vt:lpstr>Institutions of probation</vt:lpstr>
      <vt:lpstr>Principles of probation work</vt:lpstr>
      <vt:lpstr>Principles of probation work II</vt:lpstr>
      <vt:lpstr>Probation and Mediation Service  in 2016</vt:lpstr>
      <vt:lpstr>Diversion in the criminal procedure</vt:lpstr>
      <vt:lpstr>Diversions in the Czech republic</vt:lpstr>
      <vt:lpstr>Conditional stay of proceedings</vt:lpstr>
      <vt:lpstr>Settlement</vt:lpstr>
      <vt:lpstr>Withdrawal from a criminal proceedings</vt:lpstr>
      <vt:lpstr>Agreement on guilt and punishment</vt:lpstr>
      <vt:lpstr>Questions?   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uživatel</dc:creator>
  <cp:lastModifiedBy>Jan Provazník</cp:lastModifiedBy>
  <cp:revision>150</cp:revision>
  <dcterms:created xsi:type="dcterms:W3CDTF">2013-11-12T20:29:31Z</dcterms:created>
  <dcterms:modified xsi:type="dcterms:W3CDTF">2017-10-24T16:19:46Z</dcterms:modified>
</cp:coreProperties>
</file>