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74" r:id="rId2"/>
    <p:sldId id="484" r:id="rId3"/>
    <p:sldId id="502" r:id="rId4"/>
    <p:sldId id="430" r:id="rId5"/>
    <p:sldId id="483" r:id="rId6"/>
    <p:sldId id="482" r:id="rId7"/>
    <p:sldId id="501" r:id="rId8"/>
    <p:sldId id="486" r:id="rId9"/>
    <p:sldId id="497" r:id="rId10"/>
    <p:sldId id="474" r:id="rId11"/>
    <p:sldId id="498" r:id="rId12"/>
    <p:sldId id="499" r:id="rId13"/>
    <p:sldId id="500" r:id="rId14"/>
    <p:sldId id="476" r:id="rId15"/>
    <p:sldId id="477" r:id="rId16"/>
    <p:sldId id="496" r:id="rId17"/>
    <p:sldId id="478" r:id="rId18"/>
    <p:sldId id="475" r:id="rId19"/>
    <p:sldId id="493" r:id="rId20"/>
    <p:sldId id="457" r:id="rId21"/>
    <p:sldId id="458" r:id="rId22"/>
    <p:sldId id="473" r:id="rId23"/>
    <p:sldId id="494" r:id="rId24"/>
    <p:sldId id="485" r:id="rId25"/>
    <p:sldId id="487" r:id="rId26"/>
    <p:sldId id="431" r:id="rId27"/>
    <p:sldId id="432" r:id="rId28"/>
    <p:sldId id="433" r:id="rId29"/>
    <p:sldId id="437" r:id="rId30"/>
    <p:sldId id="459" r:id="rId31"/>
    <p:sldId id="438" r:id="rId32"/>
    <p:sldId id="439" r:id="rId33"/>
    <p:sldId id="440" r:id="rId34"/>
    <p:sldId id="436" r:id="rId35"/>
    <p:sldId id="443" r:id="rId36"/>
    <p:sldId id="444" r:id="rId37"/>
    <p:sldId id="464" r:id="rId38"/>
    <p:sldId id="465" r:id="rId39"/>
    <p:sldId id="446" r:id="rId40"/>
    <p:sldId id="445" r:id="rId41"/>
    <p:sldId id="447" r:id="rId42"/>
    <p:sldId id="449" r:id="rId43"/>
    <p:sldId id="469" r:id="rId44"/>
    <p:sldId id="460" r:id="rId45"/>
    <p:sldId id="461" r:id="rId46"/>
    <p:sldId id="472" r:id="rId47"/>
    <p:sldId id="462" r:id="rId48"/>
    <p:sldId id="463" r:id="rId49"/>
    <p:sldId id="471" r:id="rId50"/>
    <p:sldId id="495" r:id="rId51"/>
    <p:sldId id="467" r:id="rId52"/>
    <p:sldId id="468" r:id="rId53"/>
    <p:sldId id="488" r:id="rId54"/>
    <p:sldId id="489" r:id="rId55"/>
    <p:sldId id="434" r:id="rId56"/>
    <p:sldId id="435" r:id="rId57"/>
    <p:sldId id="256"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4" autoAdjust="0"/>
  </p:normalViewPr>
  <p:slideViewPr>
    <p:cSldViewPr>
      <p:cViewPr varScale="1">
        <p:scale>
          <a:sx n="110" d="100"/>
          <a:sy n="110"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24. 9. 2017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3919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fr-BE" smtClean="0"/>
          </a:p>
        </p:txBody>
      </p:sp>
      <p:sp>
        <p:nvSpPr>
          <p:cNvPr id="20484" name="Slide Number Placeholder 3"/>
          <p:cNvSpPr>
            <a:spLocks noGrp="1"/>
          </p:cNvSpPr>
          <p:nvPr>
            <p:ph type="sldNum" sz="quarter" idx="5"/>
          </p:nvPr>
        </p:nvSpPr>
        <p:spPr>
          <a:noFill/>
        </p:spPr>
        <p:txBody>
          <a:bodyPr/>
          <a:lstStyle>
            <a:lvl1pPr defTabSz="901700" eaLnBrk="0" hangingPunct="0">
              <a:defRPr sz="2400">
                <a:solidFill>
                  <a:schemeClr val="hlink"/>
                </a:solidFill>
                <a:latin typeface="Arial" charset="0"/>
                <a:cs typeface="Arial" charset="0"/>
              </a:defRPr>
            </a:lvl1pPr>
            <a:lvl2pPr marL="742950" indent="-285750" defTabSz="901700" eaLnBrk="0" hangingPunct="0">
              <a:defRPr sz="2400">
                <a:solidFill>
                  <a:schemeClr val="hlink"/>
                </a:solidFill>
                <a:latin typeface="Arial" charset="0"/>
                <a:cs typeface="Arial" charset="0"/>
              </a:defRPr>
            </a:lvl2pPr>
            <a:lvl3pPr marL="1143000" indent="-228600" defTabSz="901700" eaLnBrk="0" hangingPunct="0">
              <a:defRPr sz="2400">
                <a:solidFill>
                  <a:schemeClr val="hlink"/>
                </a:solidFill>
                <a:latin typeface="Arial" charset="0"/>
                <a:cs typeface="Arial" charset="0"/>
              </a:defRPr>
            </a:lvl3pPr>
            <a:lvl4pPr marL="1600200" indent="-228600" defTabSz="901700" eaLnBrk="0" hangingPunct="0">
              <a:defRPr sz="2400">
                <a:solidFill>
                  <a:schemeClr val="hlink"/>
                </a:solidFill>
                <a:latin typeface="Arial" charset="0"/>
                <a:cs typeface="Arial" charset="0"/>
              </a:defRPr>
            </a:lvl4pPr>
            <a:lvl5pPr marL="2057400" indent="-228600" defTabSz="901700" eaLnBrk="0" hangingPunct="0">
              <a:defRPr sz="2400">
                <a:solidFill>
                  <a:schemeClr val="hlink"/>
                </a:solidFill>
                <a:latin typeface="Arial" charset="0"/>
                <a:cs typeface="Arial" charset="0"/>
              </a:defRPr>
            </a:lvl5pPr>
            <a:lvl6pPr marL="2514600" indent="-228600" defTabSz="901700" eaLnBrk="0" fontAlgn="base" hangingPunct="0">
              <a:spcBef>
                <a:spcPct val="0"/>
              </a:spcBef>
              <a:spcAft>
                <a:spcPct val="0"/>
              </a:spcAft>
              <a:defRPr sz="2400">
                <a:solidFill>
                  <a:schemeClr val="hlink"/>
                </a:solidFill>
                <a:latin typeface="Arial" charset="0"/>
                <a:cs typeface="Arial" charset="0"/>
              </a:defRPr>
            </a:lvl6pPr>
            <a:lvl7pPr marL="2971800" indent="-228600" defTabSz="901700" eaLnBrk="0" fontAlgn="base" hangingPunct="0">
              <a:spcBef>
                <a:spcPct val="0"/>
              </a:spcBef>
              <a:spcAft>
                <a:spcPct val="0"/>
              </a:spcAft>
              <a:defRPr sz="2400">
                <a:solidFill>
                  <a:schemeClr val="hlink"/>
                </a:solidFill>
                <a:latin typeface="Arial" charset="0"/>
                <a:cs typeface="Arial" charset="0"/>
              </a:defRPr>
            </a:lvl7pPr>
            <a:lvl8pPr marL="3429000" indent="-228600" defTabSz="901700" eaLnBrk="0" fontAlgn="base" hangingPunct="0">
              <a:spcBef>
                <a:spcPct val="0"/>
              </a:spcBef>
              <a:spcAft>
                <a:spcPct val="0"/>
              </a:spcAft>
              <a:defRPr sz="2400">
                <a:solidFill>
                  <a:schemeClr val="hlink"/>
                </a:solidFill>
                <a:latin typeface="Arial" charset="0"/>
                <a:cs typeface="Arial" charset="0"/>
              </a:defRPr>
            </a:lvl8pPr>
            <a:lvl9pPr marL="3886200" indent="-228600" defTabSz="901700" eaLnBrk="0" fontAlgn="base" hangingPunct="0">
              <a:spcBef>
                <a:spcPct val="0"/>
              </a:spcBef>
              <a:spcAft>
                <a:spcPct val="0"/>
              </a:spcAft>
              <a:defRPr sz="2400">
                <a:solidFill>
                  <a:schemeClr val="hlink"/>
                </a:solidFill>
                <a:latin typeface="Arial" charset="0"/>
                <a:cs typeface="Arial" charset="0"/>
              </a:defRPr>
            </a:lvl9pPr>
          </a:lstStyle>
          <a:p>
            <a:pPr eaLnBrk="1" hangingPunct="1"/>
            <a:fld id="{3B34E223-0556-44A8-B9B0-214EE19418D1}" type="slidenum">
              <a:rPr lang="en-US" altLang="ja-JP" sz="1300" smtClean="0">
                <a:solidFill>
                  <a:schemeClr val="tx1"/>
                </a:solidFill>
              </a:rPr>
              <a:pPr eaLnBrk="1" hangingPunct="1"/>
              <a:t>44</a:t>
            </a:fld>
            <a:endParaRPr lang="en-US" altLang="ja-JP" sz="1300" smtClean="0">
              <a:solidFill>
                <a:schemeClr val="tx1"/>
              </a:solidFill>
            </a:endParaRPr>
          </a:p>
        </p:txBody>
      </p:sp>
    </p:spTree>
    <p:extLst>
      <p:ext uri="{BB962C8B-B14F-4D97-AF65-F5344CB8AC3E}">
        <p14:creationId xmlns:p14="http://schemas.microsoft.com/office/powerpoint/2010/main" val="317602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120" y="8684173"/>
            <a:ext cx="2972280" cy="4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7" rIns="91275" bIns="45637" anchor="b"/>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algn="r" eaLnBrk="1" hangingPunct="1"/>
            <a:fld id="{5FFF2FDC-912C-4E44-ABE3-9A97E692B2CE}" type="slidenum">
              <a:rPr lang="en-US" sz="1200">
                <a:solidFill>
                  <a:schemeClr val="tx1"/>
                </a:solidFill>
              </a:rPr>
              <a:pPr algn="r" eaLnBrk="1" hangingPunct="1"/>
              <a:t>45</a:t>
            </a:fld>
            <a:endParaRPr lang="en-US" sz="120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80091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120" y="8684173"/>
            <a:ext cx="2972280" cy="4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7" rIns="91275" bIns="45637" anchor="b"/>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algn="r" eaLnBrk="1" hangingPunct="1"/>
            <a:fld id="{5FFF2FDC-912C-4E44-ABE3-9A97E692B2CE}" type="slidenum">
              <a:rPr lang="en-US" sz="1200">
                <a:solidFill>
                  <a:schemeClr val="tx1"/>
                </a:solidFill>
              </a:rPr>
              <a:pPr algn="r" eaLnBrk="1" hangingPunct="1"/>
              <a:t>46</a:t>
            </a:fld>
            <a:endParaRPr lang="en-US" sz="120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303382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fr-BE" smtClean="0"/>
          </a:p>
        </p:txBody>
      </p:sp>
      <p:sp>
        <p:nvSpPr>
          <p:cNvPr id="22532" name="Slide Number Placeholder 3"/>
          <p:cNvSpPr>
            <a:spLocks noGrp="1"/>
          </p:cNvSpPr>
          <p:nvPr>
            <p:ph type="sldNum" sz="quarter" idx="5"/>
          </p:nvPr>
        </p:nvSpPr>
        <p:spPr>
          <a:noFill/>
        </p:spPr>
        <p:txBody>
          <a:bodyPr/>
          <a:lstStyle>
            <a:lvl1pPr defTabSz="901700" eaLnBrk="0" hangingPunct="0">
              <a:defRPr sz="2400">
                <a:solidFill>
                  <a:schemeClr val="hlink"/>
                </a:solidFill>
                <a:latin typeface="Arial" charset="0"/>
                <a:cs typeface="Arial" charset="0"/>
              </a:defRPr>
            </a:lvl1pPr>
            <a:lvl2pPr marL="742950" indent="-285750" defTabSz="901700" eaLnBrk="0" hangingPunct="0">
              <a:defRPr sz="2400">
                <a:solidFill>
                  <a:schemeClr val="hlink"/>
                </a:solidFill>
                <a:latin typeface="Arial" charset="0"/>
                <a:cs typeface="Arial" charset="0"/>
              </a:defRPr>
            </a:lvl2pPr>
            <a:lvl3pPr marL="1143000" indent="-228600" defTabSz="901700" eaLnBrk="0" hangingPunct="0">
              <a:defRPr sz="2400">
                <a:solidFill>
                  <a:schemeClr val="hlink"/>
                </a:solidFill>
                <a:latin typeface="Arial" charset="0"/>
                <a:cs typeface="Arial" charset="0"/>
              </a:defRPr>
            </a:lvl3pPr>
            <a:lvl4pPr marL="1600200" indent="-228600" defTabSz="901700" eaLnBrk="0" hangingPunct="0">
              <a:defRPr sz="2400">
                <a:solidFill>
                  <a:schemeClr val="hlink"/>
                </a:solidFill>
                <a:latin typeface="Arial" charset="0"/>
                <a:cs typeface="Arial" charset="0"/>
              </a:defRPr>
            </a:lvl4pPr>
            <a:lvl5pPr marL="2057400" indent="-228600" defTabSz="901700" eaLnBrk="0" hangingPunct="0">
              <a:defRPr sz="2400">
                <a:solidFill>
                  <a:schemeClr val="hlink"/>
                </a:solidFill>
                <a:latin typeface="Arial" charset="0"/>
                <a:cs typeface="Arial" charset="0"/>
              </a:defRPr>
            </a:lvl5pPr>
            <a:lvl6pPr marL="2514600" indent="-228600" defTabSz="901700" eaLnBrk="0" fontAlgn="base" hangingPunct="0">
              <a:spcBef>
                <a:spcPct val="0"/>
              </a:spcBef>
              <a:spcAft>
                <a:spcPct val="0"/>
              </a:spcAft>
              <a:defRPr sz="2400">
                <a:solidFill>
                  <a:schemeClr val="hlink"/>
                </a:solidFill>
                <a:latin typeface="Arial" charset="0"/>
                <a:cs typeface="Arial" charset="0"/>
              </a:defRPr>
            </a:lvl6pPr>
            <a:lvl7pPr marL="2971800" indent="-228600" defTabSz="901700" eaLnBrk="0" fontAlgn="base" hangingPunct="0">
              <a:spcBef>
                <a:spcPct val="0"/>
              </a:spcBef>
              <a:spcAft>
                <a:spcPct val="0"/>
              </a:spcAft>
              <a:defRPr sz="2400">
                <a:solidFill>
                  <a:schemeClr val="hlink"/>
                </a:solidFill>
                <a:latin typeface="Arial" charset="0"/>
                <a:cs typeface="Arial" charset="0"/>
              </a:defRPr>
            </a:lvl7pPr>
            <a:lvl8pPr marL="3429000" indent="-228600" defTabSz="901700" eaLnBrk="0" fontAlgn="base" hangingPunct="0">
              <a:spcBef>
                <a:spcPct val="0"/>
              </a:spcBef>
              <a:spcAft>
                <a:spcPct val="0"/>
              </a:spcAft>
              <a:defRPr sz="2400">
                <a:solidFill>
                  <a:schemeClr val="hlink"/>
                </a:solidFill>
                <a:latin typeface="Arial" charset="0"/>
                <a:cs typeface="Arial" charset="0"/>
              </a:defRPr>
            </a:lvl8pPr>
            <a:lvl9pPr marL="3886200" indent="-228600" defTabSz="901700" eaLnBrk="0" fontAlgn="base" hangingPunct="0">
              <a:spcBef>
                <a:spcPct val="0"/>
              </a:spcBef>
              <a:spcAft>
                <a:spcPct val="0"/>
              </a:spcAft>
              <a:defRPr sz="2400">
                <a:solidFill>
                  <a:schemeClr val="hlink"/>
                </a:solidFill>
                <a:latin typeface="Arial" charset="0"/>
                <a:cs typeface="Arial" charset="0"/>
              </a:defRPr>
            </a:lvl9pPr>
          </a:lstStyle>
          <a:p>
            <a:pPr eaLnBrk="1" hangingPunct="1"/>
            <a:fld id="{4FA3F347-9463-4495-8FDE-08D1B74695A3}" type="slidenum">
              <a:rPr lang="en-US" altLang="ja-JP" sz="1300" smtClean="0">
                <a:solidFill>
                  <a:schemeClr val="tx1"/>
                </a:solidFill>
              </a:rPr>
              <a:pPr eaLnBrk="1" hangingPunct="1"/>
              <a:t>47</a:t>
            </a:fld>
            <a:endParaRPr lang="en-US" altLang="ja-JP" sz="1300" smtClean="0">
              <a:solidFill>
                <a:schemeClr val="tx1"/>
              </a:solidFill>
            </a:endParaRPr>
          </a:p>
        </p:txBody>
      </p:sp>
    </p:spTree>
    <p:extLst>
      <p:ext uri="{BB962C8B-B14F-4D97-AF65-F5344CB8AC3E}">
        <p14:creationId xmlns:p14="http://schemas.microsoft.com/office/powerpoint/2010/main" val="60908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981200"/>
            <a:ext cx="8229600" cy="3886200"/>
          </a:xfrm>
        </p:spPr>
        <p:txBody>
          <a:bodyPr/>
          <a:lstStyle/>
          <a:p>
            <a:pPr lvl="0"/>
            <a:endParaRPr lang="cs-CZ"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hu-HU"/>
          </a:p>
        </p:txBody>
      </p:sp>
      <p:sp>
        <p:nvSpPr>
          <p:cNvPr id="5" name="Rectangle 3"/>
          <p:cNvSpPr>
            <a:spLocks noGrp="1" noChangeArrowheads="1"/>
          </p:cNvSpPr>
          <p:nvPr>
            <p:ph type="sldNum" sz="quarter" idx="11"/>
          </p:nvPr>
        </p:nvSpPr>
        <p:spPr>
          <a:ln/>
        </p:spPr>
        <p:txBody>
          <a:bodyPr/>
          <a:lstStyle>
            <a:lvl1pPr>
              <a:defRPr/>
            </a:lvl1pPr>
          </a:lstStyle>
          <a:p>
            <a:pPr>
              <a:defRPr/>
            </a:pPr>
            <a:fld id="{E3517AD5-684B-413D-A462-8F031A459CEF}" type="slidenum">
              <a:rPr lang="hu-HU"/>
              <a:pPr>
                <a:defRPr/>
              </a:pPr>
              <a:t>‹#›</a:t>
            </a:fld>
            <a:endParaRPr lang="hu-HU"/>
          </a:p>
        </p:txBody>
      </p:sp>
      <p:sp>
        <p:nvSpPr>
          <p:cNvPr id="6" name="Rectangle 16"/>
          <p:cNvSpPr>
            <a:spLocks noGrp="1" noChangeArrowheads="1"/>
          </p:cNvSpPr>
          <p:nvPr>
            <p:ph type="dt" sz="half" idx="12"/>
          </p:nvPr>
        </p:nvSpPr>
        <p:spPr>
          <a:ln/>
        </p:spPr>
        <p:txBody>
          <a:bodyPr/>
          <a:lstStyle>
            <a:lvl1pPr>
              <a:defRPr/>
            </a:lvl1pPr>
          </a:lstStyle>
          <a:p>
            <a:pPr>
              <a:defRPr/>
            </a:pPr>
            <a:endParaRPr lang="hu-HU"/>
          </a:p>
        </p:txBody>
      </p:sp>
    </p:spTree>
    <p:extLst>
      <p:ext uri="{BB962C8B-B14F-4D97-AF65-F5344CB8AC3E}">
        <p14:creationId xmlns:p14="http://schemas.microsoft.com/office/powerpoint/2010/main" val="40531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24. 9. 2017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24. 9. 2017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s://www.youtube.com/watch?v=XgnXwrsMBUs" TargetMode="External"/><Relationship Id="rId5" Type="http://schemas.openxmlformats.org/officeDocument/2006/relationships/hyperlink" Target="http://curia.europa.eu/" TargetMode="External"/><Relationship Id="rId4" Type="http://schemas.openxmlformats.org/officeDocument/2006/relationships/hyperlink" Target="http://eur-lex.europa.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youtube.com/watch?v=uTEMFKKuKxE"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www.last.fm/group/ALF+-+Animal+Liberation+Front&amp;ei=SFfwVJfXGYfJPJTUgcgM&amp;bvm=bv.87269000,d.bGQ&amp;psig=AFQjCNG4BF_cVzWyDL-YsuFVb80je7x9aA&amp;ust=1425123458771899" TargetMode="External"/><Relationship Id="rId5" Type="http://schemas.openxmlformats.org/officeDocument/2006/relationships/image" Target="../media/image5.jpeg"/><Relationship Id="rId4" Type="http://schemas.openxmlformats.org/officeDocument/2006/relationships/hyperlink" Target="http://www.google.cz/url?sa=i&amp;rct=j&amp;q=&amp;esrc=s&amp;frm=1&amp;source=images&amp;cd=&amp;cad=rja&amp;uact=8&amp;ved=0CAcQjRw&amp;url=http://www.theguardian.com/environment/blog/2008/nov/10/activists-kingsnorth&amp;ei=GVfwVJbZFsX2O9fBgNAH&amp;bvm=bv.87269000,d.bGQ&amp;psig=AFQjCNG4BF_cVzWyDL-YsuFVb80je7x9aA&amp;ust=1425123458771899"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113152" y="2899322"/>
            <a:ext cx="7128792" cy="1706705"/>
          </a:xfrm>
        </p:spPr>
        <p:txBody>
          <a:bodyPr>
            <a:normAutofit fontScale="77500" lnSpcReduction="20000"/>
          </a:bodyPr>
          <a:lstStyle/>
          <a:p>
            <a:pPr algn="l"/>
            <a:r>
              <a:rPr lang="en-US" sz="3600" dirty="0"/>
              <a:t>Environmental policy of EU, its history and development, aims and </a:t>
            </a:r>
            <a:r>
              <a:rPr lang="en-US" sz="3600" dirty="0" smtClean="0"/>
              <a:t>instruments.</a:t>
            </a:r>
            <a:endParaRPr lang="cs-CZ" sz="3600" dirty="0" smtClean="0"/>
          </a:p>
          <a:p>
            <a:pPr algn="l"/>
            <a:r>
              <a:rPr lang="en-US" sz="3600" dirty="0" smtClean="0"/>
              <a:t>The </a:t>
            </a:r>
            <a:r>
              <a:rPr lang="en-US" sz="3600" dirty="0"/>
              <a:t>role of </a:t>
            </a:r>
            <a:r>
              <a:rPr lang="cs-CZ" sz="3600" dirty="0" err="1" smtClean="0"/>
              <a:t>the</a:t>
            </a:r>
            <a:r>
              <a:rPr lang="cs-CZ" sz="3600" dirty="0" smtClean="0"/>
              <a:t> </a:t>
            </a:r>
            <a:r>
              <a:rPr lang="en-US" sz="3600" dirty="0" smtClean="0"/>
              <a:t>environmental </a:t>
            </a:r>
            <a:r>
              <a:rPr lang="en-US" sz="3600" dirty="0"/>
              <a:t>action plans. </a:t>
            </a:r>
          </a:p>
          <a:p>
            <a:pPr algn="l"/>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11463"/>
            <a:ext cx="3301713" cy="14544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91348" y="1551063"/>
            <a:ext cx="7772400" cy="1470025"/>
          </a:xfrm>
        </p:spPr>
        <p:txBody>
          <a:bodyPr>
            <a:normAutofit/>
          </a:bodyPr>
          <a:lstStyle/>
          <a:p>
            <a:pPr algn="l"/>
            <a:r>
              <a:rPr lang="cs-CZ" sz="3200" b="1" dirty="0" smtClean="0"/>
              <a:t>BASICS OF THE EU ENVIRONMENTAL LAW</a:t>
            </a:r>
            <a:endParaRPr lang="cs-CZ" sz="3200" b="1" dirty="0"/>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err="1" smtClean="0"/>
              <a:t>Autumn</a:t>
            </a:r>
            <a:r>
              <a:rPr lang="cs-CZ" b="1" dirty="0" smtClean="0"/>
              <a:t> </a:t>
            </a:r>
            <a:r>
              <a:rPr lang="cs-CZ" b="1" dirty="0" smtClean="0"/>
              <a:t>2017</a:t>
            </a:r>
            <a:endParaRPr lang="cs-CZ" b="1" dirty="0"/>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a:p>
        </p:txBody>
      </p:sp>
      <p:pic>
        <p:nvPicPr>
          <p:cNvPr id="3" name="Obrázek 2"/>
          <p:cNvPicPr>
            <a:picLocks noChangeAspect="1"/>
          </p:cNvPicPr>
          <p:nvPr/>
        </p:nvPicPr>
        <p:blipFill>
          <a:blip r:embed="rId4"/>
          <a:stretch>
            <a:fillRect/>
          </a:stretch>
        </p:blipFill>
        <p:spPr>
          <a:xfrm>
            <a:off x="-14263" y="-99392"/>
            <a:ext cx="7991475" cy="7038975"/>
          </a:xfrm>
          <a:prstGeom prst="rect">
            <a:avLst/>
          </a:prstGeom>
        </p:spPr>
      </p:pic>
    </p:spTree>
    <p:extLst>
      <p:ext uri="{BB962C8B-B14F-4D97-AF65-F5344CB8AC3E}">
        <p14:creationId xmlns:p14="http://schemas.microsoft.com/office/powerpoint/2010/main" val="200262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191 </a:t>
            </a:r>
            <a:r>
              <a:rPr lang="en-US" sz="2400" dirty="0" smtClean="0"/>
              <a:t>(2</a:t>
            </a:r>
            <a:r>
              <a:rPr lang="en-US" sz="2400" dirty="0"/>
              <a:t>) </a:t>
            </a:r>
            <a:r>
              <a:rPr lang="cs-CZ" sz="2400" dirty="0" smtClean="0"/>
              <a:t>TFEU: </a:t>
            </a:r>
            <a:r>
              <a:rPr lang="en-US" sz="2400" dirty="0" smtClean="0"/>
              <a:t>Community </a:t>
            </a:r>
            <a:r>
              <a:rPr lang="en-US" sz="2400" dirty="0"/>
              <a:t>policy on the environment shall </a:t>
            </a:r>
            <a:r>
              <a:rPr lang="en-US" sz="2400" b="1" u="sng" dirty="0"/>
              <a:t>aim at a high level of protection</a:t>
            </a:r>
            <a:r>
              <a:rPr lang="en-US" sz="2400" dirty="0"/>
              <a:t> taking into account the </a:t>
            </a:r>
            <a:r>
              <a:rPr lang="en-US" sz="2400" u="sng" dirty="0"/>
              <a:t>diversity of situations in the various regions of the Community</a:t>
            </a:r>
            <a:r>
              <a:rPr lang="en-US" sz="2400" dirty="0"/>
              <a:t>. It shall be based on the </a:t>
            </a:r>
            <a:r>
              <a:rPr lang="en-US" sz="2400" u="sng" dirty="0"/>
              <a:t>precautionary principle </a:t>
            </a:r>
            <a:r>
              <a:rPr lang="en-US" sz="2400" dirty="0"/>
              <a:t>and on the principles that </a:t>
            </a:r>
            <a:r>
              <a:rPr lang="en-US" sz="2400" u="sng" dirty="0"/>
              <a:t>preventive action </a:t>
            </a:r>
            <a:r>
              <a:rPr lang="en-US" sz="2400" dirty="0"/>
              <a:t>should be taken, that environmental </a:t>
            </a:r>
            <a:r>
              <a:rPr lang="en-US" sz="2400" u="sng" dirty="0"/>
              <a:t>damage should as a priority be rectified at source </a:t>
            </a:r>
            <a:r>
              <a:rPr lang="en-US" sz="2400" dirty="0"/>
              <a:t>and that the </a:t>
            </a:r>
            <a:r>
              <a:rPr lang="en-US" sz="2400" u="sng" dirty="0"/>
              <a:t>polluter should pay</a:t>
            </a:r>
            <a:r>
              <a:rPr lang="en-US" sz="2400" dirty="0"/>
              <a:t>. Environmental protection requirements must be </a:t>
            </a:r>
            <a:r>
              <a:rPr lang="en-US" sz="2400" u="sng" dirty="0"/>
              <a:t>integrated</a:t>
            </a:r>
            <a:r>
              <a:rPr lang="en-US" sz="2400" dirty="0"/>
              <a:t> into the definition and implementation of other Community policies. </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646331"/>
          </a:xfrm>
          <a:prstGeom prst="rect">
            <a:avLst/>
          </a:prstGeom>
          <a:noFill/>
        </p:spPr>
        <p:txBody>
          <a:bodyPr wrap="square" rtlCol="0">
            <a:spAutoFit/>
          </a:bodyPr>
          <a:lstStyle/>
          <a:p>
            <a:r>
              <a:rPr lang="cs-CZ" sz="3600" dirty="0" smtClean="0"/>
              <a:t>EU </a:t>
            </a:r>
            <a:r>
              <a:rPr lang="cs-CZ" sz="3600" dirty="0" err="1" smtClean="0"/>
              <a:t>Environmental</a:t>
            </a:r>
            <a:r>
              <a:rPr lang="cs-CZ" sz="3600" dirty="0" smtClean="0"/>
              <a:t> </a:t>
            </a:r>
            <a:r>
              <a:rPr lang="cs-CZ" sz="3600" dirty="0" err="1" smtClean="0"/>
              <a:t>Policy</a:t>
            </a:r>
            <a:r>
              <a:rPr lang="cs-CZ" sz="3600" dirty="0" smtClean="0"/>
              <a:t> - </a:t>
            </a:r>
            <a:r>
              <a:rPr lang="cs-CZ" sz="3600" dirty="0" err="1" smtClean="0"/>
              <a:t>Principles</a:t>
            </a:r>
            <a:endParaRPr lang="cs-CZ" sz="3600" dirty="0"/>
          </a:p>
        </p:txBody>
      </p:sp>
    </p:spTree>
    <p:extLst>
      <p:ext uri="{BB962C8B-B14F-4D97-AF65-F5344CB8AC3E}">
        <p14:creationId xmlns:p14="http://schemas.microsoft.com/office/powerpoint/2010/main" val="53672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lnSpc>
                <a:spcPct val="90000"/>
              </a:lnSpc>
            </a:pPr>
            <a:r>
              <a:rPr lang="hu-HU" sz="2000" dirty="0">
                <a:ea typeface="ＭＳ Ｐゴシック" pitchFamily="34" charset="-128"/>
              </a:rPr>
              <a:t>(1) </a:t>
            </a:r>
            <a:r>
              <a:rPr lang="hu-HU" sz="2000" b="1" dirty="0">
                <a:ea typeface="ＭＳ Ｐゴシック" pitchFamily="34" charset="-128"/>
              </a:rPr>
              <a:t>The Council</a:t>
            </a:r>
            <a:r>
              <a:rPr lang="hu-HU" sz="2000" dirty="0">
                <a:ea typeface="ＭＳ Ｐゴシック" pitchFamily="34" charset="-128"/>
              </a:rPr>
              <a:t>, consulting the Economic and Social Committee, shall decide what action is to be taken by the Community in order to achieve the objectives referred to in Article 191. </a:t>
            </a:r>
          </a:p>
          <a:p>
            <a:pPr>
              <a:lnSpc>
                <a:spcPct val="90000"/>
              </a:lnSpc>
              <a:buFont typeface="Wingdings" pitchFamily="2" charset="2"/>
              <a:buNone/>
            </a:pPr>
            <a:r>
              <a:rPr lang="hu-HU" sz="2000" dirty="0">
                <a:ea typeface="ＭＳ Ｐゴシック" pitchFamily="34" charset="-128"/>
              </a:rPr>
              <a:t>-  </a:t>
            </a:r>
            <a:r>
              <a:rPr lang="hu-HU" sz="2000" u="sng" dirty="0">
                <a:ea typeface="ＭＳ Ｐゴシック" pitchFamily="34" charset="-128"/>
              </a:rPr>
              <a:t>provisions primarily of a fiscal nature</a:t>
            </a:r>
            <a:r>
              <a:rPr lang="hu-HU" sz="2000" dirty="0">
                <a:ea typeface="ＭＳ Ｐゴシック" pitchFamily="34" charset="-128"/>
              </a:rPr>
              <a:t>;</a:t>
            </a:r>
          </a:p>
          <a:p>
            <a:pPr>
              <a:lnSpc>
                <a:spcPct val="90000"/>
              </a:lnSpc>
              <a:buFont typeface="Wingdings" pitchFamily="2" charset="2"/>
              <a:buNone/>
            </a:pPr>
            <a:r>
              <a:rPr lang="hu-HU" sz="2000" dirty="0">
                <a:ea typeface="ＭＳ Ｐゴシック" pitchFamily="34" charset="-128"/>
              </a:rPr>
              <a:t>-  </a:t>
            </a:r>
            <a:r>
              <a:rPr lang="hu-HU" sz="2000" u="sng" dirty="0">
                <a:ea typeface="ＭＳ Ｐゴシック" pitchFamily="34" charset="-128"/>
              </a:rPr>
              <a:t>measures concerning town and country planning</a:t>
            </a:r>
            <a:r>
              <a:rPr lang="hu-HU" sz="2000" dirty="0">
                <a:ea typeface="ＭＳ Ｐゴシック" pitchFamily="34" charset="-128"/>
              </a:rPr>
              <a:t>, land use with the exception of waste management and measures of a general nature, and management of water resources;</a:t>
            </a:r>
          </a:p>
          <a:p>
            <a:pPr>
              <a:lnSpc>
                <a:spcPct val="90000"/>
              </a:lnSpc>
              <a:buFont typeface="Wingdings" pitchFamily="2" charset="2"/>
              <a:buNone/>
            </a:pPr>
            <a:r>
              <a:rPr lang="hu-HU" sz="2000" dirty="0">
                <a:ea typeface="ＭＳ Ｐゴシック" pitchFamily="34" charset="-128"/>
              </a:rPr>
              <a:t>-  </a:t>
            </a:r>
            <a:r>
              <a:rPr lang="hu-HU" sz="2000" u="sng" dirty="0">
                <a:ea typeface="ＭＳ Ｐゴシック" pitchFamily="34" charset="-128"/>
              </a:rPr>
              <a:t>measures significantly affecting a Member State's choice between different energy sources and the general structure of its energy supply</a:t>
            </a:r>
            <a:r>
              <a:rPr lang="hu-HU" sz="2000" dirty="0">
                <a:ea typeface="ＭＳ Ｐゴシック" pitchFamily="34" charset="-128"/>
              </a:rPr>
              <a:t>. </a:t>
            </a:r>
            <a:endParaRPr lang="hu-HU" sz="2000" dirty="0" smtClean="0">
              <a:ea typeface="ＭＳ Ｐゴシック" pitchFamily="34" charset="-128"/>
            </a:endParaRPr>
          </a:p>
          <a:p>
            <a:pPr>
              <a:lnSpc>
                <a:spcPct val="90000"/>
              </a:lnSpc>
            </a:pPr>
            <a:r>
              <a:rPr lang="hu-HU" sz="2000" dirty="0">
                <a:ea typeface="ＭＳ Ｐゴシック" pitchFamily="34" charset="-128"/>
              </a:rPr>
              <a:t>(2) Without prejudice to certain measures of a Community nature, the Member States shall finance and implement the environment policy.</a:t>
            </a:r>
          </a:p>
          <a:p>
            <a:pPr>
              <a:lnSpc>
                <a:spcPct val="90000"/>
              </a:lnSpc>
            </a:pPr>
            <a:r>
              <a:rPr lang="hu-HU" sz="2000" dirty="0">
                <a:ea typeface="ＭＳ Ｐゴシック" pitchFamily="34" charset="-128"/>
              </a:rPr>
              <a:t>(3) Without prejudice to the principle that the polluter should pay, if a measure based on the provisions of paragraph 1 involves costs deemed disproportionate for the public authorities of a Member State, the Council shall, in the act adopting that measure, lay down appropriate provisions in the form of:</a:t>
            </a:r>
          </a:p>
          <a:p>
            <a:pPr>
              <a:lnSpc>
                <a:spcPct val="90000"/>
              </a:lnSpc>
              <a:buFont typeface="Wingdings" pitchFamily="2" charset="2"/>
              <a:buNone/>
            </a:pPr>
            <a:r>
              <a:rPr lang="hu-HU" sz="2000" dirty="0">
                <a:ea typeface="ＭＳ Ｐゴシック" pitchFamily="34" charset="-128"/>
              </a:rPr>
              <a:t>-  temporary derogations and/or</a:t>
            </a:r>
          </a:p>
          <a:p>
            <a:pPr>
              <a:lnSpc>
                <a:spcPct val="90000"/>
              </a:lnSpc>
              <a:buFont typeface="Wingdings" pitchFamily="2" charset="2"/>
              <a:buNone/>
            </a:pPr>
            <a:r>
              <a:rPr lang="hu-HU" sz="2000" dirty="0">
                <a:ea typeface="ＭＳ Ｐゴシック" pitchFamily="34" charset="-128"/>
              </a:rPr>
              <a:t>-  financial support from the Cohesion Fund</a:t>
            </a:r>
          </a:p>
          <a:p>
            <a:pPr>
              <a:lnSpc>
                <a:spcPct val="90000"/>
              </a:lnSpc>
              <a:buFont typeface="Wingdings" pitchFamily="2" charset="2"/>
              <a:buNone/>
            </a:pPr>
            <a:endParaRPr lang="hu-HU" sz="2000" dirty="0">
              <a:ea typeface="ＭＳ Ｐゴシック" pitchFamily="34" charset="-128"/>
            </a:endParaRPr>
          </a:p>
          <a:p>
            <a:pPr marL="0" indent="0">
              <a:buNone/>
            </a:pPr>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hu-HU" sz="4000" dirty="0">
                <a:ea typeface="ＭＳ Ｐゴシック" pitchFamily="34" charset="-128"/>
              </a:rPr>
              <a:t>Article 192</a:t>
            </a:r>
            <a:endParaRPr lang="cs-CZ" sz="4000" b="1" dirty="0"/>
          </a:p>
        </p:txBody>
      </p:sp>
    </p:spTree>
    <p:extLst>
      <p:ext uri="{BB962C8B-B14F-4D97-AF65-F5344CB8AC3E}">
        <p14:creationId xmlns:p14="http://schemas.microsoft.com/office/powerpoint/2010/main" val="53553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hu-HU" sz="2400" b="1" dirty="0">
                <a:ea typeface="ＭＳ Ｐゴシック" pitchFamily="34" charset="-128"/>
              </a:rPr>
              <a:t>The protective measures adopted pursuant to Article 192 shall not prevent any Member State from maintaining or introducing more stringent protective measures. Such measures must be compatible with this Treaty. They shall be notified to the Commission</a:t>
            </a:r>
            <a:r>
              <a:rPr lang="hu-HU" sz="2400" b="1" dirty="0" smtClean="0">
                <a:ea typeface="ＭＳ Ｐゴシック" pitchFamily="34" charset="-128"/>
              </a:rPr>
              <a:t>.</a:t>
            </a:r>
          </a:p>
          <a:p>
            <a:endParaRPr lang="hu-HU" sz="2400" b="1" dirty="0" smtClean="0">
              <a:ea typeface="ＭＳ Ｐゴシック" pitchFamily="34" charset="-128"/>
            </a:endParaRPr>
          </a:p>
          <a:p>
            <a:r>
              <a:rPr lang="hu-HU" sz="2400" b="1" dirty="0" smtClean="0">
                <a:ea typeface="ＭＳ Ｐゴシック" pitchFamily="34" charset="-128"/>
              </a:rPr>
              <a:t>Gold-plating? </a:t>
            </a:r>
            <a:endParaRPr lang="hu-HU" sz="2400" b="1" dirty="0">
              <a:ea typeface="ＭＳ Ｐゴシック" pitchFamily="34" charset="-128"/>
            </a:endParaRPr>
          </a:p>
          <a:p>
            <a:pPr>
              <a:lnSpc>
                <a:spcPct val="90000"/>
              </a:lnSpc>
              <a:buFont typeface="Wingdings" pitchFamily="2" charset="2"/>
              <a:buNone/>
            </a:pPr>
            <a:endParaRPr lang="hu-HU" sz="2000" dirty="0">
              <a:ea typeface="ＭＳ Ｐゴシック" pitchFamily="34" charset="-128"/>
            </a:endParaRPr>
          </a:p>
          <a:p>
            <a:pPr marL="0" indent="0">
              <a:buNone/>
            </a:pPr>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hu-HU" sz="4000" dirty="0">
                <a:ea typeface="ＭＳ Ｐゴシック" pitchFamily="34" charset="-128"/>
              </a:rPr>
              <a:t>Article </a:t>
            </a:r>
            <a:r>
              <a:rPr lang="hu-HU" sz="4000" dirty="0" smtClean="0">
                <a:ea typeface="ＭＳ Ｐゴシック" pitchFamily="34" charset="-128"/>
              </a:rPr>
              <a:t>193</a:t>
            </a:r>
            <a:endParaRPr lang="cs-CZ" sz="4000" b="1" dirty="0"/>
          </a:p>
        </p:txBody>
      </p:sp>
    </p:spTree>
    <p:extLst>
      <p:ext uri="{BB962C8B-B14F-4D97-AF65-F5344CB8AC3E}">
        <p14:creationId xmlns:p14="http://schemas.microsoft.com/office/powerpoint/2010/main" val="338330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3" name="TextovéPole 2"/>
          <p:cNvSpPr txBox="1"/>
          <p:nvPr/>
        </p:nvSpPr>
        <p:spPr>
          <a:xfrm>
            <a:off x="611560" y="2132856"/>
            <a:ext cx="8075240" cy="3970318"/>
          </a:xfrm>
          <a:prstGeom prst="rect">
            <a:avLst/>
          </a:prstGeom>
          <a:noFill/>
        </p:spPr>
        <p:txBody>
          <a:bodyPr wrap="square" rtlCol="0">
            <a:spAutoFit/>
          </a:bodyPr>
          <a:lstStyle/>
          <a:p>
            <a:r>
              <a:rPr lang="en-US" sz="3600" i="1" dirty="0"/>
              <a:t>Member States </a:t>
            </a:r>
            <a:r>
              <a:rPr lang="en-US" sz="3600" b="1" i="1" dirty="0" smtClean="0"/>
              <a:t>shall classify </a:t>
            </a:r>
            <a:r>
              <a:rPr lang="en-US" sz="3600" i="1" dirty="0" smtClean="0"/>
              <a:t>in </a:t>
            </a:r>
            <a:r>
              <a:rPr lang="en-US" sz="3600" i="1" dirty="0"/>
              <a:t>particular </a:t>
            </a:r>
            <a:r>
              <a:rPr lang="en-US" sz="3600" b="1" i="1" dirty="0"/>
              <a:t>the most suitable territories </a:t>
            </a:r>
            <a:r>
              <a:rPr lang="en-US" sz="3600" i="1" dirty="0"/>
              <a:t>in number and size </a:t>
            </a:r>
            <a:r>
              <a:rPr lang="en-US" sz="3600" b="1" i="1" dirty="0"/>
              <a:t>as special protection areas </a:t>
            </a:r>
            <a:r>
              <a:rPr lang="en-US" sz="3600" i="1" dirty="0"/>
              <a:t>for the conservation of these species in the geographical sea and land area where this Directive applies</a:t>
            </a:r>
            <a:r>
              <a:rPr lang="en-US" sz="3600" i="1" dirty="0" smtClean="0"/>
              <a:t>.</a:t>
            </a:r>
            <a:endParaRPr lang="cs-CZ" sz="3600" i="1" dirty="0" smtClean="0"/>
          </a:p>
          <a:p>
            <a:endParaRPr lang="cs-CZ" sz="3600" i="1" dirty="0"/>
          </a:p>
        </p:txBody>
      </p:sp>
    </p:spTree>
    <p:extLst>
      <p:ext uri="{BB962C8B-B14F-4D97-AF65-F5344CB8AC3E}">
        <p14:creationId xmlns:p14="http://schemas.microsoft.com/office/powerpoint/2010/main" val="3218573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3" name="TextovéPole 2"/>
          <p:cNvSpPr txBox="1"/>
          <p:nvPr/>
        </p:nvSpPr>
        <p:spPr>
          <a:xfrm>
            <a:off x="611560" y="2132856"/>
            <a:ext cx="8075240" cy="3970318"/>
          </a:xfrm>
          <a:prstGeom prst="rect">
            <a:avLst/>
          </a:prstGeom>
          <a:noFill/>
        </p:spPr>
        <p:txBody>
          <a:bodyPr wrap="square" rtlCol="0">
            <a:spAutoFit/>
          </a:bodyPr>
          <a:lstStyle/>
          <a:p>
            <a:r>
              <a:rPr lang="en-US" sz="3600" i="1" dirty="0" smtClean="0"/>
              <a:t>Member </a:t>
            </a:r>
            <a:r>
              <a:rPr lang="en-US" sz="3600" i="1" dirty="0"/>
              <a:t>States shall take appropriate steps </a:t>
            </a:r>
            <a:r>
              <a:rPr lang="en-US" sz="3600" b="1" i="1" dirty="0"/>
              <a:t>to avoid pollution or deterioration </a:t>
            </a:r>
            <a:r>
              <a:rPr lang="en-US" sz="3600" i="1" dirty="0"/>
              <a:t>of habitats </a:t>
            </a:r>
            <a:r>
              <a:rPr lang="en-US" sz="3600" b="1" i="1" dirty="0"/>
              <a:t>or any disturbances </a:t>
            </a:r>
            <a:r>
              <a:rPr lang="en-US" sz="3600" i="1" dirty="0"/>
              <a:t>affecting the birds, in so far as these would be significant having regard to the objectives of this Article</a:t>
            </a:r>
            <a:r>
              <a:rPr lang="en-US" sz="3600" i="1" dirty="0" smtClean="0"/>
              <a:t>.</a:t>
            </a:r>
            <a:endParaRPr lang="cs-CZ" sz="3600" i="1" dirty="0" smtClean="0"/>
          </a:p>
          <a:p>
            <a:endParaRPr lang="cs-CZ" sz="3600" i="1" dirty="0"/>
          </a:p>
        </p:txBody>
      </p:sp>
    </p:spTree>
    <p:extLst>
      <p:ext uri="{BB962C8B-B14F-4D97-AF65-F5344CB8AC3E}">
        <p14:creationId xmlns:p14="http://schemas.microsoft.com/office/powerpoint/2010/main" val="234529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5" name="Zástupný symbol pro obsah 4"/>
          <p:cNvSpPr>
            <a:spLocks noGrp="1"/>
          </p:cNvSpPr>
          <p:nvPr>
            <p:ph idx="1"/>
          </p:nvPr>
        </p:nvSpPr>
        <p:spPr/>
        <p:txBody>
          <a:bodyPr/>
          <a:lstStyle/>
          <a:p>
            <a:endParaRPr lang="cs-CZ"/>
          </a:p>
        </p:txBody>
      </p:sp>
      <p:pic>
        <p:nvPicPr>
          <p:cNvPr id="1026" name="Picture 2" descr="Image not f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27040"/>
            <a:ext cx="54006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8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3" name="TextovéPole 2"/>
          <p:cNvSpPr txBox="1"/>
          <p:nvPr/>
        </p:nvSpPr>
        <p:spPr>
          <a:xfrm>
            <a:off x="620352" y="1052736"/>
            <a:ext cx="8272128" cy="5693866"/>
          </a:xfrm>
          <a:prstGeom prst="rect">
            <a:avLst/>
          </a:prstGeom>
          <a:noFill/>
        </p:spPr>
        <p:txBody>
          <a:bodyPr wrap="square" rtlCol="0">
            <a:spAutoFit/>
          </a:bodyPr>
          <a:lstStyle/>
          <a:p>
            <a:r>
              <a:rPr lang="en-US" sz="2800" i="1" dirty="0"/>
              <a:t>Any plan or project not directly connected with or necessary to the management of the site but </a:t>
            </a:r>
            <a:r>
              <a:rPr lang="en-US" sz="2800" b="1" i="1" dirty="0"/>
              <a:t>likely to have a significant effect </a:t>
            </a:r>
            <a:r>
              <a:rPr lang="en-US" sz="2800" i="1" dirty="0"/>
              <a:t>thereon, either individually or in combination with other plans or projects</a:t>
            </a:r>
            <a:r>
              <a:rPr lang="en-US" sz="2800" b="1" i="1" dirty="0"/>
              <a:t>, shall be subject to appropriate assessment</a:t>
            </a:r>
            <a:r>
              <a:rPr lang="en-US" sz="2800" i="1" dirty="0"/>
              <a:t> of its implications for the site in view of the site’s conservation objectives. 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endParaRPr lang="cs-CZ" sz="2800" i="1" dirty="0"/>
          </a:p>
        </p:txBody>
      </p:sp>
    </p:spTree>
    <p:extLst>
      <p:ext uri="{BB962C8B-B14F-4D97-AF65-F5344CB8AC3E}">
        <p14:creationId xmlns:p14="http://schemas.microsoft.com/office/powerpoint/2010/main" val="406183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5" name="Zástupný symbol pro obsah 4"/>
          <p:cNvSpPr>
            <a:spLocks noGrp="1"/>
          </p:cNvSpPr>
          <p:nvPr>
            <p:ph idx="1"/>
          </p:nvPr>
        </p:nvSpPr>
        <p:spPr/>
        <p:txBody>
          <a:bodyPr/>
          <a:lstStyle/>
          <a:p>
            <a:endParaRPr lang="cs-CZ"/>
          </a:p>
        </p:txBody>
      </p:sp>
      <p:pic>
        <p:nvPicPr>
          <p:cNvPr id="1026" name="Picture 2" descr="Image not f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27040"/>
            <a:ext cx="54006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4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63688" y="476880"/>
            <a:ext cx="7344816" cy="523220"/>
          </a:xfrm>
          <a:prstGeom prst="rect">
            <a:avLst/>
          </a:prstGeom>
          <a:noFill/>
        </p:spPr>
        <p:txBody>
          <a:bodyPr wrap="square" rtlCol="0">
            <a:spAutoFit/>
          </a:bodyPr>
          <a:lstStyle/>
          <a:p>
            <a:r>
              <a:rPr lang="cs-CZ" sz="2800" b="1" dirty="0"/>
              <a:t>C-243/15 </a:t>
            </a:r>
            <a:r>
              <a:rPr lang="cs-CZ" sz="2800" b="1" dirty="0" smtClean="0"/>
              <a:t> (</a:t>
            </a:r>
            <a:r>
              <a:rPr lang="cs-CZ" sz="2800" b="1" dirty="0" err="1" smtClean="0"/>
              <a:t>Lesoochranárske</a:t>
            </a:r>
            <a:r>
              <a:rPr lang="cs-CZ" sz="2800" b="1" dirty="0" smtClean="0"/>
              <a:t> </a:t>
            </a:r>
            <a:r>
              <a:rPr lang="cs-CZ" sz="2800" b="1" dirty="0" err="1"/>
              <a:t>zoskupenie</a:t>
            </a:r>
            <a:r>
              <a:rPr lang="cs-CZ" sz="2800" b="1" dirty="0"/>
              <a:t> </a:t>
            </a:r>
            <a:r>
              <a:rPr lang="cs-CZ" sz="2800" b="1" dirty="0" smtClean="0"/>
              <a:t>VLK)</a:t>
            </a:r>
            <a:endParaRPr lang="cs-CZ" sz="2800" b="1" dirty="0"/>
          </a:p>
        </p:txBody>
      </p:sp>
      <p:sp>
        <p:nvSpPr>
          <p:cNvPr id="5" name="Zástupný symbol pro obsah 4"/>
          <p:cNvSpPr>
            <a:spLocks noGrp="1"/>
          </p:cNvSpPr>
          <p:nvPr>
            <p:ph idx="1"/>
          </p:nvPr>
        </p:nvSpPr>
        <p:spPr>
          <a:xfrm>
            <a:off x="251520" y="1619880"/>
            <a:ext cx="8756984" cy="4506283"/>
          </a:xfrm>
        </p:spPr>
        <p:txBody>
          <a:bodyPr>
            <a:noAutofit/>
          </a:bodyPr>
          <a:lstStyle/>
          <a:p>
            <a:pPr marL="0" indent="0">
              <a:buNone/>
            </a:pPr>
            <a:r>
              <a:rPr lang="en-US" sz="2400" i="1" dirty="0"/>
              <a:t> It would be incompatible with the binding effect attributed to a directive by Article 288 TFEU to exclude, in principle, the possibility that the obligations which it imposes may be relied on by those concerned. The effectiveness of Directive 92/43 and its aim, which is recalled in the previous paragraph of the present judgment, </a:t>
            </a:r>
            <a:r>
              <a:rPr lang="en-US" sz="2400" b="1" i="1" dirty="0"/>
              <a:t>require that individuals be able to rely on it in legal proceedings, and that the national courts be able to take that directive into consideration as an element of EU law in order, inter alia, to review whether a national authority which has granted an </a:t>
            </a:r>
            <a:r>
              <a:rPr lang="en-US" sz="2400" b="1" i="1" dirty="0" err="1"/>
              <a:t>authorisation</a:t>
            </a:r>
            <a:r>
              <a:rPr lang="en-US" sz="2400" b="1" i="1" dirty="0"/>
              <a:t> relating to a plan or project has complied with its obligations under Article 6(3) of the directive</a:t>
            </a:r>
            <a:r>
              <a:rPr lang="en-US" sz="2400" i="1" dirty="0"/>
              <a:t>, recalled in paragraph 42 of the present judgment, and has thus kept within the limits of the discretion granted to the competent national authorities by that </a:t>
            </a:r>
            <a:r>
              <a:rPr lang="en-US" sz="2400" i="1" dirty="0" smtClean="0"/>
              <a:t>provision</a:t>
            </a:r>
            <a:r>
              <a:rPr lang="cs-CZ" sz="2400" i="1" dirty="0" smtClean="0"/>
              <a:t>.</a:t>
            </a:r>
            <a:endParaRPr lang="cs-CZ" sz="2400" i="1" dirty="0"/>
          </a:p>
        </p:txBody>
      </p:sp>
    </p:spTree>
    <p:extLst>
      <p:ext uri="{BB962C8B-B14F-4D97-AF65-F5344CB8AC3E}">
        <p14:creationId xmlns:p14="http://schemas.microsoft.com/office/powerpoint/2010/main" val="1177888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738368"/>
          </a:xfrm>
        </p:spPr>
        <p:txBody>
          <a:bodyPr>
            <a:normAutofit fontScale="62500" lnSpcReduction="20000"/>
          </a:bodyPr>
          <a:lstStyle/>
          <a:p>
            <a:endParaRPr lang="cs-CZ" dirty="0" smtClean="0"/>
          </a:p>
          <a:p>
            <a:pPr marL="0" indent="0">
              <a:buNone/>
            </a:pPr>
            <a:r>
              <a:rPr lang="cs-CZ" b="1" dirty="0" smtClean="0"/>
              <a:t>1. </a:t>
            </a:r>
            <a:r>
              <a:rPr lang="cs-CZ" b="1" dirty="0" err="1" smtClean="0"/>
              <a:t>Environmental</a:t>
            </a:r>
            <a:r>
              <a:rPr lang="cs-CZ" b="1" dirty="0" smtClean="0"/>
              <a:t> </a:t>
            </a:r>
            <a:r>
              <a:rPr lang="cs-CZ" b="1" dirty="0" err="1"/>
              <a:t>policy</a:t>
            </a:r>
            <a:r>
              <a:rPr lang="cs-CZ" b="1" dirty="0"/>
              <a:t> </a:t>
            </a:r>
            <a:r>
              <a:rPr lang="cs-CZ" b="1" dirty="0" err="1"/>
              <a:t>of</a:t>
            </a:r>
            <a:r>
              <a:rPr lang="cs-CZ" b="1" dirty="0"/>
              <a:t> EU, </a:t>
            </a:r>
            <a:r>
              <a:rPr lang="cs-CZ" b="1" dirty="0" err="1"/>
              <a:t>its</a:t>
            </a:r>
            <a:r>
              <a:rPr lang="cs-CZ" b="1" dirty="0"/>
              <a:t> </a:t>
            </a:r>
            <a:r>
              <a:rPr lang="cs-CZ" b="1" dirty="0" err="1"/>
              <a:t>history</a:t>
            </a:r>
            <a:r>
              <a:rPr lang="cs-CZ" b="1" dirty="0"/>
              <a:t> and </a:t>
            </a:r>
            <a:r>
              <a:rPr lang="cs-CZ" b="1" dirty="0" err="1"/>
              <a:t>development</a:t>
            </a:r>
            <a:r>
              <a:rPr lang="cs-CZ" b="1" dirty="0"/>
              <a:t>, </a:t>
            </a:r>
            <a:r>
              <a:rPr lang="cs-CZ" b="1" dirty="0" err="1"/>
              <a:t>aims</a:t>
            </a:r>
            <a:r>
              <a:rPr lang="cs-CZ" b="1" dirty="0"/>
              <a:t> and </a:t>
            </a:r>
            <a:r>
              <a:rPr lang="cs-CZ" b="1" dirty="0" err="1"/>
              <a:t>instruments</a:t>
            </a:r>
            <a:r>
              <a:rPr lang="cs-CZ" b="1" dirty="0"/>
              <a:t>. </a:t>
            </a:r>
            <a:r>
              <a:rPr lang="cs-CZ" b="1" dirty="0" err="1"/>
              <a:t>The</a:t>
            </a:r>
            <a:r>
              <a:rPr lang="cs-CZ" b="1" dirty="0"/>
              <a:t> role </a:t>
            </a:r>
            <a:r>
              <a:rPr lang="cs-CZ" b="1" dirty="0" err="1"/>
              <a:t>of</a:t>
            </a:r>
            <a:r>
              <a:rPr lang="cs-CZ" b="1" dirty="0"/>
              <a:t> </a:t>
            </a:r>
            <a:r>
              <a:rPr lang="cs-CZ" b="1" dirty="0" err="1"/>
              <a:t>environmental</a:t>
            </a:r>
            <a:r>
              <a:rPr lang="cs-CZ" b="1" dirty="0"/>
              <a:t> </a:t>
            </a:r>
            <a:r>
              <a:rPr lang="cs-CZ" b="1" dirty="0" err="1"/>
              <a:t>action</a:t>
            </a:r>
            <a:r>
              <a:rPr lang="cs-CZ" b="1" dirty="0"/>
              <a:t> </a:t>
            </a:r>
            <a:r>
              <a:rPr lang="cs-CZ" b="1" dirty="0" err="1"/>
              <a:t>plans</a:t>
            </a:r>
            <a:r>
              <a:rPr lang="cs-CZ" b="1" dirty="0"/>
              <a:t>. </a:t>
            </a:r>
            <a:endParaRPr lang="cs-CZ" b="1" dirty="0" smtClean="0"/>
          </a:p>
          <a:p>
            <a:pPr marL="0" indent="0">
              <a:buNone/>
            </a:pPr>
            <a:endParaRPr lang="cs-CZ" b="1" dirty="0" smtClean="0"/>
          </a:p>
          <a:p>
            <a:pPr marL="0" indent="0">
              <a:buNone/>
            </a:pPr>
            <a:r>
              <a:rPr lang="cs-CZ" b="1" dirty="0" smtClean="0"/>
              <a:t>2</a:t>
            </a:r>
            <a:r>
              <a:rPr lang="cs-CZ" b="1" dirty="0"/>
              <a:t>. EU </a:t>
            </a:r>
            <a:r>
              <a:rPr lang="cs-CZ" b="1" dirty="0" err="1"/>
              <a:t>environmental</a:t>
            </a:r>
            <a:r>
              <a:rPr lang="cs-CZ" b="1" dirty="0"/>
              <a:t> </a:t>
            </a:r>
            <a:r>
              <a:rPr lang="cs-CZ" b="1" dirty="0" err="1"/>
              <a:t>law</a:t>
            </a:r>
            <a:r>
              <a:rPr lang="cs-CZ" b="1" dirty="0"/>
              <a:t> - </a:t>
            </a:r>
            <a:r>
              <a:rPr lang="cs-CZ" b="1" dirty="0" err="1"/>
              <a:t>sources</a:t>
            </a:r>
            <a:r>
              <a:rPr lang="cs-CZ" b="1" dirty="0"/>
              <a:t> </a:t>
            </a:r>
            <a:r>
              <a:rPr lang="cs-CZ" b="1" dirty="0" err="1"/>
              <a:t>of</a:t>
            </a:r>
            <a:r>
              <a:rPr lang="cs-CZ" b="1" dirty="0"/>
              <a:t> </a:t>
            </a:r>
            <a:r>
              <a:rPr lang="cs-CZ" b="1" dirty="0" err="1"/>
              <a:t>law</a:t>
            </a:r>
            <a:r>
              <a:rPr lang="cs-CZ" b="1" dirty="0"/>
              <a:t>, </a:t>
            </a:r>
            <a:r>
              <a:rPr lang="cs-CZ" b="1" dirty="0" err="1"/>
              <a:t>system</a:t>
            </a:r>
            <a:r>
              <a:rPr lang="cs-CZ" b="1" dirty="0"/>
              <a:t> </a:t>
            </a:r>
            <a:r>
              <a:rPr lang="cs-CZ" b="1" dirty="0" err="1"/>
              <a:t>of</a:t>
            </a:r>
            <a:r>
              <a:rPr lang="cs-CZ" b="1" dirty="0"/>
              <a:t> </a:t>
            </a:r>
            <a:r>
              <a:rPr lang="cs-CZ" b="1" dirty="0" err="1"/>
              <a:t>environmental</a:t>
            </a:r>
            <a:r>
              <a:rPr lang="cs-CZ" b="1" dirty="0"/>
              <a:t> </a:t>
            </a:r>
            <a:r>
              <a:rPr lang="cs-CZ" b="1" dirty="0" err="1"/>
              <a:t>regulation</a:t>
            </a:r>
            <a:r>
              <a:rPr lang="cs-CZ" b="1" dirty="0"/>
              <a:t> and </a:t>
            </a:r>
            <a:r>
              <a:rPr lang="cs-CZ" b="1" dirty="0" err="1"/>
              <a:t>relation</a:t>
            </a:r>
            <a:r>
              <a:rPr lang="cs-CZ" b="1" dirty="0"/>
              <a:t> to </a:t>
            </a:r>
            <a:r>
              <a:rPr lang="cs-CZ" b="1" dirty="0" err="1"/>
              <a:t>other</a:t>
            </a:r>
            <a:r>
              <a:rPr lang="cs-CZ" b="1" dirty="0"/>
              <a:t> EU </a:t>
            </a:r>
            <a:r>
              <a:rPr lang="cs-CZ" b="1" dirty="0" err="1"/>
              <a:t>policies</a:t>
            </a:r>
            <a:r>
              <a:rPr lang="cs-CZ" b="1" dirty="0"/>
              <a:t>, </a:t>
            </a:r>
            <a:r>
              <a:rPr lang="cs-CZ" b="1" dirty="0" err="1"/>
              <a:t>environmental</a:t>
            </a:r>
            <a:r>
              <a:rPr lang="cs-CZ" b="1" dirty="0"/>
              <a:t> </a:t>
            </a:r>
            <a:r>
              <a:rPr lang="cs-CZ" b="1" dirty="0" err="1" smtClean="0"/>
              <a:t>law</a:t>
            </a:r>
            <a:endParaRPr lang="cs-CZ" b="1" dirty="0" smtClean="0"/>
          </a:p>
          <a:p>
            <a:pPr marL="0" indent="0">
              <a:buNone/>
            </a:pPr>
            <a:endParaRPr lang="cs-CZ" b="1" dirty="0" smtClean="0"/>
          </a:p>
          <a:p>
            <a:pPr marL="0" indent="0">
              <a:buNone/>
            </a:pPr>
            <a:r>
              <a:rPr lang="cs-CZ" b="1" dirty="0" smtClean="0"/>
              <a:t>3</a:t>
            </a:r>
            <a:r>
              <a:rPr lang="cs-CZ" b="1" dirty="0"/>
              <a:t>. </a:t>
            </a:r>
            <a:r>
              <a:rPr lang="cs-CZ" b="1" dirty="0" err="1"/>
              <a:t>Harmonization</a:t>
            </a:r>
            <a:r>
              <a:rPr lang="cs-CZ" b="1" dirty="0"/>
              <a:t> </a:t>
            </a:r>
            <a:r>
              <a:rPr lang="cs-CZ" b="1" dirty="0" err="1"/>
              <a:t>of</a:t>
            </a:r>
            <a:r>
              <a:rPr lang="cs-CZ" b="1" dirty="0"/>
              <a:t> </a:t>
            </a:r>
            <a:r>
              <a:rPr lang="cs-CZ" b="1" dirty="0" err="1"/>
              <a:t>environmental</a:t>
            </a:r>
            <a:r>
              <a:rPr lang="cs-CZ" b="1" dirty="0"/>
              <a:t> </a:t>
            </a:r>
            <a:r>
              <a:rPr lang="cs-CZ" b="1" dirty="0" err="1"/>
              <a:t>requirements</a:t>
            </a:r>
            <a:r>
              <a:rPr lang="cs-CZ" b="1" dirty="0"/>
              <a:t>. EU </a:t>
            </a:r>
            <a:r>
              <a:rPr lang="cs-CZ" b="1" dirty="0" err="1"/>
              <a:t>law</a:t>
            </a:r>
            <a:r>
              <a:rPr lang="cs-CZ" b="1" dirty="0"/>
              <a:t> </a:t>
            </a:r>
            <a:r>
              <a:rPr lang="cs-CZ" b="1" dirty="0" err="1"/>
              <a:t>transposition</a:t>
            </a:r>
            <a:r>
              <a:rPr lang="cs-CZ" b="1" dirty="0"/>
              <a:t> and </a:t>
            </a:r>
            <a:r>
              <a:rPr lang="cs-CZ" b="1" dirty="0" err="1"/>
              <a:t>implementation</a:t>
            </a:r>
            <a:r>
              <a:rPr lang="cs-CZ" b="1" dirty="0"/>
              <a:t>. </a:t>
            </a:r>
            <a:r>
              <a:rPr lang="cs-CZ" b="1" dirty="0" err="1"/>
              <a:t>The</a:t>
            </a:r>
            <a:r>
              <a:rPr lang="cs-CZ" b="1" dirty="0"/>
              <a:t> role </a:t>
            </a:r>
            <a:r>
              <a:rPr lang="cs-CZ" b="1" dirty="0" err="1"/>
              <a:t>of</a:t>
            </a:r>
            <a:r>
              <a:rPr lang="cs-CZ" b="1" dirty="0"/>
              <a:t> </a:t>
            </a:r>
            <a:r>
              <a:rPr lang="cs-CZ" b="1" dirty="0" err="1"/>
              <a:t>national</a:t>
            </a:r>
            <a:r>
              <a:rPr lang="cs-CZ" b="1" dirty="0"/>
              <a:t> </a:t>
            </a:r>
            <a:r>
              <a:rPr lang="cs-CZ" b="1" dirty="0" err="1"/>
              <a:t>courts</a:t>
            </a:r>
            <a:r>
              <a:rPr lang="cs-CZ" b="1" dirty="0"/>
              <a:t> and </a:t>
            </a:r>
            <a:r>
              <a:rPr lang="cs-CZ" b="1" dirty="0" err="1"/>
              <a:t>the</a:t>
            </a:r>
            <a:r>
              <a:rPr lang="cs-CZ" b="1" dirty="0"/>
              <a:t> role </a:t>
            </a:r>
            <a:r>
              <a:rPr lang="cs-CZ" b="1" dirty="0" err="1"/>
              <a:t>of</a:t>
            </a:r>
            <a:r>
              <a:rPr lang="cs-CZ" b="1" dirty="0"/>
              <a:t> CJEU. </a:t>
            </a:r>
            <a:endParaRPr lang="cs-CZ" b="1" dirty="0" smtClean="0"/>
          </a:p>
          <a:p>
            <a:pPr marL="0" indent="0">
              <a:buNone/>
            </a:pPr>
            <a:endParaRPr lang="cs-CZ" b="1" dirty="0" smtClean="0"/>
          </a:p>
          <a:p>
            <a:pPr marL="0" indent="0">
              <a:buNone/>
            </a:pPr>
            <a:r>
              <a:rPr lang="cs-CZ" b="1" dirty="0" smtClean="0"/>
              <a:t>4</a:t>
            </a:r>
            <a:r>
              <a:rPr lang="cs-CZ" b="1" dirty="0"/>
              <a:t>. Access to </a:t>
            </a:r>
            <a:r>
              <a:rPr lang="cs-CZ" b="1" dirty="0" err="1"/>
              <a:t>environmental</a:t>
            </a:r>
            <a:r>
              <a:rPr lang="cs-CZ" b="1" dirty="0"/>
              <a:t> </a:t>
            </a:r>
            <a:r>
              <a:rPr lang="cs-CZ" b="1" dirty="0" err="1"/>
              <a:t>information</a:t>
            </a:r>
            <a:r>
              <a:rPr lang="cs-CZ" b="1" dirty="0"/>
              <a:t>, </a:t>
            </a:r>
            <a:r>
              <a:rPr lang="cs-CZ" b="1" dirty="0" err="1"/>
              <a:t>participation</a:t>
            </a:r>
            <a:r>
              <a:rPr lang="cs-CZ" b="1" dirty="0"/>
              <a:t> </a:t>
            </a:r>
            <a:r>
              <a:rPr lang="cs-CZ" b="1" dirty="0" err="1"/>
              <a:t>of</a:t>
            </a:r>
            <a:r>
              <a:rPr lang="cs-CZ" b="1" dirty="0"/>
              <a:t> public in </a:t>
            </a:r>
            <a:r>
              <a:rPr lang="cs-CZ" b="1" dirty="0" err="1"/>
              <a:t>environmental</a:t>
            </a:r>
            <a:r>
              <a:rPr lang="cs-CZ" b="1" dirty="0"/>
              <a:t> </a:t>
            </a:r>
            <a:r>
              <a:rPr lang="cs-CZ" b="1" dirty="0" err="1"/>
              <a:t>decision-makig</a:t>
            </a:r>
            <a:r>
              <a:rPr lang="cs-CZ" b="1" dirty="0"/>
              <a:t> and </a:t>
            </a:r>
            <a:r>
              <a:rPr lang="cs-CZ" b="1" dirty="0" err="1"/>
              <a:t>access</a:t>
            </a:r>
            <a:r>
              <a:rPr lang="cs-CZ" b="1" dirty="0"/>
              <a:t> to justice - </a:t>
            </a:r>
            <a:r>
              <a:rPr lang="cs-CZ" b="1" dirty="0" err="1"/>
              <a:t>the</a:t>
            </a:r>
            <a:r>
              <a:rPr lang="cs-CZ" b="1" dirty="0"/>
              <a:t> 3 </a:t>
            </a:r>
            <a:r>
              <a:rPr lang="cs-CZ" b="1" dirty="0" err="1"/>
              <a:t>pillars</a:t>
            </a:r>
            <a:r>
              <a:rPr lang="cs-CZ" b="1" dirty="0"/>
              <a:t> </a:t>
            </a:r>
            <a:r>
              <a:rPr lang="cs-CZ" b="1" dirty="0" err="1"/>
              <a:t>of</a:t>
            </a:r>
            <a:r>
              <a:rPr lang="cs-CZ" b="1" dirty="0"/>
              <a:t> </a:t>
            </a:r>
            <a:r>
              <a:rPr lang="cs-CZ" b="1" dirty="0" err="1"/>
              <a:t>Aarhus</a:t>
            </a:r>
            <a:r>
              <a:rPr lang="cs-CZ" b="1" dirty="0"/>
              <a:t> </a:t>
            </a:r>
            <a:r>
              <a:rPr lang="cs-CZ" b="1" dirty="0" err="1"/>
              <a:t>Convention</a:t>
            </a:r>
            <a:r>
              <a:rPr lang="cs-CZ" b="1" dirty="0"/>
              <a:t>. </a:t>
            </a:r>
            <a:endParaRPr lang="cs-CZ" b="1" dirty="0" smtClean="0"/>
          </a:p>
          <a:p>
            <a:pPr marL="0" indent="0">
              <a:buNone/>
            </a:pPr>
            <a:endParaRPr lang="cs-CZ" b="1" dirty="0" smtClean="0"/>
          </a:p>
          <a:p>
            <a:pPr marL="0" indent="0">
              <a:buNone/>
            </a:pPr>
            <a:r>
              <a:rPr lang="cs-CZ" b="1" dirty="0" smtClean="0"/>
              <a:t>5</a:t>
            </a:r>
            <a:r>
              <a:rPr lang="cs-CZ" b="1" dirty="0"/>
              <a:t>. </a:t>
            </a:r>
            <a:r>
              <a:rPr lang="cs-CZ" b="1" dirty="0" err="1"/>
              <a:t>Environmental</a:t>
            </a:r>
            <a:r>
              <a:rPr lang="cs-CZ" b="1" dirty="0"/>
              <a:t> </a:t>
            </a:r>
            <a:r>
              <a:rPr lang="cs-CZ" b="1" dirty="0" err="1"/>
              <a:t>impact</a:t>
            </a:r>
            <a:r>
              <a:rPr lang="cs-CZ" b="1" dirty="0"/>
              <a:t> </a:t>
            </a:r>
            <a:r>
              <a:rPr lang="cs-CZ" b="1" dirty="0" err="1"/>
              <a:t>assessment</a:t>
            </a:r>
            <a:r>
              <a:rPr lang="cs-CZ" b="1" dirty="0" smtClean="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Course</a:t>
            </a:r>
            <a:r>
              <a:rPr lang="cs-CZ" sz="4000" b="1" dirty="0" smtClean="0"/>
              <a:t> </a:t>
            </a:r>
            <a:r>
              <a:rPr lang="cs-CZ" sz="4000" b="1" dirty="0" err="1" smtClean="0"/>
              <a:t>introduction</a:t>
            </a:r>
            <a:endParaRPr lang="cs-CZ" sz="4000" b="1" dirty="0"/>
          </a:p>
        </p:txBody>
      </p:sp>
    </p:spTree>
    <p:extLst>
      <p:ext uri="{BB962C8B-B14F-4D97-AF65-F5344CB8AC3E}">
        <p14:creationId xmlns:p14="http://schemas.microsoft.com/office/powerpoint/2010/main" val="3945953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5069160"/>
          </a:xfrm>
        </p:spPr>
        <p:txBody>
          <a:bodyPr>
            <a:normAutofit fontScale="55000" lnSpcReduction="20000"/>
          </a:bodyPr>
          <a:lstStyle/>
          <a:p>
            <a:endParaRPr lang="cs-CZ" dirty="0" smtClean="0"/>
          </a:p>
          <a:p>
            <a:pPr>
              <a:buNone/>
            </a:pPr>
            <a:r>
              <a:rPr lang="en-US" sz="3800" dirty="0"/>
              <a:t>EU as an </a:t>
            </a:r>
            <a:r>
              <a:rPr lang="en-US" sz="3800" u="sng" dirty="0"/>
              <a:t>actor of International law</a:t>
            </a:r>
            <a:r>
              <a:rPr lang="en-US" sz="3800" dirty="0"/>
              <a:t>: </a:t>
            </a:r>
          </a:p>
          <a:p>
            <a:pPr>
              <a:buFontTx/>
              <a:buChar char="-"/>
            </a:pPr>
            <a:r>
              <a:rPr lang="en-US" sz="3800" dirty="0"/>
              <a:t>International Organization (with legal personality) of regional </a:t>
            </a:r>
            <a:r>
              <a:rPr lang="en-US" sz="3800" dirty="0" smtClean="0"/>
              <a:t>integration</a:t>
            </a:r>
            <a:endParaRPr lang="cs-CZ" sz="3800" dirty="0" smtClean="0"/>
          </a:p>
          <a:p>
            <a:pPr marL="0" indent="0">
              <a:buNone/>
            </a:pPr>
            <a:endParaRPr lang="cs-CZ" sz="3800" dirty="0" smtClean="0"/>
          </a:p>
          <a:p>
            <a:pPr>
              <a:buNone/>
            </a:pPr>
            <a:r>
              <a:rPr lang="en-US" sz="3800" dirty="0"/>
              <a:t>EU law as a </a:t>
            </a:r>
            <a:r>
              <a:rPr lang="en-US" sz="3800" u="sng" dirty="0"/>
              <a:t>(self-contained) system of International Law</a:t>
            </a:r>
            <a:r>
              <a:rPr lang="en-US" sz="3800" dirty="0"/>
              <a:t>:</a:t>
            </a:r>
          </a:p>
          <a:p>
            <a:pPr>
              <a:buFontTx/>
              <a:buChar char="-"/>
            </a:pPr>
            <a:r>
              <a:rPr lang="en-US" sz="3800" dirty="0"/>
              <a:t>concessions of sovereign powers by Member States through the international treaties</a:t>
            </a:r>
          </a:p>
          <a:p>
            <a:pPr>
              <a:buFontTx/>
              <a:buChar char="-"/>
            </a:pPr>
            <a:r>
              <a:rPr lang="en-US" sz="3800" dirty="0"/>
              <a:t>Set of independent rules</a:t>
            </a:r>
          </a:p>
          <a:p>
            <a:pPr>
              <a:buFontTx/>
              <a:buChar char="-"/>
            </a:pPr>
            <a:r>
              <a:rPr lang="en-US" sz="3800" dirty="0"/>
              <a:t>Institutions</a:t>
            </a:r>
          </a:p>
          <a:p>
            <a:pPr>
              <a:buFontTx/>
              <a:buChar char="-"/>
            </a:pPr>
            <a:r>
              <a:rPr lang="en-US" sz="3800" dirty="0"/>
              <a:t>Independent system of adjudication</a:t>
            </a:r>
          </a:p>
          <a:p>
            <a:pPr marL="0" indent="0">
              <a:buNone/>
            </a:pPr>
            <a:endParaRPr lang="en-US" sz="3800" dirty="0"/>
          </a:p>
          <a:p>
            <a:pPr>
              <a:buNone/>
            </a:pPr>
            <a:r>
              <a:rPr lang="en-US" sz="3800" dirty="0"/>
              <a:t>The Union as a </a:t>
            </a:r>
            <a:r>
              <a:rPr lang="en-US" altLang="en-US" sz="3800" u="sng" dirty="0"/>
              <a:t>“</a:t>
            </a:r>
            <a:r>
              <a:rPr lang="en-US" altLang="ja-JP" sz="3800" i="1" u="sng" dirty="0"/>
              <a:t>sui generis</a:t>
            </a:r>
            <a:r>
              <a:rPr lang="en-US" altLang="en-US" sz="3800" u="sng" dirty="0"/>
              <a:t>”</a:t>
            </a:r>
            <a:r>
              <a:rPr lang="en-US" altLang="ja-JP" sz="3800" u="sng" dirty="0"/>
              <a:t> actor of international law</a:t>
            </a:r>
            <a:r>
              <a:rPr lang="en-US" altLang="ja-JP" sz="3800" dirty="0"/>
              <a:t>: </a:t>
            </a:r>
          </a:p>
          <a:p>
            <a:pPr>
              <a:buFontTx/>
              <a:buChar char="-"/>
            </a:pPr>
            <a:r>
              <a:rPr lang="en-US" sz="3800" dirty="0"/>
              <a:t>intergovernmental and supranational features</a:t>
            </a:r>
          </a:p>
          <a:p>
            <a:pPr>
              <a:buFontTx/>
              <a:buChar char="-"/>
            </a:pPr>
            <a:r>
              <a:rPr lang="en-US" sz="3800" dirty="0"/>
              <a:t>Similarities with federal State (i.e.: division of competences)</a:t>
            </a:r>
          </a:p>
          <a:p>
            <a:pPr>
              <a:buFontTx/>
              <a:buChar char="-"/>
            </a:pPr>
            <a:r>
              <a:rPr lang="en-US" sz="3800" dirty="0"/>
              <a:t>A political internal and external dimension</a:t>
            </a:r>
          </a:p>
          <a:p>
            <a:pPr>
              <a:buFontTx/>
              <a:buChar char="-"/>
            </a:pPr>
            <a:endParaRPr lang="en-US" sz="3800" dirty="0"/>
          </a:p>
          <a:p>
            <a:pPr marL="0" indent="0">
              <a:buNone/>
            </a:pP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128792" cy="707886"/>
          </a:xfrm>
          <a:prstGeom prst="rect">
            <a:avLst/>
          </a:prstGeom>
          <a:noFill/>
        </p:spPr>
        <p:txBody>
          <a:bodyPr wrap="square" rtlCol="0">
            <a:spAutoFit/>
          </a:bodyPr>
          <a:lstStyle/>
          <a:p>
            <a:pPr algn="ctr"/>
            <a:r>
              <a:rPr lang="en-US" sz="4000" b="1" dirty="0"/>
              <a:t>What is the European Union?</a:t>
            </a:r>
          </a:p>
        </p:txBody>
      </p:sp>
    </p:spTree>
    <p:extLst>
      <p:ext uri="{BB962C8B-B14F-4D97-AF65-F5344CB8AC3E}">
        <p14:creationId xmlns:p14="http://schemas.microsoft.com/office/powerpoint/2010/main" val="200151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128792" cy="707886"/>
          </a:xfrm>
          <a:prstGeom prst="rect">
            <a:avLst/>
          </a:prstGeom>
          <a:noFill/>
        </p:spPr>
        <p:txBody>
          <a:bodyPr wrap="square" rtlCol="0">
            <a:spAutoFit/>
          </a:bodyPr>
          <a:lstStyle/>
          <a:p>
            <a:pPr algn="ctr"/>
            <a:r>
              <a:rPr lang="en-US" sz="4000" b="1" dirty="0"/>
              <a:t>What is EU law</a:t>
            </a:r>
            <a:r>
              <a:rPr lang="en-US" sz="4000" b="1" dirty="0" smtClean="0"/>
              <a:t>?</a:t>
            </a:r>
            <a:endParaRPr lang="en-US" sz="4000" b="1" dirty="0"/>
          </a:p>
        </p:txBody>
      </p:sp>
      <p:sp>
        <p:nvSpPr>
          <p:cNvPr id="3" name="Zástupný symbol pro obsah 2"/>
          <p:cNvSpPr>
            <a:spLocks noGrp="1"/>
          </p:cNvSpPr>
          <p:nvPr>
            <p:ph idx="1"/>
          </p:nvPr>
        </p:nvSpPr>
        <p:spPr>
          <a:xfrm>
            <a:off x="467544" y="1216333"/>
            <a:ext cx="8424936" cy="5453027"/>
          </a:xfrm>
        </p:spPr>
        <p:txBody>
          <a:bodyPr>
            <a:normAutofit lnSpcReduction="10000"/>
          </a:bodyPr>
          <a:lstStyle/>
          <a:p>
            <a:endParaRPr lang="cs-CZ" dirty="0" smtClean="0"/>
          </a:p>
          <a:p>
            <a:r>
              <a:rPr lang="cs-CZ" sz="2600" dirty="0" smtClean="0"/>
              <a:t>S</a:t>
            </a:r>
            <a:r>
              <a:rPr lang="it-IT" sz="2600" dirty="0" smtClean="0"/>
              <a:t>et </a:t>
            </a:r>
            <a:r>
              <a:rPr lang="it-IT" sz="2600" dirty="0"/>
              <a:t>of principles and rules  that regulate the relationship among the Member States of the European Union</a:t>
            </a:r>
          </a:p>
          <a:p>
            <a:r>
              <a:rPr lang="en-US" sz="2600" dirty="0"/>
              <a:t>I</a:t>
            </a:r>
            <a:r>
              <a:rPr lang="it-IT" sz="2600" dirty="0"/>
              <a:t>t derives from:</a:t>
            </a:r>
          </a:p>
          <a:p>
            <a:pPr>
              <a:buNone/>
            </a:pPr>
            <a:r>
              <a:rPr lang="cs-CZ" sz="2600" dirty="0" smtClean="0"/>
              <a:t>	</a:t>
            </a:r>
            <a:r>
              <a:rPr lang="it-IT" sz="2600" dirty="0" smtClean="0"/>
              <a:t>international </a:t>
            </a:r>
            <a:r>
              <a:rPr lang="it-IT" sz="2600" dirty="0"/>
              <a:t>treaties: founding treaties of the 3 communities + following treaties and amendements (</a:t>
            </a:r>
            <a:r>
              <a:rPr lang="it-IT" sz="2600" u="sng" dirty="0"/>
              <a:t>primary law</a:t>
            </a:r>
            <a:r>
              <a:rPr lang="it-IT" sz="2600" dirty="0"/>
              <a:t>)</a:t>
            </a:r>
          </a:p>
          <a:p>
            <a:pPr>
              <a:buNone/>
            </a:pPr>
            <a:r>
              <a:rPr lang="cs-CZ" sz="2600" dirty="0" smtClean="0"/>
              <a:t>	l</a:t>
            </a:r>
            <a:r>
              <a:rPr lang="it-IT" sz="2600" dirty="0" smtClean="0"/>
              <a:t>egal </a:t>
            </a:r>
            <a:r>
              <a:rPr lang="it-IT" sz="2600" dirty="0"/>
              <a:t>acts of the EU institutions (</a:t>
            </a:r>
            <a:r>
              <a:rPr lang="it-IT" sz="2600" u="sng" dirty="0"/>
              <a:t>secondary law</a:t>
            </a:r>
            <a:r>
              <a:rPr lang="it-IT" sz="2600" dirty="0"/>
              <a:t>)</a:t>
            </a:r>
          </a:p>
          <a:p>
            <a:pPr marL="0" indent="0">
              <a:buNone/>
            </a:pPr>
            <a:endParaRPr lang="cs-CZ" dirty="0" smtClean="0"/>
          </a:p>
          <a:p>
            <a:pPr marL="0" indent="0">
              <a:buNone/>
            </a:pPr>
            <a:r>
              <a:rPr lang="cs-CZ" dirty="0">
                <a:hlinkClick r:id="rId4"/>
              </a:rPr>
              <a:t>http://eur-lex.europa.eu</a:t>
            </a:r>
            <a:r>
              <a:rPr lang="cs-CZ" dirty="0" smtClean="0">
                <a:hlinkClick r:id="rId4"/>
              </a:rPr>
              <a:t>/</a:t>
            </a:r>
            <a:endParaRPr lang="cs-CZ" dirty="0" smtClean="0"/>
          </a:p>
          <a:p>
            <a:pPr marL="0" indent="0">
              <a:buNone/>
            </a:pPr>
            <a:r>
              <a:rPr lang="cs-CZ" dirty="0">
                <a:hlinkClick r:id="rId5"/>
              </a:rPr>
              <a:t>http://curia.europa.eu</a:t>
            </a:r>
            <a:r>
              <a:rPr lang="cs-CZ" dirty="0" smtClean="0">
                <a:hlinkClick r:id="rId5"/>
              </a:rPr>
              <a:t>/</a:t>
            </a:r>
            <a:r>
              <a:rPr lang="cs-CZ" dirty="0" smtClean="0"/>
              <a:t> </a:t>
            </a:r>
          </a:p>
          <a:p>
            <a:pPr marL="0" indent="0">
              <a:buNone/>
            </a:pPr>
            <a:r>
              <a:rPr lang="cs-CZ" sz="2100" dirty="0">
                <a:hlinkClick r:id="rId6"/>
              </a:rPr>
              <a:t>https://</a:t>
            </a:r>
            <a:r>
              <a:rPr lang="cs-CZ" sz="2100" dirty="0" smtClean="0">
                <a:hlinkClick r:id="rId6"/>
              </a:rPr>
              <a:t>www.youtube.com/watch?v=XgnXwrsMBUs</a:t>
            </a:r>
            <a:r>
              <a:rPr lang="cs-CZ" sz="2100" dirty="0" smtClean="0"/>
              <a:t> </a:t>
            </a:r>
          </a:p>
        </p:txBody>
      </p:sp>
    </p:spTree>
    <p:extLst>
      <p:ext uri="{BB962C8B-B14F-4D97-AF65-F5344CB8AC3E}">
        <p14:creationId xmlns:p14="http://schemas.microsoft.com/office/powerpoint/2010/main" val="1830729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404664"/>
            <a:ext cx="7128792" cy="707886"/>
          </a:xfrm>
          <a:prstGeom prst="rect">
            <a:avLst/>
          </a:prstGeom>
          <a:noFill/>
        </p:spPr>
        <p:txBody>
          <a:bodyPr wrap="square" rtlCol="0">
            <a:spAutoFit/>
          </a:bodyPr>
          <a:lstStyle/>
          <a:p>
            <a:pPr algn="ctr"/>
            <a:r>
              <a:rPr lang="cs-CZ" sz="4000" b="1" dirty="0" smtClean="0"/>
              <a:t>3 </a:t>
            </a:r>
            <a:r>
              <a:rPr lang="cs-CZ" sz="4000" b="1" dirty="0" err="1" smtClean="0"/>
              <a:t>levels</a:t>
            </a:r>
            <a:r>
              <a:rPr lang="cs-CZ" sz="4000" b="1" dirty="0" smtClean="0"/>
              <a:t> </a:t>
            </a:r>
            <a:r>
              <a:rPr lang="cs-CZ" sz="4000" b="1" dirty="0" err="1" smtClean="0"/>
              <a:t>of</a:t>
            </a:r>
            <a:r>
              <a:rPr lang="cs-CZ" sz="4000" b="1" dirty="0" smtClean="0"/>
              <a:t> </a:t>
            </a:r>
            <a:r>
              <a:rPr lang="cs-CZ" sz="4000" b="1" dirty="0" err="1" smtClean="0"/>
              <a:t>policy</a:t>
            </a:r>
            <a:r>
              <a:rPr lang="cs-CZ" sz="4000" b="1" dirty="0" smtClean="0"/>
              <a:t> </a:t>
            </a:r>
            <a:r>
              <a:rPr lang="cs-CZ" sz="4000" b="1" dirty="0" err="1" smtClean="0"/>
              <a:t>and</a:t>
            </a:r>
            <a:r>
              <a:rPr lang="cs-CZ" sz="4000" b="1" dirty="0" smtClean="0"/>
              <a:t> </a:t>
            </a:r>
            <a:r>
              <a:rPr lang="cs-CZ" sz="4000" b="1" dirty="0" err="1" smtClean="0"/>
              <a:t>regulation</a:t>
            </a:r>
            <a:endParaRPr lang="en-US" sz="4000" b="1" dirty="0"/>
          </a:p>
        </p:txBody>
      </p:sp>
      <p:sp>
        <p:nvSpPr>
          <p:cNvPr id="8" name="Elipsa 7"/>
          <p:cNvSpPr/>
          <p:nvPr/>
        </p:nvSpPr>
        <p:spPr>
          <a:xfrm>
            <a:off x="2195736" y="1340768"/>
            <a:ext cx="2664296" cy="2736304"/>
          </a:xfrm>
          <a:prstGeom prst="ellipse">
            <a:avLst/>
          </a:prstGeom>
          <a:noFill/>
          <a:ln w="76200">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0" name="Elipsa 9"/>
          <p:cNvSpPr/>
          <p:nvPr/>
        </p:nvSpPr>
        <p:spPr>
          <a:xfrm>
            <a:off x="4499992" y="1628800"/>
            <a:ext cx="3024336" cy="3024336"/>
          </a:xfrm>
          <a:prstGeom prst="ellipse">
            <a:avLst/>
          </a:prstGeom>
          <a:noFill/>
          <a:ln w="76200">
            <a:solidFill>
              <a:schemeClr val="accent2"/>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1" name="Elipsa 10"/>
          <p:cNvSpPr/>
          <p:nvPr/>
        </p:nvSpPr>
        <p:spPr>
          <a:xfrm>
            <a:off x="2771800" y="3789040"/>
            <a:ext cx="2736304" cy="2664296"/>
          </a:xfrm>
          <a:prstGeom prst="ellipse">
            <a:avLst/>
          </a:prstGeom>
          <a:noFill/>
          <a:ln w="76200">
            <a:solidFill>
              <a:schemeClr val="accent3">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2" name="TextovéPole 11"/>
          <p:cNvSpPr txBox="1"/>
          <p:nvPr/>
        </p:nvSpPr>
        <p:spPr>
          <a:xfrm>
            <a:off x="2771800" y="2276872"/>
            <a:ext cx="1656184" cy="1015663"/>
          </a:xfrm>
          <a:prstGeom prst="rect">
            <a:avLst/>
          </a:prstGeom>
          <a:noFill/>
        </p:spPr>
        <p:txBody>
          <a:bodyPr wrap="square" rtlCol="0">
            <a:spAutoFit/>
          </a:bodyPr>
          <a:lstStyle/>
          <a:p>
            <a:r>
              <a:rPr lang="cs-CZ" sz="6000" b="1" dirty="0" smtClean="0"/>
              <a:t>IL</a:t>
            </a:r>
            <a:endParaRPr lang="cs-CZ" sz="6000" b="1" dirty="0"/>
          </a:p>
        </p:txBody>
      </p:sp>
      <p:sp>
        <p:nvSpPr>
          <p:cNvPr id="13" name="Obdélník 12"/>
          <p:cNvSpPr/>
          <p:nvPr/>
        </p:nvSpPr>
        <p:spPr>
          <a:xfrm>
            <a:off x="5364088" y="2780928"/>
            <a:ext cx="1827866" cy="1107996"/>
          </a:xfrm>
          <a:prstGeom prst="rect">
            <a:avLst/>
          </a:prstGeom>
        </p:spPr>
        <p:txBody>
          <a:bodyPr wrap="square">
            <a:spAutoFit/>
          </a:bodyPr>
          <a:lstStyle/>
          <a:p>
            <a:r>
              <a:rPr lang="cs-CZ" sz="6600" b="1" dirty="0" smtClean="0"/>
              <a:t>EU</a:t>
            </a:r>
            <a:endParaRPr lang="cs-CZ" sz="6600" b="1" dirty="0"/>
          </a:p>
        </p:txBody>
      </p:sp>
      <p:sp>
        <p:nvSpPr>
          <p:cNvPr id="14" name="Obdélník 13"/>
          <p:cNvSpPr/>
          <p:nvPr/>
        </p:nvSpPr>
        <p:spPr>
          <a:xfrm>
            <a:off x="3347864" y="4797152"/>
            <a:ext cx="1827866" cy="1107996"/>
          </a:xfrm>
          <a:prstGeom prst="rect">
            <a:avLst/>
          </a:prstGeom>
        </p:spPr>
        <p:txBody>
          <a:bodyPr wrap="square">
            <a:spAutoFit/>
          </a:bodyPr>
          <a:lstStyle/>
          <a:p>
            <a:r>
              <a:rPr lang="cs-CZ" sz="6600" b="1" dirty="0" smtClean="0"/>
              <a:t>MS</a:t>
            </a:r>
            <a:endParaRPr lang="cs-CZ" sz="6600" b="1" dirty="0"/>
          </a:p>
        </p:txBody>
      </p:sp>
      <p:cxnSp>
        <p:nvCxnSpPr>
          <p:cNvPr id="16" name="Přímá spojovací šipka 15"/>
          <p:cNvCxnSpPr/>
          <p:nvPr/>
        </p:nvCxnSpPr>
        <p:spPr>
          <a:xfrm flipH="1">
            <a:off x="4860032" y="4077072"/>
            <a:ext cx="720080" cy="720080"/>
          </a:xfrm>
          <a:prstGeom prst="straightConnector1">
            <a:avLst/>
          </a:prstGeom>
          <a:ln>
            <a:solidFill>
              <a:schemeClr val="accent2"/>
            </a:solidFill>
            <a:tailEnd type="arrow"/>
          </a:ln>
        </p:spPr>
        <p:style>
          <a:lnRef idx="3">
            <a:schemeClr val="dk1"/>
          </a:lnRef>
          <a:fillRef idx="0">
            <a:schemeClr val="dk1"/>
          </a:fillRef>
          <a:effectRef idx="2">
            <a:schemeClr val="dk1"/>
          </a:effectRef>
          <a:fontRef idx="minor">
            <a:schemeClr val="tx1"/>
          </a:fontRef>
        </p:style>
      </p:cxnSp>
      <p:cxnSp>
        <p:nvCxnSpPr>
          <p:cNvPr id="17" name="Přímá spojovací šipka 16"/>
          <p:cNvCxnSpPr/>
          <p:nvPr/>
        </p:nvCxnSpPr>
        <p:spPr>
          <a:xfrm flipH="1" flipV="1">
            <a:off x="4283968" y="2348880"/>
            <a:ext cx="944488" cy="224408"/>
          </a:xfrm>
          <a:prstGeom prst="straightConnector1">
            <a:avLst/>
          </a:prstGeom>
          <a:ln>
            <a:solidFill>
              <a:schemeClr val="accent2"/>
            </a:solidFill>
            <a:tailEnd type="arrow"/>
          </a:ln>
        </p:spPr>
        <p:style>
          <a:lnRef idx="3">
            <a:schemeClr val="dk1"/>
          </a:lnRef>
          <a:fillRef idx="0">
            <a:schemeClr val="dk1"/>
          </a:fillRef>
          <a:effectRef idx="2">
            <a:schemeClr val="dk1"/>
          </a:effectRef>
          <a:fontRef idx="minor">
            <a:schemeClr val="tx1"/>
          </a:fontRef>
        </p:style>
      </p:cxnSp>
      <p:cxnSp>
        <p:nvCxnSpPr>
          <p:cNvPr id="19" name="Přímá spojovací šipka 18"/>
          <p:cNvCxnSpPr/>
          <p:nvPr/>
        </p:nvCxnSpPr>
        <p:spPr>
          <a:xfrm>
            <a:off x="3347864" y="3645024"/>
            <a:ext cx="487288" cy="919336"/>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cxnSp>
        <p:nvCxnSpPr>
          <p:cNvPr id="21" name="Přímá spojovací šipka 20"/>
          <p:cNvCxnSpPr/>
          <p:nvPr/>
        </p:nvCxnSpPr>
        <p:spPr>
          <a:xfrm>
            <a:off x="4211960" y="2852936"/>
            <a:ext cx="927720" cy="207640"/>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cxnSp>
        <p:nvCxnSpPr>
          <p:cNvPr id="25" name="Přímá spojovací šipka 24"/>
          <p:cNvCxnSpPr/>
          <p:nvPr/>
        </p:nvCxnSpPr>
        <p:spPr>
          <a:xfrm flipV="1">
            <a:off x="5148064" y="4221088"/>
            <a:ext cx="711696" cy="792088"/>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cxnSp>
        <p:nvCxnSpPr>
          <p:cNvPr id="28" name="Přímá spojovací šipka 27"/>
          <p:cNvCxnSpPr/>
          <p:nvPr/>
        </p:nvCxnSpPr>
        <p:spPr>
          <a:xfrm flipH="1" flipV="1">
            <a:off x="3779912" y="3501008"/>
            <a:ext cx="432048" cy="864096"/>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sp>
        <p:nvSpPr>
          <p:cNvPr id="3" name="TextovéPole 2"/>
          <p:cNvSpPr txBox="1"/>
          <p:nvPr/>
        </p:nvSpPr>
        <p:spPr>
          <a:xfrm>
            <a:off x="327685" y="5957404"/>
            <a:ext cx="3826768" cy="584775"/>
          </a:xfrm>
          <a:prstGeom prst="rect">
            <a:avLst/>
          </a:prstGeom>
          <a:noFill/>
        </p:spPr>
        <p:txBody>
          <a:bodyPr wrap="square" rtlCol="0">
            <a:spAutoFit/>
          </a:bodyPr>
          <a:lstStyle/>
          <a:p>
            <a:r>
              <a:rPr lang="cs-CZ" sz="1600" dirty="0"/>
              <a:t>http://www.un.org/en/sections/observances/international-days/</a:t>
            </a:r>
          </a:p>
        </p:txBody>
      </p:sp>
    </p:spTree>
    <p:extLst>
      <p:ext uri="{BB962C8B-B14F-4D97-AF65-F5344CB8AC3E}">
        <p14:creationId xmlns:p14="http://schemas.microsoft.com/office/powerpoint/2010/main" val="2001512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404664"/>
            <a:ext cx="7128792" cy="707886"/>
          </a:xfrm>
          <a:prstGeom prst="rect">
            <a:avLst/>
          </a:prstGeom>
          <a:noFill/>
        </p:spPr>
        <p:txBody>
          <a:bodyPr wrap="square" rtlCol="0">
            <a:spAutoFit/>
          </a:bodyPr>
          <a:lstStyle/>
          <a:p>
            <a:pPr algn="ctr"/>
            <a:r>
              <a:rPr lang="cs-CZ" sz="4000" b="1" dirty="0" smtClean="0"/>
              <a:t>3 </a:t>
            </a:r>
            <a:r>
              <a:rPr lang="cs-CZ" sz="4000" b="1" dirty="0" err="1" smtClean="0"/>
              <a:t>levels</a:t>
            </a:r>
            <a:r>
              <a:rPr lang="cs-CZ" sz="4000" b="1" dirty="0" smtClean="0"/>
              <a:t> </a:t>
            </a:r>
            <a:r>
              <a:rPr lang="cs-CZ" sz="4000" b="1" dirty="0" err="1" smtClean="0"/>
              <a:t>of</a:t>
            </a:r>
            <a:r>
              <a:rPr lang="cs-CZ" sz="4000" b="1" dirty="0" smtClean="0"/>
              <a:t> </a:t>
            </a:r>
            <a:r>
              <a:rPr lang="cs-CZ" sz="4000" b="1" dirty="0" err="1" smtClean="0"/>
              <a:t>policy</a:t>
            </a:r>
            <a:r>
              <a:rPr lang="cs-CZ" sz="4000" b="1" dirty="0" smtClean="0"/>
              <a:t> </a:t>
            </a:r>
            <a:r>
              <a:rPr lang="cs-CZ" sz="4000" b="1" dirty="0" err="1" smtClean="0"/>
              <a:t>and</a:t>
            </a:r>
            <a:r>
              <a:rPr lang="cs-CZ" sz="4000" b="1" dirty="0" smtClean="0"/>
              <a:t> </a:t>
            </a:r>
            <a:r>
              <a:rPr lang="cs-CZ" sz="4000" b="1" dirty="0" err="1" smtClean="0"/>
              <a:t>regulation</a:t>
            </a:r>
            <a:endParaRPr lang="en-US" sz="4000" b="1" dirty="0"/>
          </a:p>
        </p:txBody>
      </p:sp>
      <p:sp>
        <p:nvSpPr>
          <p:cNvPr id="8" name="Elipsa 7"/>
          <p:cNvSpPr/>
          <p:nvPr/>
        </p:nvSpPr>
        <p:spPr>
          <a:xfrm>
            <a:off x="2195736" y="1340768"/>
            <a:ext cx="2664296" cy="2736304"/>
          </a:xfrm>
          <a:prstGeom prst="ellipse">
            <a:avLst/>
          </a:prstGeom>
          <a:noFill/>
          <a:ln w="76200">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0" name="Elipsa 9"/>
          <p:cNvSpPr/>
          <p:nvPr/>
        </p:nvSpPr>
        <p:spPr>
          <a:xfrm>
            <a:off x="4499992" y="1628800"/>
            <a:ext cx="3024336" cy="3024336"/>
          </a:xfrm>
          <a:prstGeom prst="ellipse">
            <a:avLst/>
          </a:prstGeom>
          <a:noFill/>
          <a:ln w="76200">
            <a:solidFill>
              <a:schemeClr val="accent2"/>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1" name="Elipsa 10"/>
          <p:cNvSpPr/>
          <p:nvPr/>
        </p:nvSpPr>
        <p:spPr>
          <a:xfrm>
            <a:off x="2771800" y="3789040"/>
            <a:ext cx="2736304" cy="2664296"/>
          </a:xfrm>
          <a:prstGeom prst="ellipse">
            <a:avLst/>
          </a:prstGeom>
          <a:noFill/>
          <a:ln w="76200">
            <a:solidFill>
              <a:schemeClr val="accent3">
                <a:lumMod val="75000"/>
              </a:schemeClr>
            </a:solidFill>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12" name="TextovéPole 11"/>
          <p:cNvSpPr txBox="1"/>
          <p:nvPr/>
        </p:nvSpPr>
        <p:spPr>
          <a:xfrm>
            <a:off x="2771800" y="2276872"/>
            <a:ext cx="1656184" cy="1015663"/>
          </a:xfrm>
          <a:prstGeom prst="rect">
            <a:avLst/>
          </a:prstGeom>
          <a:noFill/>
        </p:spPr>
        <p:txBody>
          <a:bodyPr wrap="square" rtlCol="0">
            <a:spAutoFit/>
          </a:bodyPr>
          <a:lstStyle/>
          <a:p>
            <a:r>
              <a:rPr lang="cs-CZ" sz="6000" b="1" dirty="0" smtClean="0"/>
              <a:t>IL</a:t>
            </a:r>
            <a:endParaRPr lang="cs-CZ" sz="6000" b="1" dirty="0"/>
          </a:p>
        </p:txBody>
      </p:sp>
      <p:sp>
        <p:nvSpPr>
          <p:cNvPr id="13" name="Obdélník 12"/>
          <p:cNvSpPr/>
          <p:nvPr/>
        </p:nvSpPr>
        <p:spPr>
          <a:xfrm>
            <a:off x="5364088" y="2780928"/>
            <a:ext cx="1827866" cy="1107996"/>
          </a:xfrm>
          <a:prstGeom prst="rect">
            <a:avLst/>
          </a:prstGeom>
        </p:spPr>
        <p:txBody>
          <a:bodyPr wrap="square">
            <a:spAutoFit/>
          </a:bodyPr>
          <a:lstStyle/>
          <a:p>
            <a:r>
              <a:rPr lang="cs-CZ" sz="6600" b="1" dirty="0" smtClean="0"/>
              <a:t>EU</a:t>
            </a:r>
            <a:endParaRPr lang="cs-CZ" sz="6600" b="1" dirty="0"/>
          </a:p>
        </p:txBody>
      </p:sp>
      <p:sp>
        <p:nvSpPr>
          <p:cNvPr id="14" name="Obdélník 13"/>
          <p:cNvSpPr/>
          <p:nvPr/>
        </p:nvSpPr>
        <p:spPr>
          <a:xfrm>
            <a:off x="3347864" y="4797152"/>
            <a:ext cx="1827866" cy="1107996"/>
          </a:xfrm>
          <a:prstGeom prst="rect">
            <a:avLst/>
          </a:prstGeom>
        </p:spPr>
        <p:txBody>
          <a:bodyPr wrap="square">
            <a:spAutoFit/>
          </a:bodyPr>
          <a:lstStyle/>
          <a:p>
            <a:r>
              <a:rPr lang="cs-CZ" sz="6600" b="1" dirty="0" smtClean="0"/>
              <a:t>MS</a:t>
            </a:r>
            <a:endParaRPr lang="cs-CZ" sz="6600" b="1" dirty="0"/>
          </a:p>
        </p:txBody>
      </p:sp>
      <p:cxnSp>
        <p:nvCxnSpPr>
          <p:cNvPr id="16" name="Přímá spojovací šipka 15"/>
          <p:cNvCxnSpPr/>
          <p:nvPr/>
        </p:nvCxnSpPr>
        <p:spPr>
          <a:xfrm flipH="1">
            <a:off x="4860032" y="4077072"/>
            <a:ext cx="720080" cy="720080"/>
          </a:xfrm>
          <a:prstGeom prst="straightConnector1">
            <a:avLst/>
          </a:prstGeom>
          <a:ln>
            <a:solidFill>
              <a:schemeClr val="accent2"/>
            </a:solidFill>
            <a:tailEnd type="arrow"/>
          </a:ln>
        </p:spPr>
        <p:style>
          <a:lnRef idx="3">
            <a:schemeClr val="dk1"/>
          </a:lnRef>
          <a:fillRef idx="0">
            <a:schemeClr val="dk1"/>
          </a:fillRef>
          <a:effectRef idx="2">
            <a:schemeClr val="dk1"/>
          </a:effectRef>
          <a:fontRef idx="minor">
            <a:schemeClr val="tx1"/>
          </a:fontRef>
        </p:style>
      </p:cxnSp>
      <p:cxnSp>
        <p:nvCxnSpPr>
          <p:cNvPr id="17" name="Přímá spojovací šipka 16"/>
          <p:cNvCxnSpPr/>
          <p:nvPr/>
        </p:nvCxnSpPr>
        <p:spPr>
          <a:xfrm flipH="1" flipV="1">
            <a:off x="4283968" y="2348880"/>
            <a:ext cx="944488" cy="224408"/>
          </a:xfrm>
          <a:prstGeom prst="straightConnector1">
            <a:avLst/>
          </a:prstGeom>
          <a:ln>
            <a:solidFill>
              <a:schemeClr val="accent2"/>
            </a:solidFill>
            <a:tailEnd type="arrow"/>
          </a:ln>
        </p:spPr>
        <p:style>
          <a:lnRef idx="3">
            <a:schemeClr val="dk1"/>
          </a:lnRef>
          <a:fillRef idx="0">
            <a:schemeClr val="dk1"/>
          </a:fillRef>
          <a:effectRef idx="2">
            <a:schemeClr val="dk1"/>
          </a:effectRef>
          <a:fontRef idx="minor">
            <a:schemeClr val="tx1"/>
          </a:fontRef>
        </p:style>
      </p:cxnSp>
      <p:cxnSp>
        <p:nvCxnSpPr>
          <p:cNvPr id="19" name="Přímá spojovací šipka 18"/>
          <p:cNvCxnSpPr/>
          <p:nvPr/>
        </p:nvCxnSpPr>
        <p:spPr>
          <a:xfrm>
            <a:off x="3347864" y="3645024"/>
            <a:ext cx="487288" cy="919336"/>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cxnSp>
        <p:nvCxnSpPr>
          <p:cNvPr id="21" name="Přímá spojovací šipka 20"/>
          <p:cNvCxnSpPr/>
          <p:nvPr/>
        </p:nvCxnSpPr>
        <p:spPr>
          <a:xfrm>
            <a:off x="4211960" y="2852936"/>
            <a:ext cx="927720" cy="207640"/>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cxnSp>
        <p:nvCxnSpPr>
          <p:cNvPr id="25" name="Přímá spojovací šipka 24"/>
          <p:cNvCxnSpPr/>
          <p:nvPr/>
        </p:nvCxnSpPr>
        <p:spPr>
          <a:xfrm flipV="1">
            <a:off x="5148064" y="4221088"/>
            <a:ext cx="711696" cy="792088"/>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cxnSp>
        <p:nvCxnSpPr>
          <p:cNvPr id="28" name="Přímá spojovací šipka 27"/>
          <p:cNvCxnSpPr/>
          <p:nvPr/>
        </p:nvCxnSpPr>
        <p:spPr>
          <a:xfrm flipH="1" flipV="1">
            <a:off x="3779912" y="3501008"/>
            <a:ext cx="432048" cy="864096"/>
          </a:xfrm>
          <a:prstGeom prst="straightConnector1">
            <a:avLst/>
          </a:prstGeom>
          <a:ln>
            <a:solidFill>
              <a:schemeClr val="accent3"/>
            </a:solidFill>
            <a:tailEnd type="arrow"/>
          </a:ln>
        </p:spPr>
        <p:style>
          <a:lnRef idx="3">
            <a:schemeClr val="dk1"/>
          </a:lnRef>
          <a:fillRef idx="0">
            <a:schemeClr val="dk1"/>
          </a:fillRef>
          <a:effectRef idx="2">
            <a:schemeClr val="dk1"/>
          </a:effectRef>
          <a:fontRef idx="minor">
            <a:schemeClr val="tx1"/>
          </a:fontRef>
        </p:style>
      </p:cxnSp>
      <p:pic>
        <p:nvPicPr>
          <p:cNvPr id="18" name="Picture 2" descr="Výsledek obrázku pro cigarety s příchut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12" y="1244015"/>
            <a:ext cx="3854296" cy="288301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Výsledek obrázku pro cigarety s příchut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683" y="2873730"/>
            <a:ext cx="7502106" cy="417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obsah 13"/>
          <p:cNvSpPr txBox="1">
            <a:spLocks noGrp="1"/>
          </p:cNvSpPr>
          <p:nvPr>
            <p:ph idx="1"/>
          </p:nvPr>
        </p:nvSpPr>
        <p:spPr>
          <a:xfrm>
            <a:off x="1096835" y="1780519"/>
            <a:ext cx="3452764" cy="369332"/>
          </a:xfrm>
          <a:prstGeom prst="rect">
            <a:avLst/>
          </a:prstGeom>
          <a:noFill/>
        </p:spPr>
        <p:txBody>
          <a:bodyPr wrap="square" rtlCol="0">
            <a:spAutoFit/>
          </a:bodyPr>
          <a:lstStyle/>
          <a:p>
            <a:pPr marL="0" indent="0">
              <a:buNone/>
            </a:pPr>
            <a:r>
              <a:rPr lang="cs-CZ" sz="1800" b="1" dirty="0" smtClean="0"/>
              <a:t>CETA, TTIP</a:t>
            </a:r>
            <a:endParaRPr lang="cs-CZ" sz="1800" dirty="0"/>
          </a:p>
        </p:txBody>
      </p:sp>
      <p:sp>
        <p:nvSpPr>
          <p:cNvPr id="11" name="TextovéPole 10"/>
          <p:cNvSpPr txBox="1"/>
          <p:nvPr/>
        </p:nvSpPr>
        <p:spPr>
          <a:xfrm>
            <a:off x="1259632" y="343856"/>
            <a:ext cx="7128792" cy="707886"/>
          </a:xfrm>
          <a:prstGeom prst="rect">
            <a:avLst/>
          </a:prstGeom>
          <a:noFill/>
        </p:spPr>
        <p:txBody>
          <a:bodyPr wrap="square" rtlCol="0">
            <a:spAutoFit/>
          </a:bodyPr>
          <a:lstStyle/>
          <a:p>
            <a:pPr algn="ctr"/>
            <a:r>
              <a:rPr lang="cs-CZ" sz="4000" b="1" dirty="0" err="1" smtClean="0"/>
              <a:t>Between</a:t>
            </a:r>
            <a:r>
              <a:rPr lang="cs-CZ" sz="4000" b="1" dirty="0" smtClean="0"/>
              <a:t> </a:t>
            </a:r>
            <a:r>
              <a:rPr lang="cs-CZ" sz="4000" b="1" dirty="0" err="1" smtClean="0"/>
              <a:t>the</a:t>
            </a:r>
            <a:r>
              <a:rPr lang="cs-CZ" sz="4000" b="1" dirty="0" smtClean="0"/>
              <a:t> </a:t>
            </a:r>
            <a:r>
              <a:rPr lang="cs-CZ" sz="4000" b="1" dirty="0" err="1" smtClean="0"/>
              <a:t>Law</a:t>
            </a:r>
            <a:r>
              <a:rPr lang="cs-CZ" sz="4000" b="1" dirty="0" smtClean="0"/>
              <a:t> and </a:t>
            </a:r>
            <a:r>
              <a:rPr lang="cs-CZ" sz="4000" b="1" dirty="0" err="1" smtClean="0"/>
              <a:t>the</a:t>
            </a:r>
            <a:r>
              <a:rPr lang="cs-CZ" sz="4000" b="1" dirty="0" smtClean="0"/>
              <a:t> </a:t>
            </a:r>
            <a:r>
              <a:rPr lang="cs-CZ" sz="4000" b="1" dirty="0" err="1" smtClean="0"/>
              <a:t>Policy</a:t>
            </a:r>
            <a:endParaRPr lang="en-US" sz="4000" b="1" dirty="0"/>
          </a:p>
        </p:txBody>
      </p:sp>
      <p:pic>
        <p:nvPicPr>
          <p:cNvPr id="3074" name="Picture 2" descr="Výsledek obrázku pro ceta tt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995" y="2450256"/>
            <a:ext cx="6051149" cy="340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9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1"/>
          <p:cNvSpPr txBox="1">
            <a:spLocks noChangeArrowheads="1"/>
          </p:cNvSpPr>
          <p:nvPr/>
        </p:nvSpPr>
        <p:spPr bwMode="auto">
          <a:xfrm>
            <a:off x="1285875" y="1676552"/>
            <a:ext cx="578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dirty="0"/>
              <a:t>http://www.youtube.com/watch?v=T8gvH52dYAI</a:t>
            </a:r>
          </a:p>
        </p:txBody>
      </p:sp>
      <p:pic>
        <p:nvPicPr>
          <p:cNvPr id="9" name="Picture 5" descr="http://i.ytimg.com/vi/uTEMFKKuKxE/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204864"/>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08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US" sz="2400" dirty="0"/>
              <a:t>European Union </a:t>
            </a:r>
            <a:r>
              <a:rPr lang="en-US" sz="2400" u="sng" dirty="0"/>
              <a:t>environmental legislation </a:t>
            </a:r>
            <a:r>
              <a:rPr lang="en-US" sz="2400" dirty="0"/>
              <a:t>has developed over the last 30 years.</a:t>
            </a:r>
          </a:p>
          <a:p>
            <a:r>
              <a:rPr lang="en-US" sz="2400" u="sng" dirty="0"/>
              <a:t>Environmental policy </a:t>
            </a:r>
            <a:r>
              <a:rPr lang="en-US" sz="2400" dirty="0"/>
              <a:t>was not regulated at the Community level in the beginning, the Treaty of Rome does not contain regulations regarding this.</a:t>
            </a:r>
          </a:p>
          <a:p>
            <a:r>
              <a:rPr lang="en-US" sz="2400" dirty="0"/>
              <a:t>In the beginning, economic integration was the focus.</a:t>
            </a:r>
          </a:p>
          <a:p>
            <a:r>
              <a:rPr lang="en-US" sz="2400" dirty="0"/>
              <a:t>Awareness about environmental pollution began to develop because of: </a:t>
            </a:r>
          </a:p>
          <a:p>
            <a:pPr>
              <a:buNone/>
            </a:pPr>
            <a:r>
              <a:rPr lang="cs-CZ" sz="2400" dirty="0" smtClean="0"/>
              <a:t>			</a:t>
            </a:r>
            <a:r>
              <a:rPr lang="en-US" sz="2400" dirty="0" smtClean="0"/>
              <a:t>Intensive </a:t>
            </a:r>
            <a:r>
              <a:rPr lang="en-US" sz="2400" dirty="0"/>
              <a:t>economic growth </a:t>
            </a:r>
          </a:p>
          <a:p>
            <a:pPr>
              <a:buNone/>
            </a:pPr>
            <a:r>
              <a:rPr lang="cs-CZ" sz="2400" dirty="0" smtClean="0"/>
              <a:t>			</a:t>
            </a:r>
            <a:r>
              <a:rPr lang="en-US" sz="2400" dirty="0" smtClean="0"/>
              <a:t>The </a:t>
            </a:r>
            <a:r>
              <a:rPr lang="en-US" sz="2400" dirty="0"/>
              <a:t>fast growth of industrialization</a:t>
            </a:r>
          </a:p>
          <a:p>
            <a:pPr>
              <a:buNone/>
            </a:pPr>
            <a:r>
              <a:rPr lang="cs-CZ" sz="2400" dirty="0" smtClean="0"/>
              <a:t>			</a:t>
            </a:r>
            <a:r>
              <a:rPr lang="en-US" sz="2400" dirty="0" smtClean="0"/>
              <a:t>Increasing </a:t>
            </a:r>
            <a:r>
              <a:rPr lang="en-US" sz="2400" dirty="0"/>
              <a:t>energy consumption </a:t>
            </a:r>
          </a:p>
          <a:p>
            <a:pPr>
              <a:buNone/>
            </a:pPr>
            <a:r>
              <a:rPr lang="cs-CZ" sz="2400" dirty="0" smtClean="0"/>
              <a:t>			</a:t>
            </a:r>
            <a:r>
              <a:rPr lang="en-US" sz="2400" dirty="0" smtClean="0"/>
              <a:t>These </a:t>
            </a:r>
            <a:r>
              <a:rPr lang="en-US" sz="2400" dirty="0"/>
              <a:t>circumstances led to the regulation and </a:t>
            </a:r>
            <a:r>
              <a:rPr lang="cs-CZ" sz="2400" dirty="0" smtClean="0"/>
              <a:t>			</a:t>
            </a:r>
            <a:r>
              <a:rPr lang="en-US" sz="2400" dirty="0" smtClean="0"/>
              <a:t>protection </a:t>
            </a:r>
            <a:r>
              <a:rPr lang="en-US" sz="2400" dirty="0"/>
              <a:t>of the environment at the community level</a:t>
            </a:r>
            <a:r>
              <a:rPr lang="en-US" sz="2400" dirty="0" smtClean="0"/>
              <a:t>.</a:t>
            </a:r>
            <a:endParaRPr lang="cs-CZ" sz="2400" dirty="0" smtClean="0"/>
          </a:p>
          <a:p>
            <a:pPr>
              <a:buNone/>
            </a:pPr>
            <a:r>
              <a:rPr lang="cs-CZ" sz="1700" dirty="0">
                <a:hlinkClick r:id="rId2"/>
              </a:rPr>
              <a:t>https://www.youtube.com/watch?v=uTEMFKKuKxE</a:t>
            </a:r>
            <a:r>
              <a:rPr lang="cs-CZ" sz="1700" dirty="0"/>
              <a:t> </a:t>
            </a:r>
          </a:p>
          <a:p>
            <a:pPr>
              <a:buNone/>
            </a:pPr>
            <a:endParaRPr lang="en-US" sz="2400" dirty="0"/>
          </a:p>
          <a:p>
            <a:pPr marL="0" indent="0">
              <a:buNone/>
            </a:pPr>
            <a:endParaRPr lang="en-US" sz="20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smtClean="0"/>
              <a:t>EU and </a:t>
            </a:r>
            <a:r>
              <a:rPr lang="cs-CZ" sz="4000" b="1" dirty="0" err="1" smtClean="0"/>
              <a:t>environmental</a:t>
            </a:r>
            <a:r>
              <a:rPr lang="cs-CZ" sz="4000" b="1" dirty="0" smtClean="0"/>
              <a:t> </a:t>
            </a:r>
            <a:r>
              <a:rPr lang="cs-CZ" sz="4000" b="1" dirty="0" err="1" smtClean="0"/>
              <a:t>protection</a:t>
            </a:r>
            <a:endParaRPr lang="cs-CZ" sz="4000" b="1" dirty="0"/>
          </a:p>
        </p:txBody>
      </p:sp>
    </p:spTree>
    <p:extLst>
      <p:ext uri="{BB962C8B-B14F-4D97-AF65-F5344CB8AC3E}">
        <p14:creationId xmlns:p14="http://schemas.microsoft.com/office/powerpoint/2010/main" val="800987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1958 EEC </a:t>
            </a:r>
            <a:r>
              <a:rPr lang="cs-CZ" dirty="0" err="1" smtClean="0"/>
              <a:t>Treaty</a:t>
            </a:r>
            <a:endParaRPr lang="cs-CZ" dirty="0" smtClean="0"/>
          </a:p>
          <a:p>
            <a:r>
              <a:rPr lang="cs-CZ" dirty="0" smtClean="0"/>
              <a:t>No </a:t>
            </a:r>
            <a:r>
              <a:rPr lang="cs-CZ" dirty="0" err="1" smtClean="0"/>
              <a:t>specific</a:t>
            </a:r>
            <a:r>
              <a:rPr lang="cs-CZ" dirty="0" smtClean="0"/>
              <a:t> </a:t>
            </a:r>
            <a:r>
              <a:rPr lang="cs-CZ" dirty="0" err="1" smtClean="0"/>
              <a:t>attention</a:t>
            </a:r>
            <a:r>
              <a:rPr lang="cs-CZ" dirty="0" smtClean="0"/>
              <a:t> to </a:t>
            </a:r>
            <a:r>
              <a:rPr lang="cs-CZ" dirty="0" err="1" smtClean="0"/>
              <a:t>development</a:t>
            </a:r>
            <a:r>
              <a:rPr lang="cs-CZ" dirty="0" smtClean="0"/>
              <a:t> </a:t>
            </a:r>
            <a:r>
              <a:rPr lang="cs-CZ" dirty="0" err="1" smtClean="0"/>
              <a:t>of</a:t>
            </a:r>
            <a:r>
              <a:rPr lang="cs-CZ" dirty="0" smtClean="0"/>
              <a:t> </a:t>
            </a:r>
            <a:r>
              <a:rPr lang="cs-CZ" dirty="0" err="1" smtClean="0"/>
              <a:t>environmental</a:t>
            </a:r>
            <a:r>
              <a:rPr lang="cs-CZ" dirty="0" smtClean="0"/>
              <a:t> </a:t>
            </a:r>
            <a:r>
              <a:rPr lang="cs-CZ" dirty="0" err="1" smtClean="0"/>
              <a:t>policy</a:t>
            </a:r>
            <a:endParaRPr lang="cs-CZ" dirty="0" smtClean="0"/>
          </a:p>
          <a:p>
            <a:pPr marL="0" indent="0" defTabSz="801688" eaLnBrk="0" hangingPunct="0">
              <a:lnSpc>
                <a:spcPts val="3588"/>
              </a:lnSpc>
            </a:pPr>
            <a:r>
              <a:rPr lang="cs-CZ" dirty="0" smtClean="0"/>
              <a:t> </a:t>
            </a:r>
            <a:r>
              <a:rPr lang="cs-CZ" dirty="0" err="1" smtClean="0"/>
              <a:t>Minor</a:t>
            </a:r>
            <a:r>
              <a:rPr lang="cs-CZ" dirty="0" smtClean="0"/>
              <a:t> </a:t>
            </a:r>
            <a:r>
              <a:rPr lang="cs-CZ" dirty="0" err="1" smtClean="0"/>
              <a:t>measures</a:t>
            </a:r>
            <a:r>
              <a:rPr lang="cs-CZ" dirty="0" smtClean="0"/>
              <a:t> </a:t>
            </a:r>
            <a:r>
              <a:rPr lang="cs-CZ" sz="2400" dirty="0" smtClean="0"/>
              <a:t>(</a:t>
            </a:r>
            <a:r>
              <a:rPr lang="cs-CZ" sz="2400" dirty="0" err="1" smtClean="0"/>
              <a:t>common</a:t>
            </a:r>
            <a:r>
              <a:rPr lang="cs-CZ" sz="2400" dirty="0" smtClean="0"/>
              <a:t> market </a:t>
            </a:r>
            <a:r>
              <a:rPr lang="cs-CZ" sz="2400" dirty="0" err="1" smtClean="0"/>
              <a:t>based</a:t>
            </a:r>
            <a:r>
              <a:rPr lang="cs-CZ" sz="2400" dirty="0" smtClean="0"/>
              <a:t> – </a:t>
            </a:r>
            <a:r>
              <a:rPr lang="en-US" sz="2400" dirty="0">
                <a:latin typeface="Arial" pitchFamily="34" charset="0"/>
              </a:rPr>
              <a:t>dangerous </a:t>
            </a:r>
            <a:r>
              <a:rPr lang="cs-CZ" sz="2400" dirty="0" smtClean="0">
                <a:latin typeface="Arial" pitchFamily="34" charset="0"/>
              </a:rPr>
              <a:t>				</a:t>
            </a:r>
            <a:r>
              <a:rPr lang="en-US" sz="2400" dirty="0" smtClean="0">
                <a:latin typeface="Arial" pitchFamily="34" charset="0"/>
              </a:rPr>
              <a:t>chemicals, </a:t>
            </a:r>
            <a:r>
              <a:rPr lang="en-US" sz="2400" dirty="0">
                <a:latin typeface="Arial" pitchFamily="34" charset="0"/>
              </a:rPr>
              <a:t>motor vehicles</a:t>
            </a:r>
            <a:r>
              <a:rPr lang="en-US" sz="2400" dirty="0" smtClean="0">
                <a:latin typeface="Arial" pitchFamily="34" charset="0"/>
              </a:rPr>
              <a:t>, </a:t>
            </a:r>
            <a:r>
              <a:rPr lang="en-US" sz="2400" dirty="0">
                <a:latin typeface="Arial" pitchFamily="34" charset="0"/>
              </a:rPr>
              <a:t>detergents</a:t>
            </a:r>
            <a:r>
              <a:rPr lang="cs-CZ" sz="2400" dirty="0" smtClean="0"/>
              <a:t>)</a:t>
            </a:r>
            <a:endParaRPr lang="en-US"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1: 1958 - 1972</a:t>
            </a:r>
            <a:endParaRPr lang="cs-CZ" sz="4000" b="1" dirty="0"/>
          </a:p>
        </p:txBody>
      </p:sp>
    </p:spTree>
    <p:extLst>
      <p:ext uri="{BB962C8B-B14F-4D97-AF65-F5344CB8AC3E}">
        <p14:creationId xmlns:p14="http://schemas.microsoft.com/office/powerpoint/2010/main" val="2125928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u="sng" dirty="0" err="1" smtClean="0"/>
              <a:t>European</a:t>
            </a:r>
            <a:r>
              <a:rPr lang="cs-CZ" sz="2800" u="sng" dirty="0" smtClean="0"/>
              <a:t> </a:t>
            </a:r>
            <a:r>
              <a:rPr lang="cs-CZ" sz="2800" u="sng" dirty="0" err="1" smtClean="0"/>
              <a:t>Council</a:t>
            </a:r>
            <a:r>
              <a:rPr lang="cs-CZ" sz="2800" u="sng" dirty="0" smtClean="0"/>
              <a:t> </a:t>
            </a:r>
            <a:r>
              <a:rPr lang="en-US" sz="2800" u="sng" dirty="0" smtClean="0"/>
              <a:t>Summit </a:t>
            </a:r>
            <a:r>
              <a:rPr lang="en-US" sz="2800" u="sng" dirty="0"/>
              <a:t>in </a:t>
            </a:r>
            <a:r>
              <a:rPr lang="en-US" sz="2800" u="sng" dirty="0" smtClean="0"/>
              <a:t>1972</a:t>
            </a:r>
            <a:r>
              <a:rPr lang="cs-CZ" sz="2800" u="sng" dirty="0" smtClean="0"/>
              <a:t>:</a:t>
            </a:r>
            <a:r>
              <a:rPr lang="en-US" sz="2400" dirty="0" smtClean="0"/>
              <a:t> </a:t>
            </a:r>
            <a:r>
              <a:rPr lang="en-US" sz="2400" dirty="0"/>
              <a:t>Heads of State and Government decided that a Community environmental policy was necessary</a:t>
            </a:r>
          </a:p>
          <a:p>
            <a:r>
              <a:rPr lang="en-US" sz="2400" dirty="0"/>
              <a:t>The basis of the environmental policy was established in the </a:t>
            </a:r>
            <a:r>
              <a:rPr lang="en-US" sz="2400" u="sng" dirty="0"/>
              <a:t>First Environmental Action Program </a:t>
            </a:r>
            <a:r>
              <a:rPr lang="en-US" sz="2400" dirty="0"/>
              <a:t>(1973</a:t>
            </a:r>
            <a:r>
              <a:rPr lang="en-US" sz="2400" dirty="0" smtClean="0"/>
              <a:t>).</a:t>
            </a:r>
            <a:r>
              <a:rPr lang="cs-CZ" sz="2400" dirty="0" smtClean="0"/>
              <a:t> </a:t>
            </a:r>
            <a:r>
              <a:rPr lang="en-US" sz="2400" dirty="0" smtClean="0"/>
              <a:t>Basic </a:t>
            </a:r>
            <a:r>
              <a:rPr lang="en-US" sz="2400" dirty="0"/>
              <a:t>goals, principles of environmental law, and activities regarding </a:t>
            </a:r>
            <a:r>
              <a:rPr lang="en-US" sz="2800" dirty="0"/>
              <a:t>certain fields of the environment</a:t>
            </a:r>
            <a:r>
              <a:rPr lang="en-US" sz="2800" dirty="0" smtClean="0"/>
              <a:t>.</a:t>
            </a:r>
            <a:endParaRPr lang="cs-CZ" sz="2800" dirty="0" smtClean="0"/>
          </a:p>
          <a:p>
            <a:r>
              <a:rPr lang="en-US" sz="2400" dirty="0" smtClean="0">
                <a:ea typeface="ＭＳ Ｐゴシック" pitchFamily="34" charset="-128"/>
              </a:rPr>
              <a:t>The </a:t>
            </a:r>
            <a:r>
              <a:rPr lang="en-US" sz="2400" dirty="0">
                <a:ea typeface="ＭＳ Ｐゴシック" pitchFamily="34" charset="-128"/>
              </a:rPr>
              <a:t>main goal was </a:t>
            </a:r>
            <a:r>
              <a:rPr lang="en-US" sz="2400" dirty="0" smtClean="0">
                <a:ea typeface="ＭＳ Ｐゴシック" pitchFamily="34" charset="-128"/>
              </a:rPr>
              <a:t>the </a:t>
            </a:r>
            <a:r>
              <a:rPr lang="en-US" sz="2400" dirty="0">
                <a:ea typeface="ＭＳ Ｐゴシック" pitchFamily="34" charset="-128"/>
              </a:rPr>
              <a:t>efficient </a:t>
            </a:r>
            <a:r>
              <a:rPr lang="hu-HU" sz="2400" dirty="0">
                <a:ea typeface="ＭＳ Ｐゴシック" pitchFamily="34" charset="-128"/>
              </a:rPr>
              <a:t>operation </a:t>
            </a:r>
            <a:r>
              <a:rPr lang="en-US" sz="2400" dirty="0">
                <a:ea typeface="ＭＳ Ｐゴシック" pitchFamily="34" charset="-128"/>
              </a:rPr>
              <a:t>of the Community and the Common </a:t>
            </a:r>
            <a:r>
              <a:rPr lang="en-US" sz="2400" dirty="0" smtClean="0">
                <a:ea typeface="ＭＳ Ｐゴシック" pitchFamily="34" charset="-128"/>
              </a:rPr>
              <a:t>Market</a:t>
            </a:r>
            <a:r>
              <a:rPr lang="hu-HU" sz="2400" dirty="0" smtClean="0">
                <a:ea typeface="ＭＳ Ｐゴシック" pitchFamily="34" charset="-128"/>
              </a:rPr>
              <a:t> – but </a:t>
            </a:r>
            <a:r>
              <a:rPr lang="hu-HU" sz="2400" u="sng" dirty="0" smtClean="0">
                <a:ea typeface="ＭＳ Ｐゴシック" pitchFamily="34" charset="-128"/>
              </a:rPr>
              <a:t>extensive interpretation of economic expansion</a:t>
            </a:r>
            <a:r>
              <a:rPr lang="hu-HU" sz="2400" dirty="0" smtClean="0">
                <a:ea typeface="ＭＳ Ｐゴシック" pitchFamily="34" charset="-128"/>
              </a:rPr>
              <a:t>. </a:t>
            </a:r>
          </a:p>
          <a:p>
            <a:r>
              <a:rPr lang="hu-HU" sz="2400" dirty="0" smtClean="0">
                <a:ea typeface="ＭＳ Ｐゴシック" pitchFamily="34" charset="-128"/>
              </a:rPr>
              <a:t>Major role of the Court of Justice.</a:t>
            </a:r>
            <a:endParaRPr lang="en-US" sz="24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2: 1972 - 1987</a:t>
            </a:r>
            <a:endParaRPr lang="cs-CZ" sz="4000" b="1" dirty="0"/>
          </a:p>
        </p:txBody>
      </p:sp>
    </p:spTree>
    <p:extLst>
      <p:ext uri="{BB962C8B-B14F-4D97-AF65-F5344CB8AC3E}">
        <p14:creationId xmlns:p14="http://schemas.microsoft.com/office/powerpoint/2010/main" val="121386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51520" y="1196752"/>
            <a:ext cx="8435280" cy="4929411"/>
          </a:xfrm>
        </p:spPr>
        <p:txBody>
          <a:bodyPr>
            <a:normAutofit lnSpcReduction="10000"/>
          </a:bodyPr>
          <a:lstStyle/>
          <a:p>
            <a:r>
              <a:rPr lang="cs-CZ" sz="2400" b="1" dirty="0" smtClean="0"/>
              <a:t>1987 Single </a:t>
            </a:r>
            <a:r>
              <a:rPr lang="cs-CZ" sz="2400" b="1" dirty="0" err="1" smtClean="0"/>
              <a:t>European</a:t>
            </a:r>
            <a:r>
              <a:rPr lang="cs-CZ" sz="2400" b="1" dirty="0" smtClean="0"/>
              <a:t> </a:t>
            </a:r>
            <a:r>
              <a:rPr lang="cs-CZ" sz="2400" b="1" dirty="0" err="1" smtClean="0"/>
              <a:t>Act</a:t>
            </a:r>
            <a:endParaRPr lang="cs-CZ" sz="2400" b="1" dirty="0" smtClean="0"/>
          </a:p>
          <a:p>
            <a:pPr marL="0" indent="0">
              <a:buNone/>
            </a:pPr>
            <a:r>
              <a:rPr lang="cs-CZ" sz="2400" dirty="0" smtClean="0">
                <a:ea typeface="ＭＳ Ｐゴシック" pitchFamily="34" charset="-128"/>
              </a:rPr>
              <a:t>	</a:t>
            </a:r>
            <a:r>
              <a:rPr lang="en-US" sz="2400" dirty="0" smtClean="0">
                <a:ea typeface="ＭＳ Ｐゴシック" pitchFamily="34" charset="-128"/>
              </a:rPr>
              <a:t>Independent </a:t>
            </a:r>
            <a:r>
              <a:rPr lang="en-US" sz="2400" dirty="0">
                <a:ea typeface="ＭＳ Ｐゴシック" pitchFamily="34" charset="-128"/>
              </a:rPr>
              <a:t>title of environment was accepted</a:t>
            </a:r>
          </a:p>
          <a:p>
            <a:r>
              <a:rPr lang="en-US" sz="2400" b="1" dirty="0" smtClean="0">
                <a:ea typeface="ＭＳ Ｐゴシック" pitchFamily="34" charset="-128"/>
              </a:rPr>
              <a:t>199</a:t>
            </a:r>
            <a:r>
              <a:rPr lang="cs-CZ" sz="2400" b="1" dirty="0" smtClean="0">
                <a:ea typeface="ＭＳ Ｐゴシック" pitchFamily="34" charset="-128"/>
              </a:rPr>
              <a:t>3</a:t>
            </a:r>
            <a:r>
              <a:rPr lang="en-US" sz="2400" b="1" dirty="0" smtClean="0">
                <a:ea typeface="ＭＳ Ｐゴシック" pitchFamily="34" charset="-128"/>
              </a:rPr>
              <a:t> </a:t>
            </a:r>
            <a:r>
              <a:rPr lang="en-US" sz="2400" b="1" dirty="0">
                <a:ea typeface="ＭＳ Ｐゴシック" pitchFamily="34" charset="-128"/>
              </a:rPr>
              <a:t>Treaty on the European Union (Maastricht)</a:t>
            </a:r>
          </a:p>
          <a:p>
            <a:pPr marL="0" indent="0">
              <a:buNone/>
            </a:pPr>
            <a:r>
              <a:rPr lang="cs-CZ" sz="2400" dirty="0" smtClean="0">
                <a:ea typeface="ＭＳ Ｐゴシック" pitchFamily="34" charset="-128"/>
              </a:rPr>
              <a:t>	</a:t>
            </a:r>
            <a:r>
              <a:rPr lang="en-US" sz="2400" dirty="0" smtClean="0">
                <a:ea typeface="ＭＳ Ｐゴシック" pitchFamily="34" charset="-128"/>
              </a:rPr>
              <a:t>Protection </a:t>
            </a:r>
            <a:r>
              <a:rPr lang="en-US" sz="2400" dirty="0">
                <a:ea typeface="ＭＳ Ｐゴシック" pitchFamily="34" charset="-128"/>
              </a:rPr>
              <a:t>of the environment became part of the </a:t>
            </a:r>
            <a:r>
              <a:rPr lang="cs-CZ" sz="2400" dirty="0" smtClean="0">
                <a:ea typeface="ＭＳ Ｐゴシック" pitchFamily="34" charset="-128"/>
              </a:rPr>
              <a:t>	</a:t>
            </a:r>
            <a:r>
              <a:rPr lang="en-US" sz="2400" dirty="0" smtClean="0">
                <a:ea typeface="ＭＳ Ｐゴシック" pitchFamily="34" charset="-128"/>
              </a:rPr>
              <a:t>internal </a:t>
            </a:r>
            <a:r>
              <a:rPr lang="en-US" sz="2400" dirty="0">
                <a:ea typeface="ＭＳ Ｐゴシック" pitchFamily="34" charset="-128"/>
              </a:rPr>
              <a:t>common </a:t>
            </a:r>
            <a:r>
              <a:rPr lang="en-US" sz="2400" dirty="0" smtClean="0">
                <a:ea typeface="ＭＳ Ｐゴシック" pitchFamily="34" charset="-128"/>
              </a:rPr>
              <a:t>policy</a:t>
            </a:r>
            <a:r>
              <a:rPr lang="cs-CZ" sz="2400" dirty="0" smtClean="0">
                <a:ea typeface="ＭＳ Ｐゴシック" pitchFamily="34" charset="-128"/>
              </a:rPr>
              <a:t>. T</a:t>
            </a:r>
            <a:r>
              <a:rPr lang="en-US" sz="2400" dirty="0" smtClean="0">
                <a:ea typeface="ＭＳ Ｐゴシック" pitchFamily="34" charset="-128"/>
              </a:rPr>
              <a:t>he </a:t>
            </a:r>
            <a:r>
              <a:rPr lang="en-US" sz="2400" dirty="0">
                <a:ea typeface="ＭＳ Ｐゴシック" pitchFamily="34" charset="-128"/>
              </a:rPr>
              <a:t>scope of environmental </a:t>
            </a:r>
            <a:r>
              <a:rPr lang="cs-CZ" sz="2400" dirty="0">
                <a:ea typeface="ＭＳ Ｐゴシック" pitchFamily="34" charset="-128"/>
              </a:rPr>
              <a:t> </a:t>
            </a:r>
            <a:r>
              <a:rPr lang="cs-CZ" sz="2400" dirty="0" smtClean="0">
                <a:ea typeface="ＭＳ Ｐゴシック" pitchFamily="34" charset="-128"/>
              </a:rPr>
              <a:t>		</a:t>
            </a:r>
            <a:r>
              <a:rPr lang="en-US" sz="2400" dirty="0" smtClean="0">
                <a:ea typeface="ＭＳ Ｐゴシック" pitchFamily="34" charset="-128"/>
              </a:rPr>
              <a:t>policy </a:t>
            </a:r>
            <a:r>
              <a:rPr lang="cs-CZ" sz="2400" dirty="0" err="1" smtClean="0">
                <a:ea typeface="ＭＳ Ｐゴシック" pitchFamily="34" charset="-128"/>
              </a:rPr>
              <a:t>was</a:t>
            </a:r>
            <a:r>
              <a:rPr lang="cs-CZ" sz="2400" dirty="0" smtClean="0">
                <a:ea typeface="ＭＳ Ｐゴシック" pitchFamily="34" charset="-128"/>
              </a:rPr>
              <a:t> </a:t>
            </a:r>
            <a:r>
              <a:rPr lang="cs-CZ" sz="2400" dirty="0" err="1" smtClean="0">
                <a:ea typeface="ＭＳ Ｐゴシック" pitchFamily="34" charset="-128"/>
              </a:rPr>
              <a:t>enlarged</a:t>
            </a:r>
            <a:r>
              <a:rPr lang="cs-CZ" sz="2400" dirty="0" smtClean="0">
                <a:ea typeface="ＭＳ Ｐゴシック" pitchFamily="34" charset="-128"/>
              </a:rPr>
              <a:t> </a:t>
            </a:r>
            <a:r>
              <a:rPr lang="en-US" sz="2400" dirty="0" smtClean="0">
                <a:ea typeface="ＭＳ Ｐゴシック" pitchFamily="34" charset="-128"/>
              </a:rPr>
              <a:t>and </a:t>
            </a:r>
            <a:r>
              <a:rPr lang="en-US" sz="2400" dirty="0">
                <a:ea typeface="ＭＳ Ｐゴシック" pitchFamily="34" charset="-128"/>
              </a:rPr>
              <a:t>supplemented it with new </a:t>
            </a:r>
            <a:r>
              <a:rPr lang="cs-CZ" sz="2400" dirty="0" smtClean="0">
                <a:ea typeface="ＭＳ Ｐゴシック" pitchFamily="34" charset="-128"/>
              </a:rPr>
              <a:t>	</a:t>
            </a:r>
            <a:r>
              <a:rPr lang="en-US" sz="2400" dirty="0" smtClean="0">
                <a:ea typeface="ＭＳ Ｐゴシック" pitchFamily="34" charset="-128"/>
              </a:rPr>
              <a:t>objectives</a:t>
            </a:r>
            <a:r>
              <a:rPr lang="en-US" sz="2400" dirty="0">
                <a:ea typeface="ＭＳ Ｐゴシック" pitchFamily="34" charset="-128"/>
              </a:rPr>
              <a:t>. </a:t>
            </a:r>
          </a:p>
          <a:p>
            <a:r>
              <a:rPr lang="en-US" sz="2400" b="1" dirty="0" smtClean="0">
                <a:ea typeface="ＭＳ Ｐゴシック" pitchFamily="34" charset="-128"/>
              </a:rPr>
              <a:t>1997 </a:t>
            </a:r>
            <a:r>
              <a:rPr lang="en-US" sz="2400" b="1" dirty="0">
                <a:ea typeface="ＭＳ Ｐゴシック" pitchFamily="34" charset="-128"/>
              </a:rPr>
              <a:t>Treaty of Amsterdam </a:t>
            </a:r>
          </a:p>
          <a:p>
            <a:pPr marL="0" indent="0">
              <a:buNone/>
            </a:pPr>
            <a:r>
              <a:rPr lang="cs-CZ" sz="2400" dirty="0" smtClean="0">
                <a:ea typeface="ＭＳ Ｐゴシック" pitchFamily="34" charset="-128"/>
              </a:rPr>
              <a:t>	</a:t>
            </a:r>
            <a:r>
              <a:rPr lang="en-US" sz="2400" dirty="0" smtClean="0">
                <a:ea typeface="ＭＳ Ｐゴシック" pitchFamily="34" charset="-128"/>
              </a:rPr>
              <a:t>„</a:t>
            </a:r>
            <a:r>
              <a:rPr lang="en-US" sz="2400" dirty="0">
                <a:ea typeface="ＭＳ Ｐゴシック" pitchFamily="34" charset="-128"/>
              </a:rPr>
              <a:t>Environmental protection requirements must be </a:t>
            </a:r>
            <a:r>
              <a:rPr lang="cs-CZ" sz="2400" dirty="0" smtClean="0">
                <a:ea typeface="ＭＳ Ｐゴシック" pitchFamily="34" charset="-128"/>
              </a:rPr>
              <a:t>	</a:t>
            </a:r>
            <a:r>
              <a:rPr lang="en-US" sz="2400" dirty="0" smtClean="0">
                <a:ea typeface="ＭＳ Ｐゴシック" pitchFamily="34" charset="-128"/>
              </a:rPr>
              <a:t>integrated </a:t>
            </a:r>
            <a:r>
              <a:rPr lang="en-US" sz="2400" dirty="0">
                <a:ea typeface="ＭＳ Ｐゴシック" pitchFamily="34" charset="-128"/>
              </a:rPr>
              <a:t>into the definition and implementation of the </a:t>
            </a:r>
            <a:r>
              <a:rPr lang="cs-CZ" sz="2400" dirty="0" smtClean="0">
                <a:ea typeface="ＭＳ Ｐゴシック" pitchFamily="34" charset="-128"/>
              </a:rPr>
              <a:t>	</a:t>
            </a:r>
            <a:r>
              <a:rPr lang="en-US" sz="2400" dirty="0" smtClean="0">
                <a:ea typeface="ＭＳ Ｐゴシック" pitchFamily="34" charset="-128"/>
              </a:rPr>
              <a:t>Community </a:t>
            </a:r>
            <a:r>
              <a:rPr lang="en-US" sz="2400" dirty="0">
                <a:ea typeface="ＭＳ Ｐゴシック" pitchFamily="34" charset="-128"/>
              </a:rPr>
              <a:t>policies and activities referred to in Article 3, </a:t>
            </a:r>
            <a:r>
              <a:rPr lang="cs-CZ" sz="2400" dirty="0" smtClean="0">
                <a:ea typeface="ＭＳ Ｐゴシック" pitchFamily="34" charset="-128"/>
              </a:rPr>
              <a:t>	</a:t>
            </a:r>
            <a:r>
              <a:rPr lang="en-US" sz="2400" dirty="0" smtClean="0">
                <a:ea typeface="ＭＳ Ｐゴシック" pitchFamily="34" charset="-128"/>
              </a:rPr>
              <a:t>in </a:t>
            </a:r>
            <a:r>
              <a:rPr lang="en-US" sz="2400" dirty="0">
                <a:ea typeface="ＭＳ Ｐゴシック" pitchFamily="34" charset="-128"/>
              </a:rPr>
              <a:t>particular with a view to promoting sustainable </a:t>
            </a:r>
            <a:r>
              <a:rPr lang="cs-CZ" sz="2400" dirty="0" smtClean="0">
                <a:ea typeface="ＭＳ Ｐゴシック" pitchFamily="34" charset="-128"/>
              </a:rPr>
              <a:t>	</a:t>
            </a:r>
            <a:r>
              <a:rPr lang="en-US" sz="2400" dirty="0" smtClean="0">
                <a:ea typeface="ＭＳ Ｐゴシック" pitchFamily="34" charset="-128"/>
              </a:rPr>
              <a:t>development</a:t>
            </a:r>
            <a:r>
              <a:rPr lang="en-US" sz="2400" dirty="0">
                <a:ea typeface="ＭＳ Ｐゴシック" pitchFamily="34" charset="-128"/>
              </a:rPr>
              <a:t>.”</a:t>
            </a:r>
          </a:p>
          <a:p>
            <a:endParaRPr lang="en-US" sz="24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3</a:t>
            </a:r>
            <a:endParaRPr lang="cs-CZ" sz="4000" b="1" dirty="0"/>
          </a:p>
        </p:txBody>
      </p:sp>
    </p:spTree>
    <p:extLst>
      <p:ext uri="{BB962C8B-B14F-4D97-AF65-F5344CB8AC3E}">
        <p14:creationId xmlns:p14="http://schemas.microsoft.com/office/powerpoint/2010/main" val="3487280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738368"/>
          </a:xfrm>
        </p:spPr>
        <p:txBody>
          <a:bodyPr>
            <a:normAutofit/>
          </a:bodyPr>
          <a:lstStyle/>
          <a:p>
            <a:pPr marL="0" indent="0">
              <a:buNone/>
            </a:pPr>
            <a:r>
              <a:rPr lang="en-US" sz="2000" b="1" dirty="0"/>
              <a:t>6. Air protection.</a:t>
            </a:r>
          </a:p>
          <a:p>
            <a:pPr marL="0" indent="0">
              <a:buNone/>
            </a:pPr>
            <a:r>
              <a:rPr lang="en-US" sz="2000" b="1" dirty="0"/>
              <a:t>7. Ozone layer regulation / Global climate change in EU environmental policy.</a:t>
            </a:r>
          </a:p>
          <a:p>
            <a:pPr marL="0" indent="0">
              <a:buNone/>
            </a:pPr>
            <a:r>
              <a:rPr lang="en-US" sz="2000" b="1" dirty="0"/>
              <a:t>8. Nature protection. </a:t>
            </a:r>
            <a:r>
              <a:rPr lang="en-US" sz="2000" b="1" dirty="0" err="1"/>
              <a:t>Natura</a:t>
            </a:r>
            <a:r>
              <a:rPr lang="en-US" sz="2000" b="1" dirty="0"/>
              <a:t> 2000.</a:t>
            </a:r>
          </a:p>
          <a:p>
            <a:pPr marL="0" indent="0">
              <a:buNone/>
            </a:pPr>
            <a:r>
              <a:rPr lang="en-US" sz="2000" b="1" dirty="0"/>
              <a:t>9. Biodiversity protection. / Regulation of trade in endangered species of animals </a:t>
            </a:r>
            <a:r>
              <a:rPr lang="en-US" sz="2000" b="1" dirty="0" smtClean="0"/>
              <a:t>and</a:t>
            </a:r>
            <a:r>
              <a:rPr lang="cs-CZ" sz="2000" b="1" dirty="0" smtClean="0"/>
              <a:t> </a:t>
            </a:r>
            <a:r>
              <a:rPr lang="en-US" sz="2000" b="1" dirty="0" smtClean="0"/>
              <a:t>plants</a:t>
            </a:r>
            <a:r>
              <a:rPr lang="en-US" sz="2000" b="1" dirty="0"/>
              <a:t>.</a:t>
            </a:r>
          </a:p>
          <a:p>
            <a:pPr marL="0" indent="0">
              <a:buNone/>
            </a:pPr>
            <a:r>
              <a:rPr lang="en-US" sz="2000" b="1" dirty="0"/>
              <a:t>10. Inland waters protection.</a:t>
            </a:r>
          </a:p>
          <a:p>
            <a:pPr marL="0" indent="0">
              <a:buNone/>
            </a:pPr>
            <a:r>
              <a:rPr lang="en-US" sz="2000" b="1" dirty="0"/>
              <a:t>11. Waste management.</a:t>
            </a:r>
            <a:endParaRPr lang="cs-CZ" sz="20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Course</a:t>
            </a:r>
            <a:r>
              <a:rPr lang="cs-CZ" sz="4000" b="1" dirty="0" smtClean="0"/>
              <a:t> </a:t>
            </a:r>
            <a:r>
              <a:rPr lang="cs-CZ" sz="4000" b="1" dirty="0" err="1" smtClean="0"/>
              <a:t>introduction</a:t>
            </a:r>
            <a:endParaRPr lang="cs-CZ" sz="4000" b="1" dirty="0"/>
          </a:p>
        </p:txBody>
      </p:sp>
    </p:spTree>
    <p:extLst>
      <p:ext uri="{BB962C8B-B14F-4D97-AF65-F5344CB8AC3E}">
        <p14:creationId xmlns:p14="http://schemas.microsoft.com/office/powerpoint/2010/main" val="2765804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en-US" sz="2800" dirty="0"/>
              <a:t>2009: Treaty of Lisbon</a:t>
            </a:r>
          </a:p>
          <a:p>
            <a:pPr>
              <a:buFontTx/>
              <a:buChar char="-"/>
            </a:pPr>
            <a:r>
              <a:rPr lang="en-US" sz="2800" dirty="0"/>
              <a:t>the 3 pillars structure disappears</a:t>
            </a:r>
          </a:p>
          <a:p>
            <a:pPr>
              <a:buFontTx/>
              <a:buChar char="-"/>
            </a:pPr>
            <a:r>
              <a:rPr lang="en-US" sz="2800" dirty="0"/>
              <a:t>TUE + TFUE (former TEC) + Nice into a single Treaty</a:t>
            </a:r>
          </a:p>
          <a:p>
            <a:pPr>
              <a:buFontTx/>
              <a:buChar char="-"/>
            </a:pPr>
            <a:r>
              <a:rPr lang="en-US" sz="2800" dirty="0"/>
              <a:t>Strengthened role of the EU Parliament </a:t>
            </a:r>
          </a:p>
          <a:p>
            <a:pPr>
              <a:buFontTx/>
              <a:buChar char="-"/>
            </a:pPr>
            <a:r>
              <a:rPr lang="en-US" sz="2800" dirty="0"/>
              <a:t>Broader Union</a:t>
            </a:r>
            <a:r>
              <a:rPr lang="en-US" altLang="en-US" sz="2800" dirty="0"/>
              <a:t>’</a:t>
            </a:r>
            <a:r>
              <a:rPr lang="en-US" sz="2800" dirty="0"/>
              <a:t>s competences</a:t>
            </a:r>
          </a:p>
          <a:p>
            <a:r>
              <a:rPr lang="en-US" sz="2800" dirty="0"/>
              <a:t>Birth of the European External Action Service (EEAS)</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4 – </a:t>
            </a:r>
            <a:r>
              <a:rPr lang="cs-CZ" sz="4000" b="1" dirty="0" err="1" smtClean="0"/>
              <a:t>Lisbon</a:t>
            </a:r>
            <a:r>
              <a:rPr lang="cs-CZ" sz="4000" b="1" dirty="0" smtClean="0"/>
              <a:t> and </a:t>
            </a:r>
            <a:r>
              <a:rPr lang="cs-CZ" sz="4000" b="1" dirty="0" err="1" smtClean="0"/>
              <a:t>further</a:t>
            </a:r>
            <a:endParaRPr lang="cs-CZ" sz="4000" b="1" dirty="0"/>
          </a:p>
        </p:txBody>
      </p:sp>
    </p:spTree>
    <p:extLst>
      <p:ext uri="{BB962C8B-B14F-4D97-AF65-F5344CB8AC3E}">
        <p14:creationId xmlns:p14="http://schemas.microsoft.com/office/powerpoint/2010/main" val="3811680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en-US" sz="2400" dirty="0"/>
              <a:t>THE TREATY ON THE FUNCTIONING OF THE EUROPEAN UNION</a:t>
            </a:r>
            <a:br>
              <a:rPr lang="en-US" sz="2400" dirty="0"/>
            </a:br>
            <a:r>
              <a:rPr lang="en-US" sz="2400" dirty="0" smtClean="0"/>
              <a:t>TITLE XX.</a:t>
            </a:r>
            <a:r>
              <a:rPr lang="cs-CZ" sz="2400" dirty="0" smtClean="0"/>
              <a:t> </a:t>
            </a:r>
            <a:r>
              <a:rPr lang="en-US" sz="2400" dirty="0" smtClean="0"/>
              <a:t>ENVIRONMENT </a:t>
            </a:r>
            <a:endParaRPr lang="cs-CZ" sz="2400" dirty="0" smtClean="0"/>
          </a:p>
          <a:p>
            <a:pPr>
              <a:buNone/>
            </a:pPr>
            <a:r>
              <a:rPr lang="cs-CZ" sz="2400" dirty="0" smtClean="0"/>
              <a:t>Art. 191 TFEU:</a:t>
            </a:r>
          </a:p>
          <a:p>
            <a:r>
              <a:rPr lang="en-US" sz="2000" dirty="0"/>
              <a:t>(1) </a:t>
            </a:r>
            <a:r>
              <a:rPr lang="en-US" sz="2000" u="sng" dirty="0"/>
              <a:t>Community policy on the environment </a:t>
            </a:r>
            <a:r>
              <a:rPr lang="en-US" sz="2000" dirty="0"/>
              <a:t>shall contribute to pursuit of the </a:t>
            </a:r>
            <a:r>
              <a:rPr lang="en-US" sz="2000" u="sng" dirty="0"/>
              <a:t>following objectives</a:t>
            </a:r>
            <a:r>
              <a:rPr lang="en-US" sz="2000" dirty="0"/>
              <a:t>:</a:t>
            </a:r>
          </a:p>
          <a:p>
            <a:pPr marL="0" indent="0">
              <a:buNone/>
            </a:pPr>
            <a:r>
              <a:rPr lang="cs-CZ" sz="2000" dirty="0" smtClean="0"/>
              <a:t>	</a:t>
            </a:r>
            <a:r>
              <a:rPr lang="en-US" sz="2000" dirty="0" smtClean="0"/>
              <a:t>- </a:t>
            </a:r>
            <a:r>
              <a:rPr lang="en-US" sz="2000" dirty="0"/>
              <a:t>preserving, protecting and improving </a:t>
            </a:r>
            <a:r>
              <a:rPr lang="en-US" sz="2000" dirty="0" smtClean="0"/>
              <a:t>the </a:t>
            </a:r>
            <a:r>
              <a:rPr lang="en-US" sz="2000" u="sng" dirty="0" smtClean="0"/>
              <a:t>quality of the </a:t>
            </a:r>
            <a:r>
              <a:rPr lang="cs-CZ" sz="2000" dirty="0" smtClean="0"/>
              <a:t>	</a:t>
            </a:r>
            <a:r>
              <a:rPr lang="en-US" sz="2000" u="sng" dirty="0" smtClean="0"/>
              <a:t>environment</a:t>
            </a:r>
            <a:r>
              <a:rPr lang="en-US" sz="2000" dirty="0" smtClean="0"/>
              <a:t>;</a:t>
            </a:r>
            <a:endParaRPr lang="en-US" sz="2000" dirty="0"/>
          </a:p>
          <a:p>
            <a:pPr marL="0" indent="0">
              <a:buNone/>
            </a:pPr>
            <a:r>
              <a:rPr lang="cs-CZ" sz="2000" dirty="0" smtClean="0"/>
              <a:t>	</a:t>
            </a:r>
            <a:r>
              <a:rPr lang="en-US" sz="2000" dirty="0" smtClean="0"/>
              <a:t>-</a:t>
            </a:r>
            <a:r>
              <a:rPr lang="en-US" sz="2000" dirty="0"/>
              <a:t>  protecting </a:t>
            </a:r>
            <a:r>
              <a:rPr lang="en-US" sz="2000" u="sng" dirty="0"/>
              <a:t>human health</a:t>
            </a:r>
            <a:r>
              <a:rPr lang="en-US" sz="2000" dirty="0" smtClean="0"/>
              <a:t>;</a:t>
            </a:r>
            <a:endParaRPr lang="cs-CZ" sz="2000" dirty="0" smtClean="0"/>
          </a:p>
          <a:p>
            <a:pPr marL="0" indent="0">
              <a:buNone/>
            </a:pPr>
            <a:r>
              <a:rPr lang="cs-CZ" sz="2000" dirty="0"/>
              <a:t>	</a:t>
            </a:r>
            <a:r>
              <a:rPr lang="en-US" sz="2000" dirty="0" smtClean="0"/>
              <a:t>-</a:t>
            </a:r>
            <a:r>
              <a:rPr lang="en-US" sz="2000" dirty="0"/>
              <a:t>  prudent and rational utilization of </a:t>
            </a:r>
            <a:r>
              <a:rPr lang="en-US" sz="2000" u="sng" dirty="0"/>
              <a:t>natural resources</a:t>
            </a:r>
            <a:r>
              <a:rPr lang="en-US" sz="2000" dirty="0"/>
              <a:t>;</a:t>
            </a:r>
          </a:p>
          <a:p>
            <a:pPr marL="0" indent="0">
              <a:buNone/>
            </a:pPr>
            <a:r>
              <a:rPr lang="cs-CZ" sz="2000" dirty="0" smtClean="0"/>
              <a:t>	</a:t>
            </a:r>
            <a:r>
              <a:rPr lang="en-US" sz="2000" dirty="0" smtClean="0"/>
              <a:t>-</a:t>
            </a:r>
            <a:r>
              <a:rPr lang="en-US" sz="2000" dirty="0"/>
              <a:t>  promoting measures at </a:t>
            </a:r>
            <a:r>
              <a:rPr lang="en-US" sz="2000" u="sng" dirty="0"/>
              <a:t>international level </a:t>
            </a:r>
            <a:r>
              <a:rPr lang="en-US" sz="2000" dirty="0"/>
              <a:t>to deal with regional or </a:t>
            </a:r>
            <a:r>
              <a:rPr lang="cs-CZ" sz="2000" dirty="0" smtClean="0"/>
              <a:t>	</a:t>
            </a:r>
            <a:r>
              <a:rPr lang="en-US" sz="2000" dirty="0" smtClean="0"/>
              <a:t>worldwide </a:t>
            </a:r>
            <a:r>
              <a:rPr lang="en-US" sz="2000" dirty="0"/>
              <a:t>environmental problems. </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4 – </a:t>
            </a:r>
            <a:r>
              <a:rPr lang="cs-CZ" sz="4000" b="1" dirty="0" err="1" smtClean="0"/>
              <a:t>Lisbon</a:t>
            </a:r>
            <a:r>
              <a:rPr lang="cs-CZ" sz="4000" b="1" dirty="0" smtClean="0"/>
              <a:t> and </a:t>
            </a:r>
            <a:r>
              <a:rPr lang="cs-CZ" sz="4000" b="1" dirty="0" err="1" smtClean="0"/>
              <a:t>further</a:t>
            </a:r>
            <a:endParaRPr lang="cs-CZ" sz="4000" b="1" dirty="0"/>
          </a:p>
        </p:txBody>
      </p:sp>
    </p:spTree>
    <p:extLst>
      <p:ext uri="{BB962C8B-B14F-4D97-AF65-F5344CB8AC3E}">
        <p14:creationId xmlns:p14="http://schemas.microsoft.com/office/powerpoint/2010/main" val="624640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en-US" sz="2400" dirty="0"/>
              <a:t>(2) Community policy on the environment shall </a:t>
            </a:r>
            <a:r>
              <a:rPr lang="en-US" sz="2400" b="1" u="sng" dirty="0"/>
              <a:t>aim at a high level of protection</a:t>
            </a:r>
            <a:r>
              <a:rPr lang="en-US" sz="2400" dirty="0"/>
              <a:t> taking into account the </a:t>
            </a:r>
            <a:r>
              <a:rPr lang="en-US" sz="2400" u="sng" dirty="0"/>
              <a:t>diversity of situations in the various regions of the Community</a:t>
            </a:r>
            <a:r>
              <a:rPr lang="en-US" sz="2400" dirty="0"/>
              <a:t>. It shall be based on the </a:t>
            </a:r>
            <a:r>
              <a:rPr lang="en-US" sz="2400" u="sng" dirty="0"/>
              <a:t>precautionary principle </a:t>
            </a:r>
            <a:r>
              <a:rPr lang="en-US" sz="2400" dirty="0"/>
              <a:t>and on the principles that </a:t>
            </a:r>
            <a:r>
              <a:rPr lang="en-US" sz="2400" u="sng" dirty="0"/>
              <a:t>preventive action </a:t>
            </a:r>
            <a:r>
              <a:rPr lang="en-US" sz="2400" dirty="0"/>
              <a:t>should be taken, that environmental </a:t>
            </a:r>
            <a:r>
              <a:rPr lang="en-US" sz="2400" u="sng" dirty="0"/>
              <a:t>damage should as a priority be rectified at source </a:t>
            </a:r>
            <a:r>
              <a:rPr lang="en-US" sz="2400" dirty="0"/>
              <a:t>and that the </a:t>
            </a:r>
            <a:r>
              <a:rPr lang="en-US" sz="2400" u="sng" dirty="0"/>
              <a:t>polluter should pay</a:t>
            </a:r>
            <a:r>
              <a:rPr lang="en-US" sz="2400" dirty="0"/>
              <a:t>. Environmental protection requirements must be </a:t>
            </a:r>
            <a:r>
              <a:rPr lang="en-US" sz="2400" u="sng" dirty="0"/>
              <a:t>integrated</a:t>
            </a:r>
            <a:r>
              <a:rPr lang="en-US" sz="2400" dirty="0"/>
              <a:t> into the definition and implementation of other Community policies. </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4 – </a:t>
            </a:r>
            <a:r>
              <a:rPr lang="cs-CZ" sz="4000" b="1" dirty="0" err="1" smtClean="0"/>
              <a:t>Lisbon</a:t>
            </a:r>
            <a:r>
              <a:rPr lang="cs-CZ" sz="4000" b="1" dirty="0" smtClean="0"/>
              <a:t> and </a:t>
            </a:r>
            <a:r>
              <a:rPr lang="cs-CZ" sz="4000" b="1" dirty="0" err="1" smtClean="0"/>
              <a:t>further</a:t>
            </a:r>
            <a:endParaRPr lang="cs-CZ" sz="4000" b="1" dirty="0"/>
          </a:p>
        </p:txBody>
      </p:sp>
    </p:spTree>
    <p:extLst>
      <p:ext uri="{BB962C8B-B14F-4D97-AF65-F5344CB8AC3E}">
        <p14:creationId xmlns:p14="http://schemas.microsoft.com/office/powerpoint/2010/main" val="2689121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en-US" sz="2400" dirty="0"/>
              <a:t>(3) In preparing its policy on the environment, the Community </a:t>
            </a:r>
            <a:r>
              <a:rPr lang="en-US" sz="2400" b="1" u="sng" dirty="0"/>
              <a:t>shall take account </a:t>
            </a:r>
            <a:r>
              <a:rPr lang="en-US" sz="2400" dirty="0"/>
              <a:t>of:</a:t>
            </a:r>
          </a:p>
          <a:p>
            <a:r>
              <a:rPr lang="en-US" sz="2400" dirty="0"/>
              <a:t>-  available </a:t>
            </a:r>
            <a:r>
              <a:rPr lang="en-US" sz="2400" u="sng" dirty="0"/>
              <a:t>scientific and technical data</a:t>
            </a:r>
            <a:r>
              <a:rPr lang="en-US" sz="2400" dirty="0"/>
              <a:t>;</a:t>
            </a:r>
          </a:p>
          <a:p>
            <a:r>
              <a:rPr lang="en-US" sz="2400" dirty="0"/>
              <a:t>-  environmental </a:t>
            </a:r>
            <a:r>
              <a:rPr lang="en-US" sz="2400" u="sng" dirty="0"/>
              <a:t>conditions in the various regions </a:t>
            </a:r>
            <a:r>
              <a:rPr lang="en-US" sz="2400" dirty="0"/>
              <a:t>of the Community;</a:t>
            </a:r>
          </a:p>
          <a:p>
            <a:r>
              <a:rPr lang="en-US" sz="2400" dirty="0"/>
              <a:t>-  the potential </a:t>
            </a:r>
            <a:r>
              <a:rPr lang="en-US" sz="2400" u="sng" dirty="0"/>
              <a:t>benefits and costs of action </a:t>
            </a:r>
            <a:r>
              <a:rPr lang="en-US" sz="2400" dirty="0"/>
              <a:t>or lack of action;</a:t>
            </a:r>
          </a:p>
          <a:p>
            <a:r>
              <a:rPr lang="en-US" sz="2400" dirty="0"/>
              <a:t>-  the </a:t>
            </a:r>
            <a:r>
              <a:rPr lang="en-US" sz="2400" u="sng" dirty="0"/>
              <a:t>economic and social development </a:t>
            </a:r>
            <a:r>
              <a:rPr lang="en-US" sz="2400" dirty="0"/>
              <a:t>of the Community as a whole and the balanced development of its regions. </a:t>
            </a:r>
            <a:endParaRPr lang="cs-CZ" sz="2400" dirty="0" smtClean="0"/>
          </a:p>
          <a:p>
            <a:r>
              <a:rPr lang="hu-HU" sz="2400" dirty="0">
                <a:ea typeface="ＭＳ Ｐゴシック" pitchFamily="34" charset="-128"/>
              </a:rPr>
              <a:t>(4) Within their respective spheres of competence, the Community and the Member States shall </a:t>
            </a:r>
            <a:r>
              <a:rPr lang="hu-HU" sz="2400" u="sng" dirty="0">
                <a:ea typeface="ＭＳ Ｐゴシック" pitchFamily="34" charset="-128"/>
              </a:rPr>
              <a:t>cooperate with third countries and with the competent international organizations</a:t>
            </a:r>
            <a:r>
              <a:rPr lang="hu-HU" sz="2400" dirty="0">
                <a:ea typeface="ＭＳ Ｐゴシック" pitchFamily="34" charset="-128"/>
              </a:rPr>
              <a:t>.  </a:t>
            </a:r>
          </a:p>
          <a:p>
            <a:endParaRPr lang="en-US" sz="2400" dirty="0"/>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Phase</a:t>
            </a:r>
            <a:r>
              <a:rPr lang="cs-CZ" sz="4000" b="1" dirty="0" smtClean="0"/>
              <a:t> 4 – </a:t>
            </a:r>
            <a:r>
              <a:rPr lang="cs-CZ" sz="4000" b="1" dirty="0" err="1" smtClean="0"/>
              <a:t>Lisbon</a:t>
            </a:r>
            <a:r>
              <a:rPr lang="cs-CZ" sz="4000" b="1" dirty="0" smtClean="0"/>
              <a:t> and </a:t>
            </a:r>
            <a:r>
              <a:rPr lang="cs-CZ" sz="4000" b="1" dirty="0" err="1" smtClean="0"/>
              <a:t>further</a:t>
            </a:r>
            <a:endParaRPr lang="cs-CZ" sz="4000" b="1" dirty="0"/>
          </a:p>
        </p:txBody>
      </p:sp>
    </p:spTree>
    <p:extLst>
      <p:ext uri="{BB962C8B-B14F-4D97-AF65-F5344CB8AC3E}">
        <p14:creationId xmlns:p14="http://schemas.microsoft.com/office/powerpoint/2010/main" val="2194243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endParaRPr lang="hu-HU" sz="2400" b="1" u="sng" dirty="0" smtClean="0">
              <a:ea typeface="ＭＳ Ｐゴシック" pitchFamily="34" charset="-128"/>
            </a:endParaRPr>
          </a:p>
          <a:p>
            <a:r>
              <a:rPr lang="hu-HU" sz="2400" b="1" u="sng" dirty="0" smtClean="0">
                <a:ea typeface="ＭＳ Ｐゴシック" pitchFamily="34" charset="-128"/>
              </a:rPr>
              <a:t>Define</a:t>
            </a:r>
            <a:r>
              <a:rPr lang="en-US" sz="2400" b="1" u="sng" dirty="0" smtClean="0">
                <a:ea typeface="ＭＳ Ｐゴシック" pitchFamily="34" charset="-128"/>
              </a:rPr>
              <a:t> </a:t>
            </a:r>
            <a:r>
              <a:rPr lang="en-US" sz="2400" b="1" u="sng" dirty="0">
                <a:ea typeface="ＭＳ Ｐゴシック" pitchFamily="34" charset="-128"/>
              </a:rPr>
              <a:t>the framework</a:t>
            </a:r>
            <a:r>
              <a:rPr lang="en-US" sz="2400" dirty="0">
                <a:ea typeface="ＭＳ Ｐゴシック" pitchFamily="34" charset="-128"/>
              </a:rPr>
              <a:t> of the </a:t>
            </a:r>
            <a:r>
              <a:rPr lang="cs-CZ" sz="2400" dirty="0" smtClean="0">
                <a:ea typeface="ＭＳ Ｐゴシック" pitchFamily="34" charset="-128"/>
              </a:rPr>
              <a:t>EU</a:t>
            </a:r>
            <a:r>
              <a:rPr lang="en-US" sz="2400" dirty="0" smtClean="0">
                <a:ea typeface="ＭＳ Ｐゴシック" pitchFamily="34" charset="-128"/>
              </a:rPr>
              <a:t> </a:t>
            </a:r>
            <a:r>
              <a:rPr lang="en-US" sz="2400" dirty="0">
                <a:ea typeface="ＭＳ Ｐゴシック" pitchFamily="34" charset="-128"/>
              </a:rPr>
              <a:t>environmental policy. </a:t>
            </a:r>
          </a:p>
          <a:p>
            <a:r>
              <a:rPr lang="en-US" sz="2400" dirty="0">
                <a:ea typeface="ＭＳ Ｐゴシック" pitchFamily="34" charset="-128"/>
              </a:rPr>
              <a:t>The action </a:t>
            </a:r>
            <a:r>
              <a:rPr lang="en-US" sz="2400" dirty="0" smtClean="0">
                <a:ea typeface="ＭＳ Ｐゴシック" pitchFamily="34" charset="-128"/>
              </a:rPr>
              <a:t>program</a:t>
            </a:r>
            <a:r>
              <a:rPr lang="cs-CZ" sz="2400" dirty="0" err="1" smtClean="0">
                <a:ea typeface="ＭＳ Ｐゴシック" pitchFamily="34" charset="-128"/>
              </a:rPr>
              <a:t>me</a:t>
            </a:r>
            <a:r>
              <a:rPr lang="en-US" sz="2400" dirty="0" smtClean="0">
                <a:ea typeface="ＭＳ Ｐゴシック" pitchFamily="34" charset="-128"/>
              </a:rPr>
              <a:t>s </a:t>
            </a:r>
            <a:r>
              <a:rPr lang="en-US" sz="2400" b="1" u="sng" dirty="0">
                <a:ea typeface="ＭＳ Ｐゴシック" pitchFamily="34" charset="-128"/>
              </a:rPr>
              <a:t>set up the challenges and priorities for a given period</a:t>
            </a:r>
            <a:r>
              <a:rPr lang="en-US" sz="2400" dirty="0">
                <a:ea typeface="ＭＳ Ｐゴシック" pitchFamily="34" charset="-128"/>
              </a:rPr>
              <a:t> and create a frame for </a:t>
            </a:r>
            <a:r>
              <a:rPr lang="cs-CZ" sz="2400" dirty="0" smtClean="0">
                <a:ea typeface="ＭＳ Ｐゴシック" pitchFamily="34" charset="-128"/>
              </a:rPr>
              <a:t>EU</a:t>
            </a:r>
            <a:r>
              <a:rPr lang="en-US" sz="2400" dirty="0" smtClean="0">
                <a:ea typeface="ＭＳ Ｐゴシック" pitchFamily="34" charset="-128"/>
              </a:rPr>
              <a:t> </a:t>
            </a:r>
            <a:r>
              <a:rPr lang="hu-HU" sz="2400" dirty="0">
                <a:ea typeface="ＭＳ Ｐゴシック" pitchFamily="34" charset="-128"/>
              </a:rPr>
              <a:t>measures</a:t>
            </a:r>
            <a:r>
              <a:rPr lang="en-US" sz="2400" dirty="0">
                <a:ea typeface="ＭＳ Ｐゴシック" pitchFamily="34" charset="-128"/>
              </a:rPr>
              <a:t> on the environment</a:t>
            </a:r>
          </a:p>
          <a:p>
            <a:r>
              <a:rPr lang="en-US" sz="2400" dirty="0" err="1">
                <a:ea typeface="ＭＳ Ｐゴシック" pitchFamily="34" charset="-128"/>
              </a:rPr>
              <a:t>Th</a:t>
            </a:r>
            <a:r>
              <a:rPr lang="hu-HU" sz="2400" dirty="0">
                <a:ea typeface="ＭＳ Ｐゴシック" pitchFamily="34" charset="-128"/>
              </a:rPr>
              <a:t>ese</a:t>
            </a:r>
            <a:r>
              <a:rPr lang="en-US" sz="2400" dirty="0">
                <a:ea typeface="ＭＳ Ｐゴシック" pitchFamily="34" charset="-128"/>
              </a:rPr>
              <a:t> include legislation of common policy</a:t>
            </a:r>
            <a:r>
              <a:rPr lang="en-US" sz="2400" dirty="0" smtClean="0">
                <a:ea typeface="ＭＳ Ｐゴシック" pitchFamily="34" charset="-128"/>
              </a:rPr>
              <a:t>.</a:t>
            </a:r>
            <a:endParaRPr lang="cs-CZ" sz="2400" dirty="0" smtClean="0">
              <a:ea typeface="ＭＳ Ｐゴシック" pitchFamily="34" charset="-128"/>
            </a:endParaRPr>
          </a:p>
          <a:p>
            <a:endParaRPr lang="cs-CZ" sz="2400" dirty="0">
              <a:ea typeface="ＭＳ Ｐゴシック" pitchFamily="34" charset="-128"/>
            </a:endParaRPr>
          </a:p>
          <a:p>
            <a:r>
              <a:rPr lang="en-GB" sz="2400" dirty="0"/>
              <a:t>“The action programmes are political declarations of intent which take all the measures planned for a certain period, place them in an overall context, set priorities and, if necessary, introduce or explain changes in due course. They do not constitute a legal basis for Community environment measures.“ </a:t>
            </a:r>
            <a:r>
              <a:rPr lang="en-US" sz="2400" dirty="0"/>
              <a:t>Ludwig </a:t>
            </a:r>
            <a:r>
              <a:rPr lang="en-US" sz="2400" dirty="0" err="1"/>
              <a:t>Krämer</a:t>
            </a:r>
            <a:endParaRPr lang="hu-HU" sz="2400" dirty="0"/>
          </a:p>
          <a:p>
            <a:endParaRPr lang="en-US" sz="24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err="1" smtClean="0"/>
              <a:t>Environmental</a:t>
            </a:r>
            <a:r>
              <a:rPr lang="cs-CZ" sz="4000" b="1" dirty="0" smtClean="0"/>
              <a:t> </a:t>
            </a:r>
            <a:r>
              <a:rPr lang="cs-CZ" sz="4000" b="1" dirty="0" err="1" smtClean="0"/>
              <a:t>action</a:t>
            </a:r>
            <a:r>
              <a:rPr lang="cs-CZ" sz="4000" b="1" dirty="0" smtClean="0"/>
              <a:t> </a:t>
            </a:r>
            <a:r>
              <a:rPr lang="cs-CZ" sz="4000" b="1" dirty="0" err="1" smtClean="0"/>
              <a:t>programme</a:t>
            </a:r>
            <a:endParaRPr lang="cs-CZ" sz="4000" b="1" dirty="0"/>
          </a:p>
        </p:txBody>
      </p:sp>
    </p:spTree>
    <p:extLst>
      <p:ext uri="{BB962C8B-B14F-4D97-AF65-F5344CB8AC3E}">
        <p14:creationId xmlns:p14="http://schemas.microsoft.com/office/powerpoint/2010/main" val="287063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just"/>
            <a:r>
              <a:rPr lang="cs-CZ" sz="2400" b="1" dirty="0" smtClean="0">
                <a:latin typeface="Arial Unicode MS" pitchFamily="34" charset="-128"/>
              </a:rPr>
              <a:t>e</a:t>
            </a:r>
            <a:r>
              <a:rPr lang="en-GB" sz="2400" b="1" dirty="0" err="1" smtClean="0">
                <a:latin typeface="Arial Unicode MS" pitchFamily="34" charset="-128"/>
              </a:rPr>
              <a:t>mphasised</a:t>
            </a:r>
            <a:r>
              <a:rPr lang="en-GB" sz="2400" b="1" dirty="0" smtClean="0">
                <a:latin typeface="Arial Unicode MS" pitchFamily="34" charset="-128"/>
              </a:rPr>
              <a:t> </a:t>
            </a:r>
            <a:r>
              <a:rPr lang="en-GB" sz="2400" b="1" dirty="0">
                <a:latin typeface="Arial Unicode MS" pitchFamily="34" charset="-128"/>
              </a:rPr>
              <a:t>the need for a comprehensive assessment of the impacts of other policies, in an effort to avoid damaging activities</a:t>
            </a:r>
            <a:r>
              <a:rPr lang="en-GB" sz="2400" b="1" dirty="0" smtClean="0">
                <a:latin typeface="Arial Unicode MS" pitchFamily="34" charset="-128"/>
              </a:rPr>
              <a:t>.</a:t>
            </a:r>
            <a:endParaRPr lang="cs-CZ" sz="2400" b="1" dirty="0" smtClean="0">
              <a:latin typeface="Arial Unicode MS" pitchFamily="34" charset="-128"/>
            </a:endParaRPr>
          </a:p>
          <a:p>
            <a:pPr algn="just"/>
            <a:r>
              <a:rPr lang="en-GB" sz="2400" dirty="0"/>
              <a:t>already contained, in an embryonic form, many of the later ideas behind "sustainable development". </a:t>
            </a:r>
            <a:endParaRPr lang="cs-CZ" sz="2400" dirty="0"/>
          </a:p>
          <a:p>
            <a:pPr algn="just"/>
            <a:r>
              <a:rPr lang="en-GB" sz="2400" dirty="0"/>
              <a:t>proposed a gradual approach to defining environmental quality </a:t>
            </a:r>
            <a:r>
              <a:rPr lang="en-GB" sz="2400" dirty="0" smtClean="0"/>
              <a:t>objectives</a:t>
            </a:r>
            <a:endParaRPr lang="cs-CZ" sz="2400" dirty="0"/>
          </a:p>
          <a:p>
            <a:pPr algn="just"/>
            <a:r>
              <a:rPr lang="en-GB" sz="2400" dirty="0"/>
              <a:t>At the end of this process a definition of product and environmental quality norms was put forward. </a:t>
            </a:r>
            <a:endParaRPr lang="pl-PL" sz="2400" b="1" dirty="0">
              <a:latin typeface="Arial Unicode MS"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646331"/>
          </a:xfrm>
          <a:prstGeom prst="rect">
            <a:avLst/>
          </a:prstGeom>
          <a:noFill/>
        </p:spPr>
        <p:txBody>
          <a:bodyPr wrap="square" rtlCol="0">
            <a:spAutoFit/>
          </a:bodyPr>
          <a:lstStyle/>
          <a:p>
            <a:r>
              <a:rPr lang="en-US" sz="3600" b="1" dirty="0">
                <a:ea typeface="ＭＳ Ｐゴシック" pitchFamily="34" charset="-128"/>
              </a:rPr>
              <a:t>The First Action </a:t>
            </a:r>
            <a:r>
              <a:rPr lang="en-US" sz="3600" b="1" dirty="0" smtClean="0">
                <a:ea typeface="ＭＳ Ｐゴシック" pitchFamily="34" charset="-128"/>
              </a:rPr>
              <a:t>Program</a:t>
            </a:r>
            <a:r>
              <a:rPr lang="cs-CZ" sz="3600" b="1" dirty="0" err="1" smtClean="0">
                <a:ea typeface="ＭＳ Ｐゴシック" pitchFamily="34" charset="-128"/>
              </a:rPr>
              <a:t>me</a:t>
            </a:r>
            <a:r>
              <a:rPr lang="en-US" sz="3600" b="1" dirty="0" smtClean="0">
                <a:ea typeface="ＭＳ Ｐゴシック" pitchFamily="34" charset="-128"/>
              </a:rPr>
              <a:t> </a:t>
            </a:r>
            <a:r>
              <a:rPr lang="en-US" sz="2400" b="1" dirty="0">
                <a:ea typeface="ＭＳ Ｐゴシック" pitchFamily="34" charset="-128"/>
              </a:rPr>
              <a:t>(1973-1977)</a:t>
            </a:r>
            <a:endParaRPr lang="cs-CZ" sz="3600" b="1" dirty="0"/>
          </a:p>
        </p:txBody>
      </p:sp>
    </p:spTree>
    <p:extLst>
      <p:ext uri="{BB962C8B-B14F-4D97-AF65-F5344CB8AC3E}">
        <p14:creationId xmlns:p14="http://schemas.microsoft.com/office/powerpoint/2010/main" val="3058659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hu-HU" sz="3600" dirty="0">
                <a:ea typeface="ＭＳ Ｐゴシック" pitchFamily="34" charset="-128"/>
              </a:rPr>
              <a:t>	</a:t>
            </a:r>
            <a:r>
              <a:rPr lang="en-US" dirty="0" smtClean="0">
                <a:ea typeface="ＭＳ Ｐゴシック" pitchFamily="34" charset="-128"/>
              </a:rPr>
              <a:t>This </a:t>
            </a:r>
            <a:r>
              <a:rPr lang="en-US" dirty="0" err="1">
                <a:ea typeface="ＭＳ Ｐゴシック" pitchFamily="34" charset="-128"/>
              </a:rPr>
              <a:t>programme</a:t>
            </a:r>
            <a:r>
              <a:rPr lang="en-US" dirty="0">
                <a:ea typeface="ＭＳ Ｐゴシック" pitchFamily="34" charset="-128"/>
              </a:rPr>
              <a:t> wanted to ensure the continuousness of the projects started under the first action </a:t>
            </a:r>
            <a:r>
              <a:rPr lang="en-US" dirty="0" err="1">
                <a:ea typeface="ＭＳ Ｐゴシック" pitchFamily="34" charset="-128"/>
              </a:rPr>
              <a:t>programme</a:t>
            </a:r>
            <a:r>
              <a:rPr lang="hu-HU" dirty="0">
                <a:ea typeface="ＭＳ Ｐゴシック" pitchFamily="34" charset="-128"/>
              </a:rPr>
              <a:t>.</a:t>
            </a:r>
          </a:p>
          <a:p>
            <a:pPr lvl="1">
              <a:buNone/>
            </a:pPr>
            <a:endParaRPr lang="en-US" dirty="0">
              <a:ea typeface="ＭＳ Ｐゴシック" pitchFamily="34" charset="-128"/>
            </a:endParaRPr>
          </a:p>
          <a:p>
            <a:r>
              <a:rPr lang="en-US" dirty="0">
                <a:ea typeface="ＭＳ Ｐゴシック" pitchFamily="34" charset="-128"/>
              </a:rPr>
              <a:t>Objectives:</a:t>
            </a:r>
          </a:p>
          <a:p>
            <a:pPr lvl="1"/>
            <a:r>
              <a:rPr lang="en-US" dirty="0">
                <a:ea typeface="ＭＳ Ｐゴシック" pitchFamily="34" charset="-128"/>
              </a:rPr>
              <a:t>Priority of the </a:t>
            </a:r>
            <a:r>
              <a:rPr lang="en-US" i="1" dirty="0">
                <a:ea typeface="ＭＳ Ｐゴシック" pitchFamily="34" charset="-128"/>
              </a:rPr>
              <a:t>protection of water, air</a:t>
            </a:r>
            <a:r>
              <a:rPr lang="en-US" dirty="0">
                <a:ea typeface="ＭＳ Ｐゴシック" pitchFamily="34" charset="-128"/>
              </a:rPr>
              <a:t> and </a:t>
            </a:r>
            <a:r>
              <a:rPr lang="en-US" i="1" dirty="0">
                <a:ea typeface="ＭＳ Ｐゴシック" pitchFamily="34" charset="-128"/>
              </a:rPr>
              <a:t>noise</a:t>
            </a:r>
          </a:p>
          <a:p>
            <a:pPr lvl="1"/>
            <a:r>
              <a:rPr lang="en-US" dirty="0">
                <a:ea typeface="ＭＳ Ｐゴシック" pitchFamily="34" charset="-128"/>
              </a:rPr>
              <a:t>Rational use of </a:t>
            </a:r>
            <a:r>
              <a:rPr lang="en-US" i="1" dirty="0">
                <a:ea typeface="ＭＳ Ｐゴシック" pitchFamily="34" charset="-128"/>
              </a:rPr>
              <a:t>land</a:t>
            </a:r>
            <a:r>
              <a:rPr lang="en-US" dirty="0">
                <a:ea typeface="ＭＳ Ｐゴシック" pitchFamily="34" charset="-128"/>
              </a:rPr>
              <a:t>, </a:t>
            </a:r>
            <a:r>
              <a:rPr lang="en-US" i="1" dirty="0">
                <a:ea typeface="ＭＳ Ｐゴシック" pitchFamily="34" charset="-128"/>
              </a:rPr>
              <a:t>environment</a:t>
            </a:r>
            <a:r>
              <a:rPr lang="en-US" dirty="0">
                <a:ea typeface="ＭＳ Ｐゴシック" pitchFamily="34" charset="-128"/>
              </a:rPr>
              <a:t> and </a:t>
            </a:r>
            <a:r>
              <a:rPr lang="en-US" i="1" dirty="0">
                <a:ea typeface="ＭＳ Ｐゴシック" pitchFamily="34" charset="-128"/>
              </a:rPr>
              <a:t>natural resources</a:t>
            </a:r>
            <a:endParaRPr lang="hu-HU" i="1"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pPr>
              <a:buNone/>
            </a:pPr>
            <a:r>
              <a:rPr lang="en-US" sz="3200" b="1" dirty="0">
                <a:ea typeface="ＭＳ Ｐゴシック" pitchFamily="34" charset="-128"/>
              </a:rPr>
              <a:t>The </a:t>
            </a:r>
            <a:r>
              <a:rPr lang="hu-HU" sz="3200" b="1" dirty="0">
                <a:ea typeface="ＭＳ Ｐゴシック" pitchFamily="34" charset="-128"/>
              </a:rPr>
              <a:t>S</a:t>
            </a:r>
            <a:r>
              <a:rPr lang="en-US" sz="3200" b="1" dirty="0" err="1">
                <a:ea typeface="ＭＳ Ｐゴシック" pitchFamily="34" charset="-128"/>
              </a:rPr>
              <a:t>econd</a:t>
            </a:r>
            <a:r>
              <a:rPr lang="en-US" sz="3200" b="1" dirty="0">
                <a:ea typeface="ＭＳ Ｐゴシック" pitchFamily="34" charset="-128"/>
              </a:rPr>
              <a:t> </a:t>
            </a:r>
            <a:r>
              <a:rPr lang="hu-HU" sz="3200" b="1" dirty="0">
                <a:ea typeface="ＭＳ Ｐゴシック" pitchFamily="34" charset="-128"/>
              </a:rPr>
              <a:t>A</a:t>
            </a:r>
            <a:r>
              <a:rPr lang="en-US" sz="3200" b="1" dirty="0" err="1">
                <a:ea typeface="ＭＳ Ｐゴシック" pitchFamily="34" charset="-128"/>
              </a:rPr>
              <a:t>ction</a:t>
            </a:r>
            <a:r>
              <a:rPr lang="en-US" sz="3200" b="1" dirty="0">
                <a:ea typeface="ＭＳ Ｐゴシック" pitchFamily="34" charset="-128"/>
              </a:rPr>
              <a:t> </a:t>
            </a:r>
            <a:r>
              <a:rPr lang="hu-HU" sz="3200" b="1" dirty="0">
                <a:ea typeface="ＭＳ Ｐゴシック" pitchFamily="34" charset="-128"/>
              </a:rPr>
              <a:t>P</a:t>
            </a:r>
            <a:r>
              <a:rPr lang="en-US" sz="3200" b="1" dirty="0" err="1" smtClean="0">
                <a:ea typeface="ＭＳ Ｐゴシック" pitchFamily="34" charset="-128"/>
              </a:rPr>
              <a:t>rogram</a:t>
            </a:r>
            <a:r>
              <a:rPr lang="cs-CZ" sz="3200" b="1" dirty="0" err="1" smtClean="0">
                <a:ea typeface="ＭＳ Ｐゴシック" pitchFamily="34" charset="-128"/>
              </a:rPr>
              <a:t>me</a:t>
            </a:r>
            <a:r>
              <a:rPr lang="en-US" sz="3200" b="1" dirty="0" smtClean="0">
                <a:ea typeface="ＭＳ Ｐゴシック" pitchFamily="34" charset="-128"/>
              </a:rPr>
              <a:t> </a:t>
            </a:r>
            <a:r>
              <a:rPr lang="en-US" sz="2800" b="1" dirty="0">
                <a:ea typeface="ＭＳ Ｐゴシック" pitchFamily="34" charset="-128"/>
              </a:rPr>
              <a:t>(1977-198</a:t>
            </a:r>
            <a:r>
              <a:rPr lang="hu-HU" sz="2800" b="1" dirty="0">
                <a:ea typeface="ＭＳ Ｐゴシック" pitchFamily="34" charset="-128"/>
              </a:rPr>
              <a:t>1</a:t>
            </a:r>
            <a:r>
              <a:rPr lang="en-US" sz="2800" b="1" dirty="0">
                <a:ea typeface="ＭＳ Ｐゴシック" pitchFamily="34" charset="-128"/>
              </a:rPr>
              <a:t>)</a:t>
            </a:r>
            <a:endParaRPr lang="hu-HU" sz="3200" b="1" dirty="0">
              <a:ea typeface="ＭＳ Ｐゴシック" pitchFamily="34" charset="-128"/>
            </a:endParaRPr>
          </a:p>
        </p:txBody>
      </p:sp>
    </p:spTree>
    <p:extLst>
      <p:ext uri="{BB962C8B-B14F-4D97-AF65-F5344CB8AC3E}">
        <p14:creationId xmlns:p14="http://schemas.microsoft.com/office/powerpoint/2010/main" val="4015619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lgn="just">
              <a:buNone/>
            </a:pPr>
            <a:r>
              <a:rPr lang="en-GB" dirty="0" smtClean="0">
                <a:latin typeface="Arial Unicode MS" pitchFamily="34" charset="-128"/>
              </a:rPr>
              <a:t>The </a:t>
            </a:r>
            <a:r>
              <a:rPr lang="en-GB" dirty="0">
                <a:latin typeface="Arial Unicode MS" pitchFamily="34" charset="-128"/>
              </a:rPr>
              <a:t>evaluation of the practical success of this first period of environmental policy making is, in general, relatively critical. </a:t>
            </a:r>
            <a:r>
              <a:rPr lang="en-GB" b="1" u="sng" dirty="0">
                <a:latin typeface="Arial Unicode MS" pitchFamily="34" charset="-128"/>
              </a:rPr>
              <a:t>Initial enthusiasm declined considerably during the periods of economic recession </a:t>
            </a:r>
            <a:r>
              <a:rPr lang="en-GB" dirty="0">
                <a:latin typeface="Arial Unicode MS" pitchFamily="34" charset="-128"/>
              </a:rPr>
              <a:t>(1975 - 1978, </a:t>
            </a:r>
            <a:r>
              <a:rPr lang="en-GB" dirty="0" smtClean="0">
                <a:latin typeface="Arial Unicode MS" pitchFamily="34" charset="-128"/>
              </a:rPr>
              <a:t>1981</a:t>
            </a:r>
            <a:r>
              <a:rPr lang="cs-CZ" dirty="0" smtClean="0">
                <a:latin typeface="Arial Unicode MS" pitchFamily="34" charset="-128"/>
              </a:rPr>
              <a:t> </a:t>
            </a:r>
            <a:r>
              <a:rPr lang="en-GB" dirty="0" smtClean="0">
                <a:latin typeface="Arial Unicode MS" pitchFamily="34" charset="-128"/>
              </a:rPr>
              <a:t>-</a:t>
            </a:r>
            <a:r>
              <a:rPr lang="cs-CZ" dirty="0" smtClean="0">
                <a:latin typeface="Arial Unicode MS" pitchFamily="34" charset="-128"/>
              </a:rPr>
              <a:t> </a:t>
            </a:r>
            <a:r>
              <a:rPr lang="en-GB" dirty="0" smtClean="0">
                <a:latin typeface="Arial Unicode MS" pitchFamily="34" charset="-128"/>
              </a:rPr>
              <a:t>1983</a:t>
            </a:r>
            <a:r>
              <a:rPr lang="en-GB" dirty="0">
                <a:latin typeface="Arial Unicode MS" pitchFamily="34" charset="-128"/>
              </a:rPr>
              <a:t>). Nevertheless a number of framework directives, especially for water and waste, were </a:t>
            </a:r>
            <a:r>
              <a:rPr lang="cs-CZ" dirty="0" err="1" smtClean="0">
                <a:latin typeface="Arial Unicode MS" pitchFamily="34" charset="-128"/>
              </a:rPr>
              <a:t>adopted</a:t>
            </a:r>
            <a:r>
              <a:rPr lang="en-GB" dirty="0" smtClean="0">
                <a:latin typeface="Arial Unicode MS" pitchFamily="34" charset="-128"/>
              </a:rPr>
              <a:t> </a:t>
            </a:r>
            <a:r>
              <a:rPr lang="en-GB" dirty="0">
                <a:latin typeface="Arial Unicode MS" pitchFamily="34" charset="-128"/>
              </a:rPr>
              <a:t>during this period.</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pPr>
              <a:buNone/>
            </a:pPr>
            <a:r>
              <a:rPr lang="hu-HU" sz="3200" b="1" dirty="0" smtClean="0">
                <a:ea typeface="ＭＳ Ｐゴシック" pitchFamily="34" charset="-128"/>
              </a:rPr>
              <a:t>First period – limited success</a:t>
            </a:r>
            <a:endParaRPr lang="hu-HU" sz="3200" b="1" dirty="0">
              <a:ea typeface="ＭＳ Ｐゴシック" pitchFamily="34" charset="-128"/>
            </a:endParaRPr>
          </a:p>
        </p:txBody>
      </p:sp>
    </p:spTree>
    <p:extLst>
      <p:ext uri="{BB962C8B-B14F-4D97-AF65-F5344CB8AC3E}">
        <p14:creationId xmlns:p14="http://schemas.microsoft.com/office/powerpoint/2010/main" val="2808604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pPr>
              <a:buNone/>
            </a:pPr>
            <a:r>
              <a:rPr lang="hu-HU" sz="3200" b="1" dirty="0" smtClean="0">
                <a:ea typeface="ＭＳ Ｐゴシック" pitchFamily="34" charset="-128"/>
              </a:rPr>
              <a:t>First period – limited success</a:t>
            </a:r>
            <a:endParaRPr lang="hu-HU" sz="3200" b="1" dirty="0">
              <a:ea typeface="ＭＳ Ｐゴシック" pitchFamily="34" charset="-128"/>
            </a:endParaRPr>
          </a:p>
        </p:txBody>
      </p:sp>
      <p:sp>
        <p:nvSpPr>
          <p:cNvPr id="3" name="Zástupný symbol pro obsah 2"/>
          <p:cNvSpPr>
            <a:spLocks noGrp="1"/>
          </p:cNvSpPr>
          <p:nvPr>
            <p:ph idx="1"/>
          </p:nvPr>
        </p:nvSpPr>
        <p:spPr>
          <a:xfrm>
            <a:off x="467544" y="1268760"/>
            <a:ext cx="8229600" cy="4525963"/>
          </a:xfrm>
        </p:spPr>
        <p:txBody>
          <a:bodyPr>
            <a:noAutofit/>
          </a:bodyPr>
          <a:lstStyle/>
          <a:p>
            <a:pPr marL="0" lvl="1" indent="0" defTabSz="801688" eaLnBrk="0" hangingPunct="0">
              <a:lnSpc>
                <a:spcPts val="3200"/>
              </a:lnSpc>
              <a:spcBef>
                <a:spcPts val="838"/>
              </a:spcBef>
              <a:buNone/>
            </a:pPr>
            <a:r>
              <a:rPr lang="en-US" sz="2000" b="1" u="sng" dirty="0">
                <a:latin typeface="Arial" pitchFamily="34" charset="0"/>
              </a:rPr>
              <a:t>Principles introduced:</a:t>
            </a:r>
          </a:p>
          <a:p>
            <a:pPr marL="0" lvl="1" indent="0" defTabSz="801688" eaLnBrk="0" hangingPunct="0">
              <a:lnSpc>
                <a:spcPts val="3200"/>
              </a:lnSpc>
              <a:spcBef>
                <a:spcPts val="838"/>
              </a:spcBef>
              <a:buNone/>
            </a:pPr>
            <a:r>
              <a:rPr lang="en-US" sz="2000" dirty="0" smtClean="0">
                <a:latin typeface="Arial" pitchFamily="34" charset="0"/>
              </a:rPr>
              <a:t>Prevention </a:t>
            </a:r>
            <a:r>
              <a:rPr lang="en-US" sz="2000" dirty="0">
                <a:latin typeface="Arial" pitchFamily="34" charset="0"/>
              </a:rPr>
              <a:t>is better than </a:t>
            </a:r>
            <a:r>
              <a:rPr lang="en-US" sz="2000" dirty="0" smtClean="0">
                <a:latin typeface="Arial" pitchFamily="34" charset="0"/>
              </a:rPr>
              <a:t>cure</a:t>
            </a:r>
            <a:endParaRPr lang="cs-CZ" sz="2000" dirty="0" smtClean="0">
              <a:latin typeface="Arial" pitchFamily="34" charset="0"/>
            </a:endParaRPr>
          </a:p>
          <a:p>
            <a:pPr marL="0" lvl="1" indent="0" defTabSz="801688" eaLnBrk="0" hangingPunct="0">
              <a:lnSpc>
                <a:spcPts val="3200"/>
              </a:lnSpc>
              <a:spcBef>
                <a:spcPts val="838"/>
              </a:spcBef>
              <a:buNone/>
            </a:pPr>
            <a:r>
              <a:rPr lang="en-GB" sz="2000" dirty="0">
                <a:latin typeface="Arial" pitchFamily="34" charset="0"/>
              </a:rPr>
              <a:t>Subsidiary principle - action at appropriate level</a:t>
            </a:r>
            <a:endParaRPr lang="en-US" sz="2000" dirty="0">
              <a:latin typeface="Arial" pitchFamily="34" charset="0"/>
            </a:endParaRPr>
          </a:p>
          <a:p>
            <a:pPr marL="0" lvl="1" indent="0" defTabSz="801688" eaLnBrk="0" hangingPunct="0">
              <a:lnSpc>
                <a:spcPts val="3200"/>
              </a:lnSpc>
              <a:spcBef>
                <a:spcPts val="838"/>
              </a:spcBef>
              <a:buNone/>
            </a:pPr>
            <a:r>
              <a:rPr lang="en-US" sz="2000" dirty="0">
                <a:latin typeface="Arial" pitchFamily="34" charset="0"/>
              </a:rPr>
              <a:t>Environmental impacts to be accounted at earliest possible stage</a:t>
            </a:r>
          </a:p>
          <a:p>
            <a:pPr marL="0" lvl="1" indent="0" defTabSz="801688" eaLnBrk="0" hangingPunct="0">
              <a:lnSpc>
                <a:spcPts val="3200"/>
              </a:lnSpc>
              <a:spcBef>
                <a:spcPts val="838"/>
              </a:spcBef>
              <a:buNone/>
            </a:pPr>
            <a:r>
              <a:rPr lang="en-US" sz="2000" dirty="0">
                <a:latin typeface="Arial" pitchFamily="34" charset="0"/>
              </a:rPr>
              <a:t>Avoidance of significant damage to ecological balance</a:t>
            </a:r>
          </a:p>
          <a:p>
            <a:pPr marL="0" lvl="1" indent="0" defTabSz="801688" eaLnBrk="0" hangingPunct="0">
              <a:lnSpc>
                <a:spcPts val="3200"/>
              </a:lnSpc>
              <a:spcBef>
                <a:spcPts val="838"/>
              </a:spcBef>
              <a:buNone/>
            </a:pPr>
            <a:r>
              <a:rPr lang="en-US" sz="2000" dirty="0">
                <a:latin typeface="Arial" pitchFamily="34" charset="0"/>
              </a:rPr>
              <a:t>Improvement of scientific knowledge</a:t>
            </a:r>
          </a:p>
          <a:p>
            <a:pPr marL="0" lvl="1" indent="0" defTabSz="801688" eaLnBrk="0" hangingPunct="0">
              <a:lnSpc>
                <a:spcPts val="3200"/>
              </a:lnSpc>
              <a:spcBef>
                <a:spcPts val="838"/>
              </a:spcBef>
              <a:buNone/>
            </a:pPr>
            <a:r>
              <a:rPr lang="en-US" sz="2000" dirty="0">
                <a:latin typeface="Arial" pitchFamily="34" charset="0"/>
              </a:rPr>
              <a:t>Polluter </a:t>
            </a:r>
            <a:r>
              <a:rPr lang="en-US" sz="2000" dirty="0" smtClean="0">
                <a:latin typeface="Arial" pitchFamily="34" charset="0"/>
              </a:rPr>
              <a:t>pay</a:t>
            </a:r>
            <a:r>
              <a:rPr lang="cs-CZ" sz="2000" dirty="0" smtClean="0">
                <a:latin typeface="Arial" pitchFamily="34" charset="0"/>
              </a:rPr>
              <a:t>s</a:t>
            </a:r>
            <a:r>
              <a:rPr lang="en-US" sz="2000" dirty="0" smtClean="0">
                <a:latin typeface="Arial" pitchFamily="34" charset="0"/>
              </a:rPr>
              <a:t> </a:t>
            </a:r>
            <a:r>
              <a:rPr lang="en-US" sz="2000" dirty="0">
                <a:latin typeface="Arial" pitchFamily="34" charset="0"/>
              </a:rPr>
              <a:t>principle</a:t>
            </a:r>
          </a:p>
          <a:p>
            <a:pPr marL="0" lvl="1" indent="0" defTabSz="801688" eaLnBrk="0" hangingPunct="0">
              <a:lnSpc>
                <a:spcPts val="3200"/>
              </a:lnSpc>
              <a:spcBef>
                <a:spcPts val="838"/>
              </a:spcBef>
              <a:buNone/>
            </a:pPr>
            <a:r>
              <a:rPr lang="en-US" sz="2000" dirty="0">
                <a:latin typeface="Arial" pitchFamily="34" charset="0"/>
              </a:rPr>
              <a:t>Activities in one member state should not cause deterioration in </a:t>
            </a:r>
            <a:r>
              <a:rPr lang="en-US" sz="2000" dirty="0" smtClean="0">
                <a:latin typeface="Arial" pitchFamily="34" charset="0"/>
              </a:rPr>
              <a:t>another</a:t>
            </a:r>
            <a:r>
              <a:rPr lang="cs-CZ" sz="2000" dirty="0" smtClean="0">
                <a:latin typeface="Arial" pitchFamily="34" charset="0"/>
              </a:rPr>
              <a:t>, i</a:t>
            </a:r>
            <a:r>
              <a:rPr lang="en-US" sz="2000" dirty="0" err="1" smtClean="0">
                <a:latin typeface="Arial" pitchFamily="34" charset="0"/>
              </a:rPr>
              <a:t>nterests</a:t>
            </a:r>
            <a:r>
              <a:rPr lang="en-US" sz="2000" dirty="0" smtClean="0">
                <a:latin typeface="Arial" pitchFamily="34" charset="0"/>
              </a:rPr>
              <a:t> </a:t>
            </a:r>
            <a:r>
              <a:rPr lang="en-US" sz="2000" dirty="0">
                <a:latin typeface="Arial" pitchFamily="34" charset="0"/>
              </a:rPr>
              <a:t>of developing countries</a:t>
            </a:r>
          </a:p>
          <a:p>
            <a:pPr marL="0" lvl="1" indent="0" defTabSz="801688" eaLnBrk="0" hangingPunct="0">
              <a:lnSpc>
                <a:spcPts val="3200"/>
              </a:lnSpc>
              <a:spcBef>
                <a:spcPts val="838"/>
              </a:spcBef>
              <a:buNone/>
            </a:pPr>
            <a:r>
              <a:rPr lang="en-US" sz="2000" dirty="0">
                <a:latin typeface="Arial" pitchFamily="34" charset="0"/>
              </a:rPr>
              <a:t>Promotion of protection through international </a:t>
            </a:r>
            <a:r>
              <a:rPr lang="en-US" sz="2000" dirty="0" err="1" smtClean="0">
                <a:latin typeface="Arial" pitchFamily="34" charset="0"/>
              </a:rPr>
              <a:t>organisations</a:t>
            </a:r>
            <a:endParaRPr lang="en-US" sz="2000" dirty="0">
              <a:latin typeface="Arial" pitchFamily="34" charset="0"/>
            </a:endParaRPr>
          </a:p>
          <a:p>
            <a:pPr marL="0" lvl="1" indent="0" defTabSz="801688" eaLnBrk="0" hangingPunct="0">
              <a:lnSpc>
                <a:spcPts val="3200"/>
              </a:lnSpc>
              <a:spcBef>
                <a:spcPts val="838"/>
              </a:spcBef>
              <a:buNone/>
            </a:pPr>
            <a:endParaRPr lang="en-US" sz="2000" dirty="0">
              <a:latin typeface="Arial" pitchFamily="34" charset="0"/>
            </a:endParaRPr>
          </a:p>
          <a:p>
            <a:pPr marL="0" indent="0" algn="just">
              <a:buNone/>
            </a:pPr>
            <a:r>
              <a:rPr lang="cs-CZ" sz="2400" dirty="0" smtClean="0">
                <a:solidFill>
                  <a:srgbClr val="082940"/>
                </a:solidFill>
                <a:latin typeface="Arial Unicode MS" pitchFamily="34" charset="-128"/>
              </a:rPr>
              <a:t> </a:t>
            </a:r>
            <a:endParaRPr lang="en-GB" sz="2400" dirty="0">
              <a:solidFill>
                <a:srgbClr val="082940"/>
              </a:solidFill>
              <a:latin typeface="Arial Unicode MS" pitchFamily="34" charset="-128"/>
            </a:endParaRPr>
          </a:p>
          <a:p>
            <a:endParaRPr lang="en-US" sz="1600" dirty="0"/>
          </a:p>
        </p:txBody>
      </p:sp>
    </p:spTree>
    <p:extLst>
      <p:ext uri="{BB962C8B-B14F-4D97-AF65-F5344CB8AC3E}">
        <p14:creationId xmlns:p14="http://schemas.microsoft.com/office/powerpoint/2010/main" val="1559873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528" y="980728"/>
            <a:ext cx="8363272" cy="5145435"/>
          </a:xfrm>
        </p:spPr>
        <p:txBody>
          <a:bodyPr>
            <a:normAutofit fontScale="85000" lnSpcReduction="10000"/>
          </a:bodyPr>
          <a:lstStyle/>
          <a:p>
            <a:pPr>
              <a:lnSpc>
                <a:spcPct val="80000"/>
              </a:lnSpc>
              <a:buNone/>
            </a:pPr>
            <a:r>
              <a:rPr lang="hu-HU" sz="3600" dirty="0">
                <a:ea typeface="ＭＳ Ｐゴシック" pitchFamily="34" charset="-128"/>
              </a:rPr>
              <a:t>	</a:t>
            </a:r>
            <a:endParaRPr lang="en-US" sz="1800" dirty="0">
              <a:ea typeface="ＭＳ Ｐゴシック" pitchFamily="34" charset="-128"/>
            </a:endParaRPr>
          </a:p>
          <a:p>
            <a:pPr>
              <a:lnSpc>
                <a:spcPct val="80000"/>
              </a:lnSpc>
            </a:pPr>
            <a:r>
              <a:rPr lang="hu-HU" sz="2500" dirty="0">
                <a:ea typeface="ＭＳ Ｐゴシック" pitchFamily="34" charset="-128"/>
              </a:rPr>
              <a:t>Recognized the environmental policy as a </a:t>
            </a:r>
            <a:r>
              <a:rPr lang="hu-HU" sz="2500" i="1" dirty="0" smtClean="0">
                <a:ea typeface="ＭＳ Ｐゴシック" pitchFamily="34" charset="-128"/>
              </a:rPr>
              <a:t>separate</a:t>
            </a:r>
            <a:r>
              <a:rPr lang="hu-HU" sz="2500" dirty="0" smtClean="0">
                <a:ea typeface="ＭＳ Ｐゴシック" pitchFamily="34" charset="-128"/>
              </a:rPr>
              <a:t> </a:t>
            </a:r>
            <a:r>
              <a:rPr lang="hu-HU" sz="2500" dirty="0">
                <a:ea typeface="ＭＳ Ｐゴシック" pitchFamily="34" charset="-128"/>
              </a:rPr>
              <a:t>policy:</a:t>
            </a:r>
          </a:p>
          <a:p>
            <a:pPr defTabSz="801688" eaLnBrk="0" hangingPunct="0">
              <a:spcBef>
                <a:spcPts val="2525"/>
              </a:spcBef>
              <a:buFont typeface="Wingdings" pitchFamily="2" charset="2"/>
              <a:buChar char="Ø"/>
            </a:pPr>
            <a:r>
              <a:rPr lang="en-GB" sz="2000" b="1" dirty="0">
                <a:latin typeface="Arial" pitchFamily="34" charset="0"/>
              </a:rPr>
              <a:t>Change in emphasis from pollution control to pollution prevention</a:t>
            </a:r>
          </a:p>
          <a:p>
            <a:pPr defTabSz="801688" eaLnBrk="0" hangingPunct="0">
              <a:spcBef>
                <a:spcPts val="800"/>
              </a:spcBef>
              <a:buFont typeface="Wingdings" pitchFamily="2" charset="2"/>
              <a:buChar char="Ø"/>
            </a:pPr>
            <a:r>
              <a:rPr lang="en-GB" sz="2000" b="1" dirty="0" smtClean="0">
                <a:latin typeface="Arial" pitchFamily="34" charset="0"/>
              </a:rPr>
              <a:t>Land </a:t>
            </a:r>
            <a:r>
              <a:rPr lang="en-GB" sz="2000" b="1" dirty="0">
                <a:latin typeface="Arial" pitchFamily="34" charset="0"/>
              </a:rPr>
              <a:t>use </a:t>
            </a:r>
            <a:r>
              <a:rPr lang="en-GB" sz="2000" b="1" dirty="0" smtClean="0">
                <a:latin typeface="Arial" pitchFamily="34" charset="0"/>
              </a:rPr>
              <a:t>planning</a:t>
            </a:r>
            <a:r>
              <a:rPr lang="cs-CZ" sz="2000" b="1" dirty="0" smtClean="0">
                <a:latin typeface="Arial" pitchFamily="34" charset="0"/>
              </a:rPr>
              <a:t> (</a:t>
            </a:r>
            <a:r>
              <a:rPr lang="en-US" sz="2000" dirty="0">
                <a:solidFill>
                  <a:srgbClr val="082940"/>
                </a:solidFill>
                <a:latin typeface="Arial Unicode MS" pitchFamily="34" charset="-128"/>
              </a:rPr>
              <a:t>a tradition of strategic environmental planning from the </a:t>
            </a:r>
            <a:r>
              <a:rPr lang="en-US" sz="2000" dirty="0" smtClean="0">
                <a:solidFill>
                  <a:srgbClr val="082940"/>
                </a:solidFill>
                <a:latin typeface="Arial Unicode MS" pitchFamily="34" charset="-128"/>
              </a:rPr>
              <a:t>Netherlands</a:t>
            </a:r>
            <a:r>
              <a:rPr lang="cs-CZ" sz="2000" dirty="0" smtClean="0">
                <a:solidFill>
                  <a:srgbClr val="082940"/>
                </a:solidFill>
                <a:latin typeface="Arial Unicode MS" pitchFamily="34" charset="-128"/>
              </a:rPr>
              <a:t>)</a:t>
            </a:r>
            <a:endParaRPr lang="en-GB" sz="2000" b="1" dirty="0">
              <a:latin typeface="Arial" pitchFamily="34" charset="0"/>
            </a:endParaRPr>
          </a:p>
          <a:p>
            <a:pPr marL="284163" lvl="1" indent="-284163" defTabSz="801688" eaLnBrk="0" hangingPunct="0">
              <a:lnSpc>
                <a:spcPts val="3388"/>
              </a:lnSpc>
              <a:spcBef>
                <a:spcPts val="713"/>
              </a:spcBef>
              <a:buFont typeface="Wingdings" pitchFamily="2" charset="2"/>
              <a:buChar char="Ø"/>
            </a:pPr>
            <a:r>
              <a:rPr lang="en-GB" sz="2000" b="1" dirty="0">
                <a:latin typeface="Arial" pitchFamily="34" charset="0"/>
              </a:rPr>
              <a:t>Integration of environment into other EC policies</a:t>
            </a:r>
            <a:endParaRPr lang="pl-PL" sz="2000" b="1" dirty="0">
              <a:latin typeface="Arial" pitchFamily="34" charset="0"/>
            </a:endParaRPr>
          </a:p>
          <a:p>
            <a:pPr marL="284163" lvl="1" indent="-284163" defTabSz="801688" eaLnBrk="0" hangingPunct="0">
              <a:lnSpc>
                <a:spcPts val="3388"/>
              </a:lnSpc>
              <a:spcBef>
                <a:spcPts val="713"/>
              </a:spcBef>
              <a:buFont typeface="Wingdings" pitchFamily="2" charset="2"/>
              <a:buChar char="Ø"/>
            </a:pPr>
            <a:r>
              <a:rPr lang="pl-PL" sz="2000" b="1" dirty="0">
                <a:latin typeface="Arial" pitchFamily="34" charset="0"/>
              </a:rPr>
              <a:t>E</a:t>
            </a:r>
            <a:r>
              <a:rPr lang="en-US" sz="2000" b="1" dirty="0">
                <a:latin typeface="Arial" pitchFamily="34" charset="0"/>
              </a:rPr>
              <a:t>missions control </a:t>
            </a:r>
            <a:r>
              <a:rPr lang="en-US" sz="2000" b="1" dirty="0" smtClean="0">
                <a:latin typeface="Arial" pitchFamily="34" charset="0"/>
              </a:rPr>
              <a:t>policy</a:t>
            </a:r>
            <a:endParaRPr lang="cs-CZ" sz="2000" b="1" dirty="0" smtClean="0">
              <a:latin typeface="Arial" pitchFamily="34" charset="0"/>
            </a:endParaRPr>
          </a:p>
          <a:p>
            <a:pPr marL="284163" lvl="1" indent="-284163" defTabSz="801688" eaLnBrk="0" hangingPunct="0">
              <a:lnSpc>
                <a:spcPts val="3388"/>
              </a:lnSpc>
              <a:spcBef>
                <a:spcPts val="713"/>
              </a:spcBef>
              <a:buFont typeface="Wingdings" pitchFamily="2" charset="2"/>
              <a:buChar char="Ø"/>
            </a:pPr>
            <a:r>
              <a:rPr lang="en-US" sz="2000" dirty="0">
                <a:solidFill>
                  <a:srgbClr val="082940"/>
                </a:solidFill>
                <a:latin typeface="Arial Unicode MS" pitchFamily="34" charset="-128"/>
              </a:rPr>
              <a:t>During the 1980s, to avoid distortions in competition, German industries and the government successfully lobbied for a </a:t>
            </a:r>
            <a:r>
              <a:rPr lang="en-US" sz="2000" dirty="0" err="1">
                <a:solidFill>
                  <a:srgbClr val="082940"/>
                </a:solidFill>
                <a:latin typeface="Arial Unicode MS" pitchFamily="34" charset="-128"/>
              </a:rPr>
              <a:t>harmonised</a:t>
            </a:r>
            <a:r>
              <a:rPr lang="en-US" sz="2000" dirty="0">
                <a:solidFill>
                  <a:srgbClr val="082940"/>
                </a:solidFill>
                <a:latin typeface="Arial Unicode MS" pitchFamily="34" charset="-128"/>
              </a:rPr>
              <a:t> European emissions control </a:t>
            </a:r>
            <a:r>
              <a:rPr lang="en-US" sz="2000" dirty="0" smtClean="0">
                <a:solidFill>
                  <a:srgbClr val="082940"/>
                </a:solidFill>
                <a:latin typeface="Arial Unicode MS" pitchFamily="34" charset="-128"/>
              </a:rPr>
              <a:t>policy</a:t>
            </a:r>
            <a:r>
              <a:rPr lang="cs-CZ" sz="2000" dirty="0" smtClean="0">
                <a:solidFill>
                  <a:srgbClr val="082940"/>
                </a:solidFill>
                <a:latin typeface="Arial Unicode MS" pitchFamily="34" charset="-128"/>
              </a:rPr>
              <a:t>, </a:t>
            </a:r>
            <a:r>
              <a:rPr lang="en-US" sz="2000" dirty="0">
                <a:solidFill>
                  <a:srgbClr val="082940"/>
                </a:solidFill>
                <a:latin typeface="Arial Unicode MS" pitchFamily="34" charset="-128"/>
              </a:rPr>
              <a:t>a culture of participatory environmental policies </a:t>
            </a:r>
            <a:r>
              <a:rPr lang="cs-CZ" sz="2000" dirty="0" err="1" smtClean="0">
                <a:solidFill>
                  <a:srgbClr val="082940"/>
                </a:solidFill>
                <a:latin typeface="Arial Unicode MS" pitchFamily="34" charset="-128"/>
              </a:rPr>
              <a:t>came</a:t>
            </a:r>
            <a:r>
              <a:rPr lang="cs-CZ" sz="2000" dirty="0" smtClean="0">
                <a:solidFill>
                  <a:srgbClr val="082940"/>
                </a:solidFill>
                <a:latin typeface="Arial Unicode MS" pitchFamily="34" charset="-128"/>
              </a:rPr>
              <a:t> </a:t>
            </a:r>
            <a:r>
              <a:rPr lang="en-US" sz="2000" dirty="0" smtClean="0">
                <a:solidFill>
                  <a:srgbClr val="082940"/>
                </a:solidFill>
                <a:latin typeface="Arial Unicode MS" pitchFamily="34" charset="-128"/>
              </a:rPr>
              <a:t>from </a:t>
            </a:r>
            <a:r>
              <a:rPr lang="en-US" sz="2000" dirty="0">
                <a:solidFill>
                  <a:srgbClr val="082940"/>
                </a:solidFill>
                <a:latin typeface="Arial Unicode MS" pitchFamily="34" charset="-128"/>
              </a:rPr>
              <a:t>many of the smaller countries, a focus on setting environmental quality objectives from the UK and more recently the reform of chemicals policies in Scandinavian countries</a:t>
            </a:r>
            <a:endParaRPr lang="pl-PL" sz="2000" b="1" dirty="0">
              <a:latin typeface="Arial" pitchFamily="34" charset="0"/>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496161"/>
          </a:xfrm>
          <a:prstGeom prst="rect">
            <a:avLst/>
          </a:prstGeom>
          <a:noFill/>
        </p:spPr>
        <p:txBody>
          <a:bodyPr wrap="square" rtlCol="0">
            <a:spAutoFit/>
          </a:bodyPr>
          <a:lstStyle/>
          <a:p>
            <a:pPr>
              <a:lnSpc>
                <a:spcPct val="80000"/>
              </a:lnSpc>
              <a:buNone/>
            </a:pPr>
            <a:r>
              <a:rPr lang="en-US" sz="3200" b="1" dirty="0">
                <a:ea typeface="ＭＳ Ｐゴシック" pitchFamily="34" charset="-128"/>
              </a:rPr>
              <a:t>The </a:t>
            </a:r>
            <a:r>
              <a:rPr lang="hu-HU" sz="3200" b="1" dirty="0">
                <a:ea typeface="ＭＳ Ｐゴシック" pitchFamily="34" charset="-128"/>
              </a:rPr>
              <a:t>T</a:t>
            </a:r>
            <a:r>
              <a:rPr lang="en-US" sz="3200" b="1" dirty="0" err="1">
                <a:ea typeface="ＭＳ Ｐゴシック" pitchFamily="34" charset="-128"/>
              </a:rPr>
              <a:t>hird</a:t>
            </a:r>
            <a:r>
              <a:rPr lang="en-US" sz="3200" b="1" dirty="0">
                <a:ea typeface="ＭＳ Ｐゴシック" pitchFamily="34" charset="-128"/>
              </a:rPr>
              <a:t> </a:t>
            </a:r>
            <a:r>
              <a:rPr lang="hu-HU" sz="3200" b="1" dirty="0">
                <a:ea typeface="ＭＳ Ｐゴシック" pitchFamily="34" charset="-128"/>
              </a:rPr>
              <a:t>A</a:t>
            </a:r>
            <a:r>
              <a:rPr lang="en-US" sz="3200" b="1" dirty="0" err="1">
                <a:ea typeface="ＭＳ Ｐゴシック" pitchFamily="34" charset="-128"/>
              </a:rPr>
              <a:t>ction</a:t>
            </a:r>
            <a:r>
              <a:rPr lang="en-US" sz="3200" b="1" dirty="0">
                <a:ea typeface="ＭＳ Ｐゴシック" pitchFamily="34" charset="-128"/>
              </a:rPr>
              <a:t> </a:t>
            </a:r>
            <a:r>
              <a:rPr lang="hu-HU" sz="3200" b="1" dirty="0">
                <a:ea typeface="ＭＳ Ｐゴシック" pitchFamily="34" charset="-128"/>
              </a:rPr>
              <a:t>P</a:t>
            </a:r>
            <a:r>
              <a:rPr lang="en-US" sz="3200" b="1" dirty="0" err="1" smtClean="0">
                <a:ea typeface="ＭＳ Ｐゴシック" pitchFamily="34" charset="-128"/>
              </a:rPr>
              <a:t>rogram</a:t>
            </a:r>
            <a:r>
              <a:rPr lang="en-US" sz="3200" b="1" dirty="0" smtClean="0">
                <a:ea typeface="ＭＳ Ｐゴシック" pitchFamily="34" charset="-128"/>
              </a:rPr>
              <a:t> </a:t>
            </a:r>
            <a:r>
              <a:rPr lang="en-US" sz="3200" b="1" dirty="0">
                <a:ea typeface="ＭＳ Ｐゴシック" pitchFamily="34" charset="-128"/>
              </a:rPr>
              <a:t>(</a:t>
            </a:r>
            <a:r>
              <a:rPr lang="en-US" sz="3200" b="1" dirty="0" smtClean="0">
                <a:ea typeface="ＭＳ Ｐゴシック" pitchFamily="34" charset="-128"/>
              </a:rPr>
              <a:t>1982-1986</a:t>
            </a:r>
            <a:r>
              <a:rPr lang="cs-CZ" sz="3200" b="1" dirty="0" smtClean="0">
                <a:ea typeface="ＭＳ Ｐゴシック" pitchFamily="34" charset="-128"/>
              </a:rPr>
              <a:t>)</a:t>
            </a:r>
            <a:endParaRPr lang="hu-HU" sz="2000" b="1" dirty="0">
              <a:ea typeface="ＭＳ Ｐゴシック" pitchFamily="34" charset="-128"/>
            </a:endParaRPr>
          </a:p>
        </p:txBody>
      </p:sp>
    </p:spTree>
    <p:extLst>
      <p:ext uri="{BB962C8B-B14F-4D97-AF65-F5344CB8AC3E}">
        <p14:creationId xmlns:p14="http://schemas.microsoft.com/office/powerpoint/2010/main" val="116622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738368"/>
          </a:xfrm>
        </p:spPr>
        <p:txBody>
          <a:bodyPr>
            <a:normAutofit/>
          </a:bodyPr>
          <a:lstStyle/>
          <a:p>
            <a:endParaRPr lang="cs-CZ" dirty="0" smtClean="0"/>
          </a:p>
          <a:p>
            <a:r>
              <a:rPr lang="en-US" dirty="0" smtClean="0"/>
              <a:t>Reading </a:t>
            </a:r>
            <a:r>
              <a:rPr lang="en-US" dirty="0"/>
              <a:t>assignments and cases necessary for discussions will be specified </a:t>
            </a:r>
            <a:r>
              <a:rPr lang="en-US" dirty="0" smtClean="0"/>
              <a:t>during </a:t>
            </a:r>
            <a:r>
              <a:rPr lang="en-US" dirty="0"/>
              <a:t>the course</a:t>
            </a:r>
            <a:r>
              <a:rPr lang="en-US" dirty="0" smtClean="0"/>
              <a:t>.</a:t>
            </a:r>
            <a:endParaRPr lang="cs-CZ" dirty="0" smtClean="0"/>
          </a:p>
          <a:p>
            <a:r>
              <a:rPr lang="cs-CZ" dirty="0"/>
              <a:t>C</a:t>
            </a:r>
            <a:r>
              <a:rPr lang="en-US" dirty="0" err="1"/>
              <a:t>redit</a:t>
            </a:r>
            <a:r>
              <a:rPr lang="en-US" dirty="0"/>
              <a:t> requirements: 1. </a:t>
            </a:r>
            <a:r>
              <a:rPr lang="cs-CZ" dirty="0" smtClean="0"/>
              <a:t>s</a:t>
            </a:r>
            <a:r>
              <a:rPr lang="en-US" dirty="0" err="1" smtClean="0"/>
              <a:t>emester</a:t>
            </a:r>
            <a:r>
              <a:rPr lang="en-US" dirty="0" smtClean="0"/>
              <a:t> </a:t>
            </a:r>
            <a:r>
              <a:rPr lang="en-US" dirty="0"/>
              <a:t>paper/ppt. </a:t>
            </a:r>
            <a:r>
              <a:rPr lang="en-US" dirty="0" smtClean="0"/>
              <a:t>Presentation</a:t>
            </a:r>
            <a:r>
              <a:rPr lang="cs-CZ" dirty="0" smtClean="0"/>
              <a:t>,</a:t>
            </a:r>
            <a:r>
              <a:rPr lang="en-US" dirty="0" smtClean="0"/>
              <a:t> </a:t>
            </a:r>
            <a:r>
              <a:rPr lang="en-US" dirty="0"/>
              <a:t>2. </a:t>
            </a:r>
            <a:r>
              <a:rPr lang="cs-CZ" dirty="0" smtClean="0"/>
              <a:t>w</a:t>
            </a:r>
            <a:r>
              <a:rPr lang="en-US" dirty="0" err="1" smtClean="0"/>
              <a:t>ritten</a:t>
            </a:r>
            <a:r>
              <a:rPr lang="en-US" dirty="0" smtClean="0"/>
              <a:t> test</a:t>
            </a:r>
            <a:r>
              <a:rPr lang="cs-CZ" dirty="0" smtClean="0"/>
              <a:t>,</a:t>
            </a:r>
            <a:r>
              <a:rPr lang="en-US" dirty="0" smtClean="0"/>
              <a:t> </a:t>
            </a:r>
            <a:r>
              <a:rPr lang="en-US" dirty="0"/>
              <a:t>3. </a:t>
            </a:r>
            <a:r>
              <a:rPr lang="cs-CZ" dirty="0" smtClean="0"/>
              <a:t>p</a:t>
            </a:r>
            <a:r>
              <a:rPr lang="en-US" dirty="0" err="1" smtClean="0"/>
              <a:t>articipation</a:t>
            </a:r>
            <a:r>
              <a:rPr lang="en-US" dirty="0" smtClean="0"/>
              <a:t> </a:t>
            </a:r>
            <a:r>
              <a:rPr lang="en-US" dirty="0"/>
              <a:t>in lessons</a:t>
            </a:r>
            <a:endParaRPr lang="cs-CZ" dirty="0"/>
          </a:p>
          <a:p>
            <a:r>
              <a:rPr lang="en-US" dirty="0" smtClean="0"/>
              <a:t>The </a:t>
            </a:r>
            <a:r>
              <a:rPr lang="en-US" dirty="0"/>
              <a:t>examination in the form of a written test and one </a:t>
            </a:r>
            <a:r>
              <a:rPr lang="en-US" dirty="0" err="1"/>
              <a:t>semestral</a:t>
            </a:r>
            <a:r>
              <a:rPr lang="en-US" dirty="0"/>
              <a:t> paper/</a:t>
            </a:r>
            <a:r>
              <a:rPr lang="en-US" dirty="0" err="1"/>
              <a:t>ppt.presentation</a:t>
            </a:r>
            <a:r>
              <a:rPr lang="en-US" dirty="0"/>
              <a:t>. </a:t>
            </a:r>
            <a:endParaRPr lang="cs-CZ" dirty="0" smtClean="0"/>
          </a:p>
          <a:p>
            <a:pPr marL="0" indent="0">
              <a:buNone/>
            </a:pP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Course</a:t>
            </a:r>
            <a:r>
              <a:rPr lang="cs-CZ" sz="4000" b="1" dirty="0" smtClean="0"/>
              <a:t> </a:t>
            </a:r>
            <a:r>
              <a:rPr lang="cs-CZ" sz="4000" b="1" dirty="0" err="1" smtClean="0"/>
              <a:t>introduction</a:t>
            </a:r>
            <a:endParaRPr lang="cs-CZ" sz="4000" b="1" dirty="0"/>
          </a:p>
        </p:txBody>
      </p:sp>
    </p:spTree>
    <p:extLst>
      <p:ext uri="{BB962C8B-B14F-4D97-AF65-F5344CB8AC3E}">
        <p14:creationId xmlns:p14="http://schemas.microsoft.com/office/powerpoint/2010/main" val="4116304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nSpc>
                <a:spcPct val="80000"/>
              </a:lnSpc>
              <a:buNone/>
            </a:pPr>
            <a:r>
              <a:rPr lang="hu-HU" sz="3600" dirty="0">
                <a:ea typeface="ＭＳ Ｐゴシック" pitchFamily="34" charset="-128"/>
              </a:rPr>
              <a:t>	</a:t>
            </a:r>
            <a:r>
              <a:rPr lang="en-US" dirty="0" smtClean="0">
                <a:ea typeface="ＭＳ Ｐゴシック" pitchFamily="34" charset="-128"/>
              </a:rPr>
              <a:t>Emphasizes </a:t>
            </a:r>
            <a:r>
              <a:rPr lang="en-US" dirty="0">
                <a:ea typeface="ＭＳ Ｐゴシック" pitchFamily="34" charset="-128"/>
              </a:rPr>
              <a:t>the analysis of benefits and cost, the </a:t>
            </a:r>
            <a:r>
              <a:rPr lang="en-US" i="1" dirty="0">
                <a:ea typeface="ＭＳ Ｐゴシック" pitchFamily="34" charset="-128"/>
              </a:rPr>
              <a:t>polluter pays</a:t>
            </a:r>
            <a:r>
              <a:rPr lang="en-US" dirty="0">
                <a:ea typeface="ＭＳ Ｐゴシック" pitchFamily="34" charset="-128"/>
              </a:rPr>
              <a:t> principle, responsibility in the environmental field</a:t>
            </a:r>
            <a:endParaRPr lang="hu-HU" dirty="0">
              <a:ea typeface="ＭＳ Ｐゴシック" pitchFamily="34" charset="-128"/>
            </a:endParaRPr>
          </a:p>
          <a:p>
            <a:pPr lvl="1">
              <a:lnSpc>
                <a:spcPct val="80000"/>
              </a:lnSpc>
              <a:buNone/>
            </a:pPr>
            <a:endParaRPr lang="en-US" dirty="0">
              <a:ea typeface="ＭＳ Ｐゴシック" pitchFamily="34" charset="-128"/>
            </a:endParaRPr>
          </a:p>
          <a:p>
            <a:pPr marL="293688" lvl="2" indent="-282575" defTabSz="801688" eaLnBrk="0" hangingPunct="0">
              <a:lnSpc>
                <a:spcPts val="3363"/>
              </a:lnSpc>
              <a:spcBef>
                <a:spcPts val="463"/>
              </a:spcBef>
              <a:buFont typeface="Wingdings" pitchFamily="2" charset="2"/>
              <a:buChar char="Ø"/>
            </a:pPr>
            <a:r>
              <a:rPr lang="en-GB" sz="2000" dirty="0">
                <a:latin typeface="Arial" pitchFamily="34" charset="0"/>
              </a:rPr>
              <a:t>Effective implementation of existing Community legislation</a:t>
            </a:r>
          </a:p>
          <a:p>
            <a:pPr marL="293688" lvl="2" indent="-282575" defTabSz="801688" eaLnBrk="0" hangingPunct="0">
              <a:lnSpc>
                <a:spcPts val="3363"/>
              </a:lnSpc>
              <a:spcBef>
                <a:spcPts val="688"/>
              </a:spcBef>
              <a:buFont typeface="Wingdings" pitchFamily="2" charset="2"/>
              <a:buChar char="Ø"/>
            </a:pPr>
            <a:r>
              <a:rPr lang="en-GB" sz="2000" dirty="0">
                <a:latin typeface="Arial" pitchFamily="34" charset="0"/>
              </a:rPr>
              <a:t>Regulation of all environmental impacts of 'substances' and 'sources' of pollution</a:t>
            </a:r>
          </a:p>
          <a:p>
            <a:pPr marL="293688" lvl="2" indent="-282575" defTabSz="801688" eaLnBrk="0" hangingPunct="0">
              <a:lnSpc>
                <a:spcPts val="3325"/>
              </a:lnSpc>
              <a:spcBef>
                <a:spcPts val="738"/>
              </a:spcBef>
              <a:buFont typeface="Wingdings" pitchFamily="2" charset="2"/>
              <a:buChar char="Ø"/>
            </a:pPr>
            <a:r>
              <a:rPr lang="en-GB" sz="2000" dirty="0">
                <a:latin typeface="Arial" pitchFamily="34" charset="0"/>
              </a:rPr>
              <a:t>Increased public access to and dissemination of information</a:t>
            </a:r>
          </a:p>
          <a:p>
            <a:pPr marL="11113" lvl="1" defTabSz="801688" eaLnBrk="0" hangingPunct="0">
              <a:lnSpc>
                <a:spcPts val="2525"/>
              </a:lnSpc>
              <a:spcBef>
                <a:spcPts val="1388"/>
              </a:spcBef>
              <a:buFont typeface="Wingdings" pitchFamily="2" charset="2"/>
              <a:buChar char="Ø"/>
            </a:pPr>
            <a:r>
              <a:rPr lang="pl-PL" sz="2000" dirty="0">
                <a:latin typeface="Arial" pitchFamily="34" charset="0"/>
              </a:rPr>
              <a:t> </a:t>
            </a:r>
            <a:r>
              <a:rPr lang="en-GB" sz="2000" dirty="0">
                <a:latin typeface="Arial" pitchFamily="34" charset="0"/>
              </a:rPr>
              <a:t>Job creation</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493533"/>
          </a:xfrm>
          <a:prstGeom prst="rect">
            <a:avLst/>
          </a:prstGeom>
          <a:noFill/>
        </p:spPr>
        <p:txBody>
          <a:bodyPr wrap="square" rtlCol="0">
            <a:spAutoFit/>
          </a:bodyPr>
          <a:lstStyle/>
          <a:p>
            <a:pPr>
              <a:lnSpc>
                <a:spcPct val="80000"/>
              </a:lnSpc>
              <a:buNone/>
            </a:pPr>
            <a:r>
              <a:rPr lang="en-US" sz="3200" b="1" dirty="0">
                <a:ea typeface="ＭＳ Ｐゴシック" pitchFamily="34" charset="-128"/>
              </a:rPr>
              <a:t>The Fourth </a:t>
            </a:r>
            <a:r>
              <a:rPr lang="hu-HU" sz="3200" b="1" dirty="0">
                <a:ea typeface="ＭＳ Ｐゴシック" pitchFamily="34" charset="-128"/>
              </a:rPr>
              <a:t>A</a:t>
            </a:r>
            <a:r>
              <a:rPr lang="en-US" sz="3200" b="1" dirty="0" err="1">
                <a:ea typeface="ＭＳ Ｐゴシック" pitchFamily="34" charset="-128"/>
              </a:rPr>
              <a:t>ction</a:t>
            </a:r>
            <a:r>
              <a:rPr lang="en-US" sz="3200" b="1" dirty="0">
                <a:ea typeface="ＭＳ Ｐゴシック" pitchFamily="34" charset="-128"/>
              </a:rPr>
              <a:t> </a:t>
            </a:r>
            <a:r>
              <a:rPr lang="hu-HU" sz="3200" b="1" dirty="0">
                <a:ea typeface="ＭＳ Ｐゴシック" pitchFamily="34" charset="-128"/>
              </a:rPr>
              <a:t>P</a:t>
            </a:r>
            <a:r>
              <a:rPr lang="en-US" sz="3200" b="1" dirty="0" err="1" smtClean="0">
                <a:ea typeface="ＭＳ Ｐゴシック" pitchFamily="34" charset="-128"/>
              </a:rPr>
              <a:t>rogram</a:t>
            </a:r>
            <a:r>
              <a:rPr lang="hu-HU" sz="3200" b="1" dirty="0" smtClean="0">
                <a:ea typeface="ＭＳ Ｐゴシック" pitchFamily="34" charset="-128"/>
              </a:rPr>
              <a:t> </a:t>
            </a:r>
            <a:r>
              <a:rPr lang="hu-HU" sz="3200" b="1" dirty="0">
                <a:ea typeface="ＭＳ Ｐゴシック" pitchFamily="34" charset="-128"/>
              </a:rPr>
              <a:t>(</a:t>
            </a:r>
            <a:r>
              <a:rPr lang="hu-HU" sz="3200" b="1" dirty="0" smtClean="0">
                <a:ea typeface="ＭＳ Ｐゴシック" pitchFamily="34" charset="-128"/>
              </a:rPr>
              <a:t>1987 - 1992</a:t>
            </a:r>
            <a:r>
              <a:rPr lang="hu-HU" sz="3200" b="1" dirty="0">
                <a:latin typeface="Times New Roman" pitchFamily="18" charset="0"/>
                <a:ea typeface="ＭＳ Ｐゴシック" pitchFamily="34" charset="-128"/>
              </a:rPr>
              <a:t>)</a:t>
            </a:r>
          </a:p>
        </p:txBody>
      </p:sp>
    </p:spTree>
    <p:extLst>
      <p:ext uri="{BB962C8B-B14F-4D97-AF65-F5344CB8AC3E}">
        <p14:creationId xmlns:p14="http://schemas.microsoft.com/office/powerpoint/2010/main" val="3563260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pPr>
              <a:lnSpc>
                <a:spcPct val="80000"/>
              </a:lnSpc>
              <a:buNone/>
            </a:pPr>
            <a:r>
              <a:rPr lang="hu-HU" sz="3600" dirty="0">
                <a:ea typeface="ＭＳ Ｐゴシック" pitchFamily="34" charset="-128"/>
              </a:rPr>
              <a:t>	</a:t>
            </a:r>
            <a:endParaRPr lang="en-US" sz="1800" dirty="0">
              <a:ea typeface="ＭＳ Ｐゴシック" pitchFamily="34" charset="-128"/>
            </a:endParaRPr>
          </a:p>
          <a:p>
            <a:pPr algn="just">
              <a:buFont typeface="Wingdings" pitchFamily="2" charset="2"/>
              <a:buChar char="Ø"/>
            </a:pPr>
            <a:r>
              <a:rPr lang="en-GB" sz="2800" b="1" dirty="0">
                <a:latin typeface="Arial" pitchFamily="34" charset="0"/>
              </a:rPr>
              <a:t> Sustainable development</a:t>
            </a:r>
          </a:p>
          <a:p>
            <a:pPr algn="just">
              <a:buFont typeface="Wingdings" pitchFamily="2" charset="2"/>
              <a:buChar char="Ø"/>
            </a:pPr>
            <a:r>
              <a:rPr lang="en-GB" sz="2800" b="1" dirty="0">
                <a:latin typeface="Arial" pitchFamily="34" charset="0"/>
              </a:rPr>
              <a:t> Reference to the </a:t>
            </a:r>
            <a:r>
              <a:rPr lang="en-GB" sz="2800" b="1" dirty="0" err="1">
                <a:latin typeface="Arial" pitchFamily="34" charset="0"/>
              </a:rPr>
              <a:t>sectoral</a:t>
            </a:r>
            <a:r>
              <a:rPr lang="en-GB" sz="2800" b="1" dirty="0">
                <a:latin typeface="Arial" pitchFamily="34" charset="0"/>
              </a:rPr>
              <a:t> approach </a:t>
            </a:r>
          </a:p>
          <a:p>
            <a:pPr algn="just">
              <a:buFont typeface="Wingdings" pitchFamily="2" charset="2"/>
              <a:buChar char="Ø"/>
            </a:pPr>
            <a:r>
              <a:rPr lang="en-GB" sz="2800" b="1" dirty="0">
                <a:latin typeface="Arial" pitchFamily="34" charset="0"/>
              </a:rPr>
              <a:t> The emphasis on new instruments.</a:t>
            </a:r>
          </a:p>
          <a:p>
            <a:pPr algn="just">
              <a:buFont typeface="Wingdings" pitchFamily="2" charset="2"/>
              <a:buChar char="Ø"/>
            </a:pPr>
            <a:r>
              <a:rPr lang="en-GB" sz="2800" b="1" dirty="0">
                <a:latin typeface="Arial" pitchFamily="34" charset="0"/>
              </a:rPr>
              <a:t> The new consensus-oriented approach taking into account the crucial role of non-governmental protagonists and local/regional authorities to represent the general interest of the environment. </a:t>
            </a:r>
          </a:p>
          <a:p>
            <a:pPr algn="just">
              <a:buFont typeface="Wingdings" pitchFamily="2" charset="2"/>
              <a:buChar char="Ø"/>
            </a:pPr>
            <a:r>
              <a:rPr lang="en-GB" sz="2800" b="1" dirty="0">
                <a:latin typeface="Arial" pitchFamily="34" charset="0"/>
              </a:rPr>
              <a:t> The setting of medium and long-term objectives</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496161"/>
          </a:xfrm>
          <a:prstGeom prst="rect">
            <a:avLst/>
          </a:prstGeom>
          <a:noFill/>
        </p:spPr>
        <p:txBody>
          <a:bodyPr wrap="square" rtlCol="0">
            <a:spAutoFit/>
          </a:bodyPr>
          <a:lstStyle/>
          <a:p>
            <a:pPr>
              <a:lnSpc>
                <a:spcPct val="80000"/>
              </a:lnSpc>
              <a:buNone/>
            </a:pPr>
            <a:r>
              <a:rPr lang="en-US" sz="3200" b="1" dirty="0">
                <a:ea typeface="ＭＳ Ｐゴシック" pitchFamily="34" charset="-128"/>
              </a:rPr>
              <a:t>The Fifth </a:t>
            </a:r>
            <a:r>
              <a:rPr lang="hu-HU" sz="3200" b="1" dirty="0">
                <a:ea typeface="ＭＳ Ｐゴシック" pitchFamily="34" charset="-128"/>
              </a:rPr>
              <a:t>A</a:t>
            </a:r>
            <a:r>
              <a:rPr lang="en-US" sz="3200" b="1" dirty="0" err="1">
                <a:ea typeface="ＭＳ Ｐゴシック" pitchFamily="34" charset="-128"/>
              </a:rPr>
              <a:t>ction</a:t>
            </a:r>
            <a:r>
              <a:rPr lang="en-US" sz="3200" b="1" dirty="0">
                <a:ea typeface="ＭＳ Ｐゴシック" pitchFamily="34" charset="-128"/>
              </a:rPr>
              <a:t> </a:t>
            </a:r>
            <a:r>
              <a:rPr lang="hu-HU" sz="3200" b="1" dirty="0">
                <a:ea typeface="ＭＳ Ｐゴシック" pitchFamily="34" charset="-128"/>
              </a:rPr>
              <a:t>P</a:t>
            </a:r>
            <a:r>
              <a:rPr lang="en-US" sz="3200" b="1" dirty="0" err="1" smtClean="0">
                <a:ea typeface="ＭＳ Ｐゴシック" pitchFamily="34" charset="-128"/>
              </a:rPr>
              <a:t>rogram</a:t>
            </a:r>
            <a:r>
              <a:rPr lang="en-US" sz="3200" b="1" i="1" dirty="0" smtClean="0">
                <a:ea typeface="ＭＳ Ｐゴシック" pitchFamily="34" charset="-128"/>
              </a:rPr>
              <a:t> </a:t>
            </a:r>
            <a:r>
              <a:rPr lang="en-US" sz="3200" b="1" dirty="0">
                <a:ea typeface="ＭＳ Ｐゴシック" pitchFamily="34" charset="-128"/>
              </a:rPr>
              <a:t>(</a:t>
            </a:r>
            <a:r>
              <a:rPr lang="en-US" sz="3200" b="1" dirty="0" smtClean="0">
                <a:ea typeface="ＭＳ Ｐゴシック" pitchFamily="34" charset="-128"/>
              </a:rPr>
              <a:t>199</a:t>
            </a:r>
            <a:r>
              <a:rPr lang="cs-CZ" sz="3200" b="1" dirty="0" smtClean="0">
                <a:ea typeface="ＭＳ Ｐゴシック" pitchFamily="34" charset="-128"/>
              </a:rPr>
              <a:t>3</a:t>
            </a:r>
            <a:r>
              <a:rPr lang="en-US" sz="3200" b="1" dirty="0" smtClean="0">
                <a:ea typeface="ＭＳ Ｐゴシック" pitchFamily="34" charset="-128"/>
              </a:rPr>
              <a:t>-2000</a:t>
            </a:r>
            <a:r>
              <a:rPr lang="en-US" sz="3200" b="1" dirty="0">
                <a:ea typeface="ＭＳ Ｐゴシック" pitchFamily="34" charset="-128"/>
              </a:rPr>
              <a:t>)</a:t>
            </a:r>
          </a:p>
        </p:txBody>
      </p:sp>
    </p:spTree>
    <p:extLst>
      <p:ext uri="{BB962C8B-B14F-4D97-AF65-F5344CB8AC3E}">
        <p14:creationId xmlns:p14="http://schemas.microsoft.com/office/powerpoint/2010/main" val="1916552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p>
            <a:fld id="{323040CA-4492-423D-B96A-F1FE68CCBED9}" type="slidenum">
              <a:rPr lang="hu-HU"/>
              <a:pPr/>
              <a:t>42</a:t>
            </a:fld>
            <a:endParaRPr lang="hu-HU"/>
          </a:p>
        </p:txBody>
      </p:sp>
      <p:sp>
        <p:nvSpPr>
          <p:cNvPr id="238595" name="Rectangle 3"/>
          <p:cNvSpPr>
            <a:spLocks noGrp="1" noChangeArrowheads="1"/>
          </p:cNvSpPr>
          <p:nvPr>
            <p:ph type="body" idx="1"/>
          </p:nvPr>
        </p:nvSpPr>
        <p:spPr/>
        <p:txBody>
          <a:bodyPr/>
          <a:lstStyle/>
          <a:p>
            <a:pPr marL="290513" lvl="1" defTabSz="801688" eaLnBrk="0" hangingPunct="0">
              <a:lnSpc>
                <a:spcPts val="2950"/>
              </a:lnSpc>
              <a:spcBef>
                <a:spcPts val="4025"/>
              </a:spcBef>
              <a:buNone/>
            </a:pPr>
            <a:r>
              <a:rPr lang="cs-CZ" sz="2400" b="1" dirty="0" smtClean="0">
                <a:latin typeface="Arial" pitchFamily="34" charset="0"/>
              </a:rPr>
              <a:t>F</a:t>
            </a:r>
            <a:r>
              <a:rPr lang="en-GB" sz="2400" b="1" dirty="0" smtClean="0">
                <a:latin typeface="Arial" pitchFamily="34" charset="0"/>
              </a:rPr>
              <a:t>our </a:t>
            </a:r>
            <a:r>
              <a:rPr lang="en-GB" sz="2400" b="1" dirty="0">
                <a:latin typeface="Arial" pitchFamily="34" charset="0"/>
              </a:rPr>
              <a:t>priority areas :</a:t>
            </a:r>
          </a:p>
          <a:p>
            <a:pPr lvl="1">
              <a:buFont typeface="Wingdings" pitchFamily="-106" charset="2"/>
              <a:buChar char="n"/>
              <a:defRPr/>
            </a:pPr>
            <a:r>
              <a:rPr lang="en-US" sz="2400" dirty="0" smtClean="0"/>
              <a:t>emphasizing climate change as an outstanding challenge </a:t>
            </a:r>
          </a:p>
          <a:p>
            <a:pPr lvl="1">
              <a:buFont typeface="Wingdings" pitchFamily="-106" charset="2"/>
              <a:buChar char="n"/>
              <a:defRPr/>
            </a:pPr>
            <a:r>
              <a:rPr lang="en-US" sz="2400" dirty="0" smtClean="0"/>
              <a:t>protecting, conserving, restoring and developing the functioning of natural systems, natural habitats, wild flora and fauna </a:t>
            </a:r>
          </a:p>
          <a:p>
            <a:pPr lvl="1">
              <a:buFont typeface="Wingdings" pitchFamily="-106" charset="2"/>
              <a:buChar char="n"/>
              <a:defRPr/>
            </a:pPr>
            <a:r>
              <a:rPr lang="en-US" sz="2400" dirty="0" smtClean="0"/>
              <a:t>contributing to a high level of quality of life and social well being for citizens </a:t>
            </a:r>
          </a:p>
          <a:p>
            <a:pPr lvl="1">
              <a:buFont typeface="Wingdings" pitchFamily="-106" charset="2"/>
              <a:buChar char="n"/>
              <a:defRPr/>
            </a:pPr>
            <a:r>
              <a:rPr lang="en-US" sz="2400" dirty="0" smtClean="0"/>
              <a:t>better resource efficiency and resource and waste management </a:t>
            </a:r>
          </a:p>
          <a:p>
            <a:pPr lvl="1" eaLnBrk="1" hangingPunct="1">
              <a:buNone/>
            </a:pPr>
            <a:endParaRPr lang="en-US" dirty="0" smtClean="0">
              <a:latin typeface="Times New Roman" pitchFamily="18" charset="0"/>
              <a:ea typeface="ＭＳ Ｐゴシック" pitchFamily="34" charset="-128"/>
            </a:endParaRPr>
          </a:p>
          <a:p>
            <a:pPr eaLnBrk="1" hangingPunct="1"/>
            <a:endParaRPr lang="hu-HU" dirty="0" smtClean="0">
              <a:ea typeface="ＭＳ Ｐゴシック" pitchFamily="34" charset="-128"/>
            </a:endParaRPr>
          </a:p>
        </p:txBody>
      </p:sp>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763688" y="404664"/>
            <a:ext cx="6624736" cy="523220"/>
          </a:xfrm>
          <a:prstGeom prst="rect">
            <a:avLst/>
          </a:prstGeom>
          <a:noFill/>
        </p:spPr>
        <p:txBody>
          <a:bodyPr wrap="square" rtlCol="0">
            <a:spAutoFit/>
          </a:bodyPr>
          <a:lstStyle/>
          <a:p>
            <a:r>
              <a:rPr lang="en-US" sz="2800" b="1" u="sng" dirty="0" smtClean="0">
                <a:ea typeface="ＭＳ Ｐゴシック" pitchFamily="34" charset="-128"/>
              </a:rPr>
              <a:t>The </a:t>
            </a:r>
            <a:r>
              <a:rPr lang="hu-HU" sz="2800" b="1" u="sng" dirty="0" smtClean="0">
                <a:ea typeface="ＭＳ Ｐゴシック" pitchFamily="34" charset="-128"/>
              </a:rPr>
              <a:t>S</a:t>
            </a:r>
            <a:r>
              <a:rPr lang="en-US" sz="2800" b="1" u="sng" dirty="0" err="1" smtClean="0">
                <a:ea typeface="ＭＳ Ｐゴシック" pitchFamily="34" charset="-128"/>
              </a:rPr>
              <a:t>ixth</a:t>
            </a:r>
            <a:r>
              <a:rPr lang="en-US" sz="2800" b="1" u="sng" dirty="0" smtClean="0">
                <a:ea typeface="ＭＳ Ｐゴシック" pitchFamily="34" charset="-128"/>
              </a:rPr>
              <a:t> Action Program (2001</a:t>
            </a:r>
            <a:r>
              <a:rPr lang="cs-CZ" sz="2800" b="1" u="sng" dirty="0" smtClean="0">
                <a:ea typeface="ＭＳ Ｐゴシック" pitchFamily="34" charset="-128"/>
              </a:rPr>
              <a:t> </a:t>
            </a:r>
            <a:r>
              <a:rPr lang="en-US" sz="2800" b="1" u="sng" dirty="0" smtClean="0">
                <a:ea typeface="ＭＳ Ｐゴシック" pitchFamily="34" charset="-128"/>
              </a:rPr>
              <a:t>-</a:t>
            </a:r>
            <a:r>
              <a:rPr lang="cs-CZ" sz="2800" b="1" u="sng" dirty="0" smtClean="0">
                <a:ea typeface="ＭＳ Ｐゴシック" pitchFamily="34" charset="-128"/>
              </a:rPr>
              <a:t> </a:t>
            </a:r>
            <a:r>
              <a:rPr lang="en-US" sz="2800" b="1" u="sng" dirty="0" smtClean="0">
                <a:ea typeface="ＭＳ Ｐゴシック" pitchFamily="34" charset="-128"/>
              </a:rPr>
              <a:t>2010):</a:t>
            </a:r>
            <a:endParaRPr lang="hu-HU" sz="2800" b="1" u="sng" dirty="0" smtClean="0">
              <a:ea typeface="ＭＳ Ｐゴシック" pitchFamily="34" charset="-128"/>
            </a:endParaRPr>
          </a:p>
        </p:txBody>
      </p:sp>
    </p:spTree>
    <p:extLst>
      <p:ext uri="{BB962C8B-B14F-4D97-AF65-F5344CB8AC3E}">
        <p14:creationId xmlns:p14="http://schemas.microsoft.com/office/powerpoint/2010/main" val="161929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a:ln/>
        </p:spPr>
        <p:txBody>
          <a:bodyPr/>
          <a:lstStyle/>
          <a:p>
            <a:fld id="{E8A127B8-00ED-482E-BB03-BDF320D0BC87}" type="slidenum">
              <a:rPr lang="hu-HU"/>
              <a:pPr/>
              <a:t>43</a:t>
            </a:fld>
            <a:endParaRPr lang="hu-HU"/>
          </a:p>
        </p:txBody>
      </p:sp>
      <p:sp>
        <p:nvSpPr>
          <p:cNvPr id="245762" name="Rectangle 2"/>
          <p:cNvSpPr>
            <a:spLocks noGrp="1" noRot="1" noChangeArrowheads="1"/>
          </p:cNvSpPr>
          <p:nvPr>
            <p:ph type="title"/>
          </p:nvPr>
        </p:nvSpPr>
        <p:spPr/>
        <p:txBody>
          <a:bodyPr/>
          <a:lstStyle/>
          <a:p>
            <a:pPr eaLnBrk="1" hangingPunct="1">
              <a:defRPr/>
            </a:pPr>
            <a:endParaRPr lang="en-US">
              <a:ea typeface="+mj-ea"/>
              <a:cs typeface="+mj-cs"/>
            </a:endParaRPr>
          </a:p>
        </p:txBody>
      </p:sp>
      <p:sp>
        <p:nvSpPr>
          <p:cNvPr id="245763" name="Rectangle 3"/>
          <p:cNvSpPr>
            <a:spLocks noGrp="1" noChangeArrowheads="1"/>
          </p:cNvSpPr>
          <p:nvPr>
            <p:ph type="body" idx="1"/>
          </p:nvPr>
        </p:nvSpPr>
        <p:spPr>
          <a:xfrm>
            <a:off x="467544" y="1412776"/>
            <a:ext cx="8229600" cy="5000625"/>
          </a:xfrm>
        </p:spPr>
        <p:txBody>
          <a:bodyPr/>
          <a:lstStyle/>
          <a:p>
            <a:pPr>
              <a:buFont typeface="Wingdings" pitchFamily="2" charset="2"/>
              <a:buNone/>
            </a:pPr>
            <a:r>
              <a:rPr lang="hu-HU" dirty="0" smtClean="0"/>
              <a:t>Underlines </a:t>
            </a:r>
            <a:r>
              <a:rPr lang="hu-HU" dirty="0"/>
              <a:t>that the EU is still not on the way to sustainable development</a:t>
            </a:r>
          </a:p>
          <a:p>
            <a:pPr>
              <a:buFont typeface="Wingdings" pitchFamily="2" charset="2"/>
              <a:buNone/>
            </a:pPr>
            <a:r>
              <a:rPr lang="hu-HU" dirty="0"/>
              <a:t>It states that the domestic legislation of the MSs is influenced by the EU law at least to an extent of 80 % </a:t>
            </a:r>
          </a:p>
          <a:p>
            <a:pPr>
              <a:buFont typeface="Wingdings" pitchFamily="2" charset="2"/>
              <a:buNone/>
            </a:pPr>
            <a:r>
              <a:rPr lang="hu-HU" dirty="0"/>
              <a:t>The major conclusion is that there is an urgent need for better integration, and environmental policy must be revised in 2012</a:t>
            </a:r>
          </a:p>
        </p:txBody>
      </p:sp>
      <p:pic>
        <p:nvPicPr>
          <p:cNvPr id="5"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763688" y="404664"/>
            <a:ext cx="6624736" cy="923330"/>
          </a:xfrm>
          <a:prstGeom prst="rect">
            <a:avLst/>
          </a:prstGeom>
          <a:noFill/>
        </p:spPr>
        <p:txBody>
          <a:bodyPr wrap="square" rtlCol="0">
            <a:spAutoFit/>
          </a:bodyPr>
          <a:lstStyle/>
          <a:p>
            <a:r>
              <a:rPr lang="hu-HU" sz="3600" b="1" dirty="0" smtClean="0"/>
              <a:t>A review in 2007</a:t>
            </a:r>
          </a:p>
          <a:p>
            <a:endParaRPr lang="cs-CZ" dirty="0"/>
          </a:p>
        </p:txBody>
      </p:sp>
    </p:spTree>
    <p:extLst>
      <p:ext uri="{BB962C8B-B14F-4D97-AF65-F5344CB8AC3E}">
        <p14:creationId xmlns:p14="http://schemas.microsoft.com/office/powerpoint/2010/main" val="26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673100" y="320675"/>
            <a:ext cx="7931150" cy="857250"/>
          </a:xfrm>
        </p:spPr>
        <p:txBody>
          <a:bodyPr anchor="ctr"/>
          <a:lstStyle/>
          <a:p>
            <a:pPr algn="ctr"/>
            <a:r>
              <a:rPr lang="en-US" altLang="ja-JP" smtClean="0">
                <a:solidFill>
                  <a:schemeClr val="tx1"/>
                </a:solidFill>
                <a:ea typeface="ＭＳ Ｐゴシック" pitchFamily="34" charset="-128"/>
              </a:rPr>
              <a:t> </a:t>
            </a:r>
            <a:endParaRPr kumimoji="1" lang="ja-JP" altLang="en-US" smtClean="0">
              <a:solidFill>
                <a:schemeClr val="tx1"/>
              </a:solidFill>
              <a:ea typeface="ＭＳ Ｐゴシック" pitchFamily="34" charset="-128"/>
            </a:endParaRPr>
          </a:p>
        </p:txBody>
      </p:sp>
      <p:sp>
        <p:nvSpPr>
          <p:cNvPr id="8195" name="コンテンツ プレースホルダ 2"/>
          <p:cNvSpPr>
            <a:spLocks noGrp="1"/>
          </p:cNvSpPr>
          <p:nvPr>
            <p:ph idx="1"/>
          </p:nvPr>
        </p:nvSpPr>
        <p:spPr>
          <a:xfrm>
            <a:off x="468313" y="1916113"/>
            <a:ext cx="4967287" cy="3386137"/>
          </a:xfrm>
        </p:spPr>
        <p:txBody>
          <a:bodyPr/>
          <a:lstStyle/>
          <a:p>
            <a:pPr>
              <a:defRPr/>
            </a:pPr>
            <a:r>
              <a:rPr lang="en-GB" altLang="ja-JP" sz="2400" dirty="0" smtClean="0">
                <a:solidFill>
                  <a:schemeClr val="tx1"/>
                </a:solidFill>
              </a:rPr>
              <a:t>Covers  the period 2013-2020</a:t>
            </a:r>
          </a:p>
          <a:p>
            <a:pPr marL="0" indent="0">
              <a:buFont typeface="Wingdings" pitchFamily="2" charset="2"/>
              <a:buNone/>
              <a:defRPr/>
            </a:pPr>
            <a:endParaRPr lang="en-GB" altLang="ja-JP" sz="2400" dirty="0" smtClean="0">
              <a:solidFill>
                <a:schemeClr val="tx1"/>
              </a:solidFill>
            </a:endParaRPr>
          </a:p>
          <a:p>
            <a:pPr>
              <a:defRPr/>
            </a:pPr>
            <a:r>
              <a:rPr lang="en-GB" altLang="ja-JP" sz="2400" dirty="0" smtClean="0">
                <a:solidFill>
                  <a:schemeClr val="tx1"/>
                </a:solidFill>
              </a:rPr>
              <a:t>Towards a resource-efficient, low-carbon economy</a:t>
            </a:r>
          </a:p>
          <a:p>
            <a:pPr marL="0" indent="0">
              <a:buFont typeface="Wingdings" pitchFamily="2" charset="2"/>
              <a:buNone/>
              <a:defRPr/>
            </a:pPr>
            <a:endParaRPr lang="en-GB" sz="2400" dirty="0" smtClean="0">
              <a:solidFill>
                <a:schemeClr val="tx1"/>
              </a:solidFill>
            </a:endParaRPr>
          </a:p>
          <a:p>
            <a:pPr marL="0" indent="0">
              <a:buFont typeface="Wingdings" pitchFamily="2" charset="2"/>
              <a:buNone/>
              <a:defRPr/>
            </a:pPr>
            <a:endParaRPr lang="en-GB" sz="2400" dirty="0" smtClean="0">
              <a:solidFill>
                <a:schemeClr val="bg1"/>
              </a:solidFill>
            </a:endParaRPr>
          </a:p>
          <a:p>
            <a:pPr marL="0" indent="0">
              <a:buFont typeface="Wingdings" pitchFamily="2" charset="2"/>
              <a:buNone/>
              <a:defRPr/>
            </a:pPr>
            <a:endParaRPr lang="fr-BE" altLang="ja-JP" sz="2400" dirty="0" smtClean="0">
              <a:solidFill>
                <a:schemeClr val="tx1"/>
              </a:solidFill>
            </a:endParaRPr>
          </a:p>
          <a:p>
            <a:pPr marL="0" indent="0">
              <a:buFont typeface="Wingdings" pitchFamily="2" charset="2"/>
              <a:buNone/>
              <a:defRPr/>
            </a:pPr>
            <a:endParaRPr lang="fr-BE" altLang="ja-JP" sz="2400" dirty="0">
              <a:solidFill>
                <a:schemeClr val="tx1"/>
              </a:solidFill>
            </a:endParaRPr>
          </a:p>
          <a:p>
            <a:pPr marL="0" indent="0">
              <a:buFont typeface="Wingdings" pitchFamily="2" charset="2"/>
              <a:buNone/>
              <a:defRPr/>
            </a:pPr>
            <a:endParaRPr lang="fr-BE" altLang="ja-JP" sz="2400" dirty="0" smtClean="0"/>
          </a:p>
          <a:p>
            <a:pPr marL="0" indent="0">
              <a:buFont typeface="Wingdings" pitchFamily="2" charset="2"/>
              <a:buNone/>
              <a:defRPr/>
            </a:pPr>
            <a:endParaRPr kumimoji="1" lang="en-US" altLang="ja-JP" sz="1800" dirty="0" smtClean="0">
              <a:solidFill>
                <a:schemeClr val="tx1"/>
              </a:solidFill>
              <a:ea typeface="ＭＳ Ｐゴシック" pitchFamily="34" charset="-128"/>
            </a:endParaRPr>
          </a:p>
          <a:p>
            <a:pPr>
              <a:defRPr/>
            </a:pPr>
            <a:endParaRPr kumimoji="1" lang="ja-JP" altLang="en-US" dirty="0" smtClean="0">
              <a:solidFill>
                <a:schemeClr val="tx1"/>
              </a:solidFill>
              <a:ea typeface="ＭＳ Ｐゴシック" pitchFamily="34" charset="-128"/>
            </a:endParaRPr>
          </a:p>
        </p:txBody>
      </p:sp>
      <p:sp>
        <p:nvSpPr>
          <p:cNvPr id="5124" name="Rectangle 2"/>
          <p:cNvSpPr txBox="1">
            <a:spLocks noChangeArrowheads="1"/>
          </p:cNvSpPr>
          <p:nvPr/>
        </p:nvSpPr>
        <p:spPr bwMode="auto">
          <a:xfrm>
            <a:off x="1619250" y="392113"/>
            <a:ext cx="5472113" cy="714375"/>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The 7th EAP</a:t>
            </a:r>
            <a:endParaRPr lang="en-GB" altLang="ja-JP"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087" y="1330687"/>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835150" y="4292600"/>
            <a:ext cx="6769100" cy="1963614"/>
          </a:xfrm>
          <a:prstGeom prst="rect">
            <a:avLst/>
          </a:prstGeom>
        </p:spPr>
        <p:txBody>
          <a:bodyPr>
            <a:spAutoFit/>
          </a:bodyPr>
          <a:lstStyle/>
          <a:p>
            <a:pPr eaLnBrk="0" hangingPunct="0">
              <a:spcBef>
                <a:spcPct val="20000"/>
              </a:spcBef>
              <a:spcAft>
                <a:spcPct val="20000"/>
              </a:spcAft>
              <a:buClr>
                <a:srgbClr val="9F7136"/>
              </a:buClr>
              <a:tabLst>
                <a:tab pos="358775" algn="l"/>
              </a:tabLst>
              <a:defRPr/>
            </a:pPr>
            <a:r>
              <a:rPr lang="en-GB" b="1" kern="0" dirty="0">
                <a:solidFill>
                  <a:srgbClr val="4E8750"/>
                </a:solidFill>
                <a:latin typeface="Arial"/>
                <a:cs typeface="+mn-cs"/>
              </a:rPr>
              <a:t>"Living well, within the limits of our </a:t>
            </a:r>
            <a:r>
              <a:rPr lang="en-GB" b="1" kern="0" dirty="0" smtClean="0">
                <a:solidFill>
                  <a:srgbClr val="4E8750"/>
                </a:solidFill>
                <a:latin typeface="Arial"/>
                <a:cs typeface="+mn-cs"/>
              </a:rPr>
              <a:t>planet„</a:t>
            </a:r>
            <a:endParaRPr lang="cs-CZ" b="1" kern="0" dirty="0" smtClean="0">
              <a:solidFill>
                <a:srgbClr val="4E8750"/>
              </a:solidFill>
              <a:latin typeface="Arial"/>
              <a:cs typeface="+mn-cs"/>
            </a:endParaRPr>
          </a:p>
          <a:p>
            <a:pPr eaLnBrk="0" hangingPunct="0">
              <a:spcBef>
                <a:spcPct val="20000"/>
              </a:spcBef>
              <a:spcAft>
                <a:spcPct val="20000"/>
              </a:spcAft>
              <a:buClr>
                <a:srgbClr val="9F7136"/>
              </a:buClr>
              <a:tabLst>
                <a:tab pos="358775" algn="l"/>
              </a:tabLst>
              <a:defRPr/>
            </a:pPr>
            <a:endParaRPr lang="cs-CZ" b="1" kern="0" dirty="0">
              <a:solidFill>
                <a:srgbClr val="4E8750"/>
              </a:solidFill>
              <a:latin typeface="Arial"/>
            </a:endParaRPr>
          </a:p>
          <a:p>
            <a:pPr eaLnBrk="0" hangingPunct="0">
              <a:spcBef>
                <a:spcPct val="20000"/>
              </a:spcBef>
              <a:spcAft>
                <a:spcPct val="20000"/>
              </a:spcAft>
              <a:buClr>
                <a:srgbClr val="9F7136"/>
              </a:buClr>
              <a:tabLst>
                <a:tab pos="358775" algn="l"/>
              </a:tabLst>
              <a:defRPr/>
            </a:pPr>
            <a:endParaRPr lang="cs-CZ" b="1" kern="0" dirty="0" smtClean="0">
              <a:solidFill>
                <a:srgbClr val="4E8750"/>
              </a:solidFill>
              <a:latin typeface="Arial"/>
              <a:cs typeface="+mn-cs"/>
            </a:endParaRPr>
          </a:p>
          <a:p>
            <a:pPr eaLnBrk="0" hangingPunct="0">
              <a:spcBef>
                <a:spcPct val="20000"/>
              </a:spcBef>
              <a:spcAft>
                <a:spcPct val="20000"/>
              </a:spcAft>
              <a:buClr>
                <a:srgbClr val="9F7136"/>
              </a:buClr>
              <a:tabLst>
                <a:tab pos="358775" algn="l"/>
              </a:tabLst>
              <a:defRPr/>
            </a:pPr>
            <a:r>
              <a:rPr lang="en-GB" b="1" kern="0" dirty="0">
                <a:solidFill>
                  <a:schemeClr val="accent3">
                    <a:lumMod val="75000"/>
                  </a:schemeClr>
                </a:solidFill>
                <a:latin typeface="Arial"/>
              </a:rPr>
              <a:t>https://www.youtube.com/watch?v=T28MW67OSDI</a:t>
            </a:r>
          </a:p>
          <a:p>
            <a:pPr eaLnBrk="0" hangingPunct="0">
              <a:spcBef>
                <a:spcPct val="20000"/>
              </a:spcBef>
              <a:spcAft>
                <a:spcPct val="20000"/>
              </a:spcAft>
              <a:buClr>
                <a:srgbClr val="9F7136"/>
              </a:buClr>
              <a:tabLst>
                <a:tab pos="358775" algn="l"/>
              </a:tabLst>
              <a:defRPr/>
            </a:pPr>
            <a:endParaRPr lang="en-GB" b="1" kern="0" dirty="0">
              <a:solidFill>
                <a:srgbClr val="4E8750"/>
              </a:solidFill>
              <a:latin typeface="Arial"/>
              <a:cs typeface="+mn-cs"/>
            </a:endParaRPr>
          </a:p>
        </p:txBody>
      </p:sp>
      <p:sp>
        <p:nvSpPr>
          <p:cNvPr id="51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F022016A-4EF9-42EC-B4FD-271F50851ACD}" type="slidenum">
              <a:rPr lang="en-GB" sz="1800" smtClean="0">
                <a:solidFill>
                  <a:srgbClr val="3B673C"/>
                </a:solidFill>
              </a:rPr>
              <a:pPr eaLnBrk="1" hangingPunct="1"/>
              <a:t>44</a:t>
            </a:fld>
            <a:endParaRPr lang="en-GB" sz="1800" smtClean="0">
              <a:solidFill>
                <a:srgbClr val="3B673C"/>
              </a:solidFill>
            </a:endParaRPr>
          </a:p>
        </p:txBody>
      </p:sp>
    </p:spTree>
    <p:extLst>
      <p:ext uri="{BB962C8B-B14F-4D97-AF65-F5344CB8AC3E}">
        <p14:creationId xmlns:p14="http://schemas.microsoft.com/office/powerpoint/2010/main" val="44809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p:cNvPicPr>
          <p:nvPr/>
        </p:nvPicPr>
        <p:blipFill>
          <a:blip r:embed="rId3" cstate="print">
            <a:extLst>
              <a:ext uri="{28A0092B-C50C-407E-A947-70E740481C1C}">
                <a14:useLocalDpi xmlns:a14="http://schemas.microsoft.com/office/drawing/2010/main" val="0"/>
              </a:ext>
            </a:extLst>
          </a:blip>
          <a:srcRect l="4213" t="3996" r="5634" b="4985"/>
          <a:stretch>
            <a:fillRect/>
          </a:stretch>
        </p:blipFill>
        <p:spPr bwMode="auto">
          <a:xfrm>
            <a:off x="7285038" y="174625"/>
            <a:ext cx="18462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idx="4294967295"/>
          </p:nvPr>
        </p:nvSpPr>
        <p:spPr>
          <a:xfrm>
            <a:off x="323850" y="1341438"/>
            <a:ext cx="8280400" cy="4319587"/>
          </a:xfrm>
        </p:spPr>
        <p:txBody>
          <a:bodyPr>
            <a:normAutofit lnSpcReduction="10000"/>
          </a:bodyPr>
          <a:lstStyle/>
          <a:p>
            <a:pPr eaLnBrk="1" hangingPunct="1">
              <a:lnSpc>
                <a:spcPct val="90000"/>
              </a:lnSpc>
              <a:spcAft>
                <a:spcPct val="50000"/>
              </a:spcAft>
              <a:buClr>
                <a:srgbClr val="00297A"/>
              </a:buClr>
              <a:defRPr/>
            </a:pPr>
            <a:r>
              <a:rPr lang="en-GB" sz="2400" kern="1200" dirty="0" smtClean="0">
                <a:solidFill>
                  <a:schemeClr val="tx1"/>
                </a:solidFill>
                <a:cs typeface="Arial" charset="0"/>
              </a:rPr>
              <a:t>2020 timeframe, 2050 vision, 9 priority objectives</a:t>
            </a:r>
          </a:p>
          <a:p>
            <a:pPr eaLnBrk="1" hangingPunct="1">
              <a:lnSpc>
                <a:spcPct val="90000"/>
              </a:lnSpc>
              <a:spcAft>
                <a:spcPct val="50000"/>
              </a:spcAft>
              <a:buClr>
                <a:srgbClr val="00297A"/>
              </a:buClr>
              <a:defRPr/>
            </a:pPr>
            <a:r>
              <a:rPr lang="en-GB" sz="2400" kern="1200" dirty="0" smtClean="0">
                <a:solidFill>
                  <a:schemeClr val="tx1"/>
                </a:solidFill>
                <a:cs typeface="Arial" charset="0"/>
              </a:rPr>
              <a:t>Commitment by EU and its Member States</a:t>
            </a:r>
          </a:p>
          <a:p>
            <a:pPr eaLnBrk="1" hangingPunct="1">
              <a:lnSpc>
                <a:spcPct val="90000"/>
              </a:lnSpc>
              <a:spcAft>
                <a:spcPct val="50000"/>
              </a:spcAft>
              <a:buClr>
                <a:srgbClr val="00297A"/>
              </a:buClr>
              <a:defRPr/>
            </a:pPr>
            <a:r>
              <a:rPr lang="en-GB" sz="2400" kern="1200" dirty="0" smtClean="0">
                <a:solidFill>
                  <a:schemeClr val="tx1"/>
                </a:solidFill>
                <a:cs typeface="Arial" charset="0"/>
              </a:rPr>
              <a:t>3 Thematic priority objectives:</a:t>
            </a:r>
          </a:p>
          <a:p>
            <a:pPr lvl="1" eaLnBrk="1" hangingPunct="1">
              <a:lnSpc>
                <a:spcPct val="90000"/>
              </a:lnSpc>
              <a:spcBef>
                <a:spcPts val="0"/>
              </a:spcBef>
              <a:spcAft>
                <a:spcPts val="1200"/>
              </a:spcAft>
              <a:buClr>
                <a:srgbClr val="00297A"/>
              </a:buClr>
              <a:buFont typeface="Wingdings" pitchFamily="2" charset="2"/>
              <a:buChar char="Ø"/>
              <a:defRPr/>
            </a:pPr>
            <a:r>
              <a:rPr lang="en-GB" sz="2600" dirty="0" smtClean="0">
                <a:solidFill>
                  <a:schemeClr val="tx2"/>
                </a:solidFill>
              </a:rPr>
              <a:t>Protecting nature and strengthening ecological resilience</a:t>
            </a:r>
          </a:p>
          <a:p>
            <a:pPr lvl="1" eaLnBrk="1" hangingPunct="1">
              <a:lnSpc>
                <a:spcPct val="90000"/>
              </a:lnSpc>
              <a:spcBef>
                <a:spcPts val="0"/>
              </a:spcBef>
              <a:spcAft>
                <a:spcPts val="1200"/>
              </a:spcAft>
              <a:buClr>
                <a:srgbClr val="00297A"/>
              </a:buClr>
              <a:buFont typeface="Wingdings" pitchFamily="2" charset="2"/>
              <a:buChar char="Ø"/>
              <a:defRPr/>
            </a:pPr>
            <a:r>
              <a:rPr lang="en-GB" sz="2600" dirty="0" smtClean="0">
                <a:solidFill>
                  <a:schemeClr val="tx2"/>
                </a:solidFill>
              </a:rPr>
              <a:t>Boosting sustainable, resource-efficient, low-carbon growth, and</a:t>
            </a:r>
          </a:p>
          <a:p>
            <a:pPr lvl="1" eaLnBrk="1" hangingPunct="1">
              <a:lnSpc>
                <a:spcPct val="90000"/>
              </a:lnSpc>
              <a:spcBef>
                <a:spcPts val="0"/>
              </a:spcBef>
              <a:spcAft>
                <a:spcPts val="1200"/>
              </a:spcAft>
              <a:buClr>
                <a:srgbClr val="00297A"/>
              </a:buClr>
              <a:buFont typeface="Wingdings" pitchFamily="2" charset="2"/>
              <a:buChar char="Ø"/>
              <a:defRPr/>
            </a:pPr>
            <a:r>
              <a:rPr lang="en-GB" sz="2600" dirty="0" smtClean="0">
                <a:solidFill>
                  <a:schemeClr val="tx2"/>
                </a:solidFill>
              </a:rPr>
              <a:t>Effectively addressing environment-related threats to health.</a:t>
            </a:r>
          </a:p>
          <a:p>
            <a:pPr eaLnBrk="1" hangingPunct="1">
              <a:lnSpc>
                <a:spcPct val="90000"/>
              </a:lnSpc>
              <a:spcAft>
                <a:spcPct val="50000"/>
              </a:spcAft>
              <a:buClr>
                <a:srgbClr val="00297A"/>
              </a:buClr>
              <a:defRPr/>
            </a:pPr>
            <a:endParaRPr lang="en-GB" sz="1800" dirty="0" smtClean="0">
              <a:solidFill>
                <a:schemeClr val="tx2"/>
              </a:solidFill>
            </a:endParaRPr>
          </a:p>
          <a:p>
            <a:pPr marL="457200" lvl="1" indent="0" eaLnBrk="1" hangingPunct="1">
              <a:lnSpc>
                <a:spcPct val="90000"/>
              </a:lnSpc>
              <a:spcAft>
                <a:spcPct val="50000"/>
              </a:spcAft>
              <a:buClr>
                <a:srgbClr val="00297A"/>
              </a:buClr>
              <a:buFontTx/>
              <a:buNone/>
              <a:defRPr/>
            </a:pPr>
            <a:endParaRPr lang="en-GB" sz="1600" dirty="0" smtClean="0">
              <a:solidFill>
                <a:schemeClr val="tx2"/>
              </a:solidFill>
            </a:endParaRPr>
          </a:p>
          <a:p>
            <a:pPr marL="266700" lvl="1" indent="12700" eaLnBrk="1" hangingPunct="1">
              <a:lnSpc>
                <a:spcPct val="90000"/>
              </a:lnSpc>
              <a:spcAft>
                <a:spcPct val="50000"/>
              </a:spcAft>
              <a:buClr>
                <a:srgbClr val="00297A"/>
              </a:buClr>
              <a:buFont typeface="Wingdings" pitchFamily="2" charset="2"/>
              <a:buNone/>
              <a:defRPr/>
            </a:pPr>
            <a:endParaRPr lang="en-GB" sz="1600" dirty="0" smtClean="0">
              <a:solidFill>
                <a:schemeClr val="tx2"/>
              </a:solidFill>
            </a:endParaRPr>
          </a:p>
        </p:txBody>
      </p:sp>
      <p:sp>
        <p:nvSpPr>
          <p:cNvPr id="7172" name="Rectangle 2"/>
          <p:cNvSpPr txBox="1">
            <a:spLocks noChangeArrowheads="1"/>
          </p:cNvSpPr>
          <p:nvPr/>
        </p:nvSpPr>
        <p:spPr bwMode="auto">
          <a:xfrm>
            <a:off x="1619250" y="392113"/>
            <a:ext cx="5472113" cy="714375"/>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The 7th EAP</a:t>
            </a:r>
            <a:endParaRPr lang="en-GB" altLang="ja-JP" smtClean="0"/>
          </a:p>
        </p:txBody>
      </p:sp>
      <p:sp>
        <p:nvSpPr>
          <p:cNvPr id="61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ECE50E1C-0EB8-434A-83FB-AF6B638FDDA2}" type="slidenum">
              <a:rPr lang="en-GB" sz="1800" smtClean="0">
                <a:solidFill>
                  <a:srgbClr val="3B673C"/>
                </a:solidFill>
              </a:rPr>
              <a:pPr eaLnBrk="1" hangingPunct="1"/>
              <a:t>45</a:t>
            </a:fld>
            <a:endParaRPr lang="en-GB" sz="1800" smtClean="0">
              <a:solidFill>
                <a:srgbClr val="3B673C"/>
              </a:solidFill>
            </a:endParaRPr>
          </a:p>
        </p:txBody>
      </p:sp>
    </p:spTree>
    <p:extLst>
      <p:ext uri="{BB962C8B-B14F-4D97-AF65-F5344CB8AC3E}">
        <p14:creationId xmlns:p14="http://schemas.microsoft.com/office/powerpoint/2010/main" val="33447090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69131" y="1551052"/>
            <a:ext cx="7372350" cy="4741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6"/>
          <p:cNvPicPr>
            <a:picLocks noChangeAspect="1"/>
          </p:cNvPicPr>
          <p:nvPr/>
        </p:nvPicPr>
        <p:blipFill>
          <a:blip r:embed="rId4" cstate="print">
            <a:extLst>
              <a:ext uri="{28A0092B-C50C-407E-A947-70E740481C1C}">
                <a14:useLocalDpi xmlns:a14="http://schemas.microsoft.com/office/drawing/2010/main" val="0"/>
              </a:ext>
            </a:extLst>
          </a:blip>
          <a:srcRect l="4213" t="3996" r="5634" b="4985"/>
          <a:stretch>
            <a:fillRect/>
          </a:stretch>
        </p:blipFill>
        <p:spPr bwMode="auto">
          <a:xfrm>
            <a:off x="7285038" y="174625"/>
            <a:ext cx="18462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txBox="1">
            <a:spLocks noChangeArrowheads="1"/>
          </p:cNvSpPr>
          <p:nvPr/>
        </p:nvSpPr>
        <p:spPr bwMode="auto">
          <a:xfrm>
            <a:off x="1619250" y="392113"/>
            <a:ext cx="5472113" cy="714375"/>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The 7th EAP</a:t>
            </a:r>
            <a:endParaRPr lang="en-GB" altLang="ja-JP" smtClean="0"/>
          </a:p>
        </p:txBody>
      </p:sp>
      <p:sp>
        <p:nvSpPr>
          <p:cNvPr id="61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ECE50E1C-0EB8-434A-83FB-AF6B638FDDA2}" type="slidenum">
              <a:rPr lang="en-GB" sz="1800" smtClean="0">
                <a:solidFill>
                  <a:srgbClr val="3B673C"/>
                </a:solidFill>
              </a:rPr>
              <a:pPr eaLnBrk="1" hangingPunct="1"/>
              <a:t>46</a:t>
            </a:fld>
            <a:endParaRPr lang="en-GB" sz="1800" smtClean="0">
              <a:solidFill>
                <a:srgbClr val="3B673C"/>
              </a:solidFill>
            </a:endParaRPr>
          </a:p>
        </p:txBody>
      </p:sp>
    </p:spTree>
    <p:extLst>
      <p:ext uri="{BB962C8B-B14F-4D97-AF65-F5344CB8AC3E}">
        <p14:creationId xmlns:p14="http://schemas.microsoft.com/office/powerpoint/2010/main" val="89407956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673100" y="320675"/>
            <a:ext cx="7931150" cy="857250"/>
          </a:xfrm>
        </p:spPr>
        <p:txBody>
          <a:bodyPr anchor="ctr"/>
          <a:lstStyle/>
          <a:p>
            <a:pPr algn="ctr"/>
            <a:r>
              <a:rPr lang="en-US" altLang="ja-JP" smtClean="0">
                <a:solidFill>
                  <a:schemeClr val="tx1"/>
                </a:solidFill>
                <a:ea typeface="ＭＳ Ｐゴシック" pitchFamily="34" charset="-128"/>
              </a:rPr>
              <a:t> </a:t>
            </a:r>
            <a:endParaRPr kumimoji="1" lang="ja-JP" altLang="en-US" smtClean="0">
              <a:solidFill>
                <a:schemeClr val="tx1"/>
              </a:solidFill>
              <a:ea typeface="ＭＳ Ｐゴシック" pitchFamily="34" charset="-128"/>
            </a:endParaRPr>
          </a:p>
        </p:txBody>
      </p:sp>
      <p:sp>
        <p:nvSpPr>
          <p:cNvPr id="8195" name="コンテンツ プレースホルダ 2"/>
          <p:cNvSpPr>
            <a:spLocks noGrp="1"/>
          </p:cNvSpPr>
          <p:nvPr>
            <p:ph idx="1"/>
          </p:nvPr>
        </p:nvSpPr>
        <p:spPr>
          <a:xfrm>
            <a:off x="488950" y="1412875"/>
            <a:ext cx="8424863" cy="3887788"/>
          </a:xfrm>
        </p:spPr>
        <p:txBody>
          <a:bodyPr/>
          <a:lstStyle/>
          <a:p>
            <a:pPr marL="0" indent="0">
              <a:buFont typeface="Wingdings" pitchFamily="2" charset="2"/>
              <a:buNone/>
              <a:defRPr/>
            </a:pPr>
            <a:r>
              <a:rPr lang="en-GB" sz="2400" dirty="0" smtClean="0">
                <a:solidFill>
                  <a:schemeClr val="tx1"/>
                </a:solidFill>
              </a:rPr>
              <a:t>An enabling framework with 4 further priority </a:t>
            </a:r>
            <a:br>
              <a:rPr lang="en-GB" sz="2400" dirty="0" smtClean="0">
                <a:solidFill>
                  <a:schemeClr val="tx1"/>
                </a:solidFill>
              </a:rPr>
            </a:br>
            <a:r>
              <a:rPr lang="en-GB" sz="2400" dirty="0" smtClean="0">
                <a:solidFill>
                  <a:schemeClr val="tx1"/>
                </a:solidFill>
              </a:rPr>
              <a:t>objectives:</a:t>
            </a:r>
          </a:p>
          <a:p>
            <a:pPr>
              <a:defRPr/>
            </a:pPr>
            <a:r>
              <a:rPr lang="en-GB" sz="2400" b="0" dirty="0" smtClean="0">
                <a:solidFill>
                  <a:schemeClr val="tx1"/>
                </a:solidFill>
              </a:rPr>
              <a:t>Promote better implementation of EU environment law</a:t>
            </a:r>
          </a:p>
          <a:p>
            <a:pPr>
              <a:defRPr/>
            </a:pPr>
            <a:r>
              <a:rPr lang="en-GB" sz="2400" b="0" dirty="0" smtClean="0">
                <a:solidFill>
                  <a:schemeClr val="tx1"/>
                </a:solidFill>
              </a:rPr>
              <a:t>Ensure that policies benefit from state of the art science</a:t>
            </a:r>
          </a:p>
          <a:p>
            <a:pPr>
              <a:defRPr/>
            </a:pPr>
            <a:r>
              <a:rPr lang="en-GB" sz="2400" b="0" dirty="0" smtClean="0">
                <a:solidFill>
                  <a:schemeClr val="tx1"/>
                </a:solidFill>
              </a:rPr>
              <a:t>Secure the necessary investments in support of environment and climate change policy</a:t>
            </a:r>
          </a:p>
          <a:p>
            <a:pPr>
              <a:defRPr/>
            </a:pPr>
            <a:r>
              <a:rPr lang="en-GB" sz="2400" b="0" dirty="0" smtClean="0">
                <a:solidFill>
                  <a:schemeClr val="tx1"/>
                </a:solidFill>
              </a:rPr>
              <a:t>Improve the way environmental concerns and requirements are reflected in other policies</a:t>
            </a:r>
          </a:p>
          <a:p>
            <a:pPr marL="0" indent="0">
              <a:buFont typeface="Wingdings" pitchFamily="2" charset="2"/>
              <a:buNone/>
              <a:defRPr/>
            </a:pPr>
            <a:endParaRPr lang="en-GB" sz="2400" dirty="0">
              <a:solidFill>
                <a:schemeClr val="bg1"/>
              </a:solidFill>
            </a:endParaRPr>
          </a:p>
          <a:p>
            <a:pPr marL="0" indent="0">
              <a:buFont typeface="Wingdings" pitchFamily="2" charset="2"/>
              <a:buNone/>
              <a:defRPr/>
            </a:pPr>
            <a:endParaRPr lang="fr-BE" altLang="ja-JP" sz="2400" dirty="0" smtClean="0">
              <a:solidFill>
                <a:schemeClr val="tx1"/>
              </a:solidFill>
            </a:endParaRPr>
          </a:p>
          <a:p>
            <a:pPr marL="0" indent="0">
              <a:buFont typeface="Wingdings" pitchFamily="2" charset="2"/>
              <a:buNone/>
              <a:defRPr/>
            </a:pPr>
            <a:endParaRPr lang="fr-BE" altLang="ja-JP" sz="2400" dirty="0">
              <a:solidFill>
                <a:schemeClr val="tx1"/>
              </a:solidFill>
            </a:endParaRPr>
          </a:p>
          <a:p>
            <a:pPr marL="0" indent="0">
              <a:buFont typeface="Wingdings" pitchFamily="2" charset="2"/>
              <a:buNone/>
              <a:defRPr/>
            </a:pPr>
            <a:endParaRPr lang="fr-BE" altLang="ja-JP" sz="2400" dirty="0" smtClean="0"/>
          </a:p>
          <a:p>
            <a:pPr marL="0" indent="0">
              <a:buFont typeface="Wingdings" pitchFamily="2" charset="2"/>
              <a:buNone/>
              <a:defRPr/>
            </a:pPr>
            <a:endParaRPr kumimoji="1" lang="en-US" altLang="ja-JP" sz="1800" dirty="0" smtClean="0">
              <a:solidFill>
                <a:schemeClr val="tx1"/>
              </a:solidFill>
              <a:ea typeface="ＭＳ Ｐゴシック" pitchFamily="34" charset="-128"/>
            </a:endParaRPr>
          </a:p>
          <a:p>
            <a:pPr>
              <a:defRPr/>
            </a:pPr>
            <a:endParaRPr kumimoji="1" lang="ja-JP" altLang="en-US" dirty="0" smtClean="0">
              <a:solidFill>
                <a:schemeClr val="tx1"/>
              </a:solidFill>
              <a:ea typeface="ＭＳ Ｐゴシック" pitchFamily="34" charset="-128"/>
            </a:endParaRPr>
          </a:p>
        </p:txBody>
      </p:sp>
      <p:sp>
        <p:nvSpPr>
          <p:cNvPr id="8196" name="Rectangle 2"/>
          <p:cNvSpPr txBox="1">
            <a:spLocks noChangeArrowheads="1"/>
          </p:cNvSpPr>
          <p:nvPr/>
        </p:nvSpPr>
        <p:spPr bwMode="auto">
          <a:xfrm>
            <a:off x="1619250" y="425450"/>
            <a:ext cx="5472113" cy="671513"/>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7th EAP</a:t>
            </a:r>
            <a:endParaRPr lang="en-GB" altLang="ja-JP"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321" y="381079"/>
            <a:ext cx="1679769" cy="1679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DE4775CE-4329-4A95-BA67-AB7A6BDBC46D}" type="slidenum">
              <a:rPr lang="en-GB" sz="1800" smtClean="0">
                <a:solidFill>
                  <a:srgbClr val="3B673C"/>
                </a:solidFill>
              </a:rPr>
              <a:pPr eaLnBrk="1" hangingPunct="1"/>
              <a:t>47</a:t>
            </a:fld>
            <a:endParaRPr lang="en-GB" sz="1800" smtClean="0">
              <a:solidFill>
                <a:srgbClr val="3B673C"/>
              </a:solidFill>
            </a:endParaRPr>
          </a:p>
        </p:txBody>
      </p:sp>
    </p:spTree>
    <p:extLst>
      <p:ext uri="{BB962C8B-B14F-4D97-AF65-F5344CB8AC3E}">
        <p14:creationId xmlns:p14="http://schemas.microsoft.com/office/powerpoint/2010/main" val="294870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1220788"/>
            <a:ext cx="7848600" cy="4079875"/>
          </a:xfrm>
        </p:spPr>
        <p:txBody>
          <a:bodyPr/>
          <a:lstStyle/>
          <a:p>
            <a:pPr marL="0" indent="0">
              <a:spcAft>
                <a:spcPts val="1200"/>
              </a:spcAft>
              <a:buFont typeface="Wingdings" pitchFamily="2" charset="2"/>
              <a:buNone/>
              <a:defRPr/>
            </a:pPr>
            <a:r>
              <a:rPr lang="en-GB" sz="2400" dirty="0" smtClean="0">
                <a:solidFill>
                  <a:srgbClr val="000000"/>
                </a:solidFill>
              </a:rPr>
              <a:t>2 more priority objectives</a:t>
            </a:r>
            <a:r>
              <a:rPr lang="en-GB" sz="2400" b="0" dirty="0" smtClean="0">
                <a:solidFill>
                  <a:srgbClr val="000000"/>
                </a:solidFill>
              </a:rPr>
              <a:t> focus on:</a:t>
            </a:r>
            <a:endParaRPr lang="en-GB" sz="2400" dirty="0" smtClean="0">
              <a:solidFill>
                <a:srgbClr val="000000"/>
              </a:solidFill>
            </a:endParaRPr>
          </a:p>
          <a:p>
            <a:pPr>
              <a:spcAft>
                <a:spcPts val="1200"/>
              </a:spcAft>
              <a:defRPr/>
            </a:pPr>
            <a:r>
              <a:rPr lang="en-GB" sz="2400" b="0" dirty="0" smtClean="0">
                <a:solidFill>
                  <a:srgbClr val="000000"/>
                </a:solidFill>
              </a:rPr>
              <a:t>Enhancing the sustainability of EU cities</a:t>
            </a:r>
          </a:p>
          <a:p>
            <a:pPr>
              <a:spcAft>
                <a:spcPts val="1200"/>
              </a:spcAft>
              <a:defRPr/>
            </a:pPr>
            <a:r>
              <a:rPr lang="en-GB" sz="2400" b="0" dirty="0" smtClean="0">
                <a:solidFill>
                  <a:srgbClr val="000000"/>
                </a:solidFill>
              </a:rPr>
              <a:t>Improving the EU's effectiveness in addressing regional and global challenges related to environment and climate change</a:t>
            </a:r>
          </a:p>
          <a:p>
            <a:pPr>
              <a:defRPr/>
            </a:pPr>
            <a:endParaRPr lang="en-GB" dirty="0"/>
          </a:p>
        </p:txBody>
      </p:sp>
      <p:sp>
        <p:nvSpPr>
          <p:cNvPr id="9219" name="Rectangle 2"/>
          <p:cNvSpPr txBox="1">
            <a:spLocks noChangeArrowheads="1"/>
          </p:cNvSpPr>
          <p:nvPr/>
        </p:nvSpPr>
        <p:spPr bwMode="auto">
          <a:xfrm>
            <a:off x="1619250" y="425450"/>
            <a:ext cx="5472113" cy="671513"/>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7th EAP</a:t>
            </a:r>
            <a:endParaRPr lang="en-GB" altLang="ja-JP"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321" y="381079"/>
            <a:ext cx="1679769" cy="1679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1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647CE18E-54FE-40A9-AB47-22851E3C7286}" type="slidenum">
              <a:rPr lang="en-GB" sz="1800" smtClean="0">
                <a:solidFill>
                  <a:srgbClr val="3B673C"/>
                </a:solidFill>
              </a:rPr>
              <a:pPr eaLnBrk="1" hangingPunct="1"/>
              <a:t>48</a:t>
            </a:fld>
            <a:endParaRPr lang="en-GB" sz="1800" smtClean="0">
              <a:solidFill>
                <a:srgbClr val="3B673C"/>
              </a:solidFill>
            </a:endParaRPr>
          </a:p>
        </p:txBody>
      </p:sp>
    </p:spTree>
    <p:extLst>
      <p:ext uri="{BB962C8B-B14F-4D97-AF65-F5344CB8AC3E}">
        <p14:creationId xmlns:p14="http://schemas.microsoft.com/office/powerpoint/2010/main" val="247734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16832"/>
            <a:ext cx="7848600" cy="4079875"/>
          </a:xfrm>
        </p:spPr>
        <p:txBody>
          <a:bodyPr>
            <a:normAutofit fontScale="92500" lnSpcReduction="10000"/>
          </a:bodyPr>
          <a:lstStyle/>
          <a:p>
            <a:pPr>
              <a:lnSpc>
                <a:spcPct val="80000"/>
              </a:lnSpc>
            </a:pPr>
            <a:r>
              <a:rPr lang="hu-HU" sz="2400" b="1" i="1" dirty="0"/>
              <a:t>Priority objective 4: To maximise the benefits of EU environment legislation</a:t>
            </a:r>
          </a:p>
          <a:p>
            <a:pPr>
              <a:lnSpc>
                <a:spcPct val="80000"/>
              </a:lnSpc>
              <a:buFont typeface="Wingdings" pitchFamily="2" charset="2"/>
              <a:buNone/>
            </a:pPr>
            <a:r>
              <a:rPr lang="hu-HU" sz="2400" dirty="0"/>
              <a:t>63. In order to maximise the benefits of EU environment legislation, the programme shall ensure that by 2020:</a:t>
            </a:r>
          </a:p>
          <a:p>
            <a:pPr>
              <a:lnSpc>
                <a:spcPct val="80000"/>
              </a:lnSpc>
            </a:pPr>
            <a:r>
              <a:rPr lang="hu-HU" sz="2400" dirty="0"/>
              <a:t>(a) EU citizens have access to clear information showing how EU environment law is being implemented.</a:t>
            </a:r>
          </a:p>
          <a:p>
            <a:pPr>
              <a:lnSpc>
                <a:spcPct val="80000"/>
              </a:lnSpc>
            </a:pPr>
            <a:r>
              <a:rPr lang="hu-HU" sz="2400" dirty="0"/>
              <a:t>(b) The implementation of specific environment legislation is improved.</a:t>
            </a:r>
          </a:p>
          <a:p>
            <a:pPr>
              <a:lnSpc>
                <a:spcPct val="80000"/>
              </a:lnSpc>
            </a:pPr>
            <a:r>
              <a:rPr lang="hu-HU" sz="2400" dirty="0"/>
              <a:t>(c) Respect for EU environmental law at all administrative levels is reinforced and a level playing field in the internal market is guaranteed.</a:t>
            </a:r>
          </a:p>
          <a:p>
            <a:pPr>
              <a:lnSpc>
                <a:spcPct val="80000"/>
              </a:lnSpc>
            </a:pPr>
            <a:r>
              <a:rPr lang="hu-HU" sz="2400" dirty="0"/>
              <a:t>(d) Citizens’ trust and confidence in EU environment law is enhanced.</a:t>
            </a:r>
          </a:p>
          <a:p>
            <a:pPr>
              <a:lnSpc>
                <a:spcPct val="80000"/>
              </a:lnSpc>
            </a:pPr>
            <a:r>
              <a:rPr lang="hu-HU" sz="2400" dirty="0"/>
              <a:t>(e) The principle of effective legal protection for citizens and their organisations is facilitated.</a:t>
            </a:r>
          </a:p>
          <a:p>
            <a:pPr>
              <a:defRPr/>
            </a:pPr>
            <a:endParaRPr lang="en-GB" dirty="0"/>
          </a:p>
        </p:txBody>
      </p:sp>
      <p:sp>
        <p:nvSpPr>
          <p:cNvPr id="9219" name="Rectangle 2"/>
          <p:cNvSpPr txBox="1">
            <a:spLocks noChangeArrowheads="1"/>
          </p:cNvSpPr>
          <p:nvPr/>
        </p:nvSpPr>
        <p:spPr bwMode="auto">
          <a:xfrm>
            <a:off x="1619250" y="425450"/>
            <a:ext cx="5472113" cy="671513"/>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7th EAP</a:t>
            </a:r>
            <a:endParaRPr lang="en-GB" altLang="ja-JP"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321" y="381079"/>
            <a:ext cx="1679769" cy="1679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1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647CE18E-54FE-40A9-AB47-22851E3C7286}" type="slidenum">
              <a:rPr lang="en-GB" sz="1800" smtClean="0">
                <a:solidFill>
                  <a:srgbClr val="3B673C"/>
                </a:solidFill>
              </a:rPr>
              <a:pPr eaLnBrk="1" hangingPunct="1"/>
              <a:t>49</a:t>
            </a:fld>
            <a:endParaRPr lang="en-GB" sz="1800" smtClean="0">
              <a:solidFill>
                <a:srgbClr val="3B673C"/>
              </a:solidFill>
            </a:endParaRPr>
          </a:p>
        </p:txBody>
      </p:sp>
    </p:spTree>
    <p:extLst>
      <p:ext uri="{BB962C8B-B14F-4D97-AF65-F5344CB8AC3E}">
        <p14:creationId xmlns:p14="http://schemas.microsoft.com/office/powerpoint/2010/main" val="203264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0332" y="2852936"/>
            <a:ext cx="8435280" cy="4853136"/>
          </a:xfrm>
        </p:spPr>
        <p:txBody>
          <a:bodyPr>
            <a:normAutofit/>
          </a:bodyPr>
          <a:lstStyle/>
          <a:p>
            <a:pPr marL="0" indent="0">
              <a:buNone/>
            </a:pPr>
            <a:endParaRPr lang="cs-CZ" dirty="0" smtClean="0"/>
          </a:p>
          <a:p>
            <a:pPr marL="0" indent="0">
              <a:buNone/>
            </a:pPr>
            <a:r>
              <a:rPr lang="cs-CZ" b="1" dirty="0" err="1" smtClean="0"/>
              <a:t>We</a:t>
            </a:r>
            <a:r>
              <a:rPr lang="cs-CZ" b="1" dirty="0" smtClean="0"/>
              <a:t> are not </a:t>
            </a:r>
            <a:r>
              <a:rPr lang="cs-CZ" b="1" dirty="0" err="1" smtClean="0"/>
              <a:t>eco-terrorists</a:t>
            </a:r>
            <a:r>
              <a:rPr lang="cs-CZ" b="1" dirty="0" smtClean="0"/>
              <a:t>, but…   C-379/87</a:t>
            </a:r>
            <a:r>
              <a:rPr lang="cs-CZ" dirty="0" smtClean="0"/>
              <a:t> (</a:t>
            </a:r>
            <a:r>
              <a:rPr lang="cs-CZ" i="1" dirty="0" smtClean="0"/>
              <a:t>Anita </a:t>
            </a:r>
            <a:r>
              <a:rPr lang="cs-CZ" i="1" dirty="0" err="1" smtClean="0"/>
              <a:t>Groener</a:t>
            </a:r>
            <a:r>
              <a:rPr lang="cs-CZ" dirty="0" smtClean="0"/>
              <a:t>):</a:t>
            </a:r>
          </a:p>
          <a:p>
            <a:pPr marL="0" indent="0">
              <a:buNone/>
            </a:pPr>
            <a:r>
              <a:rPr lang="en-US" sz="2800" i="1" dirty="0"/>
              <a:t>Teachers have an essential role to play, not only through the teaching which they provide but also by their participation in the daily life of the school and the privileged relationship which they have with their pupils.</a:t>
            </a:r>
            <a:endParaRPr lang="cs-CZ" sz="2800" i="1"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75778" name="Picture 2" descr="http://i.guim.co.uk/static/w-620/h--/q-95/sys-images/Environment/Pix/pictures/2008/04/21/earthactivists-paul-j-richards-afp460.jpg">
            <a:hlinkClick r:id="rId4"/>
          </p:cNvPr>
          <p:cNvPicPr>
            <a:picLocks noChangeAspect="1" noChangeArrowheads="1"/>
          </p:cNvPicPr>
          <p:nvPr/>
        </p:nvPicPr>
        <p:blipFill>
          <a:blip r:embed="rId5" cstate="print"/>
          <a:srcRect/>
          <a:stretch>
            <a:fillRect/>
          </a:stretch>
        </p:blipFill>
        <p:spPr bwMode="auto">
          <a:xfrm>
            <a:off x="0" y="404664"/>
            <a:ext cx="5040560" cy="3024336"/>
          </a:xfrm>
          <a:prstGeom prst="rect">
            <a:avLst/>
          </a:prstGeom>
          <a:noFill/>
        </p:spPr>
      </p:pic>
      <p:pic>
        <p:nvPicPr>
          <p:cNvPr id="75780" name="Picture 4" descr="http://img.scoop.co.nz/stories/images/0810/a4b73729ca27c72a19aa.jpeg">
            <a:hlinkClick r:id="rId6"/>
          </p:cNvPr>
          <p:cNvPicPr>
            <a:picLocks noChangeAspect="1" noChangeArrowheads="1"/>
          </p:cNvPicPr>
          <p:nvPr/>
        </p:nvPicPr>
        <p:blipFill>
          <a:blip r:embed="rId7" cstate="print"/>
          <a:srcRect/>
          <a:stretch>
            <a:fillRect/>
          </a:stretch>
        </p:blipFill>
        <p:spPr bwMode="auto">
          <a:xfrm>
            <a:off x="5040756" y="404665"/>
            <a:ext cx="4103243" cy="3024336"/>
          </a:xfrm>
          <a:prstGeom prst="rect">
            <a:avLst/>
          </a:prstGeom>
          <a:noFill/>
        </p:spPr>
      </p:pic>
    </p:spTree>
    <p:extLst>
      <p:ext uri="{BB962C8B-B14F-4D97-AF65-F5344CB8AC3E}">
        <p14:creationId xmlns:p14="http://schemas.microsoft.com/office/powerpoint/2010/main" val="2009597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63493"/>
            <a:ext cx="7848600" cy="4079875"/>
          </a:xfrm>
        </p:spPr>
        <p:txBody>
          <a:bodyPr>
            <a:normAutofit fontScale="70000" lnSpcReduction="20000"/>
          </a:bodyPr>
          <a:lstStyle/>
          <a:p>
            <a:pPr>
              <a:spcAft>
                <a:spcPts val="1200"/>
              </a:spcAft>
              <a:defRPr/>
            </a:pPr>
            <a:r>
              <a:rPr lang="cs-CZ" sz="2400" dirty="0" smtClean="0">
                <a:solidFill>
                  <a:srgbClr val="000000"/>
                </a:solidFill>
              </a:rPr>
              <a:t>EU </a:t>
            </a:r>
            <a:r>
              <a:rPr lang="cs-CZ" sz="2400" dirty="0" err="1" smtClean="0">
                <a:solidFill>
                  <a:srgbClr val="000000"/>
                </a:solidFill>
              </a:rPr>
              <a:t>Environmental</a:t>
            </a:r>
            <a:r>
              <a:rPr lang="cs-CZ" sz="2400" dirty="0" smtClean="0">
                <a:solidFill>
                  <a:srgbClr val="000000"/>
                </a:solidFill>
              </a:rPr>
              <a:t> </a:t>
            </a:r>
            <a:r>
              <a:rPr lang="cs-CZ" sz="2400" dirty="0" err="1" smtClean="0">
                <a:solidFill>
                  <a:srgbClr val="000000"/>
                </a:solidFill>
              </a:rPr>
              <a:t>policy</a:t>
            </a:r>
            <a:r>
              <a:rPr lang="cs-CZ" sz="2400" dirty="0" smtClean="0">
                <a:solidFill>
                  <a:srgbClr val="000000"/>
                </a:solidFill>
              </a:rPr>
              <a:t> </a:t>
            </a:r>
            <a:r>
              <a:rPr lang="cs-CZ" sz="2400" dirty="0" err="1" smtClean="0">
                <a:solidFill>
                  <a:srgbClr val="000000"/>
                </a:solidFill>
              </a:rPr>
              <a:t>is</a:t>
            </a:r>
            <a:r>
              <a:rPr lang="cs-CZ" sz="2400" dirty="0" smtClean="0">
                <a:solidFill>
                  <a:srgbClr val="000000"/>
                </a:solidFill>
              </a:rPr>
              <a:t> </a:t>
            </a:r>
            <a:r>
              <a:rPr lang="cs-CZ" sz="2400" dirty="0" err="1" smtClean="0">
                <a:solidFill>
                  <a:srgbClr val="000000"/>
                </a:solidFill>
              </a:rPr>
              <a:t>linked</a:t>
            </a:r>
            <a:r>
              <a:rPr lang="cs-CZ" sz="2400" dirty="0" smtClean="0">
                <a:solidFill>
                  <a:srgbClr val="000000"/>
                </a:solidFill>
              </a:rPr>
              <a:t> to </a:t>
            </a:r>
            <a:r>
              <a:rPr lang="cs-CZ" sz="2400" dirty="0" err="1" smtClean="0">
                <a:solidFill>
                  <a:srgbClr val="000000"/>
                </a:solidFill>
              </a:rPr>
              <a:t>the</a:t>
            </a:r>
            <a:r>
              <a:rPr lang="cs-CZ" sz="2400" dirty="0" smtClean="0">
                <a:solidFill>
                  <a:srgbClr val="000000"/>
                </a:solidFill>
              </a:rPr>
              <a:t> EU budget:</a:t>
            </a:r>
          </a:p>
          <a:p>
            <a:pPr>
              <a:spcAft>
                <a:spcPts val="1200"/>
              </a:spcAft>
              <a:defRPr/>
            </a:pPr>
            <a:r>
              <a:rPr lang="cs-CZ" sz="2400" dirty="0" smtClean="0">
                <a:solidFill>
                  <a:srgbClr val="000000"/>
                </a:solidFill>
              </a:rPr>
              <a:t>Green </a:t>
            </a:r>
            <a:r>
              <a:rPr lang="cs-CZ" sz="2400" dirty="0" err="1" smtClean="0">
                <a:solidFill>
                  <a:srgbClr val="000000"/>
                </a:solidFill>
              </a:rPr>
              <a:t>funding</a:t>
            </a:r>
            <a:r>
              <a:rPr lang="cs-CZ" sz="2400" dirty="0" smtClean="0">
                <a:solidFill>
                  <a:srgbClr val="000000"/>
                </a:solidFill>
              </a:rPr>
              <a:t>, 5 % - 20  % GC</a:t>
            </a:r>
          </a:p>
          <a:p>
            <a:pPr>
              <a:spcAft>
                <a:spcPts val="1200"/>
              </a:spcAft>
              <a:defRPr/>
            </a:pPr>
            <a:r>
              <a:rPr lang="cs-CZ" sz="2400" dirty="0" err="1" smtClean="0">
                <a:solidFill>
                  <a:srgbClr val="000000"/>
                </a:solidFill>
              </a:rPr>
              <a:t>Private</a:t>
            </a:r>
            <a:r>
              <a:rPr lang="cs-CZ" sz="2400" dirty="0" smtClean="0">
                <a:solidFill>
                  <a:srgbClr val="000000"/>
                </a:solidFill>
              </a:rPr>
              <a:t> </a:t>
            </a:r>
            <a:r>
              <a:rPr lang="cs-CZ" sz="2400" dirty="0" err="1" smtClean="0">
                <a:solidFill>
                  <a:srgbClr val="000000"/>
                </a:solidFill>
              </a:rPr>
              <a:t>investors</a:t>
            </a:r>
            <a:endParaRPr lang="cs-CZ" sz="2400" dirty="0" smtClean="0">
              <a:solidFill>
                <a:srgbClr val="000000"/>
              </a:solidFill>
            </a:endParaRPr>
          </a:p>
          <a:p>
            <a:pPr>
              <a:spcAft>
                <a:spcPts val="1200"/>
              </a:spcAft>
              <a:defRPr/>
            </a:pPr>
            <a:r>
              <a:rPr lang="en-US" sz="2800" i="1" dirty="0"/>
              <a:t>Europe 2020 </a:t>
            </a:r>
            <a:r>
              <a:rPr lang="cs-CZ" sz="2800" i="1" dirty="0" smtClean="0"/>
              <a:t>- </a:t>
            </a:r>
            <a:r>
              <a:rPr lang="en-US" sz="2800" i="1" dirty="0" smtClean="0"/>
              <a:t>the </a:t>
            </a:r>
            <a:r>
              <a:rPr lang="en-US" sz="2800" i="1" dirty="0"/>
              <a:t>EU's growth </a:t>
            </a:r>
            <a:r>
              <a:rPr lang="en-US" sz="2800" i="1" dirty="0" smtClean="0"/>
              <a:t>strategy</a:t>
            </a:r>
            <a:endParaRPr lang="cs-CZ" sz="2800" i="1" dirty="0" smtClean="0"/>
          </a:p>
          <a:p>
            <a:pPr>
              <a:spcAft>
                <a:spcPts val="1200"/>
              </a:spcAft>
              <a:buFontTx/>
              <a:buChar char="-"/>
              <a:defRPr/>
            </a:pPr>
            <a:r>
              <a:rPr lang="en-US" sz="2800" i="1" dirty="0" smtClean="0"/>
              <a:t>to </a:t>
            </a:r>
            <a:r>
              <a:rPr lang="en-US" sz="2800" i="1" dirty="0"/>
              <a:t>become a smart, sustainable and inclusive economy. These three mutually reinforcing priorities should help the EU and the Member States deliver high levels of employment, productivity and social cohesion</a:t>
            </a:r>
            <a:r>
              <a:rPr lang="en-US" sz="2800" i="1" dirty="0" smtClean="0"/>
              <a:t>.</a:t>
            </a:r>
            <a:endParaRPr lang="cs-CZ" sz="2800" i="1" dirty="0" smtClean="0"/>
          </a:p>
          <a:p>
            <a:pPr>
              <a:spcAft>
                <a:spcPts val="1200"/>
              </a:spcAft>
              <a:buFontTx/>
              <a:buChar char="-"/>
              <a:defRPr/>
            </a:pPr>
            <a:endParaRPr lang="cs-CZ" sz="2800" b="0" i="1" dirty="0">
              <a:solidFill>
                <a:srgbClr val="000000"/>
              </a:solidFill>
            </a:endParaRPr>
          </a:p>
          <a:p>
            <a:pPr>
              <a:spcAft>
                <a:spcPts val="1200"/>
              </a:spcAft>
              <a:defRPr/>
            </a:pPr>
            <a:r>
              <a:rPr lang="cs-CZ" dirty="0"/>
              <a:t>2015 </a:t>
            </a:r>
            <a:r>
              <a:rPr lang="cs-CZ" dirty="0" err="1"/>
              <a:t>Action</a:t>
            </a:r>
            <a:r>
              <a:rPr lang="cs-CZ" dirty="0"/>
              <a:t> </a:t>
            </a:r>
            <a:r>
              <a:rPr lang="cs-CZ" dirty="0" err="1" smtClean="0"/>
              <a:t>Plan</a:t>
            </a:r>
            <a:r>
              <a:rPr lang="cs-CZ" dirty="0" smtClean="0"/>
              <a:t> on </a:t>
            </a:r>
            <a:r>
              <a:rPr lang="cs-CZ" dirty="0" err="1" smtClean="0"/>
              <a:t>circular</a:t>
            </a:r>
            <a:r>
              <a:rPr lang="cs-CZ" dirty="0" smtClean="0"/>
              <a:t> </a:t>
            </a:r>
            <a:r>
              <a:rPr lang="cs-CZ" dirty="0" err="1" smtClean="0"/>
              <a:t>economy</a:t>
            </a:r>
            <a:endParaRPr lang="cs-CZ" sz="2100" b="0" dirty="0">
              <a:solidFill>
                <a:srgbClr val="000000"/>
              </a:solidFill>
            </a:endParaRPr>
          </a:p>
          <a:p>
            <a:pPr marL="0" indent="0">
              <a:spcAft>
                <a:spcPts val="1200"/>
              </a:spcAft>
              <a:buFont typeface="Wingdings" pitchFamily="2" charset="2"/>
              <a:buNone/>
              <a:defRPr/>
            </a:pPr>
            <a:endParaRPr lang="en-GB" sz="2400" b="0" dirty="0" smtClean="0">
              <a:solidFill>
                <a:srgbClr val="000000"/>
              </a:solidFill>
            </a:endParaRPr>
          </a:p>
          <a:p>
            <a:pPr>
              <a:defRPr/>
            </a:pPr>
            <a:endParaRPr lang="en-GB" dirty="0"/>
          </a:p>
        </p:txBody>
      </p:sp>
      <p:sp>
        <p:nvSpPr>
          <p:cNvPr id="9219" name="Rectangle 2"/>
          <p:cNvSpPr txBox="1">
            <a:spLocks noChangeArrowheads="1"/>
          </p:cNvSpPr>
          <p:nvPr/>
        </p:nvSpPr>
        <p:spPr bwMode="auto">
          <a:xfrm>
            <a:off x="1619250" y="425450"/>
            <a:ext cx="5472113" cy="671513"/>
          </a:xfrm>
          <a:prstGeom prst="rect">
            <a:avLst/>
          </a:prstGeom>
          <a:solidFill>
            <a:schemeClr val="tx2">
              <a:lumMod val="50000"/>
              <a:lumOff val="50000"/>
              <a:alpha val="30196"/>
            </a:schemeClr>
          </a:solidFill>
          <a:ln>
            <a:noFill/>
          </a:ln>
        </p:spPr>
        <p:txBody>
          <a:bodyPr anchor="b"/>
          <a:lstStyle>
            <a:defPPr>
              <a:defRPr lang="en-US"/>
            </a:defPPr>
            <a:lvl1pPr algn="ctr" eaLnBrk="1" hangingPunct="1">
              <a:defRPr sz="3200" b="1">
                <a:solidFill>
                  <a:srgbClr val="3B673C"/>
                </a:solidFill>
                <a:latin typeface="+mj-lt"/>
                <a:ea typeface="ＭＳ Ｐゴシック" pitchFamily="34"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fr-BE" altLang="ja-JP" smtClean="0"/>
              <a:t>7th EAP</a:t>
            </a:r>
            <a:endParaRPr lang="en-GB" altLang="ja-JP"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321" y="381079"/>
            <a:ext cx="1679769" cy="16797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1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hlink"/>
                </a:solidFill>
                <a:latin typeface="Arial" charset="0"/>
                <a:cs typeface="Arial" charset="0"/>
              </a:defRPr>
            </a:lvl1pPr>
            <a:lvl2pPr marL="742950" indent="-285750" eaLnBrk="0" hangingPunct="0">
              <a:defRPr sz="2400">
                <a:solidFill>
                  <a:schemeClr val="hlink"/>
                </a:solidFill>
                <a:latin typeface="Arial" charset="0"/>
                <a:cs typeface="Arial" charset="0"/>
              </a:defRPr>
            </a:lvl2pPr>
            <a:lvl3pPr marL="1143000" indent="-228600" eaLnBrk="0" hangingPunct="0">
              <a:defRPr sz="2400">
                <a:solidFill>
                  <a:schemeClr val="hlink"/>
                </a:solidFill>
                <a:latin typeface="Arial" charset="0"/>
                <a:cs typeface="Arial" charset="0"/>
              </a:defRPr>
            </a:lvl3pPr>
            <a:lvl4pPr marL="1600200" indent="-228600" eaLnBrk="0" hangingPunct="0">
              <a:defRPr sz="2400">
                <a:solidFill>
                  <a:schemeClr val="hlink"/>
                </a:solidFill>
                <a:latin typeface="Arial" charset="0"/>
                <a:cs typeface="Arial" charset="0"/>
              </a:defRPr>
            </a:lvl4pPr>
            <a:lvl5pPr marL="2057400" indent="-228600" eaLnBrk="0" hangingPunct="0">
              <a:defRPr sz="2400">
                <a:solidFill>
                  <a:schemeClr val="hlink"/>
                </a:solidFill>
                <a:latin typeface="Arial" charset="0"/>
                <a:cs typeface="Arial" charset="0"/>
              </a:defRPr>
            </a:lvl5pPr>
            <a:lvl6pPr marL="2514600" indent="-228600" eaLnBrk="0" fontAlgn="base" hangingPunct="0">
              <a:spcBef>
                <a:spcPct val="0"/>
              </a:spcBef>
              <a:spcAft>
                <a:spcPct val="0"/>
              </a:spcAft>
              <a:defRPr sz="2400">
                <a:solidFill>
                  <a:schemeClr val="hlink"/>
                </a:solidFill>
                <a:latin typeface="Arial" charset="0"/>
                <a:cs typeface="Arial" charset="0"/>
              </a:defRPr>
            </a:lvl6pPr>
            <a:lvl7pPr marL="2971800" indent="-228600" eaLnBrk="0" fontAlgn="base" hangingPunct="0">
              <a:spcBef>
                <a:spcPct val="0"/>
              </a:spcBef>
              <a:spcAft>
                <a:spcPct val="0"/>
              </a:spcAft>
              <a:defRPr sz="2400">
                <a:solidFill>
                  <a:schemeClr val="hlink"/>
                </a:solidFill>
                <a:latin typeface="Arial" charset="0"/>
                <a:cs typeface="Arial" charset="0"/>
              </a:defRPr>
            </a:lvl7pPr>
            <a:lvl8pPr marL="3429000" indent="-228600" eaLnBrk="0" fontAlgn="base" hangingPunct="0">
              <a:spcBef>
                <a:spcPct val="0"/>
              </a:spcBef>
              <a:spcAft>
                <a:spcPct val="0"/>
              </a:spcAft>
              <a:defRPr sz="2400">
                <a:solidFill>
                  <a:schemeClr val="hlink"/>
                </a:solidFill>
                <a:latin typeface="Arial" charset="0"/>
                <a:cs typeface="Arial" charset="0"/>
              </a:defRPr>
            </a:lvl8pPr>
            <a:lvl9pPr marL="3886200" indent="-228600" eaLnBrk="0" fontAlgn="base" hangingPunct="0">
              <a:spcBef>
                <a:spcPct val="0"/>
              </a:spcBef>
              <a:spcAft>
                <a:spcPct val="0"/>
              </a:spcAft>
              <a:defRPr sz="2400">
                <a:solidFill>
                  <a:schemeClr val="hlink"/>
                </a:solidFill>
                <a:latin typeface="Arial" charset="0"/>
                <a:cs typeface="Arial" charset="0"/>
              </a:defRPr>
            </a:lvl9pPr>
          </a:lstStyle>
          <a:p>
            <a:pPr eaLnBrk="1" hangingPunct="1"/>
            <a:fld id="{647CE18E-54FE-40A9-AB47-22851E3C7286}" type="slidenum">
              <a:rPr lang="en-GB" sz="1800" smtClean="0">
                <a:solidFill>
                  <a:srgbClr val="3B673C"/>
                </a:solidFill>
              </a:rPr>
              <a:pPr eaLnBrk="1" hangingPunct="1"/>
              <a:t>50</a:t>
            </a:fld>
            <a:endParaRPr lang="en-GB" sz="1800" smtClean="0">
              <a:solidFill>
                <a:srgbClr val="3B673C"/>
              </a:solidFill>
            </a:endParaRPr>
          </a:p>
        </p:txBody>
      </p:sp>
    </p:spTree>
    <p:extLst>
      <p:ext uri="{BB962C8B-B14F-4D97-AF65-F5344CB8AC3E}">
        <p14:creationId xmlns:p14="http://schemas.microsoft.com/office/powerpoint/2010/main" val="268632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a:buNone/>
            </a:pPr>
            <a:r>
              <a:rPr lang="en-GB" sz="2600" b="1" dirty="0"/>
              <a:t>limits of law as a tool for harmonizing environmental policy in the EU</a:t>
            </a:r>
          </a:p>
          <a:p>
            <a:pPr marL="274320" indent="-274320">
              <a:buClr>
                <a:schemeClr val="accent3"/>
              </a:buClr>
              <a:buFont typeface="Wingdings 2"/>
              <a:buChar char=""/>
              <a:defRPr/>
            </a:pPr>
            <a:r>
              <a:rPr lang="en-GB" sz="2000" dirty="0"/>
              <a:t>Formal law is limited in its capacity to harmonize environmental policy, e.g. of the different Member States in the EU</a:t>
            </a:r>
            <a:br>
              <a:rPr lang="en-GB" sz="2000" dirty="0"/>
            </a:br>
            <a:r>
              <a:rPr lang="en-GB" sz="2000" dirty="0"/>
              <a:t/>
            </a:r>
            <a:br>
              <a:rPr lang="en-GB" sz="2000" dirty="0"/>
            </a:br>
            <a:r>
              <a:rPr lang="en-GB" sz="2000" dirty="0"/>
              <a:t>    </a:t>
            </a:r>
            <a:r>
              <a:rPr lang="en-GB" sz="2000" i="1" dirty="0"/>
              <a:t>political reasons</a:t>
            </a:r>
            <a:r>
              <a:rPr lang="en-GB" sz="2000" dirty="0"/>
              <a:t>: </a:t>
            </a:r>
          </a:p>
          <a:p>
            <a:pPr marL="274320" indent="-274320">
              <a:buClr>
                <a:schemeClr val="accent3"/>
              </a:buClr>
              <a:buFont typeface="Wingdings 2"/>
              <a:buChar char=""/>
              <a:defRPr/>
            </a:pPr>
            <a:r>
              <a:rPr lang="en-GB" sz="2000" dirty="0"/>
              <a:t>    difficulties of negotiating compromises that still have the </a:t>
            </a:r>
            <a:br>
              <a:rPr lang="en-GB" sz="2000" dirty="0"/>
            </a:br>
            <a:r>
              <a:rPr lang="en-GB" sz="2000" dirty="0"/>
              <a:t>    capacity to harmonize, different cultures of public </a:t>
            </a:r>
            <a:br>
              <a:rPr lang="en-GB" sz="2000" dirty="0"/>
            </a:br>
            <a:r>
              <a:rPr lang="en-GB" sz="2000" dirty="0"/>
              <a:t>    administration, different philosophies of environmental </a:t>
            </a:r>
            <a:br>
              <a:rPr lang="en-GB" sz="2000" dirty="0"/>
            </a:br>
            <a:r>
              <a:rPr lang="en-GB" sz="2000" dirty="0"/>
              <a:t>    protection </a:t>
            </a:r>
            <a:br>
              <a:rPr lang="en-GB" sz="2000" dirty="0"/>
            </a:br>
            <a:endParaRPr lang="en-GB" sz="2000" dirty="0"/>
          </a:p>
          <a:p>
            <a:pPr marL="274320" indent="-274320">
              <a:buClr>
                <a:schemeClr val="accent3"/>
              </a:buClr>
              <a:buFont typeface="Wingdings 2"/>
              <a:buChar char=""/>
              <a:defRPr/>
            </a:pPr>
            <a:r>
              <a:rPr lang="en-GB" sz="2000" dirty="0"/>
              <a:t>    </a:t>
            </a:r>
            <a:r>
              <a:rPr lang="en-GB" sz="2000" i="1" dirty="0"/>
              <a:t>legal reasons:</a:t>
            </a:r>
            <a:r>
              <a:rPr lang="en-GB" sz="2000" dirty="0"/>
              <a:t> </a:t>
            </a:r>
            <a:br>
              <a:rPr lang="en-GB" sz="2000" dirty="0"/>
            </a:br>
            <a:r>
              <a:rPr lang="en-GB" sz="2000" dirty="0"/>
              <a:t>    different legal systems (common law, civil law), different</a:t>
            </a:r>
            <a:br>
              <a:rPr lang="en-GB" sz="2000" dirty="0"/>
            </a:br>
            <a:r>
              <a:rPr lang="en-GB" sz="2000" dirty="0"/>
              <a:t>    legal cultures (discretion vs. binding rules)</a:t>
            </a:r>
            <a:br>
              <a:rPr lang="en-GB" sz="2000" dirty="0"/>
            </a:br>
            <a:r>
              <a:rPr lang="en-GB" sz="2000" dirty="0"/>
              <a:t>    </a:t>
            </a:r>
            <a:br>
              <a:rPr lang="en-GB" sz="2000" dirty="0"/>
            </a:br>
            <a:r>
              <a:rPr lang="en-GB" sz="2000" dirty="0"/>
              <a:t>    </a:t>
            </a:r>
            <a:r>
              <a:rPr lang="en-GB" sz="2000" i="1" dirty="0"/>
              <a:t>sociological reasons:</a:t>
            </a:r>
            <a:r>
              <a:rPr lang="en-GB" sz="2000" dirty="0"/>
              <a:t/>
            </a:r>
            <a:br>
              <a:rPr lang="en-GB" sz="2000" dirty="0"/>
            </a:br>
            <a:r>
              <a:rPr lang="en-GB" sz="2000" dirty="0"/>
              <a:t>    - contrast ‘law in the books’ with ‘law in action’ </a:t>
            </a:r>
            <a:endParaRPr lang="en-US" sz="2000" dirty="0"/>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496161"/>
          </a:xfrm>
          <a:prstGeom prst="rect">
            <a:avLst/>
          </a:prstGeom>
          <a:noFill/>
        </p:spPr>
        <p:txBody>
          <a:bodyPr wrap="square" rtlCol="0">
            <a:spAutoFit/>
          </a:bodyPr>
          <a:lstStyle/>
          <a:p>
            <a:pPr>
              <a:lnSpc>
                <a:spcPct val="80000"/>
              </a:lnSpc>
              <a:buNone/>
            </a:pPr>
            <a:r>
              <a:rPr lang="cs-CZ" sz="3200" b="1" dirty="0" smtClean="0">
                <a:ea typeface="ＭＳ Ｐゴシック" pitchFamily="34" charset="-128"/>
              </a:rPr>
              <a:t>EU </a:t>
            </a:r>
            <a:r>
              <a:rPr lang="cs-CZ" sz="3200" b="1" dirty="0" err="1" smtClean="0">
                <a:ea typeface="ＭＳ Ｐゴシック" pitchFamily="34" charset="-128"/>
              </a:rPr>
              <a:t>environmental</a:t>
            </a:r>
            <a:r>
              <a:rPr lang="cs-CZ" sz="3200" b="1" dirty="0" smtClean="0">
                <a:ea typeface="ＭＳ Ｐゴシック" pitchFamily="34" charset="-128"/>
              </a:rPr>
              <a:t> </a:t>
            </a:r>
            <a:r>
              <a:rPr lang="cs-CZ" sz="3200" b="1" dirty="0" err="1" smtClean="0">
                <a:ea typeface="ＭＳ Ｐゴシック" pitchFamily="34" charset="-128"/>
              </a:rPr>
              <a:t>policy</a:t>
            </a:r>
            <a:r>
              <a:rPr lang="cs-CZ" sz="3200" b="1" dirty="0" smtClean="0">
                <a:ea typeface="ＭＳ Ｐゴシック" pitchFamily="34" charset="-128"/>
              </a:rPr>
              <a:t> and </a:t>
            </a:r>
            <a:r>
              <a:rPr lang="cs-CZ" sz="3200" b="1" dirty="0" err="1" smtClean="0">
                <a:ea typeface="ＭＳ Ｐゴシック" pitchFamily="34" charset="-128"/>
              </a:rPr>
              <a:t>law</a:t>
            </a:r>
            <a:endParaRPr lang="en-US" sz="3200" b="1" dirty="0">
              <a:ea typeface="ＭＳ Ｐゴシック" pitchFamily="34" charset="-128"/>
            </a:endParaRPr>
          </a:p>
        </p:txBody>
      </p:sp>
    </p:spTree>
    <p:extLst>
      <p:ext uri="{BB962C8B-B14F-4D97-AF65-F5344CB8AC3E}">
        <p14:creationId xmlns:p14="http://schemas.microsoft.com/office/powerpoint/2010/main" val="927741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274320" indent="-274320">
              <a:buClr>
                <a:schemeClr val="accent3"/>
              </a:buClr>
              <a:buFont typeface="Wingdings 2"/>
              <a:buChar char=""/>
              <a:defRPr/>
            </a:pPr>
            <a:r>
              <a:rPr lang="en-GB" sz="2000" dirty="0"/>
              <a:t>Harmonization, in terms of uniformity of environmental laws, is no longer a key aim of the European Commission in the field of environmental policy</a:t>
            </a:r>
            <a:br>
              <a:rPr lang="en-GB" sz="2000" dirty="0"/>
            </a:br>
            <a:endParaRPr lang="en-GB" sz="2000" dirty="0"/>
          </a:p>
          <a:p>
            <a:pPr marL="274320" indent="-274320">
              <a:buClr>
                <a:schemeClr val="accent3"/>
              </a:buClr>
              <a:buFont typeface="Wingdings 2"/>
              <a:buChar char=""/>
              <a:defRPr/>
            </a:pPr>
            <a:r>
              <a:rPr lang="en-GB" sz="2000" dirty="0"/>
              <a:t>But a ‘unity in diversity’ approach is flawed because it can mask severe implementation deficits of EU environmental law in some Member States and it glosses over the continuing political tensions between EU supranational governance and the Member States’ wish to retain sovereignty over their environmental policies.</a:t>
            </a:r>
            <a:endParaRPr lang="en-US" sz="2000" dirty="0"/>
          </a:p>
          <a:p>
            <a:pPr>
              <a:buNone/>
            </a:pPr>
            <a:r>
              <a:rPr lang="en-GB" sz="2000" b="1" dirty="0"/>
              <a:t>What is the relationship between environmental policy and environmental law?</a:t>
            </a:r>
          </a:p>
          <a:p>
            <a:pPr>
              <a:buNone/>
            </a:pPr>
            <a:r>
              <a:rPr lang="en-GB" sz="2000" b="1" dirty="0"/>
              <a:t>      -</a:t>
            </a:r>
            <a:r>
              <a:rPr lang="en-GB" sz="2000" dirty="0"/>
              <a:t>transmission belt</a:t>
            </a:r>
          </a:p>
          <a:p>
            <a:pPr>
              <a:buNone/>
            </a:pPr>
            <a:r>
              <a:rPr lang="en-GB" sz="2000" dirty="0"/>
              <a:t>      -broken chain, complex interactions</a:t>
            </a:r>
          </a:p>
          <a:p>
            <a:pPr>
              <a:buNone/>
            </a:pPr>
            <a:r>
              <a:rPr lang="en-GB" sz="2000" dirty="0"/>
              <a:t>     - </a:t>
            </a:r>
            <a:r>
              <a:rPr lang="en-GB" sz="2000" dirty="0" err="1"/>
              <a:t>sidelining</a:t>
            </a:r>
            <a:r>
              <a:rPr lang="en-GB" sz="2000" dirty="0"/>
              <a:t> law</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496161"/>
          </a:xfrm>
          <a:prstGeom prst="rect">
            <a:avLst/>
          </a:prstGeom>
          <a:noFill/>
        </p:spPr>
        <p:txBody>
          <a:bodyPr wrap="square" rtlCol="0">
            <a:spAutoFit/>
          </a:bodyPr>
          <a:lstStyle/>
          <a:p>
            <a:pPr>
              <a:lnSpc>
                <a:spcPct val="80000"/>
              </a:lnSpc>
              <a:buNone/>
            </a:pPr>
            <a:r>
              <a:rPr lang="cs-CZ" sz="3200" b="1" dirty="0" smtClean="0">
                <a:ea typeface="ＭＳ Ｐゴシック" pitchFamily="34" charset="-128"/>
              </a:rPr>
              <a:t>EU </a:t>
            </a:r>
            <a:r>
              <a:rPr lang="cs-CZ" sz="3200" b="1" dirty="0" err="1" smtClean="0">
                <a:ea typeface="ＭＳ Ｐゴシック" pitchFamily="34" charset="-128"/>
              </a:rPr>
              <a:t>environmental</a:t>
            </a:r>
            <a:r>
              <a:rPr lang="cs-CZ" sz="3200" b="1" dirty="0" smtClean="0">
                <a:ea typeface="ＭＳ Ｐゴシック" pitchFamily="34" charset="-128"/>
              </a:rPr>
              <a:t> </a:t>
            </a:r>
            <a:r>
              <a:rPr lang="cs-CZ" sz="3200" b="1" dirty="0" err="1" smtClean="0">
                <a:ea typeface="ＭＳ Ｐゴシック" pitchFamily="34" charset="-128"/>
              </a:rPr>
              <a:t>policy</a:t>
            </a:r>
            <a:r>
              <a:rPr lang="cs-CZ" sz="3200" b="1" dirty="0" smtClean="0">
                <a:ea typeface="ＭＳ Ｐゴシック" pitchFamily="34" charset="-128"/>
              </a:rPr>
              <a:t> and </a:t>
            </a:r>
            <a:r>
              <a:rPr lang="cs-CZ" sz="3200" b="1" dirty="0" err="1" smtClean="0">
                <a:ea typeface="ＭＳ Ｐゴシック" pitchFamily="34" charset="-128"/>
              </a:rPr>
              <a:t>law</a:t>
            </a:r>
            <a:endParaRPr lang="en-US" sz="3200" b="1" dirty="0">
              <a:ea typeface="ＭＳ Ｐゴシック" pitchFamily="34" charset="-128"/>
            </a:endParaRPr>
          </a:p>
        </p:txBody>
      </p:sp>
    </p:spTree>
    <p:extLst>
      <p:ext uri="{BB962C8B-B14F-4D97-AF65-F5344CB8AC3E}">
        <p14:creationId xmlns:p14="http://schemas.microsoft.com/office/powerpoint/2010/main" val="1277764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9"/>
          <p:cNvSpPr>
            <a:spLocks noGrp="1" noChangeArrowheads="1"/>
          </p:cNvSpPr>
          <p:nvPr>
            <p:ph type="title"/>
          </p:nvPr>
        </p:nvSpPr>
        <p:spPr>
          <a:xfrm>
            <a:off x="395288" y="457200"/>
            <a:ext cx="8291512" cy="811213"/>
          </a:xfrm>
        </p:spPr>
        <p:txBody>
          <a:bodyPr/>
          <a:lstStyle/>
          <a:p>
            <a:pPr eaLnBrk="1" hangingPunct="1"/>
            <a:r>
              <a:rPr lang="hu-HU" sz="2800" b="1" smtClean="0"/>
              <a:t>Treaties – a summary of the major provisions</a:t>
            </a:r>
          </a:p>
        </p:txBody>
      </p:sp>
      <p:graphicFrame>
        <p:nvGraphicFramePr>
          <p:cNvPr id="10395" name="Group 155"/>
          <p:cNvGraphicFramePr>
            <a:graphicFrameLocks noGrp="1"/>
          </p:cNvGraphicFramePr>
          <p:nvPr>
            <p:ph idx="1"/>
          </p:nvPr>
        </p:nvGraphicFramePr>
        <p:xfrm>
          <a:off x="323850" y="1125538"/>
          <a:ext cx="8362950" cy="5072062"/>
        </p:xfrm>
        <a:graphic>
          <a:graphicData uri="http://schemas.openxmlformats.org/drawingml/2006/table">
            <a:tbl>
              <a:tblPr/>
              <a:tblGrid>
                <a:gridCol w="1779588">
                  <a:extLst>
                    <a:ext uri="{9D8B030D-6E8A-4147-A177-3AD203B41FA5}">
                      <a16:colId xmlns:a16="http://schemas.microsoft.com/office/drawing/2014/main" xmlns="" val="20000"/>
                    </a:ext>
                  </a:extLst>
                </a:gridCol>
                <a:gridCol w="1646237">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8">
                  <a:extLst>
                    <a:ext uri="{9D8B030D-6E8A-4147-A177-3AD203B41FA5}">
                      <a16:colId xmlns:a16="http://schemas.microsoft.com/office/drawing/2014/main" xmlns="" val="20003"/>
                    </a:ext>
                  </a:extLst>
                </a:gridCol>
                <a:gridCol w="1646237">
                  <a:extLst>
                    <a:ext uri="{9D8B030D-6E8A-4147-A177-3AD203B41FA5}">
                      <a16:colId xmlns:a16="http://schemas.microsoft.com/office/drawing/2014/main" xmlns=""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Single European Act (1986)</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Maastricht Treaty (Treaty of the Union - 1992)</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Amsterdam Treaty (1999)</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Lisbon Treaty (2009)</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 </a:t>
                      </a:r>
                      <a:endParaRPr kumimoji="0" lang="hu-HU"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58705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a:bodyPr>
          <a:lstStyle/>
          <a:p>
            <a:r>
              <a:rPr lang="en-GB" dirty="0"/>
              <a:t>Article 3 TEU Objectives</a:t>
            </a:r>
          </a:p>
          <a:p>
            <a:r>
              <a:rPr lang="en-GB" dirty="0"/>
              <a:t>New Article 4(2)(e) Shared competence</a:t>
            </a:r>
          </a:p>
          <a:p>
            <a:r>
              <a:rPr lang="en-GB" dirty="0"/>
              <a:t>New Article 13 TFEU Animal Welfare </a:t>
            </a:r>
          </a:p>
          <a:p>
            <a:r>
              <a:rPr lang="en-GB" dirty="0" smtClean="0"/>
              <a:t>Article </a:t>
            </a:r>
            <a:r>
              <a:rPr lang="en-GB" dirty="0"/>
              <a:t>191(2) – New - Climate change</a:t>
            </a:r>
          </a:p>
          <a:p>
            <a:r>
              <a:rPr lang="en-GB" dirty="0"/>
              <a:t>New Title XXI Energy</a:t>
            </a:r>
          </a:p>
          <a:p>
            <a:r>
              <a:rPr lang="en-GB" dirty="0"/>
              <a:t>Article 194 TFEU</a:t>
            </a:r>
            <a:endParaRPr lang="en-US"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pPr fontAlgn="base"/>
            <a:r>
              <a:rPr lang="cs-CZ" sz="4000" dirty="0" err="1" smtClean="0"/>
              <a:t>Legal</a:t>
            </a:r>
            <a:r>
              <a:rPr lang="cs-CZ" sz="4000" dirty="0" smtClean="0"/>
              <a:t> base</a:t>
            </a:r>
            <a:endParaRPr lang="cs-CZ" sz="4000" dirty="0"/>
          </a:p>
        </p:txBody>
      </p:sp>
    </p:spTree>
    <p:extLst>
      <p:ext uri="{BB962C8B-B14F-4D97-AF65-F5344CB8AC3E}">
        <p14:creationId xmlns:p14="http://schemas.microsoft.com/office/powerpoint/2010/main" val="907458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dirty="0"/>
          </a:p>
        </p:txBody>
      </p:sp>
      <p:pic>
        <p:nvPicPr>
          <p:cNvPr id="1030" name="Picture 6" descr="http://image.slidesharecdn.com/pptinfrazioni-ienmaggio-140509103401-phpapp02/95/the-application-of-eu-law-italy-and-the-infringement-procedure-6-638.jpg?cb=14000778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51" y="-459432"/>
            <a:ext cx="6342381" cy="4751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c.europa.eu/environment/legal/law/images/statistics_clip_image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355630"/>
            <a:ext cx="501015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89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dirty="0"/>
          </a:p>
        </p:txBody>
      </p:sp>
      <p:pic>
        <p:nvPicPr>
          <p:cNvPr id="8" name="Picture 4" descr="http://ec.europa.eu/environment/legal/law/images/statistics_clip_image0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9" y="980728"/>
            <a:ext cx="7421739" cy="47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58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Introduction</a:t>
            </a:r>
            <a:r>
              <a:rPr lang="cs-CZ" sz="4000" b="1" dirty="0"/>
              <a:t> and basic </a:t>
            </a:r>
            <a:r>
              <a:rPr lang="cs-CZ" sz="4000" b="1" dirty="0" err="1"/>
              <a:t>info</a:t>
            </a:r>
            <a:endParaRPr lang="cs-CZ" sz="4000" b="1" dirty="0"/>
          </a:p>
        </p:txBody>
      </p:sp>
      <p:sp>
        <p:nvSpPr>
          <p:cNvPr id="5" name="Zástupný symbol pro obsah 4"/>
          <p:cNvSpPr>
            <a:spLocks noGrp="1"/>
          </p:cNvSpPr>
          <p:nvPr>
            <p:ph idx="1"/>
          </p:nvPr>
        </p:nvSpPr>
        <p:spPr>
          <a:xfrm>
            <a:off x="457200" y="1365911"/>
            <a:ext cx="8229600" cy="4525963"/>
          </a:xfrm>
        </p:spPr>
        <p:txBody>
          <a:bodyPr>
            <a:normAutofit/>
          </a:bodyPr>
          <a:lstStyle/>
          <a:p>
            <a:pPr marL="0" indent="0">
              <a:buNone/>
            </a:pPr>
            <a:r>
              <a:rPr lang="cs-CZ" sz="2800" dirty="0" err="1" smtClean="0"/>
              <a:t>Since</a:t>
            </a:r>
            <a:r>
              <a:rPr lang="cs-CZ" sz="2800" dirty="0" smtClean="0"/>
              <a:t> </a:t>
            </a:r>
            <a:r>
              <a:rPr lang="cs-CZ" sz="2800" dirty="0" err="1" smtClean="0"/>
              <a:t>when</a:t>
            </a:r>
            <a:r>
              <a:rPr lang="cs-CZ" sz="2800" dirty="0" smtClean="0"/>
              <a:t> </a:t>
            </a:r>
            <a:r>
              <a:rPr lang="cs-CZ" sz="2800" dirty="0" err="1" smtClean="0"/>
              <a:t>does</a:t>
            </a:r>
            <a:r>
              <a:rPr lang="cs-CZ" sz="2800" dirty="0" smtClean="0"/>
              <a:t> </a:t>
            </a:r>
            <a:r>
              <a:rPr lang="cs-CZ" sz="2800" dirty="0" err="1" smtClean="0"/>
              <a:t>the</a:t>
            </a:r>
            <a:r>
              <a:rPr lang="cs-CZ" sz="2800" dirty="0" smtClean="0"/>
              <a:t> EU </a:t>
            </a:r>
            <a:r>
              <a:rPr lang="cs-CZ" sz="2800" dirty="0" err="1" smtClean="0"/>
              <a:t>protect</a:t>
            </a:r>
            <a:r>
              <a:rPr lang="cs-CZ" sz="2800" dirty="0" smtClean="0"/>
              <a:t> </a:t>
            </a:r>
            <a:r>
              <a:rPr lang="cs-CZ" sz="2800" dirty="0" err="1" smtClean="0"/>
              <a:t>the</a:t>
            </a:r>
            <a:r>
              <a:rPr lang="cs-CZ" sz="2800" dirty="0" smtClean="0"/>
              <a:t> </a:t>
            </a:r>
            <a:r>
              <a:rPr lang="cs-CZ" sz="2800" dirty="0" err="1" smtClean="0"/>
              <a:t>environment</a:t>
            </a:r>
            <a:r>
              <a:rPr lang="cs-CZ" sz="2800" dirty="0" smtClean="0"/>
              <a:t>?</a:t>
            </a:r>
          </a:p>
          <a:p>
            <a:pPr marL="0" indent="0">
              <a:buNone/>
            </a:pPr>
            <a:r>
              <a:rPr lang="cs-CZ" sz="2800" dirty="0" smtClean="0"/>
              <a:t>And </a:t>
            </a:r>
            <a:r>
              <a:rPr lang="cs-CZ" sz="2800" dirty="0" err="1" smtClean="0"/>
              <a:t>why</a:t>
            </a:r>
            <a:r>
              <a:rPr lang="cs-CZ" sz="2800" dirty="0" smtClean="0"/>
              <a:t>?</a:t>
            </a:r>
            <a:endParaRPr lang="cs-CZ" sz="2800" dirty="0"/>
          </a:p>
        </p:txBody>
      </p:sp>
      <p:pic>
        <p:nvPicPr>
          <p:cNvPr id="8" name="Picture 4" descr="e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577447" y="2348765"/>
            <a:ext cx="5522945" cy="369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624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7</a:t>
            </a:fld>
            <a:endParaRPr lang="en-GB"/>
          </a:p>
        </p:txBody>
      </p:sp>
      <p:sp>
        <p:nvSpPr>
          <p:cNvPr id="230403" name="Rectangle 3"/>
          <p:cNvSpPr>
            <a:spLocks noGrp="1" noChangeArrowheads="1"/>
          </p:cNvSpPr>
          <p:nvPr>
            <p:ph type="body" idx="1"/>
          </p:nvPr>
        </p:nvSpPr>
        <p:spPr>
          <a:xfrm>
            <a:off x="3559967" y="2276574"/>
            <a:ext cx="1960563" cy="563563"/>
          </a:xfrm>
        </p:spPr>
        <p:txBody>
          <a:bodyPr>
            <a:normAutofit fontScale="92500" lnSpcReduction="20000"/>
          </a:bodyPr>
          <a:lstStyle/>
          <a:p>
            <a:pPr algn="ctr" defTabSz="762000">
              <a:buFontTx/>
              <a:buNone/>
            </a:pPr>
            <a:r>
              <a:rPr lang="nl-BE" sz="3500" dirty="0"/>
              <a:t>Policies</a:t>
            </a:r>
            <a:r>
              <a:rPr lang="nl-BE" sz="3900" dirty="0"/>
              <a:t> </a:t>
            </a:r>
          </a:p>
          <a:p>
            <a:pPr algn="ctr" defTabSz="762000">
              <a:buFontTx/>
              <a:buNone/>
            </a:pPr>
            <a:endParaRPr lang="nl-BE" dirty="0"/>
          </a:p>
        </p:txBody>
      </p:sp>
      <p:sp>
        <p:nvSpPr>
          <p:cNvPr id="230404" name="Freeform 4"/>
          <p:cNvSpPr>
            <a:spLocks/>
          </p:cNvSpPr>
          <p:nvPr/>
        </p:nvSpPr>
        <p:spPr bwMode="auto">
          <a:xfrm>
            <a:off x="1046955" y="1484784"/>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797425"/>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3500438"/>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2919337" y="3284686"/>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2800" dirty="0" smtClean="0"/>
              <a:t>Plans</a:t>
            </a:r>
            <a:r>
              <a:rPr lang="cs-CZ" sz="2800" dirty="0" smtClean="0"/>
              <a:t>,</a:t>
            </a:r>
            <a:r>
              <a:rPr lang="nl-BE" sz="2800" dirty="0" smtClean="0"/>
              <a:t> Programmes</a:t>
            </a:r>
            <a:r>
              <a:rPr lang="cs-CZ" sz="2800" dirty="0" smtClean="0"/>
              <a:t>,</a:t>
            </a:r>
          </a:p>
          <a:p>
            <a:pPr marL="342900" indent="-342900" defTabSz="762000">
              <a:buFontTx/>
              <a:buNone/>
            </a:pPr>
            <a:r>
              <a:rPr lang="cs-CZ" sz="2800" dirty="0" err="1" smtClean="0"/>
              <a:t>general</a:t>
            </a:r>
            <a:r>
              <a:rPr lang="cs-CZ" sz="2800" dirty="0" smtClean="0"/>
              <a:t> </a:t>
            </a:r>
            <a:r>
              <a:rPr lang="cs-CZ" sz="2800" dirty="0" err="1" smtClean="0"/>
              <a:t>legal</a:t>
            </a:r>
            <a:r>
              <a:rPr lang="cs-CZ" sz="2800" dirty="0" smtClean="0"/>
              <a:t> </a:t>
            </a:r>
            <a:r>
              <a:rPr lang="cs-CZ" sz="2800" dirty="0" err="1" smtClean="0"/>
              <a:t>regulation</a:t>
            </a:r>
            <a:endParaRPr lang="nl-BE" sz="4400" dirty="0" smtClean="0"/>
          </a:p>
        </p:txBody>
      </p:sp>
      <p:sp>
        <p:nvSpPr>
          <p:cNvPr id="230408" name="Rectangle 8"/>
          <p:cNvSpPr>
            <a:spLocks noChangeArrowheads="1"/>
          </p:cNvSpPr>
          <p:nvPr/>
        </p:nvSpPr>
        <p:spPr bwMode="auto">
          <a:xfrm>
            <a:off x="1983580" y="4508971"/>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3200" dirty="0" err="1" smtClean="0"/>
              <a:t>Administrative</a:t>
            </a:r>
            <a:r>
              <a:rPr lang="cs-CZ" sz="3200" dirty="0" smtClean="0"/>
              <a:t> and </a:t>
            </a:r>
            <a:r>
              <a:rPr lang="cs-CZ" sz="3200" dirty="0" err="1" smtClean="0"/>
              <a:t>judicial</a:t>
            </a:r>
            <a:r>
              <a:rPr lang="cs-CZ" sz="3200" dirty="0" smtClean="0"/>
              <a:t> </a:t>
            </a:r>
            <a:r>
              <a:rPr lang="cs-CZ" sz="3200" dirty="0" err="1" smtClean="0"/>
              <a:t>decisions</a:t>
            </a:r>
            <a:r>
              <a:rPr lang="cs-CZ" sz="3200" dirty="0" smtClean="0"/>
              <a:t>, direct </a:t>
            </a:r>
            <a:r>
              <a:rPr lang="cs-CZ" sz="3200" dirty="0" err="1" smtClean="0"/>
              <a:t>action</a:t>
            </a:r>
            <a:r>
              <a:rPr lang="cs-CZ" sz="3200" dirty="0" smtClean="0"/>
              <a:t>,… </a:t>
            </a:r>
            <a:endParaRPr lang="nl-BE" sz="4800" dirty="0"/>
          </a:p>
        </p:txBody>
      </p:sp>
      <p:sp>
        <p:nvSpPr>
          <p:cNvPr id="230409" name="Line 9"/>
          <p:cNvSpPr>
            <a:spLocks noChangeShapeType="1"/>
          </p:cNvSpPr>
          <p:nvPr/>
        </p:nvSpPr>
        <p:spPr bwMode="auto">
          <a:xfrm>
            <a:off x="3207543" y="2996084"/>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055018" y="4293071"/>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err="1" smtClean="0"/>
              <a:t>Policy</a:t>
            </a:r>
            <a:r>
              <a:rPr lang="cs-CZ" b="1" dirty="0" smtClean="0"/>
              <a:t> x </a:t>
            </a:r>
            <a:r>
              <a:rPr lang="cs-CZ" b="1" dirty="0" err="1" smtClean="0"/>
              <a:t>Legal</a:t>
            </a:r>
            <a:r>
              <a:rPr lang="cs-CZ" b="1" dirty="0" smtClean="0"/>
              <a:t> </a:t>
            </a:r>
            <a:r>
              <a:rPr lang="cs-CZ" b="1" dirty="0" err="1" smtClean="0"/>
              <a:t>regulation</a:t>
            </a:r>
            <a:endParaRPr lang="nl-BE" dirty="0"/>
          </a:p>
        </p:txBody>
      </p:sp>
      <p:sp>
        <p:nvSpPr>
          <p:cNvPr id="2" name="Volný tvar 1"/>
          <p:cNvSpPr/>
          <p:nvPr/>
        </p:nvSpPr>
        <p:spPr>
          <a:xfrm>
            <a:off x="30597" y="1151448"/>
            <a:ext cx="9005453" cy="5108483"/>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 name="Přímá spojnice 3"/>
          <p:cNvCxnSpPr>
            <a:stCxn id="2" idx="4"/>
          </p:cNvCxnSpPr>
          <p:nvPr/>
        </p:nvCxnSpPr>
        <p:spPr>
          <a:xfrm flipV="1">
            <a:off x="2963118" y="1484784"/>
            <a:ext cx="244425" cy="276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Přímá spojnice 16"/>
          <p:cNvCxnSpPr>
            <a:stCxn id="2" idx="4"/>
          </p:cNvCxnSpPr>
          <p:nvPr/>
        </p:nvCxnSpPr>
        <p:spPr>
          <a:xfrm>
            <a:off x="2963118" y="1760887"/>
            <a:ext cx="45675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20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835696" y="476672"/>
            <a:ext cx="6120680" cy="523220"/>
          </a:xfrm>
          <a:prstGeom prst="rect">
            <a:avLst/>
          </a:prstGeom>
          <a:noFill/>
        </p:spPr>
        <p:txBody>
          <a:bodyPr wrap="square" rtlCol="0">
            <a:spAutoFit/>
          </a:bodyPr>
          <a:lstStyle/>
          <a:p>
            <a:r>
              <a:rPr lang="cs-CZ" sz="2800" b="1" dirty="0" smtClean="0"/>
              <a:t>EKOPOLITIKA</a:t>
            </a:r>
            <a:endParaRPr lang="cs-CZ" sz="2800" b="1" dirty="0"/>
          </a:p>
        </p:txBody>
      </p:sp>
      <p:sp>
        <p:nvSpPr>
          <p:cNvPr id="4" name="Zástupný symbol pro obsah 3"/>
          <p:cNvSpPr>
            <a:spLocks noGrp="1"/>
          </p:cNvSpPr>
          <p:nvPr>
            <p:ph idx="1"/>
          </p:nvPr>
        </p:nvSpPr>
        <p:spPr/>
        <p:txBody>
          <a:bodyPr/>
          <a:lstStyle/>
          <a:p>
            <a:endParaRPr lang="cs-CZ"/>
          </a:p>
        </p:txBody>
      </p:sp>
      <p:pic>
        <p:nvPicPr>
          <p:cNvPr id="5" name="Obrázek 4"/>
          <p:cNvPicPr>
            <a:picLocks noChangeAspect="1"/>
          </p:cNvPicPr>
          <p:nvPr/>
        </p:nvPicPr>
        <p:blipFill>
          <a:blip r:embed="rId4"/>
          <a:stretch>
            <a:fillRect/>
          </a:stretch>
        </p:blipFill>
        <p:spPr>
          <a:xfrm>
            <a:off x="539552" y="7720"/>
            <a:ext cx="7396832" cy="6792392"/>
          </a:xfrm>
          <a:prstGeom prst="rect">
            <a:avLst/>
          </a:prstGeom>
        </p:spPr>
      </p:pic>
    </p:spTree>
    <p:extLst>
      <p:ext uri="{BB962C8B-B14F-4D97-AF65-F5344CB8AC3E}">
        <p14:creationId xmlns:p14="http://schemas.microsoft.com/office/powerpoint/2010/main" val="2996875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d2ouvy59p0dg6k.cloudfront.net/img/original/30638308704_494f8df47c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12" y="443872"/>
            <a:ext cx="4067175"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NatureAl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048" y="305674"/>
            <a:ext cx="4353752" cy="16115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NatureAle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3048" y="2104837"/>
            <a:ext cx="4353752" cy="22784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NatureAle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361" y="4625392"/>
            <a:ext cx="4349439" cy="21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69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12097</TotalTime>
  <Words>2384</Words>
  <Application>Microsoft Office PowerPoint</Application>
  <PresentationFormat>Předvádění na obrazovce (4:3)</PresentationFormat>
  <Paragraphs>391</Paragraphs>
  <Slides>57</Slides>
  <Notes>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57</vt:i4>
      </vt:variant>
    </vt:vector>
  </HeadingPairs>
  <TitlesOfParts>
    <vt:vector size="65" baseType="lpstr">
      <vt:lpstr>Arial Unicode MS</vt:lpstr>
      <vt:lpstr>ＭＳ Ｐゴシック</vt:lpstr>
      <vt:lpstr>Arial</vt:lpstr>
      <vt:lpstr>Calibri</vt:lpstr>
      <vt:lpstr>Times New Roman</vt:lpstr>
      <vt:lpstr>Wingdings</vt:lpstr>
      <vt:lpstr>Wingdings 2</vt:lpstr>
      <vt:lpstr>Motiv systému Office</vt:lpstr>
      <vt:lpstr>BASICS OF THE EU ENVIRONMENTAL LAW</vt:lpstr>
      <vt:lpstr>Prezentace aplikace PowerPoint</vt:lpstr>
      <vt:lpstr>Prezentace aplikace PowerPoint</vt:lpstr>
      <vt:lpstr>Prezentace aplikace PowerPoint</vt:lpstr>
      <vt:lpstr>Prezentace aplikace PowerPoint</vt:lpstr>
      <vt:lpstr>Prezentace aplikace PowerPoint</vt:lpstr>
      <vt:lpstr>Policy x Legal regulation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Prezentace aplikace PowerPoint</vt:lpstr>
      <vt:lpstr>Prezentace aplikace PowerPoint</vt:lpstr>
      <vt:lpstr> </vt:lpstr>
      <vt:lpstr>Prezentace aplikace PowerPoint</vt:lpstr>
      <vt:lpstr>Prezentace aplikace PowerPoint</vt:lpstr>
      <vt:lpstr>Prezentace aplikace PowerPoint</vt:lpstr>
      <vt:lpstr>Prezentace aplikace PowerPoint</vt:lpstr>
      <vt:lpstr>Prezentace aplikace PowerPoint</vt:lpstr>
      <vt:lpstr>Treaties – a summary of the major provisions</vt:lpstr>
      <vt:lpstr>Prezentace aplikace PowerPoint</vt:lpstr>
      <vt:lpstr>Prezentace aplikace PowerPoint</vt:lpstr>
      <vt:lpstr>Prezentace aplikace PowerPoint</vt:lpstr>
      <vt:lpstr>  Thank you for your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326</cp:revision>
  <dcterms:created xsi:type="dcterms:W3CDTF">2014-09-07T21:44:03Z</dcterms:created>
  <dcterms:modified xsi:type="dcterms:W3CDTF">2017-09-25T07:08:53Z</dcterms:modified>
</cp:coreProperties>
</file>