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77" r:id="rId4"/>
    <p:sldId id="279" r:id="rId5"/>
    <p:sldId id="280" r:id="rId6"/>
    <p:sldId id="281" r:id="rId7"/>
    <p:sldId id="282" r:id="rId8"/>
    <p:sldId id="284" r:id="rId9"/>
    <p:sldId id="262" r:id="rId10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  <p15:guide id="11" pos="2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9" d="100"/>
          <a:sy n="109" d="100"/>
        </p:scale>
        <p:origin x="126" y="528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  <p:guide pos="26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6" d="100"/>
          <a:sy n="126" d="100"/>
        </p:scale>
        <p:origin x="-4824" y="-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3152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1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0901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2" y="1514475"/>
            <a:ext cx="5026025" cy="3080148"/>
          </a:xfrm>
        </p:spPr>
        <p:txBody>
          <a:bodyPr/>
          <a:lstStyle>
            <a:lvl1pPr>
              <a:defRPr sz="3200"/>
            </a:lvl1pPr>
            <a:lvl2pPr marL="895350" indent="-358775">
              <a:buSzPct val="100000"/>
              <a:defRPr sz="2800"/>
            </a:lvl2pPr>
            <a:lvl3pPr marL="1254125" indent="-358775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900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5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0" y="844155"/>
            <a:ext cx="1703387" cy="375523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5"/>
            <a:ext cx="6037861" cy="3755231"/>
          </a:xfrm>
        </p:spPr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0" y="1514475"/>
            <a:ext cx="8082321" cy="3082529"/>
          </a:xfrm>
        </p:spPr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2pPr>
            <a:lvl3pPr marL="12573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0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1514476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7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0" y="1514476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4" y="2204051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6"/>
            <a:ext cx="3876944" cy="3082925"/>
          </a:xfrm>
        </p:spPr>
        <p:txBody>
          <a:bodyPr/>
          <a:lstStyle>
            <a:lvl1pPr>
              <a:defRPr sz="2800"/>
            </a:lvl1pPr>
            <a:lvl2pPr marL="742950" indent="-296863">
              <a:buSzPct val="100000"/>
              <a:defRPr sz="2400"/>
            </a:lvl2pPr>
            <a:lvl3pPr>
              <a:defRPr sz="2000"/>
            </a:lvl3pPr>
            <a:lvl4pPr marL="1600200" indent="-228600"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6"/>
            <a:ext cx="3876944" cy="3082925"/>
          </a:xfrm>
        </p:spPr>
        <p:txBody>
          <a:bodyPr/>
          <a:lstStyle>
            <a:lvl1pPr>
              <a:defRPr sz="2800"/>
            </a:lvl1pPr>
            <a:lvl2pPr>
              <a:buSzPct val="100000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5070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0556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0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1200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4" r:id="rId4"/>
    <p:sldLayoutId id="2147483663" r:id="rId5"/>
    <p:sldLayoutId id="2147483665" r:id="rId6"/>
    <p:sldLayoutId id="2147483672" r:id="rId7"/>
    <p:sldLayoutId id="2147483671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1" y="1792166"/>
            <a:ext cx="6992082" cy="1997869"/>
          </a:xfrm>
        </p:spPr>
        <p:txBody>
          <a:bodyPr/>
          <a:lstStyle/>
          <a:p>
            <a:pPr algn="ctr"/>
            <a:r>
              <a:rPr lang="en-US" dirty="0"/>
              <a:t>Contracts – </a:t>
            </a:r>
            <a:r>
              <a:rPr lang="cs-CZ" dirty="0" smtClean="0"/>
              <a:t>Part II: </a:t>
            </a:r>
            <a:r>
              <a:rPr lang="cs-CZ" dirty="0" err="1" smtClean="0"/>
              <a:t>Consensual</a:t>
            </a:r>
            <a:r>
              <a:rPr lang="cs-CZ" dirty="0" smtClean="0"/>
              <a:t> </a:t>
            </a:r>
            <a:r>
              <a:rPr lang="en-US" dirty="0" smtClean="0"/>
              <a:t>Contracts</a:t>
            </a:r>
            <a:r>
              <a:rPr lang="en-US" dirty="0"/>
              <a:t>, </a:t>
            </a:r>
            <a:r>
              <a:rPr lang="cs-CZ" dirty="0" smtClean="0"/>
              <a:t>Quasi-</a:t>
            </a:r>
            <a:r>
              <a:rPr lang="en-US" dirty="0" err="1" smtClean="0"/>
              <a:t>Contr</a:t>
            </a:r>
            <a:r>
              <a:rPr lang="cs-CZ" dirty="0" err="1" smtClean="0"/>
              <a:t>acts</a:t>
            </a:r>
            <a:endParaRPr lang="cs-CZ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 smtClean="0"/>
              <a:t>JUDr. Mgr. Radek Černoch, Ph.D., </a:t>
            </a:r>
            <a:r>
              <a:rPr lang="en-US" altLang="cs-CZ" dirty="0"/>
              <a:t>Department of the History of the State and Law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Contracts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dirty="0" err="1" smtClean="0">
                <a:solidFill>
                  <a:srgbClr val="FF0000"/>
                </a:solidFill>
              </a:rPr>
              <a:t>Verbal</a:t>
            </a:r>
            <a:endParaRPr lang="cs-CZ" dirty="0" smtClean="0">
              <a:solidFill>
                <a:srgbClr val="FF0000"/>
              </a:solidFill>
            </a:endParaRPr>
          </a:p>
          <a:p>
            <a:pPr algn="just"/>
            <a:r>
              <a:rPr lang="cs-CZ" dirty="0" err="1" smtClean="0">
                <a:solidFill>
                  <a:srgbClr val="FF0000"/>
                </a:solidFill>
              </a:rPr>
              <a:t>Literary</a:t>
            </a:r>
            <a:endParaRPr lang="cs-CZ" dirty="0" smtClean="0">
              <a:solidFill>
                <a:srgbClr val="FF0000"/>
              </a:solidFill>
            </a:endParaRP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Real</a:t>
            </a:r>
          </a:p>
          <a:p>
            <a:pPr algn="just"/>
            <a:r>
              <a:rPr lang="cs-CZ" dirty="0" err="1" smtClean="0">
                <a:solidFill>
                  <a:srgbClr val="00B050"/>
                </a:solidFill>
              </a:rPr>
              <a:t>Consensual</a:t>
            </a:r>
            <a:endParaRPr lang="cs-CZ" dirty="0" smtClean="0">
              <a:solidFill>
                <a:srgbClr val="00B050"/>
              </a:solidFill>
            </a:endParaRPr>
          </a:p>
          <a:p>
            <a:pPr algn="just"/>
            <a:endParaRPr lang="cs-CZ" dirty="0">
              <a:solidFill>
                <a:srgbClr val="00B050"/>
              </a:solidFill>
            </a:endParaRPr>
          </a:p>
          <a:p>
            <a:pPr algn="just"/>
            <a:r>
              <a:rPr lang="cs-CZ" dirty="0" smtClean="0">
                <a:solidFill>
                  <a:srgbClr val="00B050"/>
                </a:solidFill>
              </a:rPr>
              <a:t>Quasi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543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err="1" smtClean="0"/>
              <a:t>Consensual</a:t>
            </a:r>
            <a:r>
              <a:rPr lang="cs-CZ" dirty="0" smtClean="0"/>
              <a:t> </a:t>
            </a:r>
            <a:r>
              <a:rPr lang="cs-CZ" dirty="0" err="1" smtClean="0"/>
              <a:t>Contracts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Emptio</a:t>
            </a:r>
            <a:r>
              <a:rPr lang="cs-CZ" i="1" dirty="0" smtClean="0"/>
              <a:t> </a:t>
            </a:r>
            <a:r>
              <a:rPr lang="cs-CZ" i="1" dirty="0" err="1" smtClean="0"/>
              <a:t>venditio</a:t>
            </a:r>
            <a:endParaRPr lang="cs-CZ" i="1" dirty="0" smtClean="0"/>
          </a:p>
          <a:p>
            <a:pPr algn="just"/>
            <a:r>
              <a:rPr lang="cs-CZ" i="1" dirty="0" err="1" smtClean="0"/>
              <a:t>Locatio</a:t>
            </a:r>
            <a:r>
              <a:rPr lang="cs-CZ" i="1" dirty="0" smtClean="0"/>
              <a:t> </a:t>
            </a:r>
            <a:r>
              <a:rPr lang="cs-CZ" i="1" dirty="0" err="1" smtClean="0"/>
              <a:t>conductio</a:t>
            </a:r>
            <a:endParaRPr lang="cs-CZ" i="1" dirty="0" smtClean="0"/>
          </a:p>
          <a:p>
            <a:pPr algn="just"/>
            <a:r>
              <a:rPr lang="cs-CZ" i="1" dirty="0" err="1" smtClean="0"/>
              <a:t>Societas</a:t>
            </a:r>
            <a:endParaRPr lang="cs-CZ" i="1" dirty="0" smtClean="0"/>
          </a:p>
          <a:p>
            <a:pPr algn="just"/>
            <a:r>
              <a:rPr lang="cs-CZ" i="1" dirty="0" err="1" smtClean="0"/>
              <a:t>Mandatum</a:t>
            </a:r>
            <a:endParaRPr lang="cs-CZ" i="1" dirty="0" smtClean="0"/>
          </a:p>
          <a:p>
            <a:pPr algn="just"/>
            <a:endParaRPr lang="cs-CZ" i="1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(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following</a:t>
            </a:r>
            <a:r>
              <a:rPr lang="cs-CZ" dirty="0" smtClean="0"/>
              <a:t> </a:t>
            </a:r>
            <a:r>
              <a:rPr lang="cs-CZ" dirty="0" err="1" smtClean="0"/>
              <a:t>slides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details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31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Emptio</a:t>
            </a:r>
            <a:r>
              <a:rPr lang="cs-CZ" i="1" dirty="0" smtClean="0"/>
              <a:t> </a:t>
            </a:r>
            <a:r>
              <a:rPr lang="cs-CZ" i="1" dirty="0" err="1" smtClean="0"/>
              <a:t>venditio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67054" y="1090246"/>
            <a:ext cx="8783515" cy="3780691"/>
          </a:xfrm>
        </p:spPr>
        <p:txBody>
          <a:bodyPr/>
          <a:lstStyle/>
          <a:p>
            <a:pPr algn="just"/>
            <a:r>
              <a:rPr lang="cs-CZ" dirty="0" err="1" smtClean="0"/>
              <a:t>Informal</a:t>
            </a:r>
            <a:r>
              <a:rPr lang="cs-CZ" dirty="0" smtClean="0"/>
              <a:t> (but </a:t>
            </a:r>
            <a:r>
              <a:rPr lang="cs-CZ" dirty="0" err="1" smtClean="0"/>
              <a:t>immovables</a:t>
            </a:r>
            <a:r>
              <a:rPr lang="cs-CZ" dirty="0" smtClean="0"/>
              <a:t> </a:t>
            </a:r>
            <a:r>
              <a:rPr lang="cs-CZ" dirty="0" err="1" smtClean="0"/>
              <a:t>written</a:t>
            </a:r>
            <a:r>
              <a:rPr lang="cs-CZ" dirty="0" smtClean="0"/>
              <a:t> </a:t>
            </a:r>
            <a:r>
              <a:rPr lang="cs-CZ" dirty="0" err="1" smtClean="0"/>
              <a:t>since</a:t>
            </a:r>
            <a:r>
              <a:rPr lang="cs-CZ" dirty="0" smtClean="0"/>
              <a:t> Constantine </a:t>
            </a:r>
            <a:r>
              <a:rPr lang="cs-CZ" dirty="0" err="1" smtClean="0"/>
              <a:t>the</a:t>
            </a:r>
            <a:r>
              <a:rPr lang="cs-CZ" dirty="0" smtClean="0"/>
              <a:t> Great)</a:t>
            </a:r>
          </a:p>
          <a:p>
            <a:pPr algn="just"/>
            <a:r>
              <a:rPr lang="cs-CZ" i="1" dirty="0" err="1" smtClean="0"/>
              <a:t>Titulus</a:t>
            </a:r>
            <a:r>
              <a:rPr lang="cs-CZ" i="1" dirty="0" smtClean="0"/>
              <a:t> </a:t>
            </a:r>
            <a:r>
              <a:rPr lang="cs-CZ" i="1" dirty="0" err="1" smtClean="0"/>
              <a:t>adquirendi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sc</a:t>
            </a:r>
            <a:r>
              <a:rPr lang="cs-CZ" dirty="0" smtClean="0"/>
              <a:t>. </a:t>
            </a:r>
            <a:r>
              <a:rPr lang="cs-CZ" i="1" dirty="0" smtClean="0"/>
              <a:t>Modus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follow</a:t>
            </a:r>
            <a:r>
              <a:rPr lang="cs-CZ" dirty="0" smtClean="0"/>
              <a:t>)</a:t>
            </a:r>
          </a:p>
          <a:p>
            <a:pPr algn="just"/>
            <a:r>
              <a:rPr lang="cs-CZ" i="1" dirty="0" err="1" smtClean="0"/>
              <a:t>Periculum</a:t>
            </a:r>
            <a:r>
              <a:rPr lang="cs-CZ" i="1" dirty="0" smtClean="0"/>
              <a:t> </a:t>
            </a:r>
            <a:r>
              <a:rPr lang="cs-CZ" i="1" dirty="0" err="1" smtClean="0"/>
              <a:t>est</a:t>
            </a:r>
            <a:r>
              <a:rPr lang="cs-CZ" i="1" dirty="0" smtClean="0"/>
              <a:t> </a:t>
            </a:r>
            <a:r>
              <a:rPr lang="cs-CZ" i="1" dirty="0" err="1" smtClean="0"/>
              <a:t>emptoris</a:t>
            </a:r>
            <a:r>
              <a:rPr lang="cs-CZ" i="1" dirty="0" smtClean="0"/>
              <a:t> (</a:t>
            </a:r>
            <a:r>
              <a:rPr lang="cs-CZ" i="1" dirty="0" err="1" smtClean="0"/>
              <a:t>cf</a:t>
            </a:r>
            <a:r>
              <a:rPr lang="cs-CZ" i="1" dirty="0" smtClean="0"/>
              <a:t>. </a:t>
            </a:r>
            <a:r>
              <a:rPr lang="cs-CZ" i="1" dirty="0" err="1" smtClean="0"/>
              <a:t>Casum</a:t>
            </a:r>
            <a:r>
              <a:rPr lang="cs-CZ" i="1" dirty="0" smtClean="0"/>
              <a:t> </a:t>
            </a:r>
            <a:r>
              <a:rPr lang="cs-CZ" i="1" dirty="0" err="1" smtClean="0"/>
              <a:t>sentit</a:t>
            </a:r>
            <a:r>
              <a:rPr lang="cs-CZ" i="1" dirty="0" smtClean="0"/>
              <a:t> </a:t>
            </a:r>
            <a:r>
              <a:rPr lang="cs-CZ" i="1" dirty="0" err="1" smtClean="0"/>
              <a:t>dominus</a:t>
            </a:r>
            <a:r>
              <a:rPr lang="cs-CZ" i="1" dirty="0" smtClean="0"/>
              <a:t>), a. </a:t>
            </a:r>
            <a:r>
              <a:rPr lang="cs-CZ" i="1" dirty="0" err="1" smtClean="0"/>
              <a:t>empti</a:t>
            </a:r>
            <a:endParaRPr lang="cs-CZ" i="1" dirty="0"/>
          </a:p>
          <a:p>
            <a:pPr algn="just"/>
            <a:r>
              <a:rPr lang="cs-CZ" dirty="0" err="1" smtClean="0"/>
              <a:t>Deliver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thing</a:t>
            </a:r>
            <a:r>
              <a:rPr lang="cs-CZ" dirty="0" smtClean="0"/>
              <a:t> </a:t>
            </a:r>
            <a:r>
              <a:rPr lang="cs-CZ" i="1" dirty="0" smtClean="0"/>
              <a:t>(</a:t>
            </a:r>
            <a:r>
              <a:rPr lang="cs-CZ" i="1" dirty="0" err="1" smtClean="0"/>
              <a:t>rem</a:t>
            </a:r>
            <a:r>
              <a:rPr lang="cs-CZ" i="1" dirty="0" smtClean="0"/>
              <a:t> </a:t>
            </a:r>
            <a:r>
              <a:rPr lang="cs-CZ" i="1" dirty="0" err="1" smtClean="0"/>
              <a:t>tradere</a:t>
            </a:r>
            <a:r>
              <a:rPr lang="cs-CZ" i="1" dirty="0" smtClean="0"/>
              <a:t>)+</a:t>
            </a:r>
            <a:r>
              <a:rPr lang="cs-CZ" i="1" dirty="0" err="1" smtClean="0"/>
              <a:t>evictio</a:t>
            </a:r>
            <a:r>
              <a:rPr lang="cs-CZ" i="1" dirty="0" smtClean="0"/>
              <a:t>, a. </a:t>
            </a:r>
            <a:r>
              <a:rPr lang="cs-CZ" i="1" dirty="0" err="1" smtClean="0"/>
              <a:t>venditi</a:t>
            </a:r>
            <a:endParaRPr lang="cs-CZ" i="1" dirty="0" smtClean="0"/>
          </a:p>
          <a:p>
            <a:pPr algn="just"/>
            <a:r>
              <a:rPr lang="cs-CZ" i="1" dirty="0" err="1" smtClean="0"/>
              <a:t>Laesio</a:t>
            </a:r>
            <a:r>
              <a:rPr lang="cs-CZ" i="1" dirty="0" smtClean="0"/>
              <a:t> </a:t>
            </a:r>
            <a:r>
              <a:rPr lang="cs-CZ" i="1" dirty="0" err="1" smtClean="0"/>
              <a:t>enormis</a:t>
            </a:r>
            <a:r>
              <a:rPr lang="cs-CZ" i="1" dirty="0" smtClean="0"/>
              <a:t>, a. </a:t>
            </a:r>
            <a:r>
              <a:rPr lang="cs-CZ" i="1" dirty="0" err="1" smtClean="0"/>
              <a:t>redhibitoria</a:t>
            </a:r>
            <a:r>
              <a:rPr lang="cs-CZ" i="1" dirty="0" smtClean="0"/>
              <a:t>, a. </a:t>
            </a:r>
            <a:r>
              <a:rPr lang="cs-CZ" i="1" dirty="0" err="1" smtClean="0"/>
              <a:t>quanti</a:t>
            </a:r>
            <a:r>
              <a:rPr lang="cs-CZ" i="1" dirty="0" smtClean="0"/>
              <a:t> </a:t>
            </a:r>
            <a:r>
              <a:rPr lang="cs-CZ" i="1" dirty="0" err="1" smtClean="0"/>
              <a:t>minoris</a:t>
            </a:r>
            <a:endParaRPr lang="cs-CZ" i="1" dirty="0" smtClean="0"/>
          </a:p>
          <a:p>
            <a:pPr algn="just"/>
            <a:r>
              <a:rPr lang="cs-CZ" i="1" dirty="0" err="1" smtClean="0"/>
              <a:t>Pacta</a:t>
            </a:r>
            <a:r>
              <a:rPr lang="cs-CZ" i="1" dirty="0" smtClean="0"/>
              <a:t> </a:t>
            </a:r>
            <a:r>
              <a:rPr lang="cs-CZ" i="1" dirty="0" err="1" smtClean="0"/>
              <a:t>adiecta</a:t>
            </a:r>
            <a:r>
              <a:rPr lang="cs-CZ" i="1" dirty="0" smtClean="0"/>
              <a:t>: </a:t>
            </a:r>
            <a:r>
              <a:rPr lang="cs-CZ" i="1" dirty="0" err="1" smtClean="0"/>
              <a:t>pactum</a:t>
            </a:r>
            <a:r>
              <a:rPr lang="cs-CZ" i="1" dirty="0" smtClean="0"/>
              <a:t> </a:t>
            </a:r>
            <a:r>
              <a:rPr lang="cs-CZ" i="1" dirty="0" err="1" smtClean="0"/>
              <a:t>displicentiae</a:t>
            </a:r>
            <a:r>
              <a:rPr lang="cs-CZ" i="1" dirty="0" smtClean="0"/>
              <a:t>, lex </a:t>
            </a:r>
            <a:r>
              <a:rPr lang="cs-CZ" i="1" dirty="0" err="1" smtClean="0"/>
              <a:t>comissoria</a:t>
            </a:r>
            <a:r>
              <a:rPr lang="cs-CZ" i="1" dirty="0" smtClean="0"/>
              <a:t>,…</a:t>
            </a:r>
            <a:endParaRPr lang="cs-CZ" i="1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786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Locatio</a:t>
            </a:r>
            <a:r>
              <a:rPr lang="cs-CZ" i="1" dirty="0" smtClean="0"/>
              <a:t> </a:t>
            </a:r>
            <a:r>
              <a:rPr lang="cs-CZ" i="1" dirty="0" err="1" smtClean="0"/>
              <a:t>conductio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Letting</a:t>
            </a:r>
            <a:r>
              <a:rPr lang="cs-CZ" dirty="0" smtClean="0"/>
              <a:t> and </a:t>
            </a:r>
            <a:r>
              <a:rPr lang="cs-CZ" dirty="0" err="1" smtClean="0"/>
              <a:t>Hiring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Locator</a:t>
            </a:r>
            <a:r>
              <a:rPr lang="cs-CZ" i="1" dirty="0" smtClean="0"/>
              <a:t> </a:t>
            </a:r>
            <a:r>
              <a:rPr lang="cs-CZ" dirty="0" err="1" smtClean="0"/>
              <a:t>lets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his </a:t>
            </a:r>
            <a:r>
              <a:rPr lang="cs-CZ" dirty="0" err="1" smtClean="0"/>
              <a:t>thing</a:t>
            </a:r>
            <a:r>
              <a:rPr lang="cs-CZ" dirty="0" smtClean="0"/>
              <a:t>/his </a:t>
            </a:r>
            <a:r>
              <a:rPr lang="cs-CZ" dirty="0" err="1" smtClean="0"/>
              <a:t>services</a:t>
            </a:r>
            <a:r>
              <a:rPr lang="cs-CZ" dirty="0" smtClean="0"/>
              <a:t>/</a:t>
            </a:r>
            <a:r>
              <a:rPr lang="cs-CZ" dirty="0" err="1" smtClean="0"/>
              <a:t>completion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his </a:t>
            </a:r>
            <a:r>
              <a:rPr lang="cs-CZ" dirty="0" err="1" smtClean="0"/>
              <a:t>work</a:t>
            </a:r>
            <a:r>
              <a:rPr lang="cs-CZ" dirty="0" smtClean="0"/>
              <a:t> to</a:t>
            </a:r>
            <a:r>
              <a:rPr lang="cs-CZ" i="1" dirty="0" smtClean="0"/>
              <a:t> </a:t>
            </a:r>
            <a:r>
              <a:rPr lang="cs-CZ" i="1" dirty="0" err="1" smtClean="0"/>
              <a:t>conductor</a:t>
            </a:r>
            <a:endParaRPr lang="cs-CZ" i="1" dirty="0" smtClean="0"/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locati</a:t>
            </a:r>
            <a:r>
              <a:rPr lang="cs-CZ" i="1" dirty="0" smtClean="0"/>
              <a:t>, a. </a:t>
            </a:r>
            <a:r>
              <a:rPr lang="cs-CZ" i="1" dirty="0" err="1" smtClean="0"/>
              <a:t>conducti</a:t>
            </a:r>
            <a:endParaRPr lang="cs-CZ" i="1" dirty="0" smtClean="0"/>
          </a:p>
          <a:p>
            <a:pPr algn="just"/>
            <a:r>
              <a:rPr lang="cs-CZ" i="1" dirty="0" smtClean="0"/>
              <a:t>L. c. </a:t>
            </a:r>
            <a:r>
              <a:rPr lang="cs-CZ" i="1" dirty="0" err="1" smtClean="0"/>
              <a:t>rei</a:t>
            </a:r>
            <a:r>
              <a:rPr lang="cs-CZ" i="1" dirty="0" smtClean="0"/>
              <a:t> (</a:t>
            </a:r>
            <a:r>
              <a:rPr lang="cs-CZ" i="1" dirty="0" err="1" smtClean="0"/>
              <a:t>conductor</a:t>
            </a:r>
            <a:r>
              <a:rPr lang="cs-CZ" i="1" dirty="0" smtClean="0"/>
              <a:t> </a:t>
            </a:r>
            <a:r>
              <a:rPr lang="cs-CZ" dirty="0" err="1" smtClean="0"/>
              <a:t>pays</a:t>
            </a:r>
            <a:r>
              <a:rPr lang="cs-CZ" dirty="0" smtClean="0"/>
              <a:t> rent</a:t>
            </a:r>
            <a:r>
              <a:rPr lang="cs-CZ" i="1" dirty="0" smtClean="0"/>
              <a:t>)</a:t>
            </a:r>
          </a:p>
          <a:p>
            <a:pPr lvl="1" algn="just"/>
            <a:r>
              <a:rPr lang="cs-CZ" i="1" dirty="0" err="1" smtClean="0"/>
              <a:t>Relocatio</a:t>
            </a:r>
            <a:r>
              <a:rPr lang="cs-CZ" i="1" dirty="0" smtClean="0"/>
              <a:t>/</a:t>
            </a:r>
            <a:r>
              <a:rPr lang="cs-CZ" i="1" dirty="0" err="1" smtClean="0"/>
              <a:t>reconductio</a:t>
            </a:r>
            <a:r>
              <a:rPr lang="cs-CZ" i="1" dirty="0" smtClean="0"/>
              <a:t> </a:t>
            </a:r>
            <a:r>
              <a:rPr lang="cs-CZ" i="1" dirty="0" err="1" smtClean="0"/>
              <a:t>tacita</a:t>
            </a:r>
            <a:endParaRPr lang="cs-CZ" i="1" dirty="0" smtClean="0"/>
          </a:p>
          <a:p>
            <a:pPr algn="just"/>
            <a:r>
              <a:rPr lang="cs-CZ" i="1" dirty="0" smtClean="0"/>
              <a:t>L. c. </a:t>
            </a:r>
            <a:r>
              <a:rPr lang="cs-CZ" i="1" dirty="0" err="1" smtClean="0"/>
              <a:t>operarum</a:t>
            </a:r>
            <a:r>
              <a:rPr lang="cs-CZ" i="1" dirty="0" smtClean="0"/>
              <a:t> (</a:t>
            </a:r>
            <a:r>
              <a:rPr lang="cs-CZ" i="1" dirty="0" err="1" smtClean="0"/>
              <a:t>locator</a:t>
            </a:r>
            <a:r>
              <a:rPr lang="cs-CZ" i="1" dirty="0" smtClean="0"/>
              <a:t> </a:t>
            </a:r>
            <a:r>
              <a:rPr lang="cs-CZ" dirty="0" err="1" smtClean="0"/>
              <a:t>works</a:t>
            </a:r>
            <a:r>
              <a:rPr lang="cs-CZ" dirty="0" smtClean="0"/>
              <a:t> in person</a:t>
            </a:r>
            <a:r>
              <a:rPr lang="cs-CZ" i="1" dirty="0" smtClean="0"/>
              <a:t>)</a:t>
            </a:r>
          </a:p>
          <a:p>
            <a:pPr algn="just"/>
            <a:r>
              <a:rPr lang="cs-CZ" i="1" dirty="0" smtClean="0"/>
              <a:t>L. c. </a:t>
            </a:r>
            <a:r>
              <a:rPr lang="cs-CZ" i="1" dirty="0" err="1" smtClean="0"/>
              <a:t>operis</a:t>
            </a:r>
            <a:r>
              <a:rPr lang="cs-CZ" i="1" dirty="0" smtClean="0"/>
              <a:t> (</a:t>
            </a:r>
            <a:r>
              <a:rPr lang="cs-CZ" i="1" dirty="0" err="1" smtClean="0"/>
              <a:t>locator</a:t>
            </a:r>
            <a:r>
              <a:rPr lang="cs-CZ" i="1" dirty="0" smtClean="0"/>
              <a:t> </a:t>
            </a:r>
            <a:r>
              <a:rPr lang="cs-CZ" dirty="0" err="1" smtClean="0"/>
              <a:t>orders</a:t>
            </a:r>
            <a:r>
              <a:rPr lang="cs-CZ" dirty="0" smtClean="0"/>
              <a:t> and </a:t>
            </a:r>
            <a:r>
              <a:rPr lang="cs-CZ" dirty="0" err="1" smtClean="0"/>
              <a:t>gives</a:t>
            </a:r>
            <a:r>
              <a:rPr lang="cs-CZ" dirty="0" smtClean="0"/>
              <a:t> </a:t>
            </a:r>
            <a:r>
              <a:rPr lang="cs-CZ" dirty="0" err="1" smtClean="0"/>
              <a:t>material</a:t>
            </a:r>
            <a:r>
              <a:rPr lang="cs-CZ" dirty="0" smtClean="0"/>
              <a:t>, </a:t>
            </a:r>
            <a:r>
              <a:rPr lang="cs-CZ" dirty="0" err="1" smtClean="0"/>
              <a:t>conductor</a:t>
            </a:r>
            <a:r>
              <a:rPr lang="cs-CZ" dirty="0" smtClean="0"/>
              <a:t> </a:t>
            </a:r>
            <a:r>
              <a:rPr lang="cs-CZ" dirty="0" err="1" smtClean="0"/>
              <a:t>assures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done</a:t>
            </a:r>
            <a:r>
              <a:rPr lang="cs-CZ" i="1" dirty="0" smtClean="0"/>
              <a:t>)</a:t>
            </a:r>
          </a:p>
          <a:p>
            <a:pPr lvl="1" algn="just"/>
            <a:r>
              <a:rPr lang="cs-CZ" i="1" dirty="0" smtClean="0"/>
              <a:t>Lex Rhodia de </a:t>
            </a:r>
            <a:r>
              <a:rPr lang="cs-CZ" i="1" dirty="0" err="1" smtClean="0"/>
              <a:t>iactu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jettison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836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277" y="553916"/>
            <a:ext cx="7083948" cy="228600"/>
          </a:xfrm>
        </p:spPr>
        <p:txBody>
          <a:bodyPr/>
          <a:lstStyle/>
          <a:p>
            <a:r>
              <a:rPr lang="cs-CZ" i="1" dirty="0" err="1" smtClean="0"/>
              <a:t>Societas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Partnership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782516"/>
            <a:ext cx="8082321" cy="4088422"/>
          </a:xfrm>
        </p:spPr>
        <p:txBody>
          <a:bodyPr/>
          <a:lstStyle/>
          <a:p>
            <a:pPr algn="just"/>
            <a:r>
              <a:rPr lang="cs-CZ" i="1" dirty="0" smtClean="0"/>
              <a:t>Not a </a:t>
            </a:r>
            <a:r>
              <a:rPr lang="cs-CZ" i="1" dirty="0" err="1" smtClean="0"/>
              <a:t>legal</a:t>
            </a:r>
            <a:r>
              <a:rPr lang="cs-CZ" i="1" dirty="0" smtClean="0"/>
              <a:t> person</a:t>
            </a:r>
          </a:p>
          <a:p>
            <a:pPr algn="just"/>
            <a:r>
              <a:rPr lang="cs-CZ" i="1" dirty="0" smtClean="0"/>
              <a:t>2+ </a:t>
            </a:r>
            <a:r>
              <a:rPr lang="cs-CZ" i="1" dirty="0" err="1" smtClean="0"/>
              <a:t>socii</a:t>
            </a:r>
            <a:r>
              <a:rPr lang="cs-CZ" i="1" dirty="0"/>
              <a:t> </a:t>
            </a:r>
            <a:r>
              <a:rPr lang="cs-CZ" dirty="0" err="1" smtClean="0"/>
              <a:t>share</a:t>
            </a:r>
            <a:r>
              <a:rPr lang="cs-CZ" dirty="0" smtClean="0"/>
              <a:t> </a:t>
            </a:r>
            <a:r>
              <a:rPr lang="cs-CZ" dirty="0" err="1" smtClean="0"/>
              <a:t>loss</a:t>
            </a:r>
            <a:r>
              <a:rPr lang="cs-CZ" dirty="0" smtClean="0"/>
              <a:t> and profit (not </a:t>
            </a:r>
            <a:r>
              <a:rPr lang="cs-CZ" i="1" dirty="0" err="1" smtClean="0"/>
              <a:t>societas</a:t>
            </a:r>
            <a:r>
              <a:rPr lang="cs-CZ" i="1" dirty="0" smtClean="0"/>
              <a:t> </a:t>
            </a:r>
            <a:r>
              <a:rPr lang="cs-CZ" i="1" dirty="0" err="1" smtClean="0"/>
              <a:t>leonina</a:t>
            </a:r>
            <a:r>
              <a:rPr lang="cs-CZ" dirty="0" smtClean="0"/>
              <a:t>)</a:t>
            </a:r>
          </a:p>
          <a:p>
            <a:pPr algn="just"/>
            <a:r>
              <a:rPr lang="cs-CZ" i="1" dirty="0" err="1" smtClean="0"/>
              <a:t>Societas</a:t>
            </a:r>
            <a:r>
              <a:rPr lang="cs-CZ" i="1" dirty="0" smtClean="0"/>
              <a:t> omnium </a:t>
            </a:r>
            <a:r>
              <a:rPr lang="cs-CZ" i="1" dirty="0" err="1" smtClean="0"/>
              <a:t>bonorum</a:t>
            </a:r>
            <a:r>
              <a:rPr lang="cs-CZ" i="1" dirty="0" smtClean="0"/>
              <a:t>/</a:t>
            </a:r>
            <a:r>
              <a:rPr lang="cs-CZ" i="1" dirty="0" err="1" smtClean="0"/>
              <a:t>unius</a:t>
            </a:r>
            <a:r>
              <a:rPr lang="cs-CZ" i="1" dirty="0" smtClean="0"/>
              <a:t> </a:t>
            </a:r>
            <a:r>
              <a:rPr lang="cs-CZ" i="1" dirty="0" err="1" smtClean="0"/>
              <a:t>rei</a:t>
            </a:r>
            <a:endParaRPr lang="cs-CZ" i="1" dirty="0" smtClean="0"/>
          </a:p>
          <a:p>
            <a:pPr algn="just"/>
            <a:r>
              <a:rPr lang="cs-CZ" dirty="0" err="1" smtClean="0"/>
              <a:t>Termination</a:t>
            </a:r>
            <a:r>
              <a:rPr lang="cs-CZ" dirty="0" smtClean="0"/>
              <a:t>:</a:t>
            </a:r>
          </a:p>
          <a:p>
            <a:pPr lvl="1" algn="just"/>
            <a:r>
              <a:rPr lang="cs-CZ" dirty="0" smtClean="0"/>
              <a:t>Ex </a:t>
            </a:r>
            <a:r>
              <a:rPr lang="cs-CZ" dirty="0" err="1" smtClean="0"/>
              <a:t>voluntate</a:t>
            </a:r>
            <a:r>
              <a:rPr lang="cs-CZ" dirty="0" smtClean="0"/>
              <a:t> (</a:t>
            </a:r>
            <a:r>
              <a:rPr lang="cs-CZ" dirty="0" err="1" smtClean="0"/>
              <a:t>agreement</a:t>
            </a:r>
            <a:r>
              <a:rPr lang="cs-CZ" dirty="0" smtClean="0"/>
              <a:t>,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elapses</a:t>
            </a:r>
            <a:r>
              <a:rPr lang="cs-CZ" dirty="0" smtClean="0"/>
              <a:t>, </a:t>
            </a:r>
            <a:r>
              <a:rPr lang="cs-CZ" dirty="0" err="1" smtClean="0"/>
              <a:t>partnership</a:t>
            </a:r>
            <a:r>
              <a:rPr lang="cs-CZ" dirty="0" smtClean="0"/>
              <a:t> </a:t>
            </a:r>
            <a:r>
              <a:rPr lang="cs-CZ" dirty="0" err="1" smtClean="0"/>
              <a:t>renounced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 smtClean="0"/>
              <a:t>Ex </a:t>
            </a:r>
            <a:r>
              <a:rPr lang="cs-CZ" dirty="0" err="1" smtClean="0"/>
              <a:t>rebus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aim</a:t>
            </a:r>
            <a:r>
              <a:rPr lang="cs-CZ" dirty="0" smtClean="0"/>
              <a:t> </a:t>
            </a:r>
            <a:r>
              <a:rPr lang="cs-CZ" dirty="0" err="1" smtClean="0"/>
              <a:t>achieved</a:t>
            </a:r>
            <a:r>
              <a:rPr lang="cs-CZ" dirty="0" smtClean="0"/>
              <a:t>/</a:t>
            </a:r>
            <a:r>
              <a:rPr lang="cs-CZ" dirty="0" err="1" smtClean="0"/>
              <a:t>achieving</a:t>
            </a:r>
            <a:r>
              <a:rPr lang="cs-CZ" dirty="0" smtClean="0"/>
              <a:t> </a:t>
            </a:r>
            <a:r>
              <a:rPr lang="cs-CZ" dirty="0" err="1" smtClean="0"/>
              <a:t>impossible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 smtClean="0"/>
              <a:t>Ex </a:t>
            </a:r>
            <a:r>
              <a:rPr lang="cs-CZ" dirty="0" err="1" smtClean="0"/>
              <a:t>personis</a:t>
            </a:r>
            <a:r>
              <a:rPr lang="cs-CZ" dirty="0" smtClean="0"/>
              <a:t> (</a:t>
            </a:r>
            <a:r>
              <a:rPr lang="cs-CZ" dirty="0" err="1" smtClean="0"/>
              <a:t>death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 smtClean="0"/>
              <a:t>Ex </a:t>
            </a:r>
            <a:r>
              <a:rPr lang="cs-CZ" dirty="0" err="1" smtClean="0"/>
              <a:t>actione</a:t>
            </a:r>
            <a:r>
              <a:rPr lang="cs-CZ" dirty="0" smtClean="0"/>
              <a:t> (a. pro </a:t>
            </a:r>
            <a:r>
              <a:rPr lang="cs-CZ" dirty="0" err="1" smtClean="0"/>
              <a:t>socio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 err="1" smtClean="0"/>
              <a:t>Bankruptcy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partner (</a:t>
            </a:r>
            <a:r>
              <a:rPr lang="cs-CZ" dirty="0" err="1" smtClean="0"/>
              <a:t>under</a:t>
            </a:r>
            <a:r>
              <a:rPr lang="cs-CZ" dirty="0"/>
              <a:t> </a:t>
            </a:r>
            <a:r>
              <a:rPr lang="cs-CZ" dirty="0" err="1" smtClean="0"/>
              <a:t>Justinian</a:t>
            </a:r>
            <a:r>
              <a:rPr lang="cs-CZ" dirty="0" smtClean="0"/>
              <a:t>)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097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Mandatum</a:t>
            </a:r>
            <a:r>
              <a:rPr lang="cs-CZ" i="1" dirty="0" smtClean="0"/>
              <a:t> (</a:t>
            </a:r>
            <a:r>
              <a:rPr lang="cs-CZ" dirty="0" err="1" smtClean="0"/>
              <a:t>Mandate</a:t>
            </a:r>
            <a:r>
              <a:rPr lang="cs-CZ" i="1" dirty="0" smtClean="0"/>
              <a:t>)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7923" y="1090246"/>
            <a:ext cx="8906607" cy="3780691"/>
          </a:xfrm>
        </p:spPr>
        <p:txBody>
          <a:bodyPr/>
          <a:lstStyle/>
          <a:p>
            <a:pPr algn="just"/>
            <a:r>
              <a:rPr lang="cs-CZ" i="1" dirty="0" smtClean="0"/>
              <a:t>No </a:t>
            </a:r>
            <a:r>
              <a:rPr lang="cs-CZ" i="1" dirty="0" err="1" smtClean="0"/>
              <a:t>payment</a:t>
            </a:r>
            <a:r>
              <a:rPr lang="cs-CZ" i="1" dirty="0" smtClean="0"/>
              <a:t> (but </a:t>
            </a:r>
            <a:r>
              <a:rPr lang="cs-CZ" dirty="0" err="1" smtClean="0"/>
              <a:t>honorarium</a:t>
            </a:r>
            <a:r>
              <a:rPr lang="cs-CZ" i="1" dirty="0" smtClean="0"/>
              <a:t> </a:t>
            </a:r>
            <a:r>
              <a:rPr lang="cs-CZ" i="1" dirty="0" err="1" smtClean="0"/>
              <a:t>can</a:t>
            </a:r>
            <a:r>
              <a:rPr lang="cs-CZ" i="1" dirty="0" smtClean="0"/>
              <a:t> </a:t>
            </a:r>
            <a:r>
              <a:rPr lang="cs-CZ" i="1" dirty="0" err="1" smtClean="0"/>
              <a:t>be</a:t>
            </a:r>
            <a:r>
              <a:rPr lang="cs-CZ" i="1" dirty="0" smtClean="0"/>
              <a:t> </a:t>
            </a:r>
            <a:r>
              <a:rPr lang="cs-CZ" i="1" dirty="0" err="1" smtClean="0"/>
              <a:t>enforced</a:t>
            </a:r>
            <a:r>
              <a:rPr lang="cs-CZ" i="1" dirty="0" smtClean="0"/>
              <a:t> via </a:t>
            </a:r>
            <a:r>
              <a:rPr lang="cs-CZ" dirty="0" smtClean="0"/>
              <a:t>a. in </a:t>
            </a:r>
            <a:r>
              <a:rPr lang="cs-CZ" dirty="0" err="1" smtClean="0"/>
              <a:t>factum</a:t>
            </a:r>
            <a:r>
              <a:rPr lang="cs-CZ" i="1" dirty="0" smtClean="0"/>
              <a:t>)</a:t>
            </a:r>
          </a:p>
          <a:p>
            <a:pPr algn="just"/>
            <a:r>
              <a:rPr lang="cs-CZ" i="1" dirty="0" err="1" smtClean="0"/>
              <a:t>Mandatum</a:t>
            </a:r>
            <a:r>
              <a:rPr lang="cs-CZ" i="1" dirty="0" smtClean="0"/>
              <a:t> mea/</a:t>
            </a:r>
            <a:r>
              <a:rPr lang="cs-CZ" i="1" dirty="0" err="1" smtClean="0"/>
              <a:t>alinei</a:t>
            </a:r>
            <a:r>
              <a:rPr lang="cs-CZ" i="1" dirty="0" smtClean="0"/>
              <a:t> </a:t>
            </a:r>
            <a:r>
              <a:rPr lang="cs-CZ" i="1" dirty="0" err="1" smtClean="0"/>
              <a:t>gratia</a:t>
            </a:r>
            <a:r>
              <a:rPr lang="cs-CZ" i="1" dirty="0" smtClean="0"/>
              <a:t>, </a:t>
            </a:r>
            <a:r>
              <a:rPr lang="cs-CZ" dirty="0" smtClean="0"/>
              <a:t>not</a:t>
            </a:r>
            <a:r>
              <a:rPr lang="cs-CZ" i="1" dirty="0" smtClean="0"/>
              <a:t> </a:t>
            </a:r>
            <a:r>
              <a:rPr lang="cs-CZ" i="1" dirty="0" err="1" smtClean="0"/>
              <a:t>tua</a:t>
            </a:r>
            <a:r>
              <a:rPr lang="cs-CZ" i="1" dirty="0" smtClean="0"/>
              <a:t> </a:t>
            </a:r>
            <a:r>
              <a:rPr lang="cs-CZ" i="1" dirty="0" err="1" smtClean="0"/>
              <a:t>gratia</a:t>
            </a:r>
            <a:r>
              <a:rPr lang="cs-CZ" i="1" dirty="0" smtClean="0"/>
              <a:t>, </a:t>
            </a:r>
            <a:r>
              <a:rPr lang="cs-CZ" dirty="0" smtClean="0"/>
              <a:t>not</a:t>
            </a:r>
            <a:r>
              <a:rPr lang="cs-CZ" i="1" dirty="0" smtClean="0"/>
              <a:t> post </a:t>
            </a:r>
            <a:r>
              <a:rPr lang="cs-CZ" i="1" dirty="0" err="1" smtClean="0"/>
              <a:t>mortem</a:t>
            </a:r>
            <a:endParaRPr lang="cs-CZ" i="1" dirty="0" smtClean="0"/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mandati</a:t>
            </a:r>
            <a:r>
              <a:rPr lang="cs-CZ" i="1" dirty="0" smtClean="0"/>
              <a:t> </a:t>
            </a:r>
            <a:r>
              <a:rPr lang="cs-CZ" i="1" dirty="0" err="1" smtClean="0"/>
              <a:t>directa</a:t>
            </a:r>
            <a:r>
              <a:rPr lang="cs-CZ" i="1" dirty="0" smtClean="0"/>
              <a:t>/</a:t>
            </a:r>
            <a:r>
              <a:rPr lang="cs-CZ" i="1" dirty="0" err="1" smtClean="0"/>
              <a:t>contraria</a:t>
            </a:r>
            <a:endParaRPr lang="cs-CZ" i="1" dirty="0" smtClean="0"/>
          </a:p>
          <a:p>
            <a:pPr algn="just"/>
            <a:endParaRPr lang="cs-CZ" i="1" dirty="0" smtClean="0"/>
          </a:p>
          <a:p>
            <a:pPr algn="just"/>
            <a:r>
              <a:rPr lang="cs-CZ" i="1" dirty="0" err="1" smtClean="0"/>
              <a:t>Mandatum</a:t>
            </a:r>
            <a:r>
              <a:rPr lang="cs-CZ" i="1" dirty="0" smtClean="0"/>
              <a:t> </a:t>
            </a:r>
            <a:r>
              <a:rPr lang="cs-CZ" i="1" dirty="0" err="1" smtClean="0"/>
              <a:t>qualificatum</a:t>
            </a:r>
            <a:r>
              <a:rPr lang="cs-CZ" i="1" dirty="0"/>
              <a:t> 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connected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i="1" dirty="0" err="1" smtClean="0"/>
              <a:t>mutuum</a:t>
            </a:r>
            <a:r>
              <a:rPr lang="cs-CZ" dirty="0" smtClean="0"/>
              <a:t>, but not </a:t>
            </a:r>
            <a:r>
              <a:rPr lang="cs-CZ" dirty="0" err="1" smtClean="0"/>
              <a:t>accessorial</a:t>
            </a:r>
            <a:r>
              <a:rPr lang="cs-CZ" dirty="0" smtClean="0"/>
              <a:t> </a:t>
            </a:r>
            <a:r>
              <a:rPr lang="cs-CZ" dirty="0" err="1" smtClean="0"/>
              <a:t>unlike</a:t>
            </a:r>
            <a:r>
              <a:rPr lang="cs-CZ" dirty="0" smtClean="0"/>
              <a:t> </a:t>
            </a:r>
            <a:r>
              <a:rPr lang="cs-CZ" i="1" dirty="0" err="1" smtClean="0"/>
              <a:t>fideiussio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056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smtClean="0"/>
              <a:t>Quasi </a:t>
            </a:r>
            <a:r>
              <a:rPr lang="cs-CZ" i="1" dirty="0" err="1" smtClean="0"/>
              <a:t>contracts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Legatum</a:t>
            </a:r>
            <a:r>
              <a:rPr lang="cs-CZ" i="1" dirty="0" smtClean="0"/>
              <a:t> per </a:t>
            </a:r>
            <a:r>
              <a:rPr lang="cs-CZ" i="1" dirty="0" err="1" smtClean="0"/>
              <a:t>damnationem</a:t>
            </a:r>
            <a:r>
              <a:rPr lang="cs-CZ" i="1" dirty="0" smtClean="0"/>
              <a:t>/</a:t>
            </a:r>
            <a:r>
              <a:rPr lang="cs-CZ" i="1" dirty="0" err="1" smtClean="0"/>
              <a:t>sinendi</a:t>
            </a:r>
            <a:r>
              <a:rPr lang="cs-CZ" i="1" dirty="0" smtClean="0"/>
              <a:t> </a:t>
            </a:r>
            <a:r>
              <a:rPr lang="cs-CZ" i="1" dirty="0" err="1" smtClean="0"/>
              <a:t>modo</a:t>
            </a:r>
            <a:endParaRPr lang="cs-CZ" i="1" dirty="0" smtClean="0"/>
          </a:p>
          <a:p>
            <a:pPr algn="just"/>
            <a:r>
              <a:rPr lang="cs-CZ" i="1" dirty="0" err="1" smtClean="0"/>
              <a:t>Negotiorum</a:t>
            </a:r>
            <a:r>
              <a:rPr lang="cs-CZ" i="1" dirty="0" smtClean="0"/>
              <a:t> </a:t>
            </a:r>
            <a:r>
              <a:rPr lang="cs-CZ" i="1" dirty="0" err="1" smtClean="0"/>
              <a:t>gestio</a:t>
            </a:r>
            <a:endParaRPr lang="cs-CZ" i="1" dirty="0" smtClean="0"/>
          </a:p>
          <a:p>
            <a:pPr lvl="1" algn="just"/>
            <a:r>
              <a:rPr lang="cs-CZ" i="1" dirty="0" smtClean="0"/>
              <a:t>A. </a:t>
            </a:r>
            <a:r>
              <a:rPr lang="cs-CZ" i="1" dirty="0" err="1" smtClean="0"/>
              <a:t>negotiorum</a:t>
            </a:r>
            <a:r>
              <a:rPr lang="cs-CZ" i="1" dirty="0" smtClean="0"/>
              <a:t> </a:t>
            </a:r>
            <a:r>
              <a:rPr lang="cs-CZ" i="1" dirty="0" err="1" smtClean="0"/>
              <a:t>gestorum</a:t>
            </a:r>
            <a:r>
              <a:rPr lang="cs-CZ" i="1" dirty="0" smtClean="0"/>
              <a:t> </a:t>
            </a:r>
            <a:r>
              <a:rPr lang="cs-CZ" i="1" dirty="0" err="1" smtClean="0"/>
              <a:t>directa</a:t>
            </a:r>
            <a:r>
              <a:rPr lang="cs-CZ" i="1" dirty="0" smtClean="0"/>
              <a:t>/</a:t>
            </a:r>
            <a:r>
              <a:rPr lang="cs-CZ" i="1" dirty="0" err="1" smtClean="0"/>
              <a:t>contraria</a:t>
            </a:r>
            <a:endParaRPr lang="cs-CZ" i="1" dirty="0" smtClean="0"/>
          </a:p>
          <a:p>
            <a:pPr algn="just"/>
            <a:r>
              <a:rPr lang="cs-CZ" i="1" dirty="0" err="1" smtClean="0"/>
              <a:t>Votum</a:t>
            </a:r>
            <a:r>
              <a:rPr lang="cs-CZ" i="1" dirty="0" smtClean="0"/>
              <a:t> (</a:t>
            </a:r>
            <a:r>
              <a:rPr lang="cs-CZ" i="1" dirty="0" err="1" smtClean="0"/>
              <a:t>see</a:t>
            </a:r>
            <a:r>
              <a:rPr lang="cs-CZ" i="1" dirty="0" smtClean="0"/>
              <a:t> VSLM),…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49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Are </a:t>
            </a:r>
            <a:r>
              <a:rPr lang="cs-CZ" dirty="0" err="1"/>
              <a:t>T</a:t>
            </a:r>
            <a:r>
              <a:rPr lang="cs-CZ" dirty="0" err="1" smtClean="0"/>
              <a:t>here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r"/>
            <a:r>
              <a:rPr lang="cs-CZ" dirty="0" smtClean="0"/>
              <a:t>… </a:t>
            </a:r>
            <a:r>
              <a:rPr lang="cs-CZ" dirty="0" err="1" smtClean="0"/>
              <a:t>if</a:t>
            </a:r>
            <a:r>
              <a:rPr lang="cs-CZ" dirty="0" smtClean="0"/>
              <a:t> not, </a:t>
            </a:r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 smtClean="0"/>
              <a:t>attention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36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law_sablona_16×9_en</Template>
  <TotalTime>309</TotalTime>
  <Words>354</Words>
  <Application>Microsoft Office PowerPoint</Application>
  <PresentationFormat>Předvádění na obrazovce (16:9)</PresentationFormat>
  <Paragraphs>78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mu_sablona_4×3_cz</vt:lpstr>
      <vt:lpstr>Contracts – Part II: Consensual Contracts, Quasi-Contracts</vt:lpstr>
      <vt:lpstr>Division of Contracts</vt:lpstr>
      <vt:lpstr>Consensual Contracts</vt:lpstr>
      <vt:lpstr>Emptio venditio</vt:lpstr>
      <vt:lpstr>Locatio conductio (Letting and Hiring)</vt:lpstr>
      <vt:lpstr>Societas (Partnership)</vt:lpstr>
      <vt:lpstr>Mandatum (Mandate)</vt:lpstr>
      <vt:lpstr>Quasi contracts</vt:lpstr>
      <vt:lpstr>Are There Any Questions?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 Černoch</dc:creator>
  <cp:lastModifiedBy>Radek Černoch</cp:lastModifiedBy>
  <cp:revision>56</cp:revision>
  <cp:lastPrinted>1601-01-01T00:00:00Z</cp:lastPrinted>
  <dcterms:created xsi:type="dcterms:W3CDTF">2017-10-04T09:46:34Z</dcterms:created>
  <dcterms:modified xsi:type="dcterms:W3CDTF">2017-12-06T10:57:31Z</dcterms:modified>
</cp:coreProperties>
</file>