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9" r:id="rId3"/>
    <p:sldId id="271" r:id="rId4"/>
    <p:sldId id="272" r:id="rId5"/>
    <p:sldId id="273" r:id="rId6"/>
    <p:sldId id="274" r:id="rId7"/>
    <p:sldId id="275" r:id="rId8"/>
    <p:sldId id="277" r:id="rId9"/>
    <p:sldId id="278" r:id="rId10"/>
    <p:sldId id="262" r:id="rId11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  <p15:guide id="11" pos="2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09" d="100"/>
          <a:sy n="109" d="100"/>
        </p:scale>
        <p:origin x="126" y="528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  <p:guide pos="26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6" d="100"/>
          <a:sy n="126" d="100"/>
        </p:scale>
        <p:origin x="-4824" y="-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3152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1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50901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2" y="1514475"/>
            <a:ext cx="5026025" cy="3080148"/>
          </a:xfrm>
        </p:spPr>
        <p:txBody>
          <a:bodyPr/>
          <a:lstStyle>
            <a:lvl1pPr>
              <a:defRPr sz="3200"/>
            </a:lvl1pPr>
            <a:lvl2pPr marL="895350" indent="-358775">
              <a:buSzPct val="100000"/>
              <a:defRPr sz="2800"/>
            </a:lvl2pPr>
            <a:lvl3pPr marL="1254125" indent="-358775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1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900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5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buSzPct val="100000"/>
              <a:defRPr/>
            </a:lvl2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90" y="844155"/>
            <a:ext cx="1703387" cy="375523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5"/>
            <a:ext cx="6037861" cy="3755231"/>
          </a:xfrm>
        </p:spPr>
        <p:txBody>
          <a:bodyPr vert="eaVert"/>
          <a:lstStyle>
            <a:lvl2pPr>
              <a:buSzPct val="100000"/>
              <a:defRPr/>
            </a:lvl2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0" y="1514475"/>
            <a:ext cx="8082321" cy="3082529"/>
          </a:xfrm>
        </p:spPr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2pPr>
            <a:lvl3pPr marL="12573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4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90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70" y="1514476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7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20" y="1514476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4" y="2204051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6"/>
            <a:ext cx="3876944" cy="3082925"/>
          </a:xfrm>
        </p:spPr>
        <p:txBody>
          <a:bodyPr/>
          <a:lstStyle>
            <a:lvl1pPr>
              <a:defRPr sz="2800"/>
            </a:lvl1pPr>
            <a:lvl2pPr marL="742950" indent="-296863">
              <a:buSzPct val="100000"/>
              <a:defRPr sz="2400"/>
            </a:lvl2pPr>
            <a:lvl3pPr>
              <a:defRPr sz="2000"/>
            </a:lvl3pPr>
            <a:lvl4pPr marL="1600200" indent="-228600"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6"/>
            <a:ext cx="3876944" cy="3082925"/>
          </a:xfrm>
        </p:spPr>
        <p:txBody>
          <a:bodyPr/>
          <a:lstStyle>
            <a:lvl1pPr>
              <a:defRPr sz="2800"/>
            </a:lvl1pPr>
            <a:lvl2pPr>
              <a:buSzPct val="100000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9" y="1514475"/>
            <a:ext cx="8091487" cy="308014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50709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9" y="1514475"/>
            <a:ext cx="8091487" cy="308014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05567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90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90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1200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4" r:id="rId4"/>
    <p:sldLayoutId id="2147483663" r:id="rId5"/>
    <p:sldLayoutId id="2147483665" r:id="rId6"/>
    <p:sldLayoutId id="2147483672" r:id="rId7"/>
    <p:sldLayoutId id="2147483671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" y="1792166"/>
            <a:ext cx="9144000" cy="1997869"/>
          </a:xfrm>
        </p:spPr>
        <p:txBody>
          <a:bodyPr/>
          <a:lstStyle/>
          <a:p>
            <a:pPr algn="ctr"/>
            <a:r>
              <a:rPr lang="en-US" dirty="0"/>
              <a:t>Juridical Acts and Procedural Law</a:t>
            </a:r>
            <a:endParaRPr lang="cs-CZ" dirty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4686300"/>
            <a:ext cx="9144000" cy="342900"/>
          </a:xfrm>
        </p:spPr>
        <p:txBody>
          <a:bodyPr/>
          <a:lstStyle/>
          <a:p>
            <a:pPr algn="ctr"/>
            <a:r>
              <a:rPr lang="cs-CZ" altLang="cs-CZ" dirty="0" smtClean="0"/>
              <a:t>JUDr. Mgr. Radek Černoch, Ph.D., </a:t>
            </a:r>
            <a:r>
              <a:rPr lang="en-US" altLang="cs-CZ" dirty="0"/>
              <a:t>Department of the History of the State and Law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Are </a:t>
            </a:r>
            <a:r>
              <a:rPr lang="cs-CZ" dirty="0" err="1"/>
              <a:t>T</a:t>
            </a:r>
            <a:r>
              <a:rPr lang="cs-CZ" dirty="0" err="1" smtClean="0"/>
              <a:t>here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algn="r"/>
            <a:r>
              <a:rPr lang="cs-CZ" dirty="0" smtClean="0"/>
              <a:t>… </a:t>
            </a:r>
            <a:r>
              <a:rPr lang="cs-CZ" dirty="0" err="1" smtClean="0"/>
              <a:t>if</a:t>
            </a:r>
            <a:r>
              <a:rPr lang="cs-CZ" dirty="0" smtClean="0"/>
              <a:t> not, </a:t>
            </a:r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 smtClean="0"/>
              <a:t>attention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366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Negotium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 smtClean="0"/>
          </a:p>
          <a:p>
            <a:endParaRPr lang="cs-CZ" altLang="cs-CZ" dirty="0" smtClean="0"/>
          </a:p>
          <a:p>
            <a:r>
              <a:rPr lang="cs-CZ" altLang="cs-CZ" dirty="0" err="1" smtClean="0"/>
              <a:t>Juridical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act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legal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act</a:t>
            </a:r>
            <a:r>
              <a:rPr lang="cs-CZ" altLang="cs-CZ" dirty="0" smtClean="0"/>
              <a:t>, </a:t>
            </a:r>
            <a:r>
              <a:rPr lang="cs-CZ" altLang="cs-CZ" i="1" dirty="0" err="1" smtClean="0"/>
              <a:t>negozio</a:t>
            </a:r>
            <a:r>
              <a:rPr lang="cs-CZ" altLang="cs-CZ" i="1" dirty="0" smtClean="0"/>
              <a:t>,</a:t>
            </a:r>
            <a:r>
              <a:rPr lang="cs-CZ" altLang="cs-CZ" dirty="0" smtClean="0"/>
              <a:t> </a:t>
            </a:r>
            <a:r>
              <a:rPr lang="cs-CZ" altLang="cs-CZ" i="1" dirty="0" err="1" smtClean="0"/>
              <a:t>Rechtsgeschäft</a:t>
            </a:r>
            <a:r>
              <a:rPr lang="cs-CZ" altLang="cs-CZ" dirty="0" smtClean="0"/>
              <a:t>,…</a:t>
            </a:r>
          </a:p>
          <a:p>
            <a:endParaRPr lang="cs-CZ" altLang="cs-CZ" dirty="0"/>
          </a:p>
          <a:p>
            <a:r>
              <a:rPr lang="cs-CZ" altLang="cs-CZ" dirty="0"/>
              <a:t>vs. </a:t>
            </a:r>
            <a:r>
              <a:rPr lang="cs-CZ" altLang="cs-CZ" i="1" dirty="0" err="1" smtClean="0"/>
              <a:t>otium</a:t>
            </a:r>
            <a:endParaRPr lang="cs-CZ" altLang="cs-CZ" dirty="0" smtClean="0"/>
          </a:p>
          <a:p>
            <a:endParaRPr lang="cs-CZ" alt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292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i="1" dirty="0" err="1" smtClean="0"/>
              <a:t>negotium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 dirty="0" err="1" smtClean="0"/>
              <a:t>regarding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property</a:t>
            </a:r>
            <a:r>
              <a:rPr lang="cs-CZ" altLang="cs-CZ" i="1" dirty="0" smtClean="0"/>
              <a:t> X </a:t>
            </a:r>
            <a:r>
              <a:rPr lang="cs-CZ" altLang="cs-CZ" i="1" dirty="0" err="1" smtClean="0"/>
              <a:t>regarding</a:t>
            </a:r>
            <a:r>
              <a:rPr lang="cs-CZ" altLang="cs-CZ" i="1" dirty="0" smtClean="0"/>
              <a:t> person</a:t>
            </a:r>
          </a:p>
          <a:p>
            <a:r>
              <a:rPr lang="cs-CZ" altLang="cs-CZ" i="1" dirty="0" err="1" smtClean="0"/>
              <a:t>formal</a:t>
            </a:r>
            <a:r>
              <a:rPr lang="cs-CZ" altLang="cs-CZ" i="1" dirty="0" smtClean="0"/>
              <a:t> X </a:t>
            </a:r>
            <a:r>
              <a:rPr lang="cs-CZ" altLang="cs-CZ" i="1" dirty="0" err="1" smtClean="0"/>
              <a:t>informal</a:t>
            </a:r>
            <a:endParaRPr lang="cs-CZ" altLang="cs-CZ" i="1" dirty="0" smtClean="0"/>
          </a:p>
          <a:p>
            <a:r>
              <a:rPr lang="cs-CZ" altLang="cs-CZ" i="1" dirty="0" err="1" smtClean="0"/>
              <a:t>abstract</a:t>
            </a:r>
            <a:r>
              <a:rPr lang="cs-CZ" altLang="cs-CZ" i="1" dirty="0" smtClean="0"/>
              <a:t> X </a:t>
            </a:r>
            <a:r>
              <a:rPr lang="cs-CZ" altLang="cs-CZ" i="1" dirty="0" err="1" smtClean="0"/>
              <a:t>causal</a:t>
            </a:r>
            <a:endParaRPr lang="cs-CZ" altLang="cs-CZ" i="1" dirty="0" smtClean="0"/>
          </a:p>
          <a:p>
            <a:r>
              <a:rPr lang="cs-CZ" altLang="cs-CZ" i="1" dirty="0" smtClean="0"/>
              <a:t>inter </a:t>
            </a:r>
            <a:r>
              <a:rPr lang="cs-CZ" altLang="cs-CZ" i="1" dirty="0" err="1" smtClean="0"/>
              <a:t>vivos</a:t>
            </a:r>
            <a:r>
              <a:rPr lang="cs-CZ" altLang="cs-CZ" i="1" dirty="0" smtClean="0"/>
              <a:t> X </a:t>
            </a:r>
            <a:r>
              <a:rPr lang="cs-CZ" altLang="cs-CZ" i="1" dirty="0" err="1" smtClean="0"/>
              <a:t>mortis</a:t>
            </a:r>
            <a:r>
              <a:rPr lang="cs-CZ" altLang="cs-CZ" i="1" dirty="0" smtClean="0"/>
              <a:t> causa</a:t>
            </a:r>
          </a:p>
          <a:p>
            <a:r>
              <a:rPr lang="cs-CZ" altLang="cs-CZ" i="1" dirty="0" err="1" smtClean="0"/>
              <a:t>onerous</a:t>
            </a:r>
            <a:r>
              <a:rPr lang="cs-CZ" altLang="cs-CZ" i="1" dirty="0" smtClean="0"/>
              <a:t> X </a:t>
            </a:r>
            <a:r>
              <a:rPr lang="cs-CZ" altLang="cs-CZ" i="1" dirty="0" err="1" smtClean="0"/>
              <a:t>lucrative</a:t>
            </a:r>
            <a:endParaRPr lang="cs-CZ" altLang="cs-CZ" i="1" dirty="0" smtClean="0"/>
          </a:p>
          <a:p>
            <a:r>
              <a:rPr lang="cs-CZ" altLang="cs-CZ" i="1" dirty="0" err="1" smtClean="0"/>
              <a:t>unilateral</a:t>
            </a:r>
            <a:r>
              <a:rPr lang="cs-CZ" altLang="cs-CZ" i="1" dirty="0" smtClean="0"/>
              <a:t> X </a:t>
            </a:r>
            <a:r>
              <a:rPr lang="cs-CZ" altLang="cs-CZ" i="1" dirty="0" err="1" smtClean="0"/>
              <a:t>bi</a:t>
            </a:r>
            <a:r>
              <a:rPr lang="cs-CZ" altLang="cs-CZ" i="1" dirty="0" smtClean="0"/>
              <a:t>(</a:t>
            </a:r>
            <a:r>
              <a:rPr lang="cs-CZ" altLang="cs-CZ" i="1" dirty="0" err="1" smtClean="0"/>
              <a:t>or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multi</a:t>
            </a:r>
            <a:r>
              <a:rPr lang="cs-CZ" altLang="cs-CZ" i="1" dirty="0" smtClean="0"/>
              <a:t>)</a:t>
            </a:r>
            <a:r>
              <a:rPr lang="cs-CZ" altLang="cs-CZ" i="1" dirty="0" err="1" smtClean="0"/>
              <a:t>lateral</a:t>
            </a:r>
            <a:endParaRPr lang="cs-CZ" altLang="cs-CZ" i="1" dirty="0" smtClean="0"/>
          </a:p>
          <a:p>
            <a:r>
              <a:rPr lang="cs-CZ" altLang="cs-CZ" i="1" dirty="0" err="1" smtClean="0"/>
              <a:t>iuris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civilis</a:t>
            </a:r>
            <a:r>
              <a:rPr lang="cs-CZ" altLang="cs-CZ" i="1" dirty="0" smtClean="0"/>
              <a:t> X </a:t>
            </a:r>
            <a:r>
              <a:rPr lang="cs-CZ" altLang="cs-CZ" i="1" dirty="0" err="1" smtClean="0"/>
              <a:t>iuris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honorarii</a:t>
            </a:r>
            <a:endParaRPr lang="cs-CZ" alt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775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56238" y="545122"/>
            <a:ext cx="7039987" cy="211015"/>
          </a:xfrm>
        </p:spPr>
        <p:txBody>
          <a:bodyPr/>
          <a:lstStyle/>
          <a:p>
            <a:r>
              <a:rPr lang="cs-CZ" dirty="0" err="1" smtClean="0"/>
              <a:t>Contents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i="1" dirty="0" err="1" smtClean="0"/>
              <a:t>negotium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756136"/>
            <a:ext cx="8082321" cy="4387363"/>
          </a:xfrm>
        </p:spPr>
        <p:txBody>
          <a:bodyPr/>
          <a:lstStyle/>
          <a:p>
            <a:r>
              <a:rPr lang="cs-CZ" altLang="cs-CZ" sz="2000" i="1" dirty="0" err="1" smtClean="0"/>
              <a:t>Essentialia</a:t>
            </a:r>
            <a:endParaRPr lang="cs-CZ" altLang="cs-CZ" sz="2000" i="1" dirty="0" smtClean="0"/>
          </a:p>
          <a:p>
            <a:r>
              <a:rPr lang="cs-CZ" altLang="cs-CZ" sz="2000" i="1" dirty="0" err="1" smtClean="0"/>
              <a:t>Naturalia</a:t>
            </a:r>
            <a:endParaRPr lang="cs-CZ" altLang="cs-CZ" sz="2000" i="1" dirty="0" smtClean="0"/>
          </a:p>
          <a:p>
            <a:r>
              <a:rPr lang="cs-CZ" altLang="cs-CZ" sz="2000" i="1" dirty="0" err="1" smtClean="0"/>
              <a:t>Accidentalia</a:t>
            </a:r>
            <a:endParaRPr lang="cs-CZ" altLang="cs-CZ" sz="2000" i="1" dirty="0" smtClean="0"/>
          </a:p>
          <a:p>
            <a:pPr lvl="1"/>
            <a:r>
              <a:rPr lang="cs-CZ" altLang="cs-CZ" sz="2000" i="1" dirty="0" err="1" smtClean="0"/>
              <a:t>condicio</a:t>
            </a:r>
            <a:endParaRPr lang="cs-CZ" altLang="cs-CZ" sz="2000" i="1" dirty="0" smtClean="0"/>
          </a:p>
          <a:p>
            <a:pPr lvl="2"/>
            <a:r>
              <a:rPr lang="cs-CZ" altLang="cs-CZ" sz="2000" i="1" dirty="0" err="1" smtClean="0"/>
              <a:t>suspensiva</a:t>
            </a:r>
            <a:endParaRPr lang="cs-CZ" altLang="cs-CZ" sz="2000" i="1" dirty="0" smtClean="0"/>
          </a:p>
          <a:p>
            <a:pPr lvl="2"/>
            <a:r>
              <a:rPr lang="cs-CZ" altLang="cs-CZ" sz="2000" i="1" dirty="0" err="1" smtClean="0"/>
              <a:t>resolutiva</a:t>
            </a:r>
            <a:endParaRPr lang="cs-CZ" altLang="cs-CZ" sz="2000" i="1" dirty="0" smtClean="0"/>
          </a:p>
          <a:p>
            <a:pPr lvl="1"/>
            <a:r>
              <a:rPr lang="cs-CZ" altLang="cs-CZ" sz="2000" i="1" dirty="0" err="1" smtClean="0"/>
              <a:t>dies</a:t>
            </a:r>
            <a:endParaRPr lang="cs-CZ" altLang="cs-CZ" sz="2000" i="1" dirty="0" smtClean="0"/>
          </a:p>
          <a:p>
            <a:pPr lvl="2"/>
            <a:r>
              <a:rPr lang="cs-CZ" altLang="cs-CZ" sz="2000" i="1" dirty="0" smtClean="0"/>
              <a:t>a quo</a:t>
            </a:r>
          </a:p>
          <a:p>
            <a:pPr lvl="2"/>
            <a:r>
              <a:rPr lang="cs-CZ" altLang="cs-CZ" sz="2000" i="1" dirty="0" smtClean="0"/>
              <a:t>ad </a:t>
            </a:r>
            <a:r>
              <a:rPr lang="cs-CZ" altLang="cs-CZ" sz="2000" i="1" dirty="0" err="1" smtClean="0"/>
              <a:t>quem</a:t>
            </a:r>
            <a:endParaRPr lang="cs-CZ" altLang="cs-CZ" sz="2000" i="1" dirty="0" smtClean="0"/>
          </a:p>
          <a:p>
            <a:pPr lvl="1"/>
            <a:r>
              <a:rPr lang="cs-CZ" altLang="cs-CZ" sz="2000" i="1" dirty="0" smtClean="0"/>
              <a:t>modus</a:t>
            </a:r>
          </a:p>
          <a:p>
            <a:pPr lvl="2"/>
            <a:r>
              <a:rPr lang="cs-CZ" altLang="cs-CZ" sz="2000" i="1" dirty="0" smtClean="0"/>
              <a:t>simplex</a:t>
            </a:r>
          </a:p>
          <a:p>
            <a:pPr lvl="2"/>
            <a:r>
              <a:rPr lang="cs-CZ" altLang="cs-CZ" sz="2000" i="1" dirty="0" err="1" smtClean="0"/>
              <a:t>qualificatus</a:t>
            </a:r>
            <a:endParaRPr lang="cs-CZ" altLang="cs-CZ" sz="2000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310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97878"/>
            <a:ext cx="8086635" cy="474784"/>
          </a:xfrm>
        </p:spPr>
        <p:txBody>
          <a:bodyPr/>
          <a:lstStyle/>
          <a:p>
            <a:r>
              <a:rPr lang="cs-CZ" dirty="0" smtClean="0"/>
              <a:t>Validity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i="1" dirty="0" err="1" smtClean="0"/>
              <a:t>negotium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984738"/>
            <a:ext cx="8082321" cy="4044461"/>
          </a:xfrm>
        </p:spPr>
        <p:txBody>
          <a:bodyPr/>
          <a:lstStyle/>
          <a:p>
            <a:r>
              <a:rPr lang="cs-CZ" altLang="cs-CZ" dirty="0" err="1" smtClean="0"/>
              <a:t>Subject</a:t>
            </a:r>
            <a:endParaRPr lang="cs-CZ" altLang="cs-CZ" dirty="0" smtClean="0"/>
          </a:p>
          <a:p>
            <a:r>
              <a:rPr lang="cs-CZ" altLang="cs-CZ" dirty="0" err="1" smtClean="0"/>
              <a:t>Object</a:t>
            </a:r>
            <a:endParaRPr lang="cs-CZ" altLang="cs-CZ" dirty="0" smtClean="0"/>
          </a:p>
          <a:p>
            <a:pPr lvl="1"/>
            <a:r>
              <a:rPr lang="cs-CZ" altLang="cs-CZ" dirty="0" err="1" smtClean="0"/>
              <a:t>possible</a:t>
            </a:r>
            <a:r>
              <a:rPr lang="cs-CZ" altLang="cs-CZ" dirty="0" smtClean="0"/>
              <a:t> and </a:t>
            </a:r>
            <a:r>
              <a:rPr lang="cs-CZ" altLang="cs-CZ" dirty="0" err="1" smtClean="0"/>
              <a:t>allowed</a:t>
            </a:r>
            <a:r>
              <a:rPr lang="cs-CZ" altLang="cs-CZ" dirty="0" smtClean="0"/>
              <a:t> (not </a:t>
            </a:r>
            <a:r>
              <a:rPr lang="cs-CZ" altLang="cs-CZ" i="1" dirty="0" err="1" smtClean="0"/>
              <a:t>contra</a:t>
            </a:r>
            <a:r>
              <a:rPr lang="cs-CZ" altLang="cs-CZ" i="1" dirty="0" smtClean="0"/>
              <a:t> legem, in </a:t>
            </a:r>
            <a:r>
              <a:rPr lang="cs-CZ" altLang="cs-CZ" i="1" dirty="0" err="1" smtClean="0"/>
              <a:t>fraudem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legis</a:t>
            </a:r>
            <a:r>
              <a:rPr lang="cs-CZ" altLang="cs-CZ" i="1" dirty="0" smtClean="0"/>
              <a:t>, </a:t>
            </a:r>
            <a:r>
              <a:rPr lang="cs-CZ" altLang="cs-CZ" i="1" dirty="0" err="1" smtClean="0"/>
              <a:t>contra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bonos</a:t>
            </a:r>
            <a:r>
              <a:rPr lang="cs-CZ" altLang="cs-CZ" i="1" dirty="0" smtClean="0"/>
              <a:t> mores</a:t>
            </a:r>
            <a:r>
              <a:rPr lang="cs-CZ" altLang="cs-CZ" dirty="0" smtClean="0"/>
              <a:t>)</a:t>
            </a:r>
            <a:endParaRPr lang="cs-CZ" altLang="cs-CZ" dirty="0"/>
          </a:p>
          <a:p>
            <a:r>
              <a:rPr lang="cs-CZ" altLang="cs-CZ" dirty="0" err="1" smtClean="0"/>
              <a:t>Expression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will</a:t>
            </a:r>
            <a:endParaRPr lang="cs-CZ" altLang="cs-CZ" dirty="0" smtClean="0"/>
          </a:p>
          <a:p>
            <a:pPr lvl="1"/>
            <a:r>
              <a:rPr lang="cs-CZ" altLang="cs-CZ" dirty="0" err="1" smtClean="0"/>
              <a:t>formal</a:t>
            </a:r>
            <a:r>
              <a:rPr lang="cs-CZ" altLang="cs-CZ" dirty="0" smtClean="0"/>
              <a:t> X </a:t>
            </a:r>
            <a:r>
              <a:rPr lang="cs-CZ" altLang="cs-CZ" dirty="0" err="1" smtClean="0"/>
              <a:t>informal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expressed</a:t>
            </a:r>
            <a:r>
              <a:rPr lang="cs-CZ" altLang="cs-CZ" dirty="0" smtClean="0"/>
              <a:t> X </a:t>
            </a:r>
            <a:r>
              <a:rPr lang="cs-CZ" altLang="cs-CZ" dirty="0" err="1" smtClean="0"/>
              <a:t>implied</a:t>
            </a:r>
            <a:r>
              <a:rPr lang="cs-CZ" altLang="cs-CZ" dirty="0" smtClean="0"/>
              <a:t>, </a:t>
            </a:r>
            <a:r>
              <a:rPr lang="cs-CZ" altLang="cs-CZ" i="1" dirty="0" smtClean="0"/>
              <a:t>Qui tacet </a:t>
            </a:r>
            <a:r>
              <a:rPr lang="cs-CZ" altLang="cs-CZ" i="1" dirty="0" err="1" smtClean="0"/>
              <a:t>consentire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videtur</a:t>
            </a:r>
            <a:r>
              <a:rPr lang="cs-CZ" altLang="cs-CZ" i="1" dirty="0" smtClean="0"/>
              <a:t>, </a:t>
            </a:r>
            <a:r>
              <a:rPr lang="cs-CZ" altLang="cs-CZ" i="1" dirty="0" err="1" smtClean="0"/>
              <a:t>ubi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loqui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potuit</a:t>
            </a:r>
            <a:r>
              <a:rPr lang="cs-CZ" altLang="cs-CZ" i="1" dirty="0" smtClean="0"/>
              <a:t> et </a:t>
            </a:r>
            <a:r>
              <a:rPr lang="cs-CZ" altLang="cs-CZ" i="1" dirty="0" err="1" smtClean="0"/>
              <a:t>debuit</a:t>
            </a:r>
            <a:r>
              <a:rPr lang="cs-CZ" altLang="cs-CZ" dirty="0" smtClean="0"/>
              <a:t>.</a:t>
            </a:r>
            <a:endParaRPr lang="cs-CZ" altLang="cs-CZ" dirty="0"/>
          </a:p>
          <a:p>
            <a:r>
              <a:rPr lang="cs-CZ" altLang="cs-CZ" dirty="0" err="1" smtClean="0"/>
              <a:t>Accordance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will</a:t>
            </a:r>
            <a:r>
              <a:rPr lang="cs-CZ" altLang="cs-CZ" dirty="0" smtClean="0"/>
              <a:t> and </a:t>
            </a:r>
            <a:r>
              <a:rPr lang="cs-CZ" altLang="cs-CZ" dirty="0" err="1" smtClean="0"/>
              <a:t>its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expression</a:t>
            </a:r>
            <a:endParaRPr lang="cs-CZ" altLang="cs-CZ" dirty="0" smtClean="0"/>
          </a:p>
          <a:p>
            <a:pPr lvl="1"/>
            <a:r>
              <a:rPr lang="cs-CZ" altLang="cs-CZ" dirty="0" err="1" smtClean="0"/>
              <a:t>Error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next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slide</a:t>
            </a:r>
            <a:r>
              <a:rPr lang="cs-CZ" altLang="cs-CZ" dirty="0" smtClean="0"/>
              <a:t>)</a:t>
            </a:r>
          </a:p>
          <a:p>
            <a:endParaRPr lang="cs-CZ" altLang="cs-CZ" dirty="0" smtClean="0"/>
          </a:p>
          <a:p>
            <a:endParaRPr lang="cs-CZ" alt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004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Error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 dirty="0" err="1" smtClean="0"/>
              <a:t>Error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probabilis</a:t>
            </a:r>
            <a:endParaRPr lang="cs-CZ" altLang="cs-CZ" i="1" dirty="0" smtClean="0"/>
          </a:p>
          <a:p>
            <a:r>
              <a:rPr lang="cs-CZ" altLang="cs-CZ" i="1" dirty="0" err="1" smtClean="0"/>
              <a:t>Error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essentialis</a:t>
            </a:r>
            <a:endParaRPr lang="cs-CZ" altLang="cs-CZ" i="1" dirty="0"/>
          </a:p>
          <a:p>
            <a:pPr lvl="1"/>
            <a:r>
              <a:rPr lang="cs-CZ" altLang="cs-CZ" i="1" dirty="0" smtClean="0"/>
              <a:t>in persona</a:t>
            </a:r>
          </a:p>
          <a:p>
            <a:pPr lvl="1"/>
            <a:r>
              <a:rPr lang="cs-CZ" altLang="cs-CZ" i="1" dirty="0" smtClean="0"/>
              <a:t>in </a:t>
            </a:r>
            <a:r>
              <a:rPr lang="cs-CZ" altLang="cs-CZ" i="1" dirty="0" err="1" smtClean="0"/>
              <a:t>negotio</a:t>
            </a:r>
            <a:endParaRPr lang="cs-CZ" altLang="cs-CZ" i="1" dirty="0" smtClean="0"/>
          </a:p>
          <a:p>
            <a:pPr lvl="1"/>
            <a:r>
              <a:rPr lang="cs-CZ" altLang="cs-CZ" i="1" dirty="0" smtClean="0"/>
              <a:t>in corpore</a:t>
            </a:r>
          </a:p>
          <a:p>
            <a:pPr lvl="1"/>
            <a:endParaRPr lang="cs-CZ" altLang="cs-CZ" i="1" dirty="0"/>
          </a:p>
          <a:p>
            <a:pPr lvl="1"/>
            <a:r>
              <a:rPr lang="cs-CZ" altLang="cs-CZ" i="1" dirty="0" smtClean="0"/>
              <a:t>in </a:t>
            </a:r>
            <a:r>
              <a:rPr lang="cs-CZ" altLang="cs-CZ" i="1" dirty="0" err="1" smtClean="0"/>
              <a:t>qualitate</a:t>
            </a:r>
            <a:endParaRPr lang="cs-CZ" altLang="cs-CZ" i="1" dirty="0" smtClean="0"/>
          </a:p>
          <a:p>
            <a:pPr lvl="1"/>
            <a:r>
              <a:rPr lang="cs-CZ" altLang="cs-CZ" i="1" dirty="0" smtClean="0"/>
              <a:t>in </a:t>
            </a:r>
            <a:r>
              <a:rPr lang="cs-CZ" altLang="cs-CZ" i="1" dirty="0" err="1" smtClean="0"/>
              <a:t>substantia</a:t>
            </a:r>
            <a:endParaRPr lang="cs-CZ" altLang="cs-CZ" i="1" dirty="0" smtClean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382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89086"/>
            <a:ext cx="8086635" cy="492368"/>
          </a:xfrm>
        </p:spPr>
        <p:txBody>
          <a:bodyPr/>
          <a:lstStyle/>
          <a:p>
            <a:r>
              <a:rPr lang="cs-CZ" dirty="0" smtClean="0"/>
              <a:t>Limited </a:t>
            </a:r>
            <a:r>
              <a:rPr lang="cs-CZ" dirty="0" err="1" smtClean="0"/>
              <a:t>capacity</a:t>
            </a:r>
            <a:r>
              <a:rPr lang="cs-CZ" dirty="0" smtClean="0"/>
              <a:t> to </a:t>
            </a:r>
            <a:r>
              <a:rPr lang="cs-CZ" dirty="0" err="1" smtClean="0"/>
              <a:t>act</a:t>
            </a:r>
            <a:r>
              <a:rPr lang="cs-CZ" dirty="0" smtClean="0"/>
              <a:t> </a:t>
            </a:r>
            <a:r>
              <a:rPr lang="cs-CZ" dirty="0" err="1" smtClean="0"/>
              <a:t>legally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6524" y="1011115"/>
            <a:ext cx="8275388" cy="4018085"/>
          </a:xfrm>
        </p:spPr>
        <p:txBody>
          <a:bodyPr/>
          <a:lstStyle/>
          <a:p>
            <a:r>
              <a:rPr lang="cs-CZ" altLang="cs-CZ" dirty="0" smtClean="0"/>
              <a:t>Age: </a:t>
            </a:r>
            <a:r>
              <a:rPr lang="cs-CZ" altLang="cs-CZ" i="1" dirty="0" err="1" smtClean="0"/>
              <a:t>Impuberes</a:t>
            </a:r>
            <a:r>
              <a:rPr lang="cs-CZ" altLang="cs-CZ" i="1" dirty="0" smtClean="0"/>
              <a:t> (</a:t>
            </a:r>
            <a:r>
              <a:rPr lang="cs-CZ" altLang="cs-CZ" i="1" dirty="0" err="1" smtClean="0"/>
              <a:t>infantes+infantia</a:t>
            </a:r>
            <a:r>
              <a:rPr lang="cs-CZ" altLang="cs-CZ" i="1" dirty="0" smtClean="0"/>
              <a:t> maior), </a:t>
            </a:r>
            <a:r>
              <a:rPr lang="cs-CZ" altLang="cs-CZ" i="1" dirty="0" err="1" smtClean="0"/>
              <a:t>Puberes</a:t>
            </a:r>
            <a:r>
              <a:rPr lang="cs-CZ" altLang="cs-CZ" i="1" dirty="0" smtClean="0"/>
              <a:t> (</a:t>
            </a:r>
            <a:r>
              <a:rPr lang="cs-CZ" altLang="cs-CZ" i="1" dirty="0" err="1" smtClean="0"/>
              <a:t>minores</a:t>
            </a:r>
            <a:r>
              <a:rPr lang="cs-CZ" altLang="cs-CZ" i="1" dirty="0" smtClean="0"/>
              <a:t> XXV </a:t>
            </a:r>
            <a:r>
              <a:rPr lang="cs-CZ" altLang="cs-CZ" i="1" dirty="0" err="1" smtClean="0"/>
              <a:t>annorum+above</a:t>
            </a:r>
            <a:r>
              <a:rPr lang="cs-CZ" altLang="cs-CZ" i="1" dirty="0" smtClean="0"/>
              <a:t> 25)</a:t>
            </a:r>
          </a:p>
          <a:p>
            <a:pPr lvl="1"/>
            <a:r>
              <a:rPr lang="cs-CZ" altLang="cs-CZ" i="1" dirty="0" smtClean="0"/>
              <a:t>tutela </a:t>
            </a:r>
            <a:r>
              <a:rPr lang="cs-CZ" altLang="cs-CZ" i="1" dirty="0" err="1" smtClean="0"/>
              <a:t>impuberum</a:t>
            </a:r>
            <a:r>
              <a:rPr lang="cs-CZ" altLang="cs-CZ" i="1" dirty="0" smtClean="0"/>
              <a:t>, </a:t>
            </a:r>
            <a:r>
              <a:rPr lang="cs-CZ" altLang="cs-CZ" i="1" dirty="0" err="1" smtClean="0"/>
              <a:t>cura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minorum</a:t>
            </a:r>
            <a:r>
              <a:rPr lang="cs-CZ" altLang="cs-CZ" i="1" dirty="0" smtClean="0"/>
              <a:t> </a:t>
            </a:r>
          </a:p>
          <a:p>
            <a:r>
              <a:rPr lang="cs-CZ" altLang="cs-CZ" dirty="0" smtClean="0"/>
              <a:t>Sex (</a:t>
            </a:r>
            <a:r>
              <a:rPr lang="cs-CZ" altLang="cs-CZ" i="1" dirty="0" smtClean="0"/>
              <a:t>tutela </a:t>
            </a:r>
            <a:r>
              <a:rPr lang="cs-CZ" altLang="cs-CZ" i="1" dirty="0" err="1" smtClean="0"/>
              <a:t>mulierum</a:t>
            </a:r>
            <a:r>
              <a:rPr lang="cs-CZ" altLang="cs-CZ" i="1" dirty="0" smtClean="0"/>
              <a:t>, </a:t>
            </a:r>
            <a:r>
              <a:rPr lang="cs-CZ" altLang="cs-CZ" i="1" dirty="0" err="1" smtClean="0"/>
              <a:t>virgines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Vestales</a:t>
            </a:r>
            <a:r>
              <a:rPr lang="cs-CZ" altLang="cs-CZ" i="1" dirty="0" smtClean="0"/>
              <a:t>, ius 3/4 </a:t>
            </a:r>
            <a:r>
              <a:rPr lang="cs-CZ" altLang="cs-CZ" i="1" dirty="0" err="1" smtClean="0"/>
              <a:t>liberorum</a:t>
            </a:r>
            <a:r>
              <a:rPr lang="cs-CZ" altLang="cs-CZ" dirty="0" smtClean="0"/>
              <a:t>)</a:t>
            </a:r>
          </a:p>
          <a:p>
            <a:r>
              <a:rPr lang="cs-CZ" altLang="cs-CZ" dirty="0" err="1" smtClean="0"/>
              <a:t>Psychical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incapacity</a:t>
            </a:r>
            <a:r>
              <a:rPr lang="cs-CZ" altLang="cs-CZ" dirty="0" smtClean="0"/>
              <a:t> (</a:t>
            </a:r>
            <a:r>
              <a:rPr lang="cs-CZ" altLang="cs-CZ" i="1" dirty="0" err="1" smtClean="0"/>
              <a:t>cura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furiosi</a:t>
            </a:r>
            <a:r>
              <a:rPr lang="cs-CZ" altLang="cs-CZ" dirty="0" smtClean="0"/>
              <a:t>)</a:t>
            </a:r>
          </a:p>
          <a:p>
            <a:r>
              <a:rPr lang="cs-CZ" altLang="cs-CZ" dirty="0" err="1" smtClean="0"/>
              <a:t>Physical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incapacity</a:t>
            </a:r>
            <a:r>
              <a:rPr lang="cs-CZ" altLang="cs-CZ" dirty="0" smtClean="0"/>
              <a:t> (</a:t>
            </a:r>
            <a:r>
              <a:rPr lang="cs-CZ" altLang="cs-CZ" i="1" dirty="0" err="1" smtClean="0"/>
              <a:t>cura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debilium</a:t>
            </a:r>
            <a:r>
              <a:rPr lang="cs-CZ" altLang="cs-CZ" dirty="0" smtClean="0"/>
              <a:t>)</a:t>
            </a:r>
          </a:p>
          <a:p>
            <a:r>
              <a:rPr lang="cs-CZ" altLang="cs-CZ" dirty="0" err="1" smtClean="0"/>
              <a:t>Prodigality</a:t>
            </a:r>
            <a:r>
              <a:rPr lang="cs-CZ" altLang="cs-CZ" dirty="0" smtClean="0"/>
              <a:t> (</a:t>
            </a:r>
            <a:r>
              <a:rPr lang="cs-CZ" altLang="cs-CZ" i="1" dirty="0" err="1" smtClean="0"/>
              <a:t>cura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prodigi</a:t>
            </a:r>
            <a:r>
              <a:rPr lang="cs-CZ" altLang="cs-CZ" dirty="0" smtClean="0"/>
              <a:t>)</a:t>
            </a:r>
          </a:p>
          <a:p>
            <a:r>
              <a:rPr lang="cs-CZ" altLang="cs-CZ" i="1" dirty="0" err="1" smtClean="0"/>
              <a:t>Infamia</a:t>
            </a:r>
            <a:r>
              <a:rPr lang="cs-CZ" altLang="cs-CZ" i="1" dirty="0" smtClean="0"/>
              <a:t>/</a:t>
            </a:r>
            <a:r>
              <a:rPr lang="cs-CZ" altLang="cs-CZ" i="1" dirty="0" err="1" smtClean="0"/>
              <a:t>turpitudo</a:t>
            </a:r>
            <a:endParaRPr lang="cs-CZ" altLang="cs-CZ" i="1" dirty="0" smtClean="0"/>
          </a:p>
          <a:p>
            <a:pPr lvl="1"/>
            <a:r>
              <a:rPr lang="cs-CZ" altLang="cs-CZ" i="1" dirty="0" smtClean="0"/>
              <a:t>+</a:t>
            </a:r>
            <a:r>
              <a:rPr lang="cs-CZ" altLang="cs-CZ" i="1" dirty="0" err="1" smtClean="0"/>
              <a:t>cura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bonorum</a:t>
            </a:r>
            <a:r>
              <a:rPr lang="cs-CZ" altLang="cs-CZ" i="1" dirty="0" smtClean="0"/>
              <a:t>, </a:t>
            </a:r>
            <a:r>
              <a:rPr lang="cs-CZ" altLang="cs-CZ" i="1" dirty="0" err="1" smtClean="0"/>
              <a:t>cura</a:t>
            </a:r>
            <a:r>
              <a:rPr lang="cs-CZ" altLang="cs-CZ" i="1" dirty="0" smtClean="0"/>
              <a:t> ad </a:t>
            </a:r>
            <a:r>
              <a:rPr lang="cs-CZ" altLang="cs-CZ" i="1" dirty="0" err="1" smtClean="0"/>
              <a:t>actum</a:t>
            </a:r>
            <a:r>
              <a:rPr lang="cs-CZ" altLang="cs-CZ" i="1" dirty="0" smtClean="0"/>
              <a:t>/ad hoc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21200" y="4879730"/>
            <a:ext cx="6305910" cy="149469"/>
          </a:xfrm>
        </p:spPr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047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Civil </a:t>
            </a:r>
            <a:r>
              <a:rPr lang="cs-CZ" dirty="0" err="1" smtClean="0"/>
              <a:t>procedure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err="1" smtClean="0"/>
              <a:t>Legis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actiones</a:t>
            </a:r>
            <a:endParaRPr lang="cs-CZ" altLang="cs-CZ" dirty="0" smtClean="0"/>
          </a:p>
          <a:p>
            <a:r>
              <a:rPr lang="cs-CZ" altLang="cs-CZ" dirty="0" err="1" smtClean="0"/>
              <a:t>Formulary</a:t>
            </a:r>
            <a:r>
              <a:rPr lang="cs-CZ" altLang="cs-CZ" dirty="0" smtClean="0"/>
              <a:t> systém</a:t>
            </a:r>
          </a:p>
          <a:p>
            <a:pPr lvl="1"/>
            <a:r>
              <a:rPr lang="cs-CZ" altLang="cs-CZ" dirty="0" smtClean="0"/>
              <a:t>In iure</a:t>
            </a:r>
          </a:p>
          <a:p>
            <a:pPr lvl="1"/>
            <a:r>
              <a:rPr lang="cs-CZ" altLang="cs-CZ" dirty="0" smtClean="0"/>
              <a:t>LITIS CONTESTATIO</a:t>
            </a:r>
          </a:p>
          <a:p>
            <a:pPr lvl="1"/>
            <a:r>
              <a:rPr lang="cs-CZ" altLang="cs-CZ" dirty="0" err="1" smtClean="0"/>
              <a:t>Apud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iudicem</a:t>
            </a:r>
            <a:endParaRPr lang="cs-CZ" altLang="cs-CZ" dirty="0"/>
          </a:p>
          <a:p>
            <a:r>
              <a:rPr lang="cs-CZ" altLang="cs-CZ" dirty="0" err="1" smtClean="0"/>
              <a:t>Cognitio</a:t>
            </a:r>
            <a:r>
              <a:rPr lang="cs-CZ" altLang="cs-CZ" dirty="0" smtClean="0"/>
              <a:t> extra </a:t>
            </a:r>
            <a:r>
              <a:rPr lang="cs-CZ" altLang="cs-CZ" dirty="0" err="1" smtClean="0"/>
              <a:t>ordinem</a:t>
            </a:r>
            <a:endParaRPr lang="cs-CZ" alt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473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18747"/>
            <a:ext cx="8086635" cy="518746"/>
          </a:xfrm>
        </p:spPr>
        <p:txBody>
          <a:bodyPr/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i="1" dirty="0" err="1" smtClean="0"/>
              <a:t>actiones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37494"/>
            <a:ext cx="8082321" cy="3499338"/>
          </a:xfrm>
        </p:spPr>
        <p:txBody>
          <a:bodyPr/>
          <a:lstStyle/>
          <a:p>
            <a:r>
              <a:rPr lang="cs-CZ" dirty="0" smtClean="0"/>
              <a:t>[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] </a:t>
            </a:r>
            <a:r>
              <a:rPr lang="cs-CZ" i="1" dirty="0" smtClean="0"/>
              <a:t>X </a:t>
            </a:r>
            <a:r>
              <a:rPr lang="cs-CZ" i="1" dirty="0" err="1" smtClean="0"/>
              <a:t>utiles</a:t>
            </a:r>
            <a:r>
              <a:rPr lang="cs-CZ" i="1" dirty="0" smtClean="0"/>
              <a:t> X in </a:t>
            </a:r>
            <a:r>
              <a:rPr lang="cs-CZ" i="1" dirty="0" err="1" smtClean="0"/>
              <a:t>factum</a:t>
            </a:r>
            <a:r>
              <a:rPr lang="cs-CZ" i="1" dirty="0" smtClean="0"/>
              <a:t> </a:t>
            </a:r>
            <a:r>
              <a:rPr lang="cs-CZ" i="1" dirty="0" err="1" smtClean="0"/>
              <a:t>conceptae</a:t>
            </a:r>
            <a:endParaRPr lang="cs-CZ" altLang="cs-CZ" i="1" dirty="0" smtClean="0"/>
          </a:p>
          <a:p>
            <a:r>
              <a:rPr lang="cs-CZ" altLang="cs-CZ" i="1" dirty="0" smtClean="0"/>
              <a:t>i</a:t>
            </a:r>
            <a:r>
              <a:rPr lang="cs-CZ" altLang="cs-CZ" i="1" dirty="0" smtClean="0"/>
              <a:t>n </a:t>
            </a:r>
            <a:r>
              <a:rPr lang="cs-CZ" altLang="cs-CZ" i="1" dirty="0" err="1" smtClean="0"/>
              <a:t>rem</a:t>
            </a:r>
            <a:r>
              <a:rPr lang="cs-CZ" altLang="cs-CZ" i="1" dirty="0" smtClean="0"/>
              <a:t> X in personam</a:t>
            </a:r>
          </a:p>
          <a:p>
            <a:r>
              <a:rPr lang="cs-CZ" altLang="cs-CZ" i="1" dirty="0" err="1" smtClean="0"/>
              <a:t>rei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persecutoriae</a:t>
            </a:r>
            <a:r>
              <a:rPr lang="cs-CZ" altLang="cs-CZ" i="1" dirty="0" smtClean="0"/>
              <a:t> X </a:t>
            </a:r>
            <a:r>
              <a:rPr lang="cs-CZ" altLang="cs-CZ" i="1" dirty="0" err="1" smtClean="0"/>
              <a:t>poenales</a:t>
            </a:r>
            <a:endParaRPr lang="cs-CZ" altLang="cs-CZ" i="1" dirty="0" smtClean="0"/>
          </a:p>
          <a:p>
            <a:r>
              <a:rPr lang="cs-CZ" altLang="cs-CZ" i="1" dirty="0" smtClean="0"/>
              <a:t>in </a:t>
            </a:r>
            <a:r>
              <a:rPr lang="cs-CZ" altLang="cs-CZ" i="1" dirty="0" err="1" smtClean="0"/>
              <a:t>simplum</a:t>
            </a:r>
            <a:r>
              <a:rPr lang="cs-CZ" altLang="cs-CZ" i="1" dirty="0" smtClean="0"/>
              <a:t> X in </a:t>
            </a:r>
            <a:r>
              <a:rPr lang="cs-CZ" altLang="cs-CZ" i="1" dirty="0" err="1" smtClean="0"/>
              <a:t>multiplum</a:t>
            </a:r>
            <a:endParaRPr lang="cs-CZ" altLang="cs-CZ" i="1" dirty="0" smtClean="0"/>
          </a:p>
          <a:p>
            <a:r>
              <a:rPr lang="cs-CZ" altLang="cs-CZ" i="1" dirty="0" err="1" smtClean="0"/>
              <a:t>perpetuae</a:t>
            </a:r>
            <a:r>
              <a:rPr lang="cs-CZ" altLang="cs-CZ" i="1" dirty="0" smtClean="0"/>
              <a:t> X </a:t>
            </a:r>
            <a:r>
              <a:rPr lang="cs-CZ" altLang="cs-CZ" i="1" dirty="0" err="1" smtClean="0"/>
              <a:t>temporales</a:t>
            </a:r>
            <a:endParaRPr lang="cs-CZ" altLang="cs-CZ" i="1" dirty="0" smtClean="0"/>
          </a:p>
          <a:p>
            <a:r>
              <a:rPr lang="cs-CZ" altLang="cs-CZ" i="1" dirty="0" err="1" smtClean="0"/>
              <a:t>iuris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civilis</a:t>
            </a:r>
            <a:r>
              <a:rPr lang="cs-CZ" altLang="cs-CZ" i="1" dirty="0" smtClean="0"/>
              <a:t> X </a:t>
            </a:r>
            <a:r>
              <a:rPr lang="cs-CZ" altLang="cs-CZ" i="1" dirty="0" err="1" smtClean="0"/>
              <a:t>iuris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honorarii</a:t>
            </a:r>
            <a:endParaRPr lang="cs-CZ" altLang="cs-CZ" i="1" dirty="0" smtClean="0"/>
          </a:p>
          <a:p>
            <a:r>
              <a:rPr lang="cs-CZ" altLang="cs-CZ" i="1" dirty="0" err="1" smtClean="0"/>
              <a:t>stricti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iuris</a:t>
            </a:r>
            <a:r>
              <a:rPr lang="cs-CZ" altLang="cs-CZ" i="1" dirty="0" smtClean="0"/>
              <a:t> X </a:t>
            </a:r>
            <a:r>
              <a:rPr lang="cs-CZ" altLang="cs-CZ" i="1" dirty="0" err="1" smtClean="0"/>
              <a:t>bonae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fidei</a:t>
            </a:r>
            <a:endParaRPr lang="cs-CZ" altLang="cs-CZ" i="1" dirty="0" smtClean="0"/>
          </a:p>
          <a:p>
            <a:r>
              <a:rPr lang="cs-CZ" altLang="cs-CZ" i="1" dirty="0" err="1" smtClean="0"/>
              <a:t>ficticiae</a:t>
            </a:r>
            <a:endParaRPr lang="cs-CZ" altLang="cs-CZ" i="1" dirty="0" smtClean="0"/>
          </a:p>
          <a:p>
            <a:r>
              <a:rPr lang="cs-CZ" altLang="cs-CZ" i="1" dirty="0" err="1" smtClean="0"/>
              <a:t>aestimatoriae</a:t>
            </a:r>
            <a:endParaRPr lang="cs-CZ" alt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415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_sablona_4×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law_sablona_16×9_en</Template>
  <TotalTime>126</TotalTime>
  <Words>307</Words>
  <Application>Microsoft Office PowerPoint</Application>
  <PresentationFormat>Předvádění na obrazovce (16:9)</PresentationFormat>
  <Paragraphs>98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mu_sablona_4×3_cz</vt:lpstr>
      <vt:lpstr>Juridical Acts and Procedural Law</vt:lpstr>
      <vt:lpstr>Negotium</vt:lpstr>
      <vt:lpstr>Types of negotium</vt:lpstr>
      <vt:lpstr>Contents of negotium</vt:lpstr>
      <vt:lpstr>Validity of negotium</vt:lpstr>
      <vt:lpstr>Error</vt:lpstr>
      <vt:lpstr>Limited capacity to act legally</vt:lpstr>
      <vt:lpstr>Civil procedure</vt:lpstr>
      <vt:lpstr>Types of actiones</vt:lpstr>
      <vt:lpstr>Are There Any Questions?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Radek Černoch</dc:creator>
  <cp:lastModifiedBy>Radek Černoch</cp:lastModifiedBy>
  <cp:revision>34</cp:revision>
  <cp:lastPrinted>1601-01-01T00:00:00Z</cp:lastPrinted>
  <dcterms:created xsi:type="dcterms:W3CDTF">2017-10-04T09:46:34Z</dcterms:created>
  <dcterms:modified xsi:type="dcterms:W3CDTF">2017-11-15T11:32:07Z</dcterms:modified>
</cp:coreProperties>
</file>