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92" r:id="rId3"/>
    <p:sldId id="293" r:id="rId4"/>
    <p:sldId id="294" r:id="rId5"/>
    <p:sldId id="295" r:id="rId6"/>
    <p:sldId id="296" r:id="rId7"/>
    <p:sldId id="297" r:id="rId8"/>
    <p:sldId id="288" r:id="rId9"/>
    <p:sldId id="298" r:id="rId10"/>
    <p:sldId id="299" r:id="rId11"/>
    <p:sldId id="300" r:id="rId12"/>
    <p:sldId id="301" r:id="rId13"/>
    <p:sldId id="291" r:id="rId14"/>
    <p:sldId id="306" r:id="rId15"/>
    <p:sldId id="307" r:id="rId16"/>
    <p:sldId id="308" r:id="rId17"/>
    <p:sldId id="262" r:id="rId18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">
          <p15:clr>
            <a:srgbClr val="A4A3A4"/>
          </p15:clr>
        </p15:guide>
        <p15:guide id="2" orient="horz" pos="954">
          <p15:clr>
            <a:srgbClr val="A4A3A4"/>
          </p15:clr>
        </p15:guide>
        <p15:guide id="3" orient="horz" pos="536">
          <p15:clr>
            <a:srgbClr val="A4A3A4"/>
          </p15:clr>
        </p15:guide>
        <p15:guide id="4" orient="horz" pos="2896">
          <p15:clr>
            <a:srgbClr val="A4A3A4"/>
          </p15:clr>
        </p15:guide>
        <p15:guide id="5" orient="horz" pos="2958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  <p15:guide id="11" pos="26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09" d="100"/>
          <a:sy n="109" d="100"/>
        </p:scale>
        <p:origin x="126" y="528"/>
      </p:cViewPr>
      <p:guideLst>
        <p:guide orient="horz" pos="840"/>
        <p:guide orient="horz" pos="954"/>
        <p:guide orient="horz" pos="536"/>
        <p:guide orient="horz" pos="2896"/>
        <p:guide orient="horz" pos="2958"/>
        <p:guide pos="321"/>
        <p:guide pos="5418"/>
        <p:guide pos="682"/>
        <p:guide pos="2766"/>
        <p:guide pos="2976"/>
        <p:guide pos="26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6" d="100"/>
          <a:sy n="126" d="100"/>
        </p:scale>
        <p:origin x="-4824" y="-6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3152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D4156B-BF84-4156-A07E-E2BED8586B33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1345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1924051"/>
            <a:ext cx="7518400" cy="1997869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50901"/>
            <a:ext cx="8091487" cy="48259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2" y="1514475"/>
            <a:ext cx="5026025" cy="3080148"/>
          </a:xfrm>
        </p:spPr>
        <p:txBody>
          <a:bodyPr/>
          <a:lstStyle>
            <a:lvl1pPr>
              <a:defRPr sz="3200"/>
            </a:lvl1pPr>
            <a:lvl2pPr marL="895350" indent="-358775">
              <a:buSzPct val="100000"/>
              <a:defRPr sz="2800"/>
            </a:lvl2pPr>
            <a:lvl3pPr marL="1254125" indent="-358775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1514475"/>
            <a:ext cx="2746884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815631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850900"/>
            <a:ext cx="5486400" cy="29059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240685"/>
            <a:ext cx="5486400" cy="3567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2pPr>
              <a:buSzPct val="100000"/>
              <a:defRPr/>
            </a:lvl2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90" y="844155"/>
            <a:ext cx="1703387" cy="375523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844155"/>
            <a:ext cx="6037861" cy="3755231"/>
          </a:xfrm>
        </p:spPr>
        <p:txBody>
          <a:bodyPr vert="eaVert"/>
          <a:lstStyle>
            <a:lvl2pPr>
              <a:buSzPct val="100000"/>
              <a:defRPr/>
            </a:lvl2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90" y="1514475"/>
            <a:ext cx="8082321" cy="3082529"/>
          </a:xfrm>
        </p:spPr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2pPr>
            <a:lvl3pPr marL="12573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4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3305176"/>
            <a:ext cx="8091487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90" y="2180035"/>
            <a:ext cx="8091487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850900"/>
            <a:ext cx="8091487" cy="4826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70" y="1514476"/>
            <a:ext cx="38786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186797"/>
            <a:ext cx="3874282" cy="24078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20" y="1514476"/>
            <a:ext cx="38779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4" y="2204051"/>
            <a:ext cx="3878113" cy="23933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1514476"/>
            <a:ext cx="3876944" cy="3082925"/>
          </a:xfrm>
        </p:spPr>
        <p:txBody>
          <a:bodyPr/>
          <a:lstStyle>
            <a:lvl1pPr>
              <a:defRPr sz="2800"/>
            </a:lvl1pPr>
            <a:lvl2pPr marL="742950" indent="-296863">
              <a:buSzPct val="100000"/>
              <a:defRPr sz="2400"/>
            </a:lvl2pPr>
            <a:lvl3pPr>
              <a:defRPr sz="2000"/>
            </a:lvl3pPr>
            <a:lvl4pPr marL="1600200" indent="-228600"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1514476"/>
            <a:ext cx="3876944" cy="3082925"/>
          </a:xfrm>
        </p:spPr>
        <p:txBody>
          <a:bodyPr/>
          <a:lstStyle>
            <a:lvl1pPr>
              <a:defRPr sz="2800"/>
            </a:lvl1pPr>
            <a:lvl2pPr>
              <a:buSzPct val="100000"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9" y="1514475"/>
            <a:ext cx="8091487" cy="308014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50709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9" y="1514475"/>
            <a:ext cx="8091487" cy="308014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005567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90" y="844154"/>
            <a:ext cx="808663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90" y="1513285"/>
            <a:ext cx="8082321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1200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4" r:id="rId4"/>
    <p:sldLayoutId id="2147483663" r:id="rId5"/>
    <p:sldLayoutId id="2147483665" r:id="rId6"/>
    <p:sldLayoutId id="2147483672" r:id="rId7"/>
    <p:sldLayoutId id="2147483671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1" y="1792166"/>
            <a:ext cx="6992082" cy="1997869"/>
          </a:xfrm>
        </p:spPr>
        <p:txBody>
          <a:bodyPr/>
          <a:lstStyle/>
          <a:p>
            <a:pPr algn="ctr"/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Succession</a:t>
            </a:r>
            <a:endParaRPr lang="cs-CZ" dirty="0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4686300"/>
            <a:ext cx="9144000" cy="342900"/>
          </a:xfrm>
        </p:spPr>
        <p:txBody>
          <a:bodyPr/>
          <a:lstStyle/>
          <a:p>
            <a:pPr algn="ctr"/>
            <a:r>
              <a:rPr lang="cs-CZ" altLang="cs-CZ" dirty="0" smtClean="0"/>
              <a:t>JUDr. Mgr. Radek Černoch, Ph.D., </a:t>
            </a:r>
            <a:r>
              <a:rPr lang="en-US" altLang="cs-CZ" dirty="0"/>
              <a:t>Department of the History of the State and Law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96919F-3905-4CE9-AD5A-B9BE405E7ED6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 smtClean="0"/>
              <a:t>Forced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Heirs</a:t>
            </a:r>
            <a:endParaRPr lang="cs-CZ" altLang="cs-CZ" dirty="0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90" y="1329929"/>
            <a:ext cx="8082321" cy="3356371"/>
          </a:xfrm>
        </p:spPr>
        <p:txBody>
          <a:bodyPr/>
          <a:lstStyle/>
          <a:p>
            <a:r>
              <a:rPr lang="cs-CZ" altLang="cs-CZ" i="1" dirty="0" err="1"/>
              <a:t>Querella</a:t>
            </a:r>
            <a:r>
              <a:rPr lang="cs-CZ" altLang="cs-CZ" i="1" dirty="0"/>
              <a:t> </a:t>
            </a:r>
            <a:r>
              <a:rPr lang="cs-CZ" altLang="cs-CZ" i="1" dirty="0" err="1"/>
              <a:t>inofficiosi</a:t>
            </a:r>
            <a:r>
              <a:rPr lang="cs-CZ" altLang="cs-CZ" i="1" dirty="0"/>
              <a:t> </a:t>
            </a:r>
            <a:r>
              <a:rPr lang="cs-CZ" altLang="cs-CZ" i="1" dirty="0" err="1"/>
              <a:t>testamenti</a:t>
            </a:r>
            <a:endParaRPr lang="cs-CZ" altLang="cs-CZ" i="1" dirty="0"/>
          </a:p>
          <a:p>
            <a:r>
              <a:rPr lang="cs-CZ" altLang="cs-CZ" dirty="0" err="1" smtClean="0"/>
              <a:t>Formal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rights</a:t>
            </a:r>
            <a:endParaRPr lang="cs-CZ" altLang="cs-CZ" dirty="0"/>
          </a:p>
          <a:p>
            <a:pPr lvl="1"/>
            <a:r>
              <a:rPr lang="cs-CZ" altLang="cs-CZ" i="1" dirty="0"/>
              <a:t>Ius civile: </a:t>
            </a:r>
            <a:r>
              <a:rPr lang="cs-CZ" altLang="cs-CZ" i="1" dirty="0" err="1"/>
              <a:t>filius</a:t>
            </a:r>
            <a:r>
              <a:rPr lang="cs-CZ" altLang="cs-CZ" i="1" dirty="0"/>
              <a:t> </a:t>
            </a:r>
            <a:r>
              <a:rPr lang="cs-CZ" altLang="cs-CZ" i="1" dirty="0" err="1"/>
              <a:t>familias</a:t>
            </a:r>
            <a:r>
              <a:rPr lang="cs-CZ" altLang="cs-CZ" i="1" dirty="0"/>
              <a:t> </a:t>
            </a:r>
            <a:r>
              <a:rPr lang="cs-CZ" altLang="cs-CZ" i="1" dirty="0" err="1"/>
              <a:t>nominatim</a:t>
            </a:r>
            <a:endParaRPr lang="cs-CZ" altLang="cs-CZ" i="1" dirty="0"/>
          </a:p>
          <a:p>
            <a:pPr lvl="1"/>
            <a:r>
              <a:rPr lang="cs-CZ" altLang="cs-CZ" i="1" dirty="0"/>
              <a:t>Ius </a:t>
            </a:r>
            <a:r>
              <a:rPr lang="cs-CZ" altLang="cs-CZ" i="1" dirty="0" err="1"/>
              <a:t>honorarium</a:t>
            </a:r>
            <a:r>
              <a:rPr lang="cs-CZ" altLang="cs-CZ" dirty="0"/>
              <a:t>: mužští potomci </a:t>
            </a:r>
            <a:r>
              <a:rPr lang="cs-CZ" altLang="cs-CZ" i="1" dirty="0" err="1"/>
              <a:t>nominatim</a:t>
            </a:r>
            <a:endParaRPr lang="cs-CZ" altLang="cs-CZ" i="1" dirty="0"/>
          </a:p>
          <a:p>
            <a:r>
              <a:rPr lang="cs-CZ" altLang="cs-CZ" dirty="0" err="1" smtClean="0"/>
              <a:t>Material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rights</a:t>
            </a:r>
            <a:endParaRPr lang="cs-CZ" altLang="cs-CZ" dirty="0"/>
          </a:p>
          <a:p>
            <a:pPr lvl="1"/>
            <a:r>
              <a:rPr lang="cs-CZ" altLang="cs-CZ" dirty="0"/>
              <a:t>¼</a:t>
            </a:r>
          </a:p>
          <a:p>
            <a:r>
              <a:rPr lang="cs-CZ" altLang="cs-CZ" i="1" dirty="0" err="1" smtClean="0"/>
              <a:t>Exheredatio</a:t>
            </a:r>
            <a:endParaRPr lang="cs-CZ" altLang="cs-CZ" i="1" dirty="0"/>
          </a:p>
          <a:p>
            <a:pPr lvl="1"/>
            <a:r>
              <a:rPr lang="cs-CZ" altLang="cs-CZ" dirty="0" err="1" smtClean="0"/>
              <a:t>Acknowledged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grounds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7366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FF1661-A934-4FF4-AEF9-282AED8BE874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i="1"/>
              <a:t>Beneficium separationis</a:t>
            </a:r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  <a:p>
            <a:r>
              <a:rPr lang="cs-CZ" altLang="cs-CZ" dirty="0" err="1" smtClean="0"/>
              <a:t>Insolvent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heir</a:t>
            </a:r>
            <a:endParaRPr lang="cs-CZ" altLang="cs-CZ" dirty="0"/>
          </a:p>
          <a:p>
            <a:endParaRPr lang="cs-CZ" altLang="cs-CZ" dirty="0"/>
          </a:p>
          <a:p>
            <a:r>
              <a:rPr lang="cs-CZ" altLang="cs-CZ" dirty="0" err="1" smtClean="0"/>
              <a:t>Applied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for</a:t>
            </a:r>
            <a:r>
              <a:rPr lang="cs-CZ" altLang="cs-CZ" dirty="0" smtClean="0"/>
              <a:t> by </a:t>
            </a:r>
            <a:r>
              <a:rPr lang="cs-CZ" altLang="cs-CZ" dirty="0" err="1" smtClean="0"/>
              <a:t>the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creditors</a:t>
            </a:r>
            <a:endParaRPr lang="cs-CZ" altLang="cs-CZ" dirty="0"/>
          </a:p>
          <a:p>
            <a:endParaRPr lang="cs-CZ" altLang="cs-CZ" dirty="0"/>
          </a:p>
          <a:p>
            <a:r>
              <a:rPr lang="cs-CZ" altLang="cs-CZ" dirty="0" err="1" smtClean="0"/>
              <a:t>Deprives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right</a:t>
            </a:r>
            <a:r>
              <a:rPr lang="cs-CZ" altLang="cs-CZ" dirty="0" smtClean="0"/>
              <a:t> to </a:t>
            </a:r>
            <a:r>
              <a:rPr lang="cs-CZ" altLang="cs-CZ" dirty="0" err="1" smtClean="0"/>
              <a:t>claim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from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the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heir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508925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4F6B7C-C7E1-431C-B0F6-DFA88C4A58F0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i="1" dirty="0"/>
              <a:t>Beneficium </a:t>
            </a:r>
            <a:r>
              <a:rPr lang="cs-CZ" altLang="cs-CZ" i="1" dirty="0" err="1"/>
              <a:t>inventarii</a:t>
            </a:r>
            <a:endParaRPr lang="cs-CZ" altLang="cs-CZ" i="1" dirty="0"/>
          </a:p>
        </p:txBody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i="1" dirty="0"/>
          </a:p>
          <a:p>
            <a:r>
              <a:rPr lang="cs-CZ" altLang="cs-CZ" i="1" dirty="0" err="1" smtClean="0"/>
              <a:t>Insolvent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estate</a:t>
            </a:r>
            <a:endParaRPr lang="cs-CZ" altLang="cs-CZ" i="1" dirty="0"/>
          </a:p>
          <a:p>
            <a:endParaRPr lang="cs-CZ" altLang="cs-CZ" i="1" dirty="0"/>
          </a:p>
          <a:p>
            <a:r>
              <a:rPr lang="cs-CZ" altLang="cs-CZ" dirty="0" smtClean="0"/>
              <a:t>Start </a:t>
            </a:r>
            <a:r>
              <a:rPr lang="cs-CZ" altLang="cs-CZ" dirty="0" err="1" smtClean="0"/>
              <a:t>within</a:t>
            </a:r>
            <a:r>
              <a:rPr lang="cs-CZ" altLang="cs-CZ" dirty="0" smtClean="0"/>
              <a:t> 30 </a:t>
            </a:r>
            <a:r>
              <a:rPr lang="cs-CZ" altLang="cs-CZ" dirty="0" err="1" smtClean="0"/>
              <a:t>days</a:t>
            </a:r>
            <a:endParaRPr lang="cs-CZ" altLang="cs-CZ" dirty="0"/>
          </a:p>
          <a:p>
            <a:endParaRPr lang="cs-CZ" altLang="cs-CZ" dirty="0"/>
          </a:p>
          <a:p>
            <a:r>
              <a:rPr lang="cs-CZ" altLang="cs-CZ" dirty="0" err="1" smtClean="0"/>
              <a:t>Finish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within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following</a:t>
            </a:r>
            <a:r>
              <a:rPr lang="cs-CZ" altLang="cs-CZ" dirty="0" smtClean="0"/>
              <a:t> 60 </a:t>
            </a:r>
            <a:r>
              <a:rPr lang="cs-CZ" altLang="cs-CZ" dirty="0" err="1" smtClean="0"/>
              <a:t>days</a:t>
            </a:r>
            <a:r>
              <a:rPr lang="cs-CZ" altLang="cs-CZ" dirty="0" smtClean="0"/>
              <a:t> (90 </a:t>
            </a:r>
            <a:r>
              <a:rPr lang="cs-CZ" altLang="cs-CZ" dirty="0" err="1" smtClean="0"/>
              <a:t>total</a:t>
            </a:r>
            <a:r>
              <a:rPr lang="cs-CZ" altLang="cs-CZ" dirty="0" smtClean="0"/>
              <a:t>)</a:t>
            </a:r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920370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53916"/>
            <a:ext cx="8086635" cy="536330"/>
          </a:xfrm>
        </p:spPr>
        <p:txBody>
          <a:bodyPr/>
          <a:lstStyle/>
          <a:p>
            <a:r>
              <a:rPr lang="cs-CZ" i="1" dirty="0" err="1" smtClean="0"/>
              <a:t>Legatum</a:t>
            </a:r>
            <a:endParaRPr lang="cs-CZ" i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1090246"/>
            <a:ext cx="8082321" cy="3780691"/>
          </a:xfrm>
        </p:spPr>
        <p:txBody>
          <a:bodyPr/>
          <a:lstStyle/>
          <a:p>
            <a:pPr algn="just"/>
            <a:r>
              <a:rPr lang="cs-CZ" i="1" dirty="0" err="1" smtClean="0"/>
              <a:t>Heres</a:t>
            </a:r>
            <a:r>
              <a:rPr lang="cs-CZ" i="1" dirty="0" smtClean="0"/>
              <a:t> = </a:t>
            </a:r>
            <a:r>
              <a:rPr lang="cs-CZ" i="1" dirty="0" err="1" smtClean="0"/>
              <a:t>oneratus</a:t>
            </a:r>
            <a:endParaRPr lang="cs-CZ" i="1" dirty="0" smtClean="0"/>
          </a:p>
          <a:p>
            <a:pPr algn="just"/>
            <a:r>
              <a:rPr lang="cs-CZ" i="1" dirty="0" err="1" smtClean="0"/>
              <a:t>Legatarius</a:t>
            </a:r>
            <a:r>
              <a:rPr lang="cs-CZ" i="1" dirty="0"/>
              <a:t> </a:t>
            </a:r>
            <a:r>
              <a:rPr lang="cs-CZ" i="1" dirty="0" smtClean="0"/>
              <a:t>= </a:t>
            </a:r>
            <a:r>
              <a:rPr lang="cs-CZ" i="1" dirty="0" err="1" smtClean="0"/>
              <a:t>honoratus</a:t>
            </a:r>
            <a:endParaRPr lang="cs-CZ" i="1" dirty="0" smtClean="0"/>
          </a:p>
          <a:p>
            <a:endParaRPr lang="cs-CZ" altLang="cs-CZ" i="1" dirty="0" smtClean="0"/>
          </a:p>
          <a:p>
            <a:r>
              <a:rPr lang="cs-CZ" altLang="cs-CZ" i="1" dirty="0" smtClean="0"/>
              <a:t>Per </a:t>
            </a:r>
            <a:r>
              <a:rPr lang="cs-CZ" altLang="cs-CZ" i="1" dirty="0" err="1"/>
              <a:t>vindicationem</a:t>
            </a:r>
            <a:endParaRPr lang="cs-CZ" altLang="cs-CZ" i="1" dirty="0"/>
          </a:p>
          <a:p>
            <a:r>
              <a:rPr lang="cs-CZ" altLang="cs-CZ" i="1" dirty="0" smtClean="0"/>
              <a:t>Per </a:t>
            </a:r>
            <a:r>
              <a:rPr lang="cs-CZ" altLang="cs-CZ" i="1" dirty="0" err="1"/>
              <a:t>damnationem</a:t>
            </a:r>
            <a:endParaRPr lang="cs-CZ" altLang="cs-CZ" i="1" dirty="0"/>
          </a:p>
          <a:p>
            <a:pPr lvl="1"/>
            <a:r>
              <a:rPr lang="cs-CZ" altLang="cs-CZ" i="1" dirty="0"/>
              <a:t>SC </a:t>
            </a:r>
            <a:r>
              <a:rPr lang="cs-CZ" altLang="cs-CZ" i="1" dirty="0" err="1"/>
              <a:t>Neronianum</a:t>
            </a:r>
            <a:endParaRPr lang="cs-CZ" altLang="cs-CZ" i="1" dirty="0"/>
          </a:p>
          <a:p>
            <a:r>
              <a:rPr lang="cs-CZ" altLang="cs-CZ" i="1" dirty="0" err="1" smtClean="0"/>
              <a:t>Sinendi</a:t>
            </a:r>
            <a:r>
              <a:rPr lang="cs-CZ" altLang="cs-CZ" i="1" dirty="0" smtClean="0"/>
              <a:t> </a:t>
            </a:r>
            <a:r>
              <a:rPr lang="cs-CZ" altLang="cs-CZ" i="1" dirty="0" err="1"/>
              <a:t>modo</a:t>
            </a:r>
            <a:endParaRPr lang="cs-CZ" altLang="cs-CZ" i="1" dirty="0"/>
          </a:p>
          <a:p>
            <a:r>
              <a:rPr lang="cs-CZ" altLang="cs-CZ" i="1" dirty="0" smtClean="0"/>
              <a:t>Per </a:t>
            </a:r>
            <a:r>
              <a:rPr lang="cs-CZ" altLang="cs-CZ" i="1" dirty="0" err="1"/>
              <a:t>praeceptionem</a:t>
            </a:r>
            <a:endParaRPr lang="cs-CZ" altLang="cs-CZ" i="1" dirty="0"/>
          </a:p>
          <a:p>
            <a:pPr algn="just"/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814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7BDC17-B912-41E8-857D-E9BEEBC4C9D2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i="1" dirty="0" err="1"/>
              <a:t>Fideicommissum</a:t>
            </a:r>
            <a:endParaRPr lang="cs-CZ" altLang="cs-CZ" i="1" dirty="0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90" y="1329929"/>
            <a:ext cx="8082321" cy="3267075"/>
          </a:xfrm>
        </p:spPr>
        <p:txBody>
          <a:bodyPr/>
          <a:lstStyle/>
          <a:p>
            <a:endParaRPr lang="cs-CZ" altLang="cs-CZ" dirty="0"/>
          </a:p>
          <a:p>
            <a:r>
              <a:rPr lang="cs-CZ" altLang="cs-CZ" dirty="0" smtClean="0"/>
              <a:t>Not </a:t>
            </a:r>
            <a:r>
              <a:rPr lang="cs-CZ" altLang="cs-CZ" dirty="0" err="1" smtClean="0"/>
              <a:t>only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testamentary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heir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burdened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with</a:t>
            </a:r>
            <a:endParaRPr lang="cs-CZ" altLang="cs-CZ" dirty="0"/>
          </a:p>
          <a:p>
            <a:endParaRPr lang="cs-CZ" altLang="cs-CZ" dirty="0"/>
          </a:p>
          <a:p>
            <a:r>
              <a:rPr lang="cs-CZ" altLang="cs-CZ" i="1" dirty="0" err="1"/>
              <a:t>Fideicommissum</a:t>
            </a:r>
            <a:r>
              <a:rPr lang="cs-CZ" altLang="cs-CZ" i="1" dirty="0"/>
              <a:t> </a:t>
            </a:r>
            <a:r>
              <a:rPr lang="cs-CZ" altLang="cs-CZ" i="1" dirty="0" err="1"/>
              <a:t>hereditatis</a:t>
            </a:r>
            <a:endParaRPr lang="cs-CZ" altLang="cs-CZ" i="1" dirty="0"/>
          </a:p>
          <a:p>
            <a:endParaRPr lang="cs-CZ" altLang="cs-CZ" i="1" dirty="0"/>
          </a:p>
          <a:p>
            <a:r>
              <a:rPr lang="cs-CZ" altLang="cs-CZ" i="1" dirty="0" err="1"/>
              <a:t>Substitutio</a:t>
            </a:r>
            <a:r>
              <a:rPr lang="cs-CZ" altLang="cs-CZ" i="1" dirty="0"/>
              <a:t> </a:t>
            </a:r>
            <a:r>
              <a:rPr lang="cs-CZ" altLang="cs-CZ" i="1" dirty="0" err="1"/>
              <a:t>fideicommissaria</a:t>
            </a:r>
            <a:endParaRPr lang="cs-CZ" altLang="cs-CZ" i="1" dirty="0"/>
          </a:p>
          <a:p>
            <a:endParaRPr lang="cs-CZ" altLang="cs-CZ" i="1" dirty="0"/>
          </a:p>
          <a:p>
            <a:r>
              <a:rPr lang="cs-CZ" altLang="cs-CZ" i="1" dirty="0" err="1"/>
              <a:t>Fideicommissum</a:t>
            </a:r>
            <a:r>
              <a:rPr lang="cs-CZ" altLang="cs-CZ" i="1" dirty="0"/>
              <a:t> </a:t>
            </a:r>
            <a:r>
              <a:rPr lang="cs-CZ" altLang="cs-CZ" i="1" dirty="0" err="1"/>
              <a:t>familiae</a:t>
            </a:r>
            <a:r>
              <a:rPr lang="cs-CZ" altLang="cs-CZ" i="1" dirty="0"/>
              <a:t> </a:t>
            </a:r>
            <a:r>
              <a:rPr lang="cs-CZ" altLang="cs-CZ" i="1" dirty="0" err="1"/>
              <a:t>relictum</a:t>
            </a:r>
            <a:endParaRPr lang="cs-CZ" altLang="cs-CZ" i="1" dirty="0"/>
          </a:p>
        </p:txBody>
      </p:sp>
    </p:spTree>
    <p:extLst>
      <p:ext uri="{BB962C8B-B14F-4D97-AF65-F5344CB8AC3E}">
        <p14:creationId xmlns:p14="http://schemas.microsoft.com/office/powerpoint/2010/main" val="28483638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534142-E336-4A79-8F7B-7DCBFB4BD6BE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411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i="1" dirty="0" err="1" smtClean="0"/>
              <a:t>Other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institutes</a:t>
            </a:r>
            <a:endParaRPr lang="cs-CZ" altLang="cs-CZ" i="1" dirty="0"/>
          </a:p>
        </p:txBody>
      </p:sp>
      <p:sp>
        <p:nvSpPr>
          <p:cNvPr id="411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i="1" dirty="0" err="1" smtClean="0"/>
              <a:t>Codicilli</a:t>
            </a:r>
            <a:endParaRPr lang="cs-CZ" altLang="cs-CZ" i="1" dirty="0" smtClean="0"/>
          </a:p>
          <a:p>
            <a:pPr lvl="1"/>
            <a:r>
              <a:rPr lang="cs-CZ" altLang="cs-CZ" i="1" dirty="0" err="1" smtClean="0"/>
              <a:t>Clausula</a:t>
            </a:r>
            <a:r>
              <a:rPr lang="cs-CZ" altLang="cs-CZ" i="1" dirty="0" smtClean="0"/>
              <a:t> </a:t>
            </a:r>
            <a:r>
              <a:rPr lang="cs-CZ" altLang="cs-CZ" i="1" dirty="0" err="1"/>
              <a:t>codicillaris</a:t>
            </a:r>
            <a:endParaRPr lang="cs-CZ" altLang="cs-CZ" i="1" dirty="0"/>
          </a:p>
          <a:p>
            <a:endParaRPr lang="cs-CZ" altLang="cs-CZ" i="1" dirty="0" smtClean="0"/>
          </a:p>
          <a:p>
            <a:r>
              <a:rPr lang="cs-CZ" altLang="cs-CZ" i="1" dirty="0" err="1" smtClean="0"/>
              <a:t>Mortis</a:t>
            </a:r>
            <a:r>
              <a:rPr lang="cs-CZ" altLang="cs-CZ" i="1" dirty="0" smtClean="0"/>
              <a:t> causa </a:t>
            </a:r>
            <a:r>
              <a:rPr lang="cs-CZ" altLang="cs-CZ" i="1" dirty="0" err="1" smtClean="0"/>
              <a:t>donatio</a:t>
            </a:r>
            <a:endParaRPr lang="cs-CZ" alt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25493222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87D6D7-22C6-420A-9320-D3661C07D3B1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410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i="1"/>
              <a:t>Quarta Falcidia</a:t>
            </a:r>
          </a:p>
        </p:txBody>
      </p:sp>
      <p:sp>
        <p:nvSpPr>
          <p:cNvPr id="410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i="1" dirty="0" smtClean="0"/>
              <a:t>Lex </a:t>
            </a:r>
            <a:r>
              <a:rPr lang="cs-CZ" altLang="cs-CZ" i="1" dirty="0" err="1"/>
              <a:t>Falcidia</a:t>
            </a:r>
            <a:r>
              <a:rPr lang="cs-CZ" altLang="cs-CZ" i="1" dirty="0"/>
              <a:t> de </a:t>
            </a:r>
            <a:r>
              <a:rPr lang="cs-CZ" altLang="cs-CZ" i="1" dirty="0" err="1"/>
              <a:t>legatis</a:t>
            </a:r>
            <a:endParaRPr lang="cs-CZ" altLang="cs-CZ" i="1" dirty="0"/>
          </a:p>
          <a:p>
            <a:endParaRPr lang="cs-CZ" altLang="cs-CZ" i="1" dirty="0"/>
          </a:p>
          <a:p>
            <a:r>
              <a:rPr lang="cs-CZ" altLang="cs-CZ" i="1" dirty="0"/>
              <a:t>SC </a:t>
            </a:r>
            <a:r>
              <a:rPr lang="cs-CZ" altLang="cs-CZ" i="1" dirty="0" err="1"/>
              <a:t>Pegasianum</a:t>
            </a:r>
            <a:endParaRPr lang="cs-CZ" altLang="cs-CZ" i="1" dirty="0"/>
          </a:p>
          <a:p>
            <a:endParaRPr lang="cs-CZ" altLang="cs-CZ" i="1" dirty="0"/>
          </a:p>
          <a:p>
            <a:r>
              <a:rPr lang="cs-CZ" altLang="cs-CZ" i="1" dirty="0" err="1"/>
              <a:t>Septimius</a:t>
            </a:r>
            <a:r>
              <a:rPr lang="cs-CZ" altLang="cs-CZ" i="1" dirty="0"/>
              <a:t> </a:t>
            </a:r>
            <a:r>
              <a:rPr lang="cs-CZ" altLang="cs-CZ" i="1" dirty="0" err="1"/>
              <a:t>Severus</a:t>
            </a:r>
            <a:endParaRPr lang="cs-CZ" altLang="cs-CZ" i="1" dirty="0"/>
          </a:p>
          <a:p>
            <a:endParaRPr lang="cs-CZ" altLang="cs-CZ" i="1" dirty="0"/>
          </a:p>
          <a:p>
            <a:r>
              <a:rPr lang="cs-CZ" altLang="cs-CZ" i="1" dirty="0" err="1"/>
              <a:t>Iustinianus</a:t>
            </a:r>
            <a:endParaRPr lang="cs-CZ" altLang="cs-CZ" i="1" dirty="0"/>
          </a:p>
        </p:txBody>
      </p:sp>
    </p:spTree>
    <p:extLst>
      <p:ext uri="{BB962C8B-B14F-4D97-AF65-F5344CB8AC3E}">
        <p14:creationId xmlns:p14="http://schemas.microsoft.com/office/powerpoint/2010/main" val="24108945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Are </a:t>
            </a:r>
            <a:r>
              <a:rPr lang="cs-CZ" dirty="0" err="1"/>
              <a:t>T</a:t>
            </a:r>
            <a:r>
              <a:rPr lang="cs-CZ" dirty="0" err="1" smtClean="0"/>
              <a:t>here</a:t>
            </a:r>
            <a:r>
              <a:rPr lang="cs-CZ" dirty="0" smtClean="0"/>
              <a:t> </a:t>
            </a:r>
            <a:r>
              <a:rPr lang="cs-CZ" dirty="0" err="1" smtClean="0"/>
              <a:t>Any</a:t>
            </a:r>
            <a:r>
              <a:rPr lang="cs-CZ" dirty="0" smtClean="0"/>
              <a:t> </a:t>
            </a:r>
            <a:r>
              <a:rPr lang="cs-CZ" dirty="0" err="1" smtClean="0"/>
              <a:t>Questions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algn="r"/>
            <a:r>
              <a:rPr lang="cs-CZ" dirty="0" smtClean="0"/>
              <a:t>… </a:t>
            </a:r>
            <a:r>
              <a:rPr lang="cs-CZ" dirty="0" err="1" smtClean="0"/>
              <a:t>if</a:t>
            </a:r>
            <a:r>
              <a:rPr lang="cs-CZ" dirty="0" smtClean="0"/>
              <a:t> not, </a:t>
            </a:r>
            <a:r>
              <a:rPr lang="cs-CZ" dirty="0" err="1" smtClean="0"/>
              <a:t>thank</a:t>
            </a:r>
            <a:r>
              <a:rPr lang="cs-CZ" dirty="0" smtClean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 smtClean="0"/>
              <a:t>attention</a:t>
            </a:r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4366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7E918B1-953A-4D0A-B12A-C74781078A4D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Successio mortis causa</a:t>
            </a:r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i="1" dirty="0" err="1" smtClean="0"/>
              <a:t>Successio</a:t>
            </a:r>
            <a:r>
              <a:rPr lang="cs-CZ" altLang="cs-CZ" i="1" dirty="0" smtClean="0"/>
              <a:t> </a:t>
            </a:r>
            <a:r>
              <a:rPr lang="cs-CZ" altLang="cs-CZ" i="1" dirty="0"/>
              <a:t>in </a:t>
            </a:r>
            <a:r>
              <a:rPr lang="cs-CZ" altLang="cs-CZ" i="1" dirty="0" err="1"/>
              <a:t>universitatem</a:t>
            </a:r>
            <a:endParaRPr lang="cs-CZ" altLang="cs-CZ" i="1" dirty="0"/>
          </a:p>
          <a:p>
            <a:r>
              <a:rPr lang="cs-CZ" altLang="cs-CZ" i="1" dirty="0" err="1"/>
              <a:t>Nemo</a:t>
            </a:r>
            <a:r>
              <a:rPr lang="cs-CZ" altLang="cs-CZ" i="1" dirty="0"/>
              <a:t> pro parte </a:t>
            </a:r>
            <a:r>
              <a:rPr lang="cs-CZ" altLang="cs-CZ" i="1" dirty="0" err="1"/>
              <a:t>testatus</a:t>
            </a:r>
            <a:r>
              <a:rPr lang="cs-CZ" altLang="cs-CZ" i="1" dirty="0"/>
              <a:t> pro parte </a:t>
            </a:r>
            <a:r>
              <a:rPr lang="cs-CZ" altLang="cs-CZ" i="1" dirty="0" err="1"/>
              <a:t>intestatus</a:t>
            </a:r>
            <a:r>
              <a:rPr lang="cs-CZ" altLang="cs-CZ" i="1" dirty="0"/>
              <a:t> </a:t>
            </a:r>
            <a:r>
              <a:rPr lang="cs-CZ" altLang="cs-CZ" i="1" dirty="0" err="1"/>
              <a:t>decedere</a:t>
            </a:r>
            <a:r>
              <a:rPr lang="cs-CZ" altLang="cs-CZ" i="1" dirty="0"/>
              <a:t> </a:t>
            </a:r>
            <a:r>
              <a:rPr lang="cs-CZ" altLang="cs-CZ" i="1" dirty="0" err="1"/>
              <a:t>potest</a:t>
            </a:r>
            <a:endParaRPr lang="cs-CZ" altLang="cs-CZ" dirty="0"/>
          </a:p>
          <a:p>
            <a:r>
              <a:rPr lang="cs-CZ" altLang="cs-CZ" i="1" dirty="0" err="1"/>
              <a:t>Hereditas</a:t>
            </a:r>
            <a:endParaRPr lang="cs-CZ" altLang="cs-CZ" i="1" dirty="0"/>
          </a:p>
          <a:p>
            <a:r>
              <a:rPr lang="cs-CZ" altLang="cs-CZ" i="1" dirty="0" err="1"/>
              <a:t>Bonorum</a:t>
            </a:r>
            <a:r>
              <a:rPr lang="cs-CZ" altLang="cs-CZ" i="1" dirty="0"/>
              <a:t> </a:t>
            </a:r>
            <a:r>
              <a:rPr lang="cs-CZ" altLang="cs-CZ" i="1" dirty="0" err="1"/>
              <a:t>possessio</a:t>
            </a:r>
            <a:endParaRPr lang="cs-CZ" altLang="cs-CZ" dirty="0"/>
          </a:p>
          <a:p>
            <a:r>
              <a:rPr lang="cs-CZ" altLang="cs-CZ" i="1" dirty="0" err="1"/>
              <a:t>Hereditas</a:t>
            </a:r>
            <a:r>
              <a:rPr lang="cs-CZ" altLang="cs-CZ" i="1" dirty="0"/>
              <a:t> </a:t>
            </a:r>
            <a:r>
              <a:rPr lang="cs-CZ" altLang="cs-CZ" i="1" dirty="0" err="1"/>
              <a:t>iacens</a:t>
            </a:r>
            <a:endParaRPr lang="cs-CZ" altLang="cs-CZ" i="1" dirty="0"/>
          </a:p>
          <a:p>
            <a:r>
              <a:rPr lang="cs-CZ" altLang="cs-CZ" i="1" dirty="0"/>
              <a:t>Pro </a:t>
            </a:r>
            <a:r>
              <a:rPr lang="cs-CZ" altLang="cs-CZ" i="1" dirty="0" err="1"/>
              <a:t>herede</a:t>
            </a:r>
            <a:r>
              <a:rPr lang="cs-CZ" altLang="cs-CZ" i="1" dirty="0"/>
              <a:t> </a:t>
            </a:r>
            <a:r>
              <a:rPr lang="cs-CZ" altLang="cs-CZ" i="1" dirty="0" err="1"/>
              <a:t>gestio</a:t>
            </a:r>
            <a:endParaRPr lang="cs-CZ" altLang="cs-CZ" i="1" dirty="0"/>
          </a:p>
          <a:p>
            <a:r>
              <a:rPr lang="cs-CZ" altLang="cs-CZ" i="1" dirty="0"/>
              <a:t>Semel </a:t>
            </a:r>
            <a:r>
              <a:rPr lang="cs-CZ" altLang="cs-CZ" i="1" dirty="0" err="1"/>
              <a:t>heres</a:t>
            </a:r>
            <a:r>
              <a:rPr lang="cs-CZ" altLang="cs-CZ" i="1" dirty="0"/>
              <a:t>, </a:t>
            </a:r>
            <a:r>
              <a:rPr lang="cs-CZ" altLang="cs-CZ" i="1" dirty="0" err="1"/>
              <a:t>semper</a:t>
            </a:r>
            <a:r>
              <a:rPr lang="cs-CZ" altLang="cs-CZ" i="1" dirty="0"/>
              <a:t> </a:t>
            </a:r>
            <a:r>
              <a:rPr lang="cs-CZ" altLang="cs-CZ" i="1" dirty="0" err="1"/>
              <a:t>heres</a:t>
            </a:r>
            <a:endParaRPr lang="cs-CZ" altLang="cs-CZ" i="1" dirty="0"/>
          </a:p>
        </p:txBody>
      </p:sp>
    </p:spTree>
    <p:extLst>
      <p:ext uri="{BB962C8B-B14F-4D97-AF65-F5344CB8AC3E}">
        <p14:creationId xmlns:p14="http://schemas.microsoft.com/office/powerpoint/2010/main" val="92632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8869D6-9C37-414A-B4DB-9ECB26868BD7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 smtClean="0"/>
              <a:t>Intestacy</a:t>
            </a:r>
            <a:r>
              <a:rPr lang="cs-CZ" altLang="cs-CZ" dirty="0" smtClean="0"/>
              <a:t> (civil </a:t>
            </a:r>
            <a:r>
              <a:rPr lang="cs-CZ" altLang="cs-CZ" dirty="0" err="1" smtClean="0"/>
              <a:t>law</a:t>
            </a:r>
            <a:r>
              <a:rPr lang="cs-CZ" altLang="cs-CZ" dirty="0" smtClean="0"/>
              <a:t>)</a:t>
            </a:r>
            <a:endParaRPr lang="cs-CZ" altLang="cs-CZ" dirty="0"/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3"/>
            <a:r>
              <a:rPr lang="cs-CZ" altLang="cs-CZ" i="1" dirty="0" err="1" smtClean="0"/>
              <a:t>Hereditas</a:t>
            </a:r>
            <a:endParaRPr lang="cs-CZ" altLang="cs-CZ" i="1" dirty="0" smtClean="0"/>
          </a:p>
          <a:p>
            <a:pPr lvl="3"/>
            <a:r>
              <a:rPr lang="cs-CZ" altLang="cs-CZ" i="1" dirty="0" err="1" smtClean="0"/>
              <a:t>hereditatis</a:t>
            </a:r>
            <a:r>
              <a:rPr lang="cs-CZ" altLang="cs-CZ" i="1" dirty="0" smtClean="0"/>
              <a:t> </a:t>
            </a:r>
            <a:r>
              <a:rPr lang="cs-CZ" altLang="cs-CZ" i="1" dirty="0"/>
              <a:t>petitio</a:t>
            </a:r>
          </a:p>
          <a:p>
            <a:r>
              <a:rPr lang="cs-CZ" altLang="cs-CZ" i="1" dirty="0" err="1" smtClean="0"/>
              <a:t>Heredes</a:t>
            </a:r>
            <a:r>
              <a:rPr lang="cs-CZ" altLang="cs-CZ" i="1" dirty="0" smtClean="0"/>
              <a:t> </a:t>
            </a:r>
            <a:r>
              <a:rPr lang="cs-CZ" altLang="cs-CZ" i="1" dirty="0" err="1"/>
              <a:t>sui</a:t>
            </a:r>
            <a:r>
              <a:rPr lang="cs-CZ" altLang="cs-CZ" i="1" dirty="0"/>
              <a:t> et </a:t>
            </a:r>
            <a:r>
              <a:rPr lang="cs-CZ" altLang="cs-CZ" i="1" dirty="0" err="1"/>
              <a:t>necessarii</a:t>
            </a:r>
            <a:endParaRPr lang="cs-CZ" altLang="cs-CZ" i="1" dirty="0"/>
          </a:p>
          <a:p>
            <a:pPr lvl="1"/>
            <a:r>
              <a:rPr lang="cs-CZ" altLang="cs-CZ" i="1" dirty="0"/>
              <a:t>Beneficium </a:t>
            </a:r>
            <a:r>
              <a:rPr lang="cs-CZ" altLang="cs-CZ" i="1" dirty="0" err="1"/>
              <a:t>abstinendi</a:t>
            </a:r>
            <a:endParaRPr lang="cs-CZ" altLang="cs-CZ" i="1" dirty="0"/>
          </a:p>
          <a:p>
            <a:pPr lvl="1"/>
            <a:r>
              <a:rPr lang="cs-CZ" altLang="cs-CZ" i="1" dirty="0"/>
              <a:t>In capita</a:t>
            </a:r>
          </a:p>
          <a:p>
            <a:r>
              <a:rPr lang="cs-CZ" altLang="cs-CZ" i="1" dirty="0" err="1" smtClean="0"/>
              <a:t>Agnatus</a:t>
            </a:r>
            <a:r>
              <a:rPr lang="cs-CZ" altLang="cs-CZ" i="1" dirty="0" smtClean="0"/>
              <a:t> </a:t>
            </a:r>
            <a:r>
              <a:rPr lang="cs-CZ" altLang="cs-CZ" i="1" dirty="0" err="1"/>
              <a:t>proximus</a:t>
            </a:r>
            <a:endParaRPr lang="cs-CZ" altLang="cs-CZ" i="1" dirty="0"/>
          </a:p>
          <a:p>
            <a:pPr lvl="1"/>
            <a:r>
              <a:rPr lang="cs-CZ" altLang="cs-CZ" i="1" dirty="0"/>
              <a:t>In </a:t>
            </a:r>
            <a:r>
              <a:rPr lang="cs-CZ" altLang="cs-CZ" i="1" dirty="0" err="1"/>
              <a:t>stirpes</a:t>
            </a:r>
            <a:r>
              <a:rPr lang="cs-CZ" altLang="cs-CZ" i="1" dirty="0"/>
              <a:t> (ius </a:t>
            </a:r>
            <a:r>
              <a:rPr lang="cs-CZ" altLang="cs-CZ" i="1" dirty="0" err="1" smtClean="0"/>
              <a:t>repraesentationis</a:t>
            </a:r>
            <a:r>
              <a:rPr lang="cs-CZ" altLang="cs-CZ" i="1" dirty="0"/>
              <a:t>)</a:t>
            </a:r>
          </a:p>
          <a:p>
            <a:r>
              <a:rPr lang="cs-CZ" altLang="cs-CZ" i="1" dirty="0" err="1" smtClean="0"/>
              <a:t>Gentiles</a:t>
            </a:r>
            <a:endParaRPr lang="cs-CZ" altLang="cs-CZ" i="1" dirty="0"/>
          </a:p>
        </p:txBody>
      </p:sp>
    </p:spTree>
    <p:extLst>
      <p:ext uri="{BB962C8B-B14F-4D97-AF65-F5344CB8AC3E}">
        <p14:creationId xmlns:p14="http://schemas.microsoft.com/office/powerpoint/2010/main" val="432246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7122138-5DD0-4E98-B6E7-9073B1BBA0DD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21200" y="844154"/>
            <a:ext cx="8278540" cy="701278"/>
          </a:xfrm>
        </p:spPr>
        <p:txBody>
          <a:bodyPr/>
          <a:lstStyle/>
          <a:p>
            <a:r>
              <a:rPr lang="cs-CZ" altLang="cs-CZ" dirty="0" err="1" smtClean="0"/>
              <a:t>Intestacy</a:t>
            </a:r>
            <a:r>
              <a:rPr lang="cs-CZ" altLang="cs-CZ" dirty="0" smtClean="0"/>
              <a:t> (</a:t>
            </a:r>
            <a:r>
              <a:rPr lang="cs-CZ" altLang="cs-CZ" dirty="0" err="1" smtClean="0"/>
              <a:t>Praetorian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Law</a:t>
            </a:r>
            <a:r>
              <a:rPr lang="cs-CZ" altLang="cs-CZ" dirty="0" smtClean="0"/>
              <a:t>)</a:t>
            </a:r>
            <a:endParaRPr lang="cs-CZ" altLang="cs-CZ" i="1" dirty="0"/>
          </a:p>
        </p:txBody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18085" y="1762125"/>
            <a:ext cx="5829300" cy="2836069"/>
          </a:xfrm>
        </p:spPr>
        <p:txBody>
          <a:bodyPr/>
          <a:lstStyle/>
          <a:p>
            <a:pPr lvl="3"/>
            <a:r>
              <a:rPr lang="cs-CZ" altLang="cs-CZ" i="1" dirty="0" err="1" smtClean="0"/>
              <a:t>Bonorum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possessio</a:t>
            </a:r>
            <a:endParaRPr lang="cs-CZ" altLang="cs-CZ" i="1" dirty="0" smtClean="0"/>
          </a:p>
          <a:p>
            <a:pPr lvl="3"/>
            <a:r>
              <a:rPr lang="cs-CZ" altLang="cs-CZ" i="1" dirty="0" err="1" smtClean="0"/>
              <a:t>Interdictum</a:t>
            </a:r>
            <a:r>
              <a:rPr lang="cs-CZ" altLang="cs-CZ" i="1" dirty="0" smtClean="0"/>
              <a:t> </a:t>
            </a:r>
            <a:r>
              <a:rPr lang="cs-CZ" altLang="cs-CZ" i="1" dirty="0" err="1"/>
              <a:t>Quorum</a:t>
            </a:r>
            <a:r>
              <a:rPr lang="cs-CZ" altLang="cs-CZ" i="1" dirty="0"/>
              <a:t> </a:t>
            </a:r>
            <a:r>
              <a:rPr lang="cs-CZ" altLang="cs-CZ" i="1" dirty="0" err="1"/>
              <a:t>bonorum</a:t>
            </a:r>
            <a:endParaRPr lang="cs-CZ" altLang="cs-CZ" i="1" dirty="0"/>
          </a:p>
          <a:p>
            <a:r>
              <a:rPr lang="cs-CZ" altLang="cs-CZ" i="1" dirty="0" err="1"/>
              <a:t>Unde</a:t>
            </a:r>
            <a:r>
              <a:rPr lang="cs-CZ" altLang="cs-CZ" i="1" dirty="0"/>
              <a:t> </a:t>
            </a:r>
            <a:r>
              <a:rPr lang="cs-CZ" altLang="cs-CZ" i="1" dirty="0" err="1"/>
              <a:t>liberi</a:t>
            </a:r>
            <a:r>
              <a:rPr lang="cs-CZ" altLang="cs-CZ" i="1" dirty="0"/>
              <a:t> (</a:t>
            </a:r>
            <a:r>
              <a:rPr lang="cs-CZ" altLang="cs-CZ" i="1" dirty="0" err="1"/>
              <a:t>vocantur</a:t>
            </a:r>
            <a:r>
              <a:rPr lang="cs-CZ" altLang="cs-CZ" i="1" dirty="0"/>
              <a:t>)</a:t>
            </a:r>
          </a:p>
          <a:p>
            <a:r>
              <a:rPr lang="cs-CZ" altLang="cs-CZ" i="1" dirty="0" err="1" smtClean="0"/>
              <a:t>Unde</a:t>
            </a:r>
            <a:r>
              <a:rPr lang="cs-CZ" altLang="cs-CZ" i="1" dirty="0" smtClean="0"/>
              <a:t> </a:t>
            </a:r>
            <a:r>
              <a:rPr lang="cs-CZ" altLang="cs-CZ" i="1" dirty="0" err="1"/>
              <a:t>legitimi</a:t>
            </a:r>
            <a:endParaRPr lang="cs-CZ" altLang="cs-CZ" i="1" dirty="0"/>
          </a:p>
          <a:p>
            <a:r>
              <a:rPr lang="cs-CZ" altLang="cs-CZ" i="1" dirty="0" err="1" smtClean="0"/>
              <a:t>Unde</a:t>
            </a:r>
            <a:r>
              <a:rPr lang="cs-CZ" altLang="cs-CZ" i="1" dirty="0" smtClean="0"/>
              <a:t> </a:t>
            </a:r>
            <a:r>
              <a:rPr lang="cs-CZ" altLang="cs-CZ" i="1" dirty="0" err="1"/>
              <a:t>cognati</a:t>
            </a:r>
            <a:endParaRPr lang="cs-CZ" altLang="cs-CZ" i="1" dirty="0"/>
          </a:p>
          <a:p>
            <a:pPr lvl="1"/>
            <a:r>
              <a:rPr lang="cs-CZ" altLang="cs-CZ" i="1" dirty="0" err="1"/>
              <a:t>Successio</a:t>
            </a:r>
            <a:r>
              <a:rPr lang="cs-CZ" altLang="cs-CZ" i="1" dirty="0"/>
              <a:t> </a:t>
            </a:r>
            <a:r>
              <a:rPr lang="cs-CZ" altLang="cs-CZ" i="1" dirty="0" err="1"/>
              <a:t>ordinum</a:t>
            </a:r>
            <a:r>
              <a:rPr lang="cs-CZ" altLang="cs-CZ" i="1" dirty="0"/>
              <a:t> et </a:t>
            </a:r>
            <a:r>
              <a:rPr lang="cs-CZ" altLang="cs-CZ" i="1" dirty="0" err="1"/>
              <a:t>graduum</a:t>
            </a:r>
            <a:endParaRPr lang="cs-CZ" altLang="cs-CZ" i="1" dirty="0"/>
          </a:p>
          <a:p>
            <a:r>
              <a:rPr lang="cs-CZ" altLang="cs-CZ" i="1" dirty="0" err="1" smtClean="0"/>
              <a:t>Unde</a:t>
            </a:r>
            <a:r>
              <a:rPr lang="cs-CZ" altLang="cs-CZ" i="1" dirty="0" smtClean="0"/>
              <a:t> </a:t>
            </a:r>
            <a:r>
              <a:rPr lang="cs-CZ" altLang="cs-CZ" i="1" dirty="0"/>
              <a:t>vir et </a:t>
            </a:r>
            <a:r>
              <a:rPr lang="cs-CZ" altLang="cs-CZ" i="1" dirty="0" err="1"/>
              <a:t>uxor</a:t>
            </a:r>
            <a:endParaRPr lang="cs-CZ" altLang="cs-CZ" i="1" dirty="0"/>
          </a:p>
        </p:txBody>
      </p:sp>
    </p:spTree>
    <p:extLst>
      <p:ext uri="{BB962C8B-B14F-4D97-AF65-F5344CB8AC3E}">
        <p14:creationId xmlns:p14="http://schemas.microsoft.com/office/powerpoint/2010/main" val="2319877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A065D4-5B00-4AD9-8A88-FDD7A4B8021F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 smtClean="0"/>
              <a:t>Intestacy</a:t>
            </a:r>
            <a:r>
              <a:rPr lang="cs-CZ" altLang="cs-CZ" dirty="0" smtClean="0"/>
              <a:t> (</a:t>
            </a:r>
            <a:r>
              <a:rPr lang="cs-CZ" altLang="cs-CZ" dirty="0" err="1" smtClean="0"/>
              <a:t>Justinian</a:t>
            </a:r>
            <a:r>
              <a:rPr lang="cs-CZ" altLang="cs-CZ" dirty="0" smtClean="0"/>
              <a:t>)</a:t>
            </a:r>
            <a:endParaRPr lang="cs-CZ" altLang="cs-CZ" dirty="0"/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err="1" smtClean="0"/>
              <a:t>Descendents</a:t>
            </a:r>
            <a:endParaRPr lang="cs-CZ" altLang="cs-CZ" dirty="0"/>
          </a:p>
          <a:p>
            <a:r>
              <a:rPr lang="cs-CZ" altLang="cs-CZ" dirty="0" err="1" smtClean="0"/>
              <a:t>Ascendents</a:t>
            </a:r>
            <a:r>
              <a:rPr lang="cs-CZ" altLang="cs-CZ" dirty="0" smtClean="0"/>
              <a:t> and full </a:t>
            </a:r>
            <a:r>
              <a:rPr lang="cs-CZ" altLang="cs-CZ" dirty="0" err="1" smtClean="0"/>
              <a:t>brothers</a:t>
            </a:r>
            <a:r>
              <a:rPr lang="cs-CZ" altLang="cs-CZ" dirty="0" smtClean="0"/>
              <a:t>/</a:t>
            </a:r>
            <a:r>
              <a:rPr lang="cs-CZ" altLang="cs-CZ" dirty="0" err="1" smtClean="0"/>
              <a:t>sisters</a:t>
            </a:r>
            <a:r>
              <a:rPr lang="cs-CZ" altLang="cs-CZ" dirty="0" smtClean="0"/>
              <a:t> (and </a:t>
            </a:r>
            <a:r>
              <a:rPr lang="cs-CZ" altLang="cs-CZ" dirty="0" err="1" smtClean="0"/>
              <a:t>their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descendents</a:t>
            </a:r>
            <a:r>
              <a:rPr lang="cs-CZ" altLang="cs-CZ" dirty="0" smtClean="0"/>
              <a:t>)</a:t>
            </a:r>
            <a:endParaRPr lang="cs-CZ" altLang="cs-CZ" dirty="0"/>
          </a:p>
          <a:p>
            <a:r>
              <a:rPr lang="cs-CZ" altLang="cs-CZ" dirty="0" err="1" smtClean="0"/>
              <a:t>Half-blood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brothers</a:t>
            </a:r>
            <a:r>
              <a:rPr lang="cs-CZ" altLang="cs-CZ" dirty="0" smtClean="0"/>
              <a:t>/</a:t>
            </a:r>
            <a:r>
              <a:rPr lang="cs-CZ" altLang="cs-CZ" dirty="0" err="1" smtClean="0"/>
              <a:t>sisters</a:t>
            </a:r>
            <a:r>
              <a:rPr lang="cs-CZ" altLang="cs-CZ" dirty="0" smtClean="0"/>
              <a:t> </a:t>
            </a:r>
            <a:r>
              <a:rPr lang="cs-CZ" altLang="cs-CZ" dirty="0"/>
              <a:t>(and </a:t>
            </a:r>
            <a:r>
              <a:rPr lang="cs-CZ" altLang="cs-CZ" dirty="0" err="1"/>
              <a:t>their</a:t>
            </a:r>
            <a:r>
              <a:rPr lang="cs-CZ" altLang="cs-CZ" dirty="0"/>
              <a:t> </a:t>
            </a:r>
            <a:r>
              <a:rPr lang="cs-CZ" altLang="cs-CZ" dirty="0" err="1"/>
              <a:t>descendents</a:t>
            </a:r>
            <a:r>
              <a:rPr lang="cs-CZ" altLang="cs-CZ" dirty="0"/>
              <a:t>)</a:t>
            </a:r>
          </a:p>
          <a:p>
            <a:r>
              <a:rPr lang="cs-CZ" altLang="cs-CZ" dirty="0" err="1" smtClean="0"/>
              <a:t>Nearest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collaterals</a:t>
            </a:r>
            <a:endParaRPr lang="cs-CZ" altLang="cs-CZ" dirty="0"/>
          </a:p>
          <a:p>
            <a:endParaRPr lang="cs-CZ" altLang="cs-CZ" dirty="0"/>
          </a:p>
          <a:p>
            <a:pPr lvl="3"/>
            <a:r>
              <a:rPr lang="cs-CZ" altLang="cs-CZ" dirty="0" smtClean="0"/>
              <a:t>+</a:t>
            </a:r>
            <a:r>
              <a:rPr lang="cs-CZ" altLang="cs-CZ" i="1" dirty="0" err="1" smtClean="0"/>
              <a:t>Vidua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indotata</a:t>
            </a:r>
            <a:endParaRPr lang="cs-CZ" altLang="cs-CZ" i="1" dirty="0"/>
          </a:p>
        </p:txBody>
      </p:sp>
    </p:spTree>
    <p:extLst>
      <p:ext uri="{BB962C8B-B14F-4D97-AF65-F5344CB8AC3E}">
        <p14:creationId xmlns:p14="http://schemas.microsoft.com/office/powerpoint/2010/main" val="2250597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B73575-E6A1-4BA8-A85B-C24D15838C42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i="1" dirty="0" err="1"/>
              <a:t>Testamentum</a:t>
            </a:r>
            <a:endParaRPr lang="cs-CZ" altLang="cs-CZ" i="1" dirty="0"/>
          </a:p>
        </p:txBody>
      </p:sp>
      <p:sp>
        <p:nvSpPr>
          <p:cNvPr id="396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i="1" dirty="0"/>
              <a:t>Pater </a:t>
            </a:r>
            <a:r>
              <a:rPr lang="cs-CZ" altLang="cs-CZ" i="1" dirty="0" err="1"/>
              <a:t>familias</a:t>
            </a:r>
            <a:r>
              <a:rPr lang="cs-CZ" altLang="cs-CZ" dirty="0"/>
              <a:t> </a:t>
            </a:r>
            <a:r>
              <a:rPr lang="cs-CZ" altLang="cs-CZ" dirty="0" err="1" smtClean="0"/>
              <a:t>or</a:t>
            </a:r>
            <a:r>
              <a:rPr lang="cs-CZ" altLang="cs-CZ" dirty="0" smtClean="0"/>
              <a:t> </a:t>
            </a:r>
            <a:r>
              <a:rPr lang="cs-CZ" altLang="cs-CZ" i="1" dirty="0"/>
              <a:t>peculium (quasi) </a:t>
            </a:r>
            <a:r>
              <a:rPr lang="cs-CZ" altLang="cs-CZ" i="1" dirty="0" err="1"/>
              <a:t>castrense</a:t>
            </a:r>
            <a:endParaRPr lang="cs-CZ" altLang="cs-CZ" i="1" dirty="0"/>
          </a:p>
          <a:p>
            <a:r>
              <a:rPr lang="cs-CZ" altLang="cs-CZ" i="1" dirty="0" err="1"/>
              <a:t>Nasciturus</a:t>
            </a:r>
            <a:endParaRPr lang="cs-CZ" altLang="cs-CZ" i="1" dirty="0"/>
          </a:p>
          <a:p>
            <a:r>
              <a:rPr lang="cs-CZ" altLang="cs-CZ" i="1" dirty="0" err="1"/>
              <a:t>Incapacitas</a:t>
            </a:r>
            <a:r>
              <a:rPr lang="cs-CZ" altLang="cs-CZ" i="1" dirty="0"/>
              <a:t> </a:t>
            </a:r>
            <a:r>
              <a:rPr lang="el-GR" altLang="cs-CZ" i="1" dirty="0"/>
              <a:t>=</a:t>
            </a:r>
            <a:r>
              <a:rPr lang="en-US" altLang="cs-CZ" i="1" dirty="0"/>
              <a:t>&gt; </a:t>
            </a:r>
            <a:r>
              <a:rPr lang="en-US" altLang="cs-CZ" i="1" dirty="0" err="1"/>
              <a:t>Caducum</a:t>
            </a:r>
            <a:endParaRPr lang="en-US" altLang="cs-CZ" i="1" dirty="0"/>
          </a:p>
          <a:p>
            <a:pPr lvl="1"/>
            <a:r>
              <a:rPr lang="cs-CZ" altLang="cs-CZ" i="1" dirty="0"/>
              <a:t>Latini </a:t>
            </a:r>
            <a:r>
              <a:rPr lang="cs-CZ" altLang="cs-CZ" i="1" dirty="0" err="1"/>
              <a:t>Iuniani</a:t>
            </a:r>
            <a:r>
              <a:rPr lang="cs-CZ" altLang="cs-CZ" i="1" dirty="0"/>
              <a:t>, </a:t>
            </a:r>
            <a:r>
              <a:rPr lang="cs-CZ" altLang="cs-CZ" i="1" dirty="0" err="1"/>
              <a:t>Caelibes</a:t>
            </a:r>
            <a:r>
              <a:rPr lang="cs-CZ" altLang="cs-CZ" i="1" dirty="0"/>
              <a:t>, Orbi, </a:t>
            </a:r>
            <a:r>
              <a:rPr lang="cs-CZ" altLang="cs-CZ" i="1" dirty="0" err="1"/>
              <a:t>Mulieres</a:t>
            </a:r>
            <a:r>
              <a:rPr lang="cs-CZ" altLang="cs-CZ" i="1" dirty="0"/>
              <a:t> </a:t>
            </a:r>
            <a:r>
              <a:rPr lang="cs-CZ" altLang="cs-CZ" i="1" dirty="0" err="1"/>
              <a:t>probrosae</a:t>
            </a:r>
            <a:endParaRPr lang="cs-CZ" altLang="cs-CZ" i="1" dirty="0"/>
          </a:p>
          <a:p>
            <a:r>
              <a:rPr lang="en-US" altLang="cs-CZ" i="1" dirty="0" err="1"/>
              <a:t>Indignitas</a:t>
            </a:r>
            <a:r>
              <a:rPr lang="en-US" altLang="cs-CZ" i="1" dirty="0"/>
              <a:t> </a:t>
            </a:r>
            <a:r>
              <a:rPr lang="el-GR" altLang="cs-CZ" i="1" dirty="0"/>
              <a:t>=</a:t>
            </a:r>
            <a:r>
              <a:rPr lang="en-US" altLang="cs-CZ" i="1" dirty="0"/>
              <a:t>&gt; </a:t>
            </a:r>
            <a:r>
              <a:rPr lang="en-US" altLang="cs-CZ" i="1" dirty="0" err="1"/>
              <a:t>Ereptorium</a:t>
            </a:r>
            <a:r>
              <a:rPr lang="en-US" altLang="cs-CZ" i="1" dirty="0"/>
              <a:t> </a:t>
            </a:r>
            <a:r>
              <a:rPr lang="en-US" altLang="cs-CZ" i="1" dirty="0" err="1"/>
              <a:t>bonorum</a:t>
            </a:r>
            <a:r>
              <a:rPr lang="en-US" altLang="cs-CZ" i="1" dirty="0"/>
              <a:t> </a:t>
            </a:r>
            <a:r>
              <a:rPr lang="cs-CZ" altLang="cs-CZ" i="1" dirty="0" err="1" smtClean="0"/>
              <a:t>Heres</a:t>
            </a:r>
            <a:r>
              <a:rPr lang="cs-CZ" altLang="cs-CZ" i="1" dirty="0" smtClean="0"/>
              <a:t> </a:t>
            </a:r>
            <a:r>
              <a:rPr lang="cs-CZ" altLang="cs-CZ" i="1" dirty="0" err="1"/>
              <a:t>esto</a:t>
            </a:r>
            <a:r>
              <a:rPr lang="cs-CZ" altLang="cs-CZ" i="1" dirty="0"/>
              <a:t>!</a:t>
            </a:r>
          </a:p>
          <a:p>
            <a:r>
              <a:rPr lang="cs-CZ" altLang="cs-CZ" i="1" dirty="0" err="1"/>
              <a:t>Unitas</a:t>
            </a:r>
            <a:r>
              <a:rPr lang="cs-CZ" altLang="cs-CZ" i="1" dirty="0"/>
              <a:t> </a:t>
            </a:r>
            <a:r>
              <a:rPr lang="cs-CZ" altLang="cs-CZ" i="1" dirty="0" err="1"/>
              <a:t>actus</a:t>
            </a:r>
            <a:endParaRPr lang="cs-CZ" altLang="cs-CZ" i="1" dirty="0"/>
          </a:p>
          <a:p>
            <a:r>
              <a:rPr lang="cs-CZ" altLang="cs-CZ" i="1" dirty="0" err="1"/>
              <a:t>Favor</a:t>
            </a:r>
            <a:r>
              <a:rPr lang="cs-CZ" altLang="cs-CZ" i="1" dirty="0"/>
              <a:t> </a:t>
            </a:r>
            <a:r>
              <a:rPr lang="cs-CZ" altLang="cs-CZ" i="1" dirty="0" err="1"/>
              <a:t>testamenti</a:t>
            </a:r>
            <a:endParaRPr lang="cs-CZ" altLang="cs-CZ" i="1" dirty="0"/>
          </a:p>
        </p:txBody>
      </p:sp>
    </p:spTree>
    <p:extLst>
      <p:ext uri="{BB962C8B-B14F-4D97-AF65-F5344CB8AC3E}">
        <p14:creationId xmlns:p14="http://schemas.microsoft.com/office/powerpoint/2010/main" val="2979809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6547DC-297F-4804-AB99-858D7E98A04D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i="1" dirty="0" err="1"/>
              <a:t>Testamentum</a:t>
            </a:r>
            <a:r>
              <a:rPr lang="cs-CZ" altLang="cs-CZ" i="1" dirty="0"/>
              <a:t> per </a:t>
            </a:r>
            <a:r>
              <a:rPr lang="cs-CZ" altLang="cs-CZ" i="1" dirty="0" err="1"/>
              <a:t>aes</a:t>
            </a:r>
            <a:r>
              <a:rPr lang="cs-CZ" altLang="cs-CZ" i="1" dirty="0"/>
              <a:t> et </a:t>
            </a:r>
            <a:r>
              <a:rPr lang="cs-CZ" altLang="cs-CZ" i="1" dirty="0" err="1"/>
              <a:t>libram</a:t>
            </a:r>
            <a:endParaRPr lang="cs-CZ" altLang="cs-CZ" i="1" dirty="0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5 </a:t>
            </a:r>
            <a:r>
              <a:rPr lang="cs-CZ" altLang="cs-CZ" dirty="0" err="1" smtClean="0"/>
              <a:t>witnesses</a:t>
            </a:r>
            <a:endParaRPr lang="cs-CZ" altLang="cs-CZ" dirty="0"/>
          </a:p>
          <a:p>
            <a:endParaRPr lang="cs-CZ" altLang="cs-CZ" dirty="0"/>
          </a:p>
          <a:p>
            <a:r>
              <a:rPr lang="cs-CZ" altLang="cs-CZ" i="1" dirty="0" err="1" smtClean="0"/>
              <a:t>Libripens</a:t>
            </a:r>
            <a:r>
              <a:rPr lang="cs-CZ" altLang="cs-CZ" i="1" dirty="0" smtClean="0"/>
              <a:t> </a:t>
            </a:r>
            <a:r>
              <a:rPr lang="cs-CZ" altLang="cs-CZ" dirty="0" smtClean="0"/>
              <a:t>(</a:t>
            </a:r>
            <a:r>
              <a:rPr lang="cs-CZ" altLang="cs-CZ" dirty="0" err="1" smtClean="0"/>
              <a:t>holds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weighing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scale</a:t>
            </a:r>
            <a:r>
              <a:rPr lang="cs-CZ" altLang="cs-CZ" dirty="0" smtClean="0"/>
              <a:t>)</a:t>
            </a:r>
            <a:endParaRPr lang="cs-CZ" altLang="cs-CZ" dirty="0"/>
          </a:p>
          <a:p>
            <a:endParaRPr lang="cs-CZ" altLang="cs-CZ" i="1" dirty="0"/>
          </a:p>
          <a:p>
            <a:r>
              <a:rPr lang="cs-CZ" altLang="cs-CZ" i="1" dirty="0" err="1"/>
              <a:t>Familiae</a:t>
            </a:r>
            <a:r>
              <a:rPr lang="cs-CZ" altLang="cs-CZ" i="1" dirty="0"/>
              <a:t> </a:t>
            </a:r>
            <a:r>
              <a:rPr lang="cs-CZ" altLang="cs-CZ" i="1" dirty="0" err="1"/>
              <a:t>emptor</a:t>
            </a:r>
            <a:endParaRPr lang="cs-CZ" altLang="cs-CZ" i="1" dirty="0"/>
          </a:p>
          <a:p>
            <a:endParaRPr lang="cs-CZ" altLang="cs-CZ" dirty="0"/>
          </a:p>
          <a:p>
            <a:r>
              <a:rPr lang="cs-CZ" altLang="cs-CZ" dirty="0" err="1" smtClean="0"/>
              <a:t>Mancipation</a:t>
            </a:r>
            <a:r>
              <a:rPr lang="cs-CZ" altLang="cs-CZ" dirty="0" smtClean="0"/>
              <a:t>, not </a:t>
            </a:r>
            <a:r>
              <a:rPr lang="cs-CZ" altLang="cs-CZ" dirty="0" err="1" smtClean="0"/>
              <a:t>the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writings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is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essence</a:t>
            </a:r>
            <a:endParaRPr lang="cs-CZ" altLang="cs-CZ" i="1" dirty="0"/>
          </a:p>
        </p:txBody>
      </p:sp>
    </p:spTree>
    <p:extLst>
      <p:ext uri="{BB962C8B-B14F-4D97-AF65-F5344CB8AC3E}">
        <p14:creationId xmlns:p14="http://schemas.microsoft.com/office/powerpoint/2010/main" val="2334773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53916"/>
            <a:ext cx="8086635" cy="536330"/>
          </a:xfrm>
        </p:spPr>
        <p:txBody>
          <a:bodyPr/>
          <a:lstStyle/>
          <a:p>
            <a:r>
              <a:rPr lang="cs-CZ" dirty="0" err="1" smtClean="0"/>
              <a:t>Written</a:t>
            </a:r>
            <a:r>
              <a:rPr lang="cs-CZ" dirty="0"/>
              <a:t> </a:t>
            </a:r>
            <a:r>
              <a:rPr lang="cs-CZ" dirty="0" smtClean="0"/>
              <a:t>Testament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1090246"/>
            <a:ext cx="8082321" cy="3780691"/>
          </a:xfrm>
        </p:spPr>
        <p:txBody>
          <a:bodyPr/>
          <a:lstStyle/>
          <a:p>
            <a:pPr algn="just"/>
            <a:r>
              <a:rPr lang="cs-CZ" dirty="0" err="1" smtClean="0"/>
              <a:t>Holographic</a:t>
            </a:r>
            <a:endParaRPr lang="cs-CZ" dirty="0" smtClean="0"/>
          </a:p>
          <a:p>
            <a:pPr lvl="1" algn="just"/>
            <a:r>
              <a:rPr lang="cs-CZ" dirty="0" smtClean="0"/>
              <a:t>5 </a:t>
            </a:r>
            <a:r>
              <a:rPr lang="cs-CZ" dirty="0" err="1" smtClean="0"/>
              <a:t>witnesses</a:t>
            </a:r>
            <a:endParaRPr lang="cs-CZ" dirty="0" smtClean="0"/>
          </a:p>
          <a:p>
            <a:pPr lvl="1" algn="just"/>
            <a:r>
              <a:rPr lang="cs-CZ" dirty="0" err="1" smtClean="0"/>
              <a:t>Signature</a:t>
            </a:r>
            <a:r>
              <a:rPr lang="cs-CZ" dirty="0" smtClean="0"/>
              <a:t> not </a:t>
            </a:r>
            <a:r>
              <a:rPr lang="cs-CZ" dirty="0" err="1" smtClean="0"/>
              <a:t>required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err="1" smtClean="0"/>
              <a:t>Allographic</a:t>
            </a:r>
            <a:endParaRPr lang="cs-CZ" dirty="0" smtClean="0"/>
          </a:p>
          <a:p>
            <a:pPr lvl="1" algn="just"/>
            <a:r>
              <a:rPr lang="cs-CZ" dirty="0" smtClean="0"/>
              <a:t>7 </a:t>
            </a:r>
            <a:r>
              <a:rPr lang="cs-CZ" dirty="0" err="1" smtClean="0"/>
              <a:t>witnesses</a:t>
            </a:r>
            <a:endParaRPr lang="cs-CZ" dirty="0" smtClean="0"/>
          </a:p>
          <a:p>
            <a:pPr lvl="1" algn="just"/>
            <a:r>
              <a:rPr lang="cs-CZ" dirty="0" err="1" smtClean="0"/>
              <a:t>Signature</a:t>
            </a:r>
            <a:r>
              <a:rPr lang="cs-CZ" dirty="0" smtClean="0"/>
              <a:t> </a:t>
            </a:r>
            <a:r>
              <a:rPr lang="cs-CZ" dirty="0" err="1" smtClean="0"/>
              <a:t>required</a:t>
            </a:r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2593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F4214E-5CA5-41CE-B6FB-15677678BBCC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07067" y="626534"/>
            <a:ext cx="7089158" cy="135466"/>
          </a:xfrm>
        </p:spPr>
        <p:txBody>
          <a:bodyPr/>
          <a:lstStyle/>
          <a:p>
            <a:r>
              <a:rPr lang="cs-CZ" altLang="cs-CZ" dirty="0" err="1" smtClean="0"/>
              <a:t>Other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types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testament</a:t>
            </a:r>
            <a:endParaRPr lang="cs-CZ" altLang="cs-CZ" dirty="0"/>
          </a:p>
        </p:txBody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1200" y="762001"/>
            <a:ext cx="8278540" cy="3924300"/>
          </a:xfrm>
        </p:spPr>
        <p:txBody>
          <a:bodyPr/>
          <a:lstStyle/>
          <a:p>
            <a:r>
              <a:rPr lang="cs-CZ" altLang="cs-CZ" sz="2000" dirty="0" smtClean="0"/>
              <a:t>By blind </a:t>
            </a:r>
            <a:r>
              <a:rPr lang="cs-CZ" altLang="cs-CZ" sz="2000" dirty="0" err="1" smtClean="0"/>
              <a:t>people</a:t>
            </a:r>
            <a:endParaRPr lang="cs-CZ" altLang="cs-CZ" sz="2000" dirty="0"/>
          </a:p>
          <a:p>
            <a:r>
              <a:rPr lang="cs-CZ" altLang="cs-CZ" sz="2000" dirty="0" err="1" smtClean="0"/>
              <a:t>Privileged</a:t>
            </a:r>
            <a:endParaRPr lang="cs-CZ" altLang="cs-CZ" sz="2000" dirty="0"/>
          </a:p>
          <a:p>
            <a:pPr lvl="1"/>
            <a:r>
              <a:rPr lang="cs-CZ" altLang="cs-CZ" sz="2000" i="1" dirty="0"/>
              <a:t>In </a:t>
            </a:r>
            <a:r>
              <a:rPr lang="cs-CZ" altLang="cs-CZ" sz="2000" i="1" dirty="0" err="1"/>
              <a:t>procinctu</a:t>
            </a:r>
            <a:endParaRPr lang="cs-CZ" altLang="cs-CZ" sz="2000" i="1" dirty="0"/>
          </a:p>
          <a:p>
            <a:pPr lvl="1"/>
            <a:r>
              <a:rPr lang="cs-CZ" altLang="cs-CZ" sz="2000" i="1" dirty="0" err="1"/>
              <a:t>Militis</a:t>
            </a:r>
            <a:endParaRPr lang="cs-CZ" altLang="cs-CZ" sz="2000" i="1" dirty="0"/>
          </a:p>
          <a:p>
            <a:pPr lvl="1"/>
            <a:r>
              <a:rPr lang="cs-CZ" altLang="cs-CZ" sz="2000" i="1" dirty="0" err="1"/>
              <a:t>Ruri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conditum</a:t>
            </a:r>
            <a:endParaRPr lang="cs-CZ" altLang="cs-CZ" sz="2000" i="1" dirty="0"/>
          </a:p>
          <a:p>
            <a:pPr lvl="1"/>
            <a:r>
              <a:rPr lang="cs-CZ" altLang="cs-CZ" sz="2000" i="1" dirty="0" err="1"/>
              <a:t>Pestis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tempore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conditum</a:t>
            </a:r>
            <a:endParaRPr lang="cs-CZ" altLang="cs-CZ" sz="2000" i="1" dirty="0"/>
          </a:p>
          <a:p>
            <a:pPr lvl="1"/>
            <a:r>
              <a:rPr lang="cs-CZ" altLang="cs-CZ" sz="2000" i="1" dirty="0" err="1"/>
              <a:t>Parentum</a:t>
            </a:r>
            <a:r>
              <a:rPr lang="cs-CZ" altLang="cs-CZ" sz="2000" i="1" dirty="0"/>
              <a:t> inter </a:t>
            </a:r>
            <a:r>
              <a:rPr lang="cs-CZ" altLang="cs-CZ" sz="2000" i="1" dirty="0" err="1"/>
              <a:t>liberos</a:t>
            </a:r>
            <a:endParaRPr lang="cs-CZ" altLang="cs-CZ" sz="2000" i="1" dirty="0"/>
          </a:p>
          <a:p>
            <a:r>
              <a:rPr lang="cs-CZ" altLang="cs-CZ" sz="2000" dirty="0" smtClean="0"/>
              <a:t>Public</a:t>
            </a:r>
            <a:endParaRPr lang="cs-CZ" altLang="cs-CZ" sz="2000" dirty="0"/>
          </a:p>
          <a:p>
            <a:pPr lvl="1"/>
            <a:r>
              <a:rPr lang="cs-CZ" altLang="cs-CZ" sz="2000" i="1" dirty="0" err="1"/>
              <a:t>Calatis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comitiis</a:t>
            </a:r>
            <a:endParaRPr lang="cs-CZ" altLang="cs-CZ" sz="2000" i="1" dirty="0"/>
          </a:p>
          <a:p>
            <a:pPr lvl="1"/>
            <a:r>
              <a:rPr lang="cs-CZ" altLang="cs-CZ" sz="2000" i="1" dirty="0" err="1"/>
              <a:t>Apud</a:t>
            </a:r>
            <a:r>
              <a:rPr lang="cs-CZ" altLang="cs-CZ" sz="2000" i="1" dirty="0"/>
              <a:t> acta </a:t>
            </a:r>
            <a:r>
              <a:rPr lang="cs-CZ" altLang="cs-CZ" sz="2000" i="1" dirty="0" err="1"/>
              <a:t>conditum</a:t>
            </a:r>
            <a:endParaRPr lang="cs-CZ" altLang="cs-CZ" sz="2000" i="1" dirty="0"/>
          </a:p>
          <a:p>
            <a:pPr lvl="1"/>
            <a:r>
              <a:rPr lang="cs-CZ" altLang="cs-CZ" sz="2000" i="1" dirty="0" err="1"/>
              <a:t>Principi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oblatum</a:t>
            </a:r>
            <a:endParaRPr lang="cs-CZ" alt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2724358640"/>
      </p:ext>
    </p:extLst>
  </p:cSld>
  <p:clrMapOvr>
    <a:masterClrMapping/>
  </p:clrMapOvr>
</p:sld>
</file>

<file path=ppt/theme/theme1.xml><?xml version="1.0" encoding="utf-8"?>
<a:theme xmlns:a="http://schemas.openxmlformats.org/drawingml/2006/main" name="mu_sablona_4×3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law_sablona_16×9_en</Template>
  <TotalTime>384</TotalTime>
  <Words>384</Words>
  <Application>Microsoft Office PowerPoint</Application>
  <PresentationFormat>Předvádění na obrazovce (16:9)</PresentationFormat>
  <Paragraphs>165</Paragraphs>
  <Slides>17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Tahoma</vt:lpstr>
      <vt:lpstr>Wingdings</vt:lpstr>
      <vt:lpstr>mu_sablona_4×3_cz</vt:lpstr>
      <vt:lpstr>Law of Succession</vt:lpstr>
      <vt:lpstr>Successio mortis causa</vt:lpstr>
      <vt:lpstr>Intestacy (civil law)</vt:lpstr>
      <vt:lpstr>Intestacy (Praetorian Law)</vt:lpstr>
      <vt:lpstr>Intestacy (Justinian)</vt:lpstr>
      <vt:lpstr>Testamentum</vt:lpstr>
      <vt:lpstr>Testamentum per aes et libram</vt:lpstr>
      <vt:lpstr>Written Testament</vt:lpstr>
      <vt:lpstr>Other types of testament</vt:lpstr>
      <vt:lpstr>Forced Heirs</vt:lpstr>
      <vt:lpstr>Beneficium separationis</vt:lpstr>
      <vt:lpstr>Beneficium inventarii</vt:lpstr>
      <vt:lpstr>Legatum</vt:lpstr>
      <vt:lpstr>Fideicommissum</vt:lpstr>
      <vt:lpstr>Other institutes</vt:lpstr>
      <vt:lpstr>Quarta Falcidia</vt:lpstr>
      <vt:lpstr>Are There Any Questions?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Radek Černoch</dc:creator>
  <cp:lastModifiedBy>Radek Černoch</cp:lastModifiedBy>
  <cp:revision>63</cp:revision>
  <cp:lastPrinted>1601-01-01T00:00:00Z</cp:lastPrinted>
  <dcterms:created xsi:type="dcterms:W3CDTF">2017-10-04T09:46:34Z</dcterms:created>
  <dcterms:modified xsi:type="dcterms:W3CDTF">2017-12-12T15:52:40Z</dcterms:modified>
</cp:coreProperties>
</file>