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74" r:id="rId3"/>
    <p:sldId id="281" r:id="rId4"/>
    <p:sldId id="282" r:id="rId5"/>
    <p:sldId id="275" r:id="rId6"/>
    <p:sldId id="262" r:id="rId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  <p15:guide id="11" pos="2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26" y="528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  <p:guide pos="2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315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1514475"/>
            <a:ext cx="5026025" cy="3080148"/>
          </a:xfrm>
        </p:spPr>
        <p:txBody>
          <a:bodyPr/>
          <a:lstStyle>
            <a:lvl1pPr>
              <a:defRPr sz="3200"/>
            </a:lvl1pPr>
            <a:lvl2pPr marL="895350" indent="-358775">
              <a:buSzPct val="100000"/>
              <a:defRPr sz="2800"/>
            </a:lvl2pPr>
            <a:lvl3pPr marL="1254125" indent="-358775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900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5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0" y="844155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5"/>
            <a:ext cx="6037861" cy="3755231"/>
          </a:xfrm>
        </p:spPr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082529"/>
          </a:xfrm>
        </p:spPr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7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0" y="1514476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4" y="2204051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6"/>
            <a:ext cx="3876944" cy="3082925"/>
          </a:xfrm>
        </p:spPr>
        <p:txBody>
          <a:bodyPr/>
          <a:lstStyle>
            <a:lvl1pPr>
              <a:defRPr sz="2800"/>
            </a:lvl1pPr>
            <a:lvl2pPr marL="742950" indent="-296863">
              <a:buSzPct val="100000"/>
              <a:defRPr sz="2400"/>
            </a:lvl2pPr>
            <a:lvl3pPr>
              <a:defRPr sz="2000"/>
            </a:lvl3pPr>
            <a:lvl4pPr marL="1600200" indent="-228600"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6"/>
            <a:ext cx="3876944" cy="3082925"/>
          </a:xfrm>
        </p:spPr>
        <p:txBody>
          <a:bodyPr/>
          <a:lstStyle>
            <a:lvl1pPr>
              <a:defRPr sz="2800"/>
            </a:lvl1pPr>
            <a:lvl2pPr>
              <a:buSzPct val="100000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70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05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200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4" r:id="rId4"/>
    <p:sldLayoutId id="2147483663" r:id="rId5"/>
    <p:sldLayoutId id="2147483665" r:id="rId6"/>
    <p:sldLayoutId id="2147483672" r:id="rId7"/>
    <p:sldLayoutId id="2147483671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1746" y="1792166"/>
            <a:ext cx="6244736" cy="1997869"/>
          </a:xfrm>
        </p:spPr>
        <p:txBody>
          <a:bodyPr/>
          <a:lstStyle/>
          <a:p>
            <a:pPr algn="ctr"/>
            <a:r>
              <a:rPr lang="cs-CZ" dirty="0" err="1" smtClean="0"/>
              <a:t>Torts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4686300"/>
            <a:ext cx="9144000" cy="342900"/>
          </a:xfrm>
        </p:spPr>
        <p:txBody>
          <a:bodyPr/>
          <a:lstStyle/>
          <a:p>
            <a:pPr algn="ctr"/>
            <a:r>
              <a:rPr lang="cs-CZ" altLang="cs-CZ" dirty="0" smtClean="0"/>
              <a:t>JUDr. Mgr. Radek Černoch, Ph.D., </a:t>
            </a:r>
            <a:r>
              <a:rPr lang="en-US" altLang="cs-CZ" dirty="0"/>
              <a:t>Department of the History of the State and Law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5"/>
            <a:ext cx="8086635" cy="527539"/>
          </a:xfrm>
        </p:spPr>
        <p:txBody>
          <a:bodyPr/>
          <a:lstStyle/>
          <a:p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Obligations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81454"/>
            <a:ext cx="8082321" cy="3789483"/>
          </a:xfrm>
        </p:spPr>
        <p:txBody>
          <a:bodyPr/>
          <a:lstStyle/>
          <a:p>
            <a:pPr algn="just"/>
            <a:r>
              <a:rPr lang="cs-CZ" i="1" dirty="0" err="1" smtClean="0"/>
              <a:t>Obligationes</a:t>
            </a:r>
            <a:endParaRPr lang="cs-CZ" i="1" dirty="0" smtClean="0"/>
          </a:p>
          <a:p>
            <a:pPr lvl="1" algn="just"/>
            <a:r>
              <a:rPr lang="cs-CZ" i="1" dirty="0" smtClean="0">
                <a:solidFill>
                  <a:srgbClr val="FF0000"/>
                </a:solidFill>
              </a:rPr>
              <a:t>Ex </a:t>
            </a:r>
            <a:r>
              <a:rPr lang="cs-CZ" i="1" dirty="0" err="1" smtClean="0">
                <a:solidFill>
                  <a:srgbClr val="FF0000"/>
                </a:solidFill>
              </a:rPr>
              <a:t>contractu</a:t>
            </a:r>
            <a:endParaRPr lang="cs-CZ" i="1" dirty="0" smtClean="0">
              <a:solidFill>
                <a:srgbClr val="FF0000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B050"/>
                </a:solidFill>
              </a:rPr>
              <a:t>Ex </a:t>
            </a:r>
            <a:r>
              <a:rPr lang="cs-CZ" i="1" dirty="0" err="1" smtClean="0">
                <a:solidFill>
                  <a:srgbClr val="00B050"/>
                </a:solidFill>
              </a:rPr>
              <a:t>delicto</a:t>
            </a:r>
            <a:endParaRPr lang="cs-CZ" i="1" dirty="0" smtClean="0">
              <a:solidFill>
                <a:srgbClr val="00B050"/>
              </a:solidFill>
            </a:endParaRPr>
          </a:p>
          <a:p>
            <a:pPr lvl="2" algn="just"/>
            <a:r>
              <a:rPr lang="cs-CZ" i="1" dirty="0" smtClean="0">
                <a:solidFill>
                  <a:srgbClr val="00B050"/>
                </a:solidFill>
              </a:rPr>
              <a:t>Civil</a:t>
            </a:r>
          </a:p>
          <a:p>
            <a:pPr lvl="2" algn="just"/>
            <a:r>
              <a:rPr lang="cs-CZ" i="1" dirty="0" err="1" smtClean="0">
                <a:solidFill>
                  <a:srgbClr val="00B050"/>
                </a:solidFill>
              </a:rPr>
              <a:t>Praetorian</a:t>
            </a:r>
            <a:endParaRPr lang="cs-CZ" i="1" dirty="0" smtClean="0">
              <a:solidFill>
                <a:srgbClr val="00B050"/>
              </a:solidFill>
            </a:endParaRPr>
          </a:p>
          <a:p>
            <a:pPr lvl="1" algn="just"/>
            <a:r>
              <a:rPr lang="cs-CZ" i="1" dirty="0" smtClean="0"/>
              <a:t>Ex </a:t>
            </a:r>
            <a:r>
              <a:rPr lang="cs-CZ" i="1" dirty="0" err="1" smtClean="0"/>
              <a:t>variis</a:t>
            </a:r>
            <a:r>
              <a:rPr lang="cs-CZ" i="1" dirty="0" smtClean="0"/>
              <a:t> </a:t>
            </a:r>
            <a:r>
              <a:rPr lang="cs-CZ" i="1" dirty="0" err="1" smtClean="0"/>
              <a:t>causarum</a:t>
            </a:r>
            <a:r>
              <a:rPr lang="cs-CZ" i="1" dirty="0"/>
              <a:t> </a:t>
            </a:r>
            <a:r>
              <a:rPr lang="cs-CZ" i="1" dirty="0" err="1" smtClean="0"/>
              <a:t>figuris</a:t>
            </a:r>
            <a:endParaRPr lang="cs-CZ" i="1" dirty="0" smtClean="0"/>
          </a:p>
          <a:p>
            <a:pPr lvl="2" algn="just"/>
            <a:r>
              <a:rPr lang="cs-CZ" i="1" dirty="0" smtClean="0">
                <a:solidFill>
                  <a:srgbClr val="FF0000"/>
                </a:solidFill>
              </a:rPr>
              <a:t>Quasi ex </a:t>
            </a:r>
            <a:r>
              <a:rPr lang="cs-CZ" i="1" dirty="0" err="1" smtClean="0">
                <a:solidFill>
                  <a:srgbClr val="FF0000"/>
                </a:solidFill>
              </a:rPr>
              <a:t>contractu</a:t>
            </a:r>
            <a:endParaRPr lang="cs-CZ" i="1" dirty="0" smtClean="0">
              <a:solidFill>
                <a:srgbClr val="FF0000"/>
              </a:solidFill>
            </a:endParaRPr>
          </a:p>
          <a:p>
            <a:pPr lvl="2" algn="just"/>
            <a:r>
              <a:rPr lang="cs-CZ" i="1" dirty="0" smtClean="0">
                <a:solidFill>
                  <a:srgbClr val="00B050"/>
                </a:solidFill>
              </a:rPr>
              <a:t>Quasi ex </a:t>
            </a:r>
            <a:r>
              <a:rPr lang="cs-CZ" i="1" dirty="0" err="1" smtClean="0">
                <a:solidFill>
                  <a:srgbClr val="00B050"/>
                </a:solidFill>
              </a:rPr>
              <a:t>delicto</a:t>
            </a:r>
            <a:endParaRPr lang="cs-CZ" i="1" dirty="0" smtClean="0">
              <a:solidFill>
                <a:srgbClr val="00B050"/>
              </a:solidFill>
            </a:endParaRPr>
          </a:p>
          <a:p>
            <a:pPr lvl="1" algn="just"/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98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654" y="272563"/>
            <a:ext cx="7057571" cy="501160"/>
          </a:xfrm>
        </p:spPr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Delicts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773724"/>
            <a:ext cx="8082321" cy="4097214"/>
          </a:xfrm>
        </p:spPr>
        <p:txBody>
          <a:bodyPr/>
          <a:lstStyle/>
          <a:p>
            <a:pPr algn="just"/>
            <a:r>
              <a:rPr lang="cs-CZ" sz="2000" i="1" dirty="0" err="1" smtClean="0"/>
              <a:t>Furtum</a:t>
            </a:r>
            <a:endParaRPr lang="cs-CZ" sz="2000" i="1" dirty="0"/>
          </a:p>
          <a:p>
            <a:pPr lvl="1" algn="just"/>
            <a:r>
              <a:rPr lang="cs-CZ" sz="2000" i="1" dirty="0" err="1" smtClean="0"/>
              <a:t>Manifestum</a:t>
            </a:r>
            <a:r>
              <a:rPr lang="cs-CZ" sz="2000" i="1" dirty="0" smtClean="0"/>
              <a:t>/non </a:t>
            </a:r>
            <a:r>
              <a:rPr lang="cs-CZ" sz="2000" i="1" dirty="0" err="1" smtClean="0"/>
              <a:t>manifestum</a:t>
            </a:r>
            <a:r>
              <a:rPr lang="cs-CZ" sz="2000" i="1" dirty="0" smtClean="0"/>
              <a:t> (in </a:t>
            </a:r>
            <a:r>
              <a:rPr lang="cs-CZ" sz="2000" i="1" dirty="0" err="1" smtClean="0"/>
              <a:t>quadruplum</a:t>
            </a:r>
            <a:r>
              <a:rPr lang="cs-CZ" sz="2000" i="1" dirty="0" smtClean="0"/>
              <a:t>/</a:t>
            </a:r>
            <a:r>
              <a:rPr lang="cs-CZ" sz="2000" i="1" dirty="0" err="1" smtClean="0"/>
              <a:t>duplum</a:t>
            </a:r>
            <a:r>
              <a:rPr lang="cs-CZ" sz="2000" i="1" dirty="0" smtClean="0"/>
              <a:t>)</a:t>
            </a:r>
          </a:p>
          <a:p>
            <a:pPr lvl="1" algn="just"/>
            <a:r>
              <a:rPr lang="cs-CZ" sz="2000" i="1" dirty="0" smtClean="0"/>
              <a:t>A. </a:t>
            </a:r>
            <a:r>
              <a:rPr lang="cs-CZ" sz="2000" i="1" dirty="0" err="1" smtClean="0"/>
              <a:t>furti</a:t>
            </a:r>
            <a:r>
              <a:rPr lang="cs-CZ" sz="2000" i="1" dirty="0" smtClean="0"/>
              <a:t> + c. </a:t>
            </a:r>
            <a:r>
              <a:rPr lang="cs-CZ" sz="2000" i="1" dirty="0" err="1" smtClean="0"/>
              <a:t>furtiva</a:t>
            </a:r>
            <a:endParaRPr lang="cs-CZ" sz="2000" i="1" dirty="0" smtClean="0"/>
          </a:p>
          <a:p>
            <a:pPr algn="just"/>
            <a:r>
              <a:rPr lang="cs-CZ" sz="2000" i="1" dirty="0" err="1" smtClean="0"/>
              <a:t>Damnum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iniuria</a:t>
            </a:r>
            <a:r>
              <a:rPr lang="cs-CZ" sz="2000" i="1" dirty="0" smtClean="0"/>
              <a:t> datum</a:t>
            </a:r>
          </a:p>
          <a:p>
            <a:pPr lvl="1" algn="just"/>
            <a:r>
              <a:rPr lang="cs-CZ" sz="2000" i="1" dirty="0" smtClean="0"/>
              <a:t>Corpore </a:t>
            </a:r>
            <a:r>
              <a:rPr lang="cs-CZ" sz="2000" i="1" dirty="0" err="1" smtClean="0"/>
              <a:t>corpore</a:t>
            </a:r>
            <a:r>
              <a:rPr lang="cs-CZ" sz="2000" i="1" dirty="0" smtClean="0"/>
              <a:t> (</a:t>
            </a:r>
            <a:r>
              <a:rPr lang="cs-CZ" sz="2000" i="1" dirty="0" err="1" smtClean="0"/>
              <a:t>urere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frangere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rumpere</a:t>
            </a:r>
            <a:r>
              <a:rPr lang="cs-CZ" sz="2000" i="1" dirty="0" smtClean="0"/>
              <a:t>),  dolus</a:t>
            </a:r>
          </a:p>
          <a:p>
            <a:pPr lvl="1" algn="just"/>
            <a:r>
              <a:rPr lang="cs-CZ" sz="2000" i="1" dirty="0" smtClean="0"/>
              <a:t>A. </a:t>
            </a:r>
            <a:r>
              <a:rPr lang="cs-CZ" sz="2000" i="1" dirty="0" err="1" smtClean="0"/>
              <a:t>legis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Aquiliae</a:t>
            </a:r>
            <a:r>
              <a:rPr lang="cs-CZ" sz="2000" i="1" dirty="0" smtClean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killing</a:t>
            </a:r>
            <a:r>
              <a:rPr lang="cs-CZ" sz="2000" dirty="0" smtClean="0"/>
              <a:t> </a:t>
            </a:r>
            <a:r>
              <a:rPr lang="cs-CZ" sz="2000" dirty="0" err="1" smtClean="0"/>
              <a:t>slave</a:t>
            </a:r>
            <a:r>
              <a:rPr lang="cs-CZ" sz="2000" dirty="0" smtClean="0"/>
              <a:t>/animal 1 </a:t>
            </a:r>
            <a:r>
              <a:rPr lang="cs-CZ" sz="2000" dirty="0" err="1" smtClean="0"/>
              <a:t>year</a:t>
            </a:r>
            <a:r>
              <a:rPr lang="cs-CZ" sz="2000" dirty="0" smtClean="0"/>
              <a:t>, </a:t>
            </a:r>
            <a:r>
              <a:rPr lang="cs-CZ" sz="2000" dirty="0" err="1" smtClean="0"/>
              <a:t>wound</a:t>
            </a:r>
            <a:r>
              <a:rPr lang="cs-CZ" sz="2000" dirty="0" smtClean="0"/>
              <a:t>/</a:t>
            </a:r>
            <a:r>
              <a:rPr lang="cs-CZ" sz="2000" dirty="0" err="1" smtClean="0"/>
              <a:t>destroying</a:t>
            </a:r>
            <a:r>
              <a:rPr lang="cs-CZ" sz="2000" dirty="0" smtClean="0"/>
              <a:t> </a:t>
            </a:r>
            <a:r>
              <a:rPr lang="cs-CZ" sz="2000" dirty="0" err="1" smtClean="0"/>
              <a:t>things</a:t>
            </a:r>
            <a:r>
              <a:rPr lang="cs-CZ" sz="2000" dirty="0" smtClean="0"/>
              <a:t> 30 </a:t>
            </a:r>
            <a:r>
              <a:rPr lang="cs-CZ" sz="2000" dirty="0" err="1" smtClean="0"/>
              <a:t>days</a:t>
            </a:r>
            <a:r>
              <a:rPr lang="cs-CZ" sz="2000" dirty="0" smtClean="0"/>
              <a:t>)</a:t>
            </a:r>
          </a:p>
          <a:p>
            <a:pPr lvl="1" algn="just"/>
            <a:r>
              <a:rPr lang="cs-CZ" sz="2000" i="1" dirty="0" err="1" smtClean="0"/>
              <a:t>Interesse</a:t>
            </a:r>
            <a:r>
              <a:rPr lang="cs-CZ" sz="2000" i="1" dirty="0" smtClean="0"/>
              <a:t>=</a:t>
            </a:r>
            <a:r>
              <a:rPr lang="cs-CZ" sz="2000" i="1" dirty="0" err="1" smtClean="0"/>
              <a:t>damnum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emergens+lucrum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cessans</a:t>
            </a:r>
            <a:endParaRPr lang="cs-CZ" sz="2000" i="1" dirty="0" smtClean="0"/>
          </a:p>
          <a:p>
            <a:pPr algn="just"/>
            <a:r>
              <a:rPr lang="cs-CZ" sz="2000" i="1" dirty="0" err="1"/>
              <a:t>Iniuria</a:t>
            </a:r>
            <a:endParaRPr lang="cs-CZ" sz="2000" i="1" dirty="0"/>
          </a:p>
          <a:p>
            <a:pPr lvl="1" algn="just"/>
            <a:r>
              <a:rPr lang="cs-CZ" sz="2000" i="1" dirty="0" err="1"/>
              <a:t>Malum</a:t>
            </a:r>
            <a:r>
              <a:rPr lang="cs-CZ" sz="2000" i="1" dirty="0"/>
              <a:t> </a:t>
            </a:r>
            <a:r>
              <a:rPr lang="cs-CZ" sz="2000" i="1" dirty="0" err="1" smtClean="0"/>
              <a:t>carmen</a:t>
            </a:r>
            <a:r>
              <a:rPr lang="cs-CZ" sz="2000" i="1" dirty="0"/>
              <a:t>, </a:t>
            </a:r>
            <a:r>
              <a:rPr lang="cs-CZ" sz="2000" i="1" dirty="0" err="1"/>
              <a:t>membrum</a:t>
            </a:r>
            <a:r>
              <a:rPr lang="cs-CZ" sz="2000" i="1" dirty="0"/>
              <a:t> </a:t>
            </a:r>
            <a:r>
              <a:rPr lang="cs-CZ" sz="2000" i="1" dirty="0" err="1"/>
              <a:t>ruptum</a:t>
            </a:r>
            <a:r>
              <a:rPr lang="cs-CZ" sz="2000" i="1" dirty="0"/>
              <a:t>, os </a:t>
            </a:r>
            <a:r>
              <a:rPr lang="cs-CZ" sz="2000" i="1" dirty="0" err="1"/>
              <a:t>fractum</a:t>
            </a:r>
            <a:r>
              <a:rPr lang="cs-CZ" sz="2000" i="1" dirty="0"/>
              <a:t>, </a:t>
            </a:r>
            <a:r>
              <a:rPr lang="cs-CZ" sz="2000" i="1" dirty="0" err="1" smtClean="0"/>
              <a:t>iniuria</a:t>
            </a:r>
            <a:endParaRPr lang="cs-CZ" sz="2000" i="1" dirty="0" smtClean="0"/>
          </a:p>
          <a:p>
            <a:pPr lvl="1" algn="just"/>
            <a:r>
              <a:rPr lang="cs-CZ" sz="2000" dirty="0" smtClean="0"/>
              <a:t>Set </a:t>
            </a:r>
            <a:r>
              <a:rPr lang="cs-CZ" sz="2000" dirty="0" err="1" smtClean="0"/>
              <a:t>amount</a:t>
            </a:r>
            <a:r>
              <a:rPr lang="cs-CZ" sz="2000" dirty="0" smtClean="0"/>
              <a:t>, </a:t>
            </a:r>
            <a:r>
              <a:rPr lang="cs-CZ" sz="2000" dirty="0" err="1" smtClean="0"/>
              <a:t>later</a:t>
            </a:r>
            <a:r>
              <a:rPr lang="cs-CZ" sz="2000" dirty="0" smtClean="0"/>
              <a:t> </a:t>
            </a:r>
            <a:r>
              <a:rPr lang="cs-CZ" sz="2000" i="1" dirty="0" smtClean="0"/>
              <a:t>a. </a:t>
            </a:r>
            <a:r>
              <a:rPr lang="cs-CZ" sz="2000" i="1" dirty="0" err="1" smtClean="0"/>
              <a:t>iniuriarum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aestimatoria</a:t>
            </a:r>
            <a:endParaRPr lang="cs-CZ" sz="2000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87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277" y="193432"/>
            <a:ext cx="7083948" cy="527538"/>
          </a:xfrm>
        </p:spPr>
        <p:txBody>
          <a:bodyPr/>
          <a:lstStyle/>
          <a:p>
            <a:r>
              <a:rPr lang="cs-CZ" dirty="0" err="1" smtClean="0"/>
              <a:t>Praetorian</a:t>
            </a:r>
            <a:r>
              <a:rPr lang="cs-CZ" dirty="0" smtClean="0"/>
              <a:t> </a:t>
            </a:r>
            <a:r>
              <a:rPr lang="cs-CZ" dirty="0" err="1" smtClean="0"/>
              <a:t>Delicts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720970"/>
            <a:ext cx="8082321" cy="4149967"/>
          </a:xfrm>
        </p:spPr>
        <p:txBody>
          <a:bodyPr/>
          <a:lstStyle/>
          <a:p>
            <a:pPr algn="just"/>
            <a:r>
              <a:rPr lang="cs-CZ" i="1" dirty="0" err="1" smtClean="0"/>
              <a:t>Rapina</a:t>
            </a:r>
            <a:endParaRPr lang="cs-CZ" i="1" dirty="0" smtClean="0"/>
          </a:p>
          <a:p>
            <a:pPr lvl="1" algn="just"/>
            <a:r>
              <a:rPr lang="cs-CZ" i="1" dirty="0" smtClean="0"/>
              <a:t>A. </a:t>
            </a:r>
            <a:r>
              <a:rPr lang="cs-CZ" i="1" dirty="0" err="1" smtClean="0"/>
              <a:t>vi</a:t>
            </a:r>
            <a:r>
              <a:rPr lang="cs-CZ" i="1" dirty="0" smtClean="0"/>
              <a:t> </a:t>
            </a:r>
            <a:r>
              <a:rPr lang="cs-CZ" i="1" dirty="0" err="1" smtClean="0"/>
              <a:t>bonorum</a:t>
            </a:r>
            <a:r>
              <a:rPr lang="cs-CZ" i="1" dirty="0" smtClean="0"/>
              <a:t> </a:t>
            </a:r>
            <a:r>
              <a:rPr lang="cs-CZ" i="1" dirty="0" err="1" smtClean="0"/>
              <a:t>raptorum</a:t>
            </a:r>
            <a:endParaRPr lang="cs-CZ" i="1" dirty="0"/>
          </a:p>
          <a:p>
            <a:pPr algn="just"/>
            <a:r>
              <a:rPr lang="cs-CZ" i="1" dirty="0" smtClean="0"/>
              <a:t>Dolus</a:t>
            </a:r>
          </a:p>
          <a:p>
            <a:pPr lvl="1" algn="just"/>
            <a:r>
              <a:rPr lang="cs-CZ" i="1" dirty="0" smtClean="0"/>
              <a:t>A./E. </a:t>
            </a:r>
            <a:r>
              <a:rPr lang="cs-CZ" i="1" dirty="0" err="1" smtClean="0"/>
              <a:t>doli</a:t>
            </a:r>
            <a:r>
              <a:rPr lang="cs-CZ" i="1" dirty="0" smtClean="0"/>
              <a:t> (</a:t>
            </a:r>
            <a:r>
              <a:rPr lang="cs-CZ" i="1" dirty="0" err="1" smtClean="0"/>
              <a:t>subsidiary</a:t>
            </a:r>
            <a:r>
              <a:rPr lang="cs-CZ" i="1" dirty="0" smtClean="0"/>
              <a:t>), </a:t>
            </a:r>
            <a:r>
              <a:rPr lang="cs-CZ" i="1" dirty="0" err="1" smtClean="0"/>
              <a:t>simplum</a:t>
            </a:r>
            <a:endParaRPr lang="cs-CZ" i="1" dirty="0" smtClean="0"/>
          </a:p>
          <a:p>
            <a:pPr algn="just"/>
            <a:r>
              <a:rPr lang="cs-CZ" i="1" dirty="0" smtClean="0"/>
              <a:t>Vis </a:t>
            </a:r>
            <a:r>
              <a:rPr lang="cs-CZ" i="1" dirty="0" err="1" smtClean="0"/>
              <a:t>ac</a:t>
            </a:r>
            <a:r>
              <a:rPr lang="cs-CZ" i="1" dirty="0" smtClean="0"/>
              <a:t> </a:t>
            </a:r>
            <a:r>
              <a:rPr lang="cs-CZ" i="1" dirty="0" err="1" smtClean="0"/>
              <a:t>metus</a:t>
            </a:r>
            <a:endParaRPr lang="cs-CZ" i="1" dirty="0"/>
          </a:p>
          <a:p>
            <a:pPr lvl="1" algn="just"/>
            <a:r>
              <a:rPr lang="cs-CZ" i="1" dirty="0" smtClean="0"/>
              <a:t>Vis </a:t>
            </a:r>
            <a:r>
              <a:rPr lang="cs-CZ" i="1" dirty="0" err="1" smtClean="0"/>
              <a:t>compulsiva</a:t>
            </a:r>
            <a:r>
              <a:rPr lang="cs-CZ" i="1" dirty="0" smtClean="0"/>
              <a:t>, a./e. </a:t>
            </a:r>
            <a:r>
              <a:rPr lang="cs-CZ" i="1" dirty="0" err="1" smtClean="0"/>
              <a:t>quod</a:t>
            </a:r>
            <a:r>
              <a:rPr lang="cs-CZ" i="1" dirty="0" smtClean="0"/>
              <a:t> </a:t>
            </a:r>
            <a:r>
              <a:rPr lang="cs-CZ" i="1" dirty="0" err="1" smtClean="0"/>
              <a:t>metus</a:t>
            </a:r>
            <a:r>
              <a:rPr lang="cs-CZ" i="1" dirty="0" smtClean="0"/>
              <a:t> causa/i. i. r., </a:t>
            </a:r>
            <a:r>
              <a:rPr lang="cs-CZ" i="1" dirty="0" err="1" smtClean="0"/>
              <a:t>quadruplum</a:t>
            </a:r>
            <a:endParaRPr lang="cs-CZ" i="1" dirty="0"/>
          </a:p>
          <a:p>
            <a:pPr algn="just"/>
            <a:r>
              <a:rPr lang="cs-CZ" sz="1600" i="1" dirty="0" smtClean="0"/>
              <a:t>A. </a:t>
            </a:r>
            <a:r>
              <a:rPr lang="cs-CZ" sz="1600" i="1" dirty="0" err="1" smtClean="0"/>
              <a:t>sepulchri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violati</a:t>
            </a:r>
            <a:endParaRPr lang="cs-CZ" sz="1600" i="1" dirty="0" smtClean="0"/>
          </a:p>
          <a:p>
            <a:pPr algn="just"/>
            <a:r>
              <a:rPr lang="cs-CZ" sz="1600" i="1" dirty="0" smtClean="0"/>
              <a:t>A. servi </a:t>
            </a:r>
            <a:r>
              <a:rPr lang="cs-CZ" sz="1600" i="1" dirty="0" err="1" smtClean="0"/>
              <a:t>corrupti</a:t>
            </a:r>
            <a:endParaRPr lang="cs-CZ" sz="1600" i="1" dirty="0" smtClean="0"/>
          </a:p>
          <a:p>
            <a:pPr algn="just"/>
            <a:r>
              <a:rPr lang="cs-CZ" sz="1600" i="1" dirty="0" smtClean="0"/>
              <a:t>A. de albo </a:t>
            </a:r>
            <a:r>
              <a:rPr lang="cs-CZ" sz="1600" i="1" dirty="0" err="1" smtClean="0"/>
              <a:t>corrupto</a:t>
            </a:r>
            <a:endParaRPr lang="cs-CZ" sz="1600" i="1" dirty="0" smtClean="0"/>
          </a:p>
          <a:p>
            <a:pPr algn="just"/>
            <a:r>
              <a:rPr lang="cs-CZ" sz="1600" i="1" dirty="0" smtClean="0"/>
              <a:t>A. </a:t>
            </a:r>
            <a:r>
              <a:rPr lang="cs-CZ" sz="1600" i="1" dirty="0" err="1" smtClean="0"/>
              <a:t>calumniae</a:t>
            </a:r>
            <a:endParaRPr lang="cs-CZ" sz="1600" i="1" dirty="0" smtClean="0"/>
          </a:p>
          <a:p>
            <a:pPr algn="just"/>
            <a:r>
              <a:rPr lang="cs-CZ" sz="1600" i="1" dirty="0" smtClean="0"/>
              <a:t>A. in </a:t>
            </a:r>
            <a:r>
              <a:rPr lang="cs-CZ" sz="1600" i="1" dirty="0" err="1" smtClean="0"/>
              <a:t>factum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concepta</a:t>
            </a:r>
            <a:r>
              <a:rPr lang="cs-CZ" sz="1600" i="1" dirty="0" smtClean="0"/>
              <a:t> </a:t>
            </a:r>
            <a:r>
              <a:rPr lang="cs-CZ" sz="1600" dirty="0" err="1" smtClean="0"/>
              <a:t>if</a:t>
            </a:r>
            <a:r>
              <a:rPr lang="cs-CZ" sz="1600" dirty="0" smtClean="0"/>
              <a:t> </a:t>
            </a:r>
            <a:r>
              <a:rPr lang="cs-CZ" sz="1600" dirty="0" err="1" smtClean="0"/>
              <a:t>former</a:t>
            </a:r>
            <a:r>
              <a:rPr lang="cs-CZ" sz="1600" dirty="0" smtClean="0"/>
              <a:t> master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sued</a:t>
            </a:r>
            <a:r>
              <a:rPr lang="cs-CZ" sz="1600" dirty="0" smtClean="0"/>
              <a:t> </a:t>
            </a:r>
            <a:r>
              <a:rPr lang="cs-CZ" sz="1600" dirty="0" err="1" smtClean="0"/>
              <a:t>without</a:t>
            </a:r>
            <a:r>
              <a:rPr lang="cs-CZ" sz="1600" dirty="0" smtClean="0"/>
              <a:t> </a:t>
            </a:r>
            <a:r>
              <a:rPr lang="cs-CZ" sz="1600" dirty="0" err="1" smtClean="0"/>
              <a:t>praetorian</a:t>
            </a:r>
            <a:r>
              <a:rPr lang="cs-CZ" sz="1600" dirty="0" smtClean="0"/>
              <a:t> </a:t>
            </a:r>
            <a:r>
              <a:rPr lang="cs-CZ" sz="1600" dirty="0" err="1" smtClean="0"/>
              <a:t>authorisation</a:t>
            </a:r>
            <a:r>
              <a:rPr lang="cs-CZ" sz="1600" dirty="0" smtClean="0"/>
              <a:t>)</a:t>
            </a:r>
            <a:endParaRPr lang="cs-CZ" sz="16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056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62708"/>
          </a:xfrm>
        </p:spPr>
        <p:txBody>
          <a:bodyPr/>
          <a:lstStyle/>
          <a:p>
            <a:r>
              <a:rPr lang="cs-CZ" dirty="0" smtClean="0"/>
              <a:t>Quasi-</a:t>
            </a:r>
            <a:r>
              <a:rPr lang="cs-CZ" dirty="0" err="1" smtClean="0"/>
              <a:t>delicts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116624"/>
            <a:ext cx="8082321" cy="3754313"/>
          </a:xfrm>
        </p:spPr>
        <p:txBody>
          <a:bodyPr/>
          <a:lstStyle/>
          <a:p>
            <a:pPr algn="just"/>
            <a:r>
              <a:rPr lang="cs-CZ" i="1" dirty="0" smtClean="0"/>
              <a:t>A. de </a:t>
            </a:r>
            <a:r>
              <a:rPr lang="cs-CZ" i="1" dirty="0" err="1" smtClean="0"/>
              <a:t>effusis</a:t>
            </a:r>
            <a:r>
              <a:rPr lang="cs-CZ" i="1" dirty="0" smtClean="0"/>
              <a:t> vel </a:t>
            </a:r>
            <a:r>
              <a:rPr lang="cs-CZ" i="1" dirty="0" err="1" smtClean="0"/>
              <a:t>deiectis</a:t>
            </a:r>
            <a:endParaRPr lang="cs-CZ" i="1" dirty="0"/>
          </a:p>
          <a:p>
            <a:pPr lvl="1" algn="just"/>
            <a:r>
              <a:rPr lang="cs-CZ" i="1" dirty="0" smtClean="0"/>
              <a:t>A. </a:t>
            </a:r>
            <a:r>
              <a:rPr lang="cs-CZ" i="1" dirty="0" err="1" smtClean="0"/>
              <a:t>popularis</a:t>
            </a:r>
            <a:endParaRPr lang="cs-CZ" i="1" dirty="0" smtClean="0"/>
          </a:p>
          <a:p>
            <a:pPr algn="just"/>
            <a:r>
              <a:rPr lang="cs-CZ" i="1" dirty="0" smtClean="0"/>
              <a:t>A. de </a:t>
            </a:r>
            <a:r>
              <a:rPr lang="cs-CZ" i="1" dirty="0" err="1" smtClean="0"/>
              <a:t>posito</a:t>
            </a:r>
            <a:r>
              <a:rPr lang="cs-CZ" i="1" dirty="0" smtClean="0"/>
              <a:t> vel </a:t>
            </a:r>
            <a:r>
              <a:rPr lang="cs-CZ" i="1" dirty="0" err="1" smtClean="0"/>
              <a:t>suspenso</a:t>
            </a:r>
            <a:endParaRPr lang="cs-CZ" i="1" dirty="0" smtClean="0"/>
          </a:p>
          <a:p>
            <a:pPr lvl="1" algn="just"/>
            <a:r>
              <a:rPr lang="cs-CZ" i="1" dirty="0" smtClean="0"/>
              <a:t>A. </a:t>
            </a:r>
            <a:r>
              <a:rPr lang="cs-CZ" i="1" dirty="0" err="1" smtClean="0"/>
              <a:t>popularis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adversus</a:t>
            </a:r>
            <a:r>
              <a:rPr lang="cs-CZ" i="1" dirty="0" smtClean="0"/>
              <a:t> </a:t>
            </a:r>
            <a:r>
              <a:rPr lang="cs-CZ" i="1" dirty="0" err="1" smtClean="0"/>
              <a:t>iudicem</a:t>
            </a:r>
            <a:r>
              <a:rPr lang="cs-CZ" i="1" dirty="0" smtClean="0"/>
              <a:t> qui litem </a:t>
            </a:r>
            <a:r>
              <a:rPr lang="cs-CZ" i="1" dirty="0" err="1" smtClean="0"/>
              <a:t>suam</a:t>
            </a:r>
            <a:r>
              <a:rPr lang="cs-CZ" i="1" dirty="0" smtClean="0"/>
              <a:t> </a:t>
            </a:r>
            <a:r>
              <a:rPr lang="cs-CZ" i="1" dirty="0" err="1" smtClean="0"/>
              <a:t>fecit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adversus</a:t>
            </a:r>
            <a:r>
              <a:rPr lang="cs-CZ" i="1" dirty="0" smtClean="0"/>
              <a:t> </a:t>
            </a:r>
            <a:r>
              <a:rPr lang="cs-CZ" i="1" dirty="0" err="1" smtClean="0"/>
              <a:t>mensorem</a:t>
            </a:r>
            <a:r>
              <a:rPr lang="cs-CZ" i="1" dirty="0"/>
              <a:t> </a:t>
            </a:r>
            <a:r>
              <a:rPr lang="cs-CZ" i="1" dirty="0" smtClean="0"/>
              <a:t>qui falsum </a:t>
            </a:r>
            <a:r>
              <a:rPr lang="cs-CZ" i="1" dirty="0" err="1" smtClean="0"/>
              <a:t>modum</a:t>
            </a:r>
            <a:r>
              <a:rPr lang="cs-CZ" i="1" dirty="0" smtClean="0"/>
              <a:t> </a:t>
            </a:r>
            <a:r>
              <a:rPr lang="cs-CZ" i="1" dirty="0" err="1" smtClean="0"/>
              <a:t>dixerit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contra</a:t>
            </a:r>
            <a:r>
              <a:rPr lang="cs-CZ" i="1" dirty="0" smtClean="0"/>
              <a:t> </a:t>
            </a:r>
            <a:r>
              <a:rPr lang="cs-CZ" i="1" dirty="0" err="1" smtClean="0"/>
              <a:t>nautas</a:t>
            </a:r>
            <a:r>
              <a:rPr lang="cs-CZ" i="1" dirty="0" smtClean="0"/>
              <a:t>, </a:t>
            </a:r>
            <a:r>
              <a:rPr lang="cs-CZ" i="1" dirty="0" err="1" smtClean="0"/>
              <a:t>caupones</a:t>
            </a:r>
            <a:r>
              <a:rPr lang="cs-CZ" i="1" dirty="0" smtClean="0"/>
              <a:t>, </a:t>
            </a:r>
            <a:r>
              <a:rPr lang="cs-CZ" i="1" dirty="0" err="1" smtClean="0"/>
              <a:t>stabularios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contra</a:t>
            </a:r>
            <a:r>
              <a:rPr lang="cs-CZ" i="1" dirty="0" smtClean="0"/>
              <a:t> </a:t>
            </a:r>
            <a:r>
              <a:rPr lang="cs-CZ" i="1" dirty="0" err="1" smtClean="0"/>
              <a:t>publicanum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312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Are </a:t>
            </a:r>
            <a:r>
              <a:rPr lang="cs-CZ" dirty="0" err="1"/>
              <a:t>T</a:t>
            </a:r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… </a:t>
            </a:r>
            <a:r>
              <a:rPr lang="cs-CZ" dirty="0" err="1" smtClean="0"/>
              <a:t>if</a:t>
            </a:r>
            <a:r>
              <a:rPr lang="cs-CZ" dirty="0" smtClean="0"/>
              <a:t> not, </a:t>
            </a:r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6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law_sablona_16×9_en</Template>
  <TotalTime>139</TotalTime>
  <Words>246</Words>
  <Application>Microsoft Office PowerPoint</Application>
  <PresentationFormat>Předvádění na obrazovce (16:9)</PresentationFormat>
  <Paragraphs>61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mu_sablona_4×3_cz</vt:lpstr>
      <vt:lpstr>Torts</vt:lpstr>
      <vt:lpstr>Division of Obligations</vt:lpstr>
      <vt:lpstr>Civil Law Delicts</vt:lpstr>
      <vt:lpstr>Praetorian Delicts</vt:lpstr>
      <vt:lpstr>Quasi-delicts</vt:lpstr>
      <vt:lpstr>Are There Any Questions?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Černoch</dc:creator>
  <cp:lastModifiedBy>Radek Černoch</cp:lastModifiedBy>
  <cp:revision>37</cp:revision>
  <cp:lastPrinted>1601-01-01T00:00:00Z</cp:lastPrinted>
  <dcterms:created xsi:type="dcterms:W3CDTF">2017-10-04T09:46:34Z</dcterms:created>
  <dcterms:modified xsi:type="dcterms:W3CDTF">2017-12-06T10:57:54Z</dcterms:modified>
</cp:coreProperties>
</file>