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26" r:id="rId13"/>
    <p:sldId id="320" r:id="rId14"/>
    <p:sldId id="319" r:id="rId15"/>
    <p:sldId id="321" r:id="rId16"/>
    <p:sldId id="323" r:id="rId17"/>
    <p:sldId id="322" r:id="rId18"/>
    <p:sldId id="324" r:id="rId19"/>
    <p:sldId id="325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94" d="100"/>
          <a:sy n="94" d="100"/>
        </p:scale>
        <p:origin x="-123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090ACAA-2695-4F8C-A789-FF64A36A42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779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0F490FC-E9F6-4E55-AB31-8FE051DC79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350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6172E9F-A14D-4ECC-9C62-71AC6CD5905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1F351E-14EE-4238-92A7-ABA4F8CF534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73D11C-0C5C-4595-A6A5-EE7B0D1360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6687E8-BAFB-4A36-96FE-51F7FEA065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4665EC-E9FB-4242-9528-DE954E7076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13084B-5436-49F3-BD18-67E420D9FEC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2CF3B2-9157-4082-8141-0C49B3983D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67FEF-A539-47F3-B2ED-EAD60F8D91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D8A0C-834E-4AF5-9682-C287C59CFE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788490-D185-4AB7-9971-1B49C914B5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F5771C-F0F2-42E2-8C92-9E41BC62CFB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F51F8CA0-1183-4A1C-9FC0-77380FA712F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555776" y="2924945"/>
            <a:ext cx="6118324" cy="3528244"/>
          </a:xfrm>
        </p:spPr>
        <p:txBody>
          <a:bodyPr/>
          <a:lstStyle/>
          <a:p>
            <a:pPr algn="ctr"/>
            <a:r>
              <a:rPr lang="cs-CZ" sz="4000" b="1" dirty="0" err="1"/>
              <a:t>Rights</a:t>
            </a:r>
            <a:r>
              <a:rPr lang="cs-CZ" sz="4000" b="1" dirty="0"/>
              <a:t> in </a:t>
            </a:r>
            <a:r>
              <a:rPr lang="cs-CZ" sz="4000" b="1" dirty="0" err="1"/>
              <a:t>rem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>RES  - </a:t>
            </a:r>
            <a:r>
              <a:rPr lang="cs-CZ" sz="4000" b="1" dirty="0" err="1"/>
              <a:t>things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/>
              <a:t>JUDr. Pavel </a:t>
            </a:r>
            <a:r>
              <a:rPr lang="cs-CZ" sz="2800" dirty="0" err="1"/>
              <a:t>Salák</a:t>
            </a:r>
            <a:r>
              <a:rPr lang="cs-CZ" sz="2800" dirty="0"/>
              <a:t> </a:t>
            </a:r>
            <a:r>
              <a:rPr lang="cs-CZ" sz="2800" dirty="0" err="1"/>
              <a:t>jr</a:t>
            </a:r>
            <a:r>
              <a:rPr lang="cs-CZ" sz="2800" dirty="0"/>
              <a:t>., </a:t>
            </a:r>
            <a:r>
              <a:rPr lang="cs-CZ" sz="2800" dirty="0" err="1"/>
              <a:t>Ph.D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NON COMPOSITAE X COMPOSITAE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3239"/>
            <a:ext cx="3168352" cy="2447850"/>
          </a:xfrm>
        </p:spPr>
        <p:txBody>
          <a:bodyPr/>
          <a:lstStyle/>
          <a:p>
            <a:r>
              <a:rPr lang="cs-CZ" sz="2400" b="1" dirty="0" err="1"/>
              <a:t>Simple</a:t>
            </a:r>
            <a:r>
              <a:rPr lang="cs-CZ" sz="2400" b="1" dirty="0"/>
              <a:t> </a:t>
            </a:r>
            <a:r>
              <a:rPr lang="cs-CZ" sz="2400" b="1" dirty="0" err="1"/>
              <a:t>things</a:t>
            </a:r>
            <a:endParaRPr lang="cs-CZ" sz="2400" b="1" dirty="0"/>
          </a:p>
          <a:p>
            <a:pPr lvl="1"/>
            <a:r>
              <a:rPr lang="cs-CZ" sz="2000" dirty="0" err="1"/>
              <a:t>One</a:t>
            </a:r>
            <a:r>
              <a:rPr lang="cs-CZ" sz="2000" dirty="0"/>
              <a:t> </a:t>
            </a:r>
            <a:r>
              <a:rPr lang="cs-CZ" sz="2000" dirty="0" err="1"/>
              <a:t>essence</a:t>
            </a:r>
            <a:endParaRPr lang="cs-CZ" sz="2000" dirty="0"/>
          </a:p>
          <a:p>
            <a:pPr lvl="1"/>
            <a:r>
              <a:rPr lang="cs-CZ" sz="2000" dirty="0"/>
              <a:t>Slave, </a:t>
            </a:r>
            <a:r>
              <a:rPr lang="cs-CZ" sz="2000" dirty="0" err="1"/>
              <a:t>statue</a:t>
            </a:r>
            <a:r>
              <a:rPr lang="cs-CZ" sz="2000" dirty="0"/>
              <a:t>, rock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63888" y="1772816"/>
            <a:ext cx="5400600" cy="4357687"/>
          </a:xfrm>
        </p:spPr>
        <p:txBody>
          <a:bodyPr/>
          <a:lstStyle/>
          <a:p>
            <a:r>
              <a:rPr lang="cs-CZ" sz="2400" b="1" dirty="0" err="1"/>
              <a:t>Compound</a:t>
            </a:r>
            <a:r>
              <a:rPr lang="cs-CZ" sz="2400" b="1" dirty="0"/>
              <a:t> </a:t>
            </a:r>
            <a:r>
              <a:rPr lang="cs-CZ" sz="2400" b="1" dirty="0" err="1"/>
              <a:t>things</a:t>
            </a:r>
            <a:endParaRPr lang="cs-CZ" sz="2400" b="1" dirty="0"/>
          </a:p>
          <a:p>
            <a:pPr lvl="1"/>
            <a:r>
              <a:rPr lang="cs-CZ" sz="2000" dirty="0"/>
              <a:t>More </a:t>
            </a:r>
            <a:r>
              <a:rPr lang="cs-CZ" sz="2000" dirty="0" err="1"/>
              <a:t>things</a:t>
            </a:r>
            <a:r>
              <a:rPr lang="cs-CZ" sz="2000" dirty="0"/>
              <a:t>, </a:t>
            </a:r>
            <a:r>
              <a:rPr lang="cs-CZ" sz="2000" dirty="0" err="1"/>
              <a:t>mechanically</a:t>
            </a:r>
            <a:r>
              <a:rPr lang="cs-CZ" sz="2000" dirty="0"/>
              <a:t> </a:t>
            </a:r>
            <a:r>
              <a:rPr lang="cs-CZ" sz="2000" dirty="0" err="1"/>
              <a:t>joined</a:t>
            </a:r>
            <a:r>
              <a:rPr lang="cs-CZ" sz="2000" dirty="0"/>
              <a:t>, </a:t>
            </a:r>
            <a:r>
              <a:rPr lang="cs-CZ" sz="2000" dirty="0" err="1"/>
              <a:t>which</a:t>
            </a:r>
            <a:r>
              <a:rPr lang="cs-CZ" sz="2000" dirty="0"/>
              <a:t> make </a:t>
            </a:r>
            <a:r>
              <a:rPr lang="cs-CZ" sz="2000" dirty="0" err="1"/>
              <a:t>one</a:t>
            </a:r>
            <a:r>
              <a:rPr lang="cs-CZ" sz="2000" dirty="0"/>
              <a:t> </a:t>
            </a:r>
            <a:r>
              <a:rPr lang="cs-CZ" sz="2000" dirty="0" err="1"/>
              <a:t>things</a:t>
            </a:r>
            <a:r>
              <a:rPr lang="cs-CZ" sz="2000" dirty="0"/>
              <a:t> </a:t>
            </a:r>
            <a:r>
              <a:rPr lang="cs-CZ" sz="2000" dirty="0" err="1"/>
              <a:t>without</a:t>
            </a:r>
            <a:r>
              <a:rPr lang="cs-CZ" sz="2000" dirty="0"/>
              <a:t> </a:t>
            </a:r>
            <a:r>
              <a:rPr lang="cs-CZ" sz="2000" dirty="0" err="1"/>
              <a:t>losing</a:t>
            </a:r>
            <a:r>
              <a:rPr lang="cs-CZ" sz="2000" dirty="0"/>
              <a:t> </a:t>
            </a:r>
            <a:r>
              <a:rPr lang="cs-CZ" sz="2000" dirty="0" err="1"/>
              <a:t>their</a:t>
            </a:r>
            <a:r>
              <a:rPr lang="cs-CZ" sz="2000" dirty="0"/>
              <a:t> </a:t>
            </a:r>
            <a:r>
              <a:rPr lang="cs-CZ" sz="2000" dirty="0" err="1"/>
              <a:t>essence</a:t>
            </a:r>
            <a:r>
              <a:rPr lang="cs-CZ" sz="2000" dirty="0"/>
              <a:t> – </a:t>
            </a:r>
            <a:r>
              <a:rPr lang="cs-CZ" sz="2000" dirty="0" err="1"/>
              <a:t>building</a:t>
            </a:r>
            <a:r>
              <a:rPr lang="cs-CZ" sz="2000" dirty="0"/>
              <a:t>, </a:t>
            </a:r>
            <a:r>
              <a:rPr lang="cs-CZ" sz="2000" dirty="0" err="1"/>
              <a:t>ship</a:t>
            </a:r>
            <a:r>
              <a:rPr lang="cs-CZ" sz="2000" dirty="0"/>
              <a:t> </a:t>
            </a:r>
          </a:p>
          <a:p>
            <a:pPr lvl="1" algn="just"/>
            <a:r>
              <a:rPr lang="cs-CZ" sz="2000" b="1" dirty="0" err="1"/>
              <a:t>Bulks</a:t>
            </a:r>
            <a:r>
              <a:rPr lang="cs-CZ" sz="2000" b="1" dirty="0"/>
              <a:t> </a:t>
            </a:r>
            <a:r>
              <a:rPr lang="cs-CZ" sz="2000" dirty="0"/>
              <a:t>– more </a:t>
            </a:r>
            <a:r>
              <a:rPr lang="cs-CZ" sz="2000" dirty="0" err="1"/>
              <a:t>things</a:t>
            </a:r>
            <a:r>
              <a:rPr lang="cs-CZ" sz="2000" dirty="0"/>
              <a:t>, </a:t>
            </a:r>
            <a:r>
              <a:rPr lang="cs-CZ" sz="2000" dirty="0" err="1"/>
              <a:t>that</a:t>
            </a:r>
            <a:r>
              <a:rPr lang="cs-CZ" sz="2000" dirty="0"/>
              <a:t> are </a:t>
            </a:r>
            <a:r>
              <a:rPr lang="cs-CZ" sz="2000" dirty="0" err="1"/>
              <a:t>still</a:t>
            </a:r>
            <a:r>
              <a:rPr lang="cs-CZ" sz="2000" dirty="0"/>
              <a:t> </a:t>
            </a:r>
            <a:r>
              <a:rPr lang="cs-CZ" sz="2000" dirty="0" err="1"/>
              <a:t>individual</a:t>
            </a:r>
            <a:r>
              <a:rPr lang="cs-CZ" sz="2000" dirty="0"/>
              <a:t> – in case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ownership</a:t>
            </a:r>
            <a:r>
              <a:rPr lang="cs-CZ" sz="2000" dirty="0"/>
              <a:t> </a:t>
            </a:r>
            <a:r>
              <a:rPr lang="cs-CZ" sz="2000" dirty="0" err="1"/>
              <a:t>dispute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necessary</a:t>
            </a:r>
            <a:r>
              <a:rPr lang="cs-CZ" sz="2000" dirty="0"/>
              <a:t> to </a:t>
            </a:r>
            <a:r>
              <a:rPr lang="cs-CZ" sz="2000" dirty="0" err="1"/>
              <a:t>prove</a:t>
            </a:r>
            <a:r>
              <a:rPr lang="cs-CZ" sz="2000" dirty="0"/>
              <a:t> </a:t>
            </a:r>
            <a:r>
              <a:rPr lang="cs-CZ" sz="2000" dirty="0" err="1"/>
              <a:t>ownership</a:t>
            </a:r>
            <a:r>
              <a:rPr lang="cs-CZ" sz="2000" dirty="0"/>
              <a:t> to </a:t>
            </a:r>
            <a:r>
              <a:rPr lang="cs-CZ" sz="2000" dirty="0" err="1"/>
              <a:t>all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them</a:t>
            </a:r>
            <a:r>
              <a:rPr lang="cs-CZ" sz="2000" dirty="0"/>
              <a:t> (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Iustinian</a:t>
            </a:r>
            <a:r>
              <a:rPr lang="cs-CZ" sz="2000" dirty="0"/>
              <a:t> </a:t>
            </a:r>
            <a:r>
              <a:rPr lang="cs-CZ" sz="2000" dirty="0" err="1"/>
              <a:t>times</a:t>
            </a:r>
            <a:r>
              <a:rPr lang="cs-CZ" sz="2000" dirty="0"/>
              <a:t> to </a:t>
            </a:r>
            <a:r>
              <a:rPr lang="cs-CZ" sz="2000" dirty="0" err="1"/>
              <a:t>half</a:t>
            </a:r>
            <a:r>
              <a:rPr lang="cs-CZ" sz="2000" dirty="0"/>
              <a:t>)</a:t>
            </a:r>
          </a:p>
          <a:p>
            <a:pPr lvl="2"/>
            <a:r>
              <a:rPr lang="cs-CZ" sz="1600" dirty="0"/>
              <a:t>Same species (</a:t>
            </a:r>
            <a:r>
              <a:rPr lang="cs-CZ" sz="1600" dirty="0" err="1"/>
              <a:t>cattle</a:t>
            </a:r>
            <a:r>
              <a:rPr lang="cs-CZ" sz="1600" dirty="0"/>
              <a:t> </a:t>
            </a:r>
            <a:r>
              <a:rPr lang="cs-CZ" sz="1600" dirty="0" err="1"/>
              <a:t>herd</a:t>
            </a:r>
            <a:r>
              <a:rPr lang="cs-CZ" sz="1600" dirty="0"/>
              <a:t>)</a:t>
            </a:r>
          </a:p>
          <a:p>
            <a:pPr lvl="2"/>
            <a:r>
              <a:rPr lang="cs-CZ" sz="1600" dirty="0" err="1"/>
              <a:t>Different</a:t>
            </a:r>
            <a:r>
              <a:rPr lang="cs-CZ" sz="1600" dirty="0"/>
              <a:t> </a:t>
            </a:r>
            <a:r>
              <a:rPr lang="cs-CZ" sz="1600" dirty="0" err="1"/>
              <a:t>things</a:t>
            </a:r>
            <a:r>
              <a:rPr lang="cs-CZ" sz="1600" dirty="0"/>
              <a:t> (peculium, </a:t>
            </a:r>
            <a:r>
              <a:rPr lang="cs-CZ" sz="1600" dirty="0" err="1"/>
              <a:t>hereditas</a:t>
            </a:r>
            <a:r>
              <a:rPr lang="cs-CZ" sz="1600" dirty="0"/>
              <a:t>, </a:t>
            </a:r>
            <a:r>
              <a:rPr lang="cs-CZ" sz="1600" dirty="0" err="1"/>
              <a:t>dos</a:t>
            </a:r>
            <a:r>
              <a:rPr lang="cs-CZ" sz="1600" dirty="0"/>
              <a:t>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Separable</a:t>
            </a:r>
            <a:r>
              <a:rPr lang="cs-CZ" b="1" dirty="0"/>
              <a:t> </a:t>
            </a:r>
            <a:r>
              <a:rPr lang="cs-CZ" b="1" dirty="0"/>
              <a:t>X </a:t>
            </a:r>
            <a:r>
              <a:rPr lang="cs-CZ" b="1" dirty="0" smtClean="0"/>
              <a:t>Not </a:t>
            </a:r>
            <a:r>
              <a:rPr lang="cs-CZ" b="1" dirty="0" err="1"/>
              <a:t>Separable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032448" cy="4357687"/>
          </a:xfrm>
        </p:spPr>
        <p:txBody>
          <a:bodyPr/>
          <a:lstStyle/>
          <a:p>
            <a:r>
              <a:rPr lang="cs-CZ" b="1" dirty="0" err="1"/>
              <a:t>Separable</a:t>
            </a:r>
            <a:r>
              <a:rPr lang="cs-CZ" b="1" dirty="0"/>
              <a:t> in reality</a:t>
            </a:r>
          </a:p>
          <a:p>
            <a:r>
              <a:rPr lang="cs-CZ" sz="2000" dirty="0"/>
              <a:t>SEPARABLE</a:t>
            </a:r>
          </a:p>
          <a:p>
            <a:pPr lvl="1" algn="just"/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separated</a:t>
            </a:r>
            <a:r>
              <a:rPr lang="cs-CZ" sz="1800" dirty="0"/>
              <a:t> in reality</a:t>
            </a:r>
          </a:p>
          <a:p>
            <a:pPr lvl="1" algn="just"/>
            <a:r>
              <a:rPr lang="cs-CZ" sz="1800" dirty="0"/>
              <a:t>Not a </a:t>
            </a:r>
            <a:r>
              <a:rPr lang="cs-CZ" sz="1800" dirty="0" err="1"/>
              <a:t>creation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joint </a:t>
            </a:r>
            <a:r>
              <a:rPr lang="cs-CZ" sz="1800" dirty="0" err="1"/>
              <a:t>ownership</a:t>
            </a:r>
            <a:endParaRPr lang="cs-CZ" sz="1800" dirty="0"/>
          </a:p>
          <a:p>
            <a:pPr lvl="1" algn="just"/>
            <a:r>
              <a:rPr lang="cs-CZ" sz="1800" dirty="0"/>
              <a:t>„</a:t>
            </a:r>
            <a:r>
              <a:rPr lang="cs-CZ" sz="1800" dirty="0" err="1"/>
              <a:t>Nomina</a:t>
            </a:r>
            <a:r>
              <a:rPr lang="cs-CZ" sz="1800" dirty="0"/>
              <a:t> </a:t>
            </a:r>
            <a:r>
              <a:rPr lang="cs-CZ" sz="1800" dirty="0" err="1"/>
              <a:t>ipso</a:t>
            </a:r>
            <a:r>
              <a:rPr lang="cs-CZ" sz="1800" dirty="0"/>
              <a:t> iure </a:t>
            </a:r>
            <a:r>
              <a:rPr lang="cs-CZ" sz="1800" dirty="0" err="1"/>
              <a:t>sunt</a:t>
            </a:r>
            <a:r>
              <a:rPr lang="cs-CZ" sz="1800" dirty="0"/>
              <a:t> </a:t>
            </a:r>
            <a:r>
              <a:rPr lang="cs-CZ" sz="1800" dirty="0" err="1"/>
              <a:t>divisa</a:t>
            </a:r>
            <a:r>
              <a:rPr lang="cs-CZ" sz="1800" dirty="0"/>
              <a:t>“ (</a:t>
            </a:r>
            <a:r>
              <a:rPr lang="cs-CZ" sz="1800" dirty="0" err="1"/>
              <a:t>debts</a:t>
            </a:r>
            <a:r>
              <a:rPr lang="cs-CZ" sz="1800" dirty="0"/>
              <a:t> are </a:t>
            </a:r>
            <a:r>
              <a:rPr lang="cs-CZ" sz="1800" dirty="0" err="1"/>
              <a:t>divided</a:t>
            </a:r>
            <a:r>
              <a:rPr lang="cs-CZ" sz="1800" dirty="0"/>
              <a:t>) – joint </a:t>
            </a:r>
            <a:r>
              <a:rPr lang="cs-CZ" sz="1800" dirty="0" err="1"/>
              <a:t>liability</a:t>
            </a:r>
            <a:endParaRPr lang="cs-CZ" sz="1800" dirty="0"/>
          </a:p>
          <a:p>
            <a:r>
              <a:rPr lang="cs-CZ" sz="2000" dirty="0"/>
              <a:t>INSEPARABLE</a:t>
            </a:r>
          </a:p>
          <a:p>
            <a:pPr lvl="1" algn="just"/>
            <a:r>
              <a:rPr lang="cs-CZ" sz="1800" dirty="0" err="1"/>
              <a:t>Losing</a:t>
            </a:r>
            <a:r>
              <a:rPr lang="cs-CZ" sz="1800" dirty="0"/>
              <a:t> </a:t>
            </a:r>
            <a:r>
              <a:rPr lang="cs-CZ" sz="1800" dirty="0" err="1"/>
              <a:t>value</a:t>
            </a:r>
            <a:r>
              <a:rPr lang="cs-CZ" sz="1800" dirty="0"/>
              <a:t> in case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separation</a:t>
            </a:r>
            <a:r>
              <a:rPr lang="cs-CZ" sz="1800" dirty="0"/>
              <a:t> (</a:t>
            </a:r>
            <a:r>
              <a:rPr lang="cs-CZ" sz="1800" dirty="0" err="1"/>
              <a:t>slave</a:t>
            </a:r>
            <a:r>
              <a:rPr lang="cs-CZ" sz="1800" dirty="0"/>
              <a:t>, animal) </a:t>
            </a:r>
          </a:p>
          <a:p>
            <a:pPr lvl="1" algn="just"/>
            <a:r>
              <a:rPr lang="cs-CZ" sz="1800" dirty="0"/>
              <a:t>Joint </a:t>
            </a:r>
            <a:r>
              <a:rPr lang="cs-CZ" sz="1800" dirty="0" err="1"/>
              <a:t>ownership</a:t>
            </a:r>
            <a:r>
              <a:rPr lang="cs-CZ" sz="1800" dirty="0"/>
              <a:t> (joint </a:t>
            </a:r>
            <a:r>
              <a:rPr lang="cs-CZ" sz="1800" dirty="0" err="1"/>
              <a:t>liability</a:t>
            </a:r>
            <a:r>
              <a:rPr lang="cs-CZ" sz="1800" dirty="0"/>
              <a:t>, joint </a:t>
            </a:r>
            <a:r>
              <a:rPr lang="cs-CZ" sz="1800" dirty="0" err="1"/>
              <a:t>debt</a:t>
            </a:r>
            <a:endParaRPr lang="cs-CZ" sz="1800" dirty="0"/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err="1"/>
              <a:t>Separable</a:t>
            </a:r>
            <a:r>
              <a:rPr lang="cs-CZ" b="1" dirty="0"/>
              <a:t> in </a:t>
            </a:r>
            <a:r>
              <a:rPr lang="cs-CZ" b="1" dirty="0" err="1"/>
              <a:t>law</a:t>
            </a:r>
            <a:endParaRPr lang="cs-CZ" b="1" dirty="0"/>
          </a:p>
          <a:p>
            <a:pPr algn="just"/>
            <a:r>
              <a:rPr lang="cs-CZ" sz="2000" dirty="0" err="1"/>
              <a:t>Even</a:t>
            </a:r>
            <a:r>
              <a:rPr lang="cs-CZ" sz="2000" dirty="0"/>
              <a:t> a </a:t>
            </a:r>
            <a:r>
              <a:rPr lang="cs-CZ" sz="2000" dirty="0" err="1"/>
              <a:t>things</a:t>
            </a:r>
            <a:r>
              <a:rPr lang="cs-CZ" sz="2000" dirty="0"/>
              <a:t>, </a:t>
            </a:r>
            <a:r>
              <a:rPr lang="cs-CZ" sz="2000" dirty="0" err="1"/>
              <a:t>which</a:t>
            </a:r>
            <a:r>
              <a:rPr lang="cs-CZ" sz="2000" dirty="0"/>
              <a:t> </a:t>
            </a:r>
            <a:r>
              <a:rPr lang="cs-CZ" sz="2000" dirty="0" err="1"/>
              <a:t>can‘t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separated</a:t>
            </a:r>
            <a:r>
              <a:rPr lang="cs-CZ" sz="2000" dirty="0"/>
              <a:t> in reality,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separated</a:t>
            </a:r>
            <a:r>
              <a:rPr lang="cs-CZ" sz="2000" dirty="0"/>
              <a:t> </a:t>
            </a:r>
            <a:r>
              <a:rPr lang="cs-CZ" sz="2000" dirty="0" err="1"/>
              <a:t>ideally</a:t>
            </a:r>
            <a:endParaRPr lang="cs-CZ" sz="2000" dirty="0"/>
          </a:p>
          <a:p>
            <a:pPr algn="just"/>
            <a:r>
              <a:rPr lang="cs-CZ" sz="2000" dirty="0" err="1"/>
              <a:t>Ideal</a:t>
            </a:r>
            <a:r>
              <a:rPr lang="cs-CZ" sz="2000" dirty="0"/>
              <a:t> </a:t>
            </a:r>
            <a:r>
              <a:rPr lang="cs-CZ" sz="2000" dirty="0" err="1"/>
              <a:t>share</a:t>
            </a:r>
            <a:r>
              <a:rPr lang="cs-CZ" sz="2000" dirty="0"/>
              <a:t> – </a:t>
            </a:r>
            <a:r>
              <a:rPr lang="cs-CZ" sz="2000" dirty="0" err="1"/>
              <a:t>according</a:t>
            </a:r>
            <a:r>
              <a:rPr lang="cs-CZ" sz="2000" dirty="0"/>
              <a:t> to </a:t>
            </a:r>
            <a:r>
              <a:rPr lang="cs-CZ" sz="2000" dirty="0" err="1"/>
              <a:t>this</a:t>
            </a:r>
            <a:r>
              <a:rPr lang="cs-CZ" sz="2000" dirty="0"/>
              <a:t>, </a:t>
            </a:r>
            <a:r>
              <a:rPr lang="cs-CZ" sz="2000" dirty="0" err="1"/>
              <a:t>participating</a:t>
            </a:r>
            <a:r>
              <a:rPr lang="cs-CZ" sz="2000" dirty="0"/>
              <a:t> </a:t>
            </a:r>
            <a:r>
              <a:rPr lang="cs-CZ" sz="2000" dirty="0" err="1"/>
              <a:t>persons</a:t>
            </a:r>
            <a:r>
              <a:rPr lang="cs-CZ" sz="2000" dirty="0"/>
              <a:t> </a:t>
            </a:r>
            <a:r>
              <a:rPr lang="cs-CZ" sz="2000" dirty="0" err="1"/>
              <a:t>divide</a:t>
            </a:r>
            <a:r>
              <a:rPr lang="cs-CZ" sz="2000" dirty="0"/>
              <a:t> </a:t>
            </a:r>
            <a:r>
              <a:rPr lang="cs-CZ" sz="2000" dirty="0" err="1"/>
              <a:t>yields</a:t>
            </a:r>
            <a:r>
              <a:rPr lang="cs-CZ" sz="2000" dirty="0"/>
              <a:t> and </a:t>
            </a:r>
            <a:r>
              <a:rPr lang="cs-CZ" sz="2000" dirty="0" err="1"/>
              <a:t>take</a:t>
            </a:r>
            <a:r>
              <a:rPr lang="cs-CZ" sz="2000" dirty="0"/>
              <a:t> </a:t>
            </a:r>
            <a:r>
              <a:rPr lang="cs-CZ" sz="2000" dirty="0" err="1"/>
              <a:t>costs</a:t>
            </a:r>
            <a:endParaRPr lang="cs-CZ" sz="2000" dirty="0"/>
          </a:p>
          <a:p>
            <a:pPr algn="just"/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separated</a:t>
            </a:r>
            <a:r>
              <a:rPr lang="cs-CZ" sz="2000" dirty="0"/>
              <a:t> in reality by </a:t>
            </a:r>
            <a:r>
              <a:rPr lang="cs-CZ" sz="2000" dirty="0" err="1"/>
              <a:t>exchange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separable</a:t>
            </a:r>
            <a:r>
              <a:rPr lang="cs-CZ" sz="2000" dirty="0"/>
              <a:t> </a:t>
            </a:r>
            <a:r>
              <a:rPr lang="cs-CZ" sz="2000" dirty="0" err="1"/>
              <a:t>thing</a:t>
            </a:r>
            <a:r>
              <a:rPr lang="cs-CZ" sz="2000" dirty="0"/>
              <a:t>(s)</a:t>
            </a:r>
          </a:p>
          <a:p>
            <a:pPr algn="just"/>
            <a:r>
              <a:rPr lang="cs-CZ" sz="2000" dirty="0" err="1"/>
              <a:t>Legally</a:t>
            </a:r>
            <a:r>
              <a:rPr lang="cs-CZ" sz="2000" dirty="0"/>
              <a:t>, </a:t>
            </a:r>
            <a:r>
              <a:rPr lang="cs-CZ" sz="2000" dirty="0" err="1"/>
              <a:t>both</a:t>
            </a:r>
            <a:r>
              <a:rPr lang="cs-CZ" sz="2000" dirty="0"/>
              <a:t> </a:t>
            </a:r>
            <a:r>
              <a:rPr lang="cs-CZ" sz="2000" dirty="0" err="1"/>
              <a:t>corporeal</a:t>
            </a:r>
            <a:r>
              <a:rPr lang="cs-CZ" sz="2000" dirty="0"/>
              <a:t> and </a:t>
            </a:r>
            <a:r>
              <a:rPr lang="cs-CZ" sz="2000" dirty="0" err="1"/>
              <a:t>incorporeal</a:t>
            </a:r>
            <a:r>
              <a:rPr lang="cs-CZ" sz="2000" dirty="0"/>
              <a:t> </a:t>
            </a:r>
            <a:r>
              <a:rPr lang="cs-CZ" sz="2000" dirty="0" err="1"/>
              <a:t>things</a:t>
            </a:r>
            <a:r>
              <a:rPr lang="cs-CZ" sz="2000" dirty="0"/>
              <a:t>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separated</a:t>
            </a:r>
            <a:r>
              <a:rPr lang="cs-CZ" sz="2000" dirty="0"/>
              <a:t>, but not </a:t>
            </a:r>
            <a:r>
              <a:rPr lang="cs-CZ" sz="2000" dirty="0" err="1"/>
              <a:t>servitutes</a:t>
            </a:r>
            <a:r>
              <a:rPr lang="cs-CZ" sz="2000" dirty="0"/>
              <a:t> in </a:t>
            </a:r>
            <a:r>
              <a:rPr lang="cs-CZ" sz="2000" dirty="0" err="1"/>
              <a:t>rem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5538"/>
            <a:ext cx="8363272" cy="1151334"/>
          </a:xfrm>
        </p:spPr>
        <p:txBody>
          <a:bodyPr/>
          <a:lstStyle/>
          <a:p>
            <a:pPr algn="ctr"/>
            <a:r>
              <a:rPr lang="cs-CZ" b="1" dirty="0"/>
              <a:t>FUNGIBILES X NON FUNGIBILES</a:t>
            </a:r>
            <a:br>
              <a:rPr lang="cs-CZ" b="1" dirty="0"/>
            </a:br>
            <a:r>
              <a:rPr lang="cs-CZ" b="1" dirty="0"/>
              <a:t> (</a:t>
            </a:r>
            <a:r>
              <a:rPr lang="cs-CZ" b="1" dirty="0" err="1"/>
              <a:t>Middle-ages</a:t>
            </a:r>
            <a:r>
              <a:rPr lang="cs-CZ" b="1" dirty="0"/>
              <a:t> terminology)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348881"/>
            <a:ext cx="3816424" cy="2520279"/>
          </a:xfrm>
        </p:spPr>
        <p:txBody>
          <a:bodyPr/>
          <a:lstStyle/>
          <a:p>
            <a:r>
              <a:rPr lang="cs-CZ" dirty="0"/>
              <a:t>SUBSTITUABLES</a:t>
            </a:r>
          </a:p>
          <a:p>
            <a:pPr lvl="1"/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substituted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quality</a:t>
            </a:r>
            <a:endParaRPr lang="cs-CZ" dirty="0"/>
          </a:p>
          <a:p>
            <a:pPr lvl="1"/>
            <a:r>
              <a:rPr lang="cs-CZ" dirty="0" err="1"/>
              <a:t>Cattle</a:t>
            </a:r>
            <a:r>
              <a:rPr lang="cs-CZ" dirty="0"/>
              <a:t>, food, </a:t>
            </a:r>
            <a:r>
              <a:rPr lang="cs-CZ" dirty="0" err="1"/>
              <a:t>money</a:t>
            </a:r>
            <a:r>
              <a:rPr lang="cs-CZ" dirty="0"/>
              <a:t>,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serial</a:t>
            </a:r>
            <a:r>
              <a:rPr lang="cs-CZ" dirty="0"/>
              <a:t> </a:t>
            </a:r>
            <a:r>
              <a:rPr lang="cs-CZ" dirty="0" err="1"/>
              <a:t>production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83968" y="2348880"/>
            <a:ext cx="4608512" cy="2952328"/>
          </a:xfrm>
        </p:spPr>
        <p:txBody>
          <a:bodyPr/>
          <a:lstStyle/>
          <a:p>
            <a:r>
              <a:rPr lang="cs-CZ" dirty="0"/>
              <a:t>NON-SUBSTITUABLES	</a:t>
            </a:r>
          </a:p>
          <a:p>
            <a:pPr lvl="1"/>
            <a:r>
              <a:rPr lang="cs-CZ" dirty="0" err="1"/>
              <a:t>Can‘t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substituted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quality</a:t>
            </a:r>
            <a:endParaRPr lang="cs-CZ" dirty="0"/>
          </a:p>
          <a:p>
            <a:pPr lvl="1"/>
            <a:r>
              <a:rPr lang="cs-CZ" dirty="0" err="1"/>
              <a:t>Original</a:t>
            </a:r>
            <a:r>
              <a:rPr lang="cs-CZ" dirty="0"/>
              <a:t> x copy </a:t>
            </a:r>
            <a:r>
              <a:rPr lang="cs-CZ" dirty="0" err="1"/>
              <a:t>of</a:t>
            </a:r>
            <a:r>
              <a:rPr lang="cs-CZ" dirty="0"/>
              <a:t> art</a:t>
            </a:r>
          </a:p>
          <a:p>
            <a:pPr lvl="1"/>
            <a:r>
              <a:rPr lang="cs-CZ" dirty="0" err="1"/>
              <a:t>Individualized</a:t>
            </a:r>
            <a:r>
              <a:rPr lang="cs-CZ" dirty="0"/>
              <a:t> </a:t>
            </a:r>
            <a:r>
              <a:rPr lang="cs-CZ" dirty="0" err="1"/>
              <a:t>thing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515719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just">
              <a:spcBef>
                <a:spcPct val="20000"/>
              </a:spcBef>
              <a:buClr>
                <a:srgbClr val="A9AAAE"/>
              </a:buClr>
            </a:pPr>
            <a:r>
              <a:rPr lang="cs-CZ" sz="1800" dirty="0">
                <a:latin typeface="+mn-lt"/>
              </a:rPr>
              <a:t>	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criteria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is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objective</a:t>
            </a:r>
            <a:r>
              <a:rPr lang="cs-CZ" sz="1800" dirty="0">
                <a:latin typeface="+mn-lt"/>
              </a:rPr>
              <a:t> – </a:t>
            </a:r>
            <a:r>
              <a:rPr lang="cs-CZ" sz="1800" dirty="0" err="1">
                <a:latin typeface="+mn-lt"/>
              </a:rPr>
              <a:t>usually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is</a:t>
            </a:r>
            <a:r>
              <a:rPr lang="cs-CZ" sz="1800" dirty="0">
                <a:latin typeface="+mn-lt"/>
              </a:rPr>
              <a:t> a </a:t>
            </a:r>
            <a:r>
              <a:rPr lang="cs-CZ" sz="1800" dirty="0" err="1">
                <a:latin typeface="+mn-lt"/>
              </a:rPr>
              <a:t>thing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given</a:t>
            </a:r>
            <a:r>
              <a:rPr lang="cs-CZ" sz="1800" dirty="0">
                <a:latin typeface="+mn-lt"/>
              </a:rPr>
              <a:t> as </a:t>
            </a:r>
            <a:r>
              <a:rPr lang="cs-CZ" sz="1800" dirty="0" err="1">
                <a:latin typeface="+mn-lt"/>
              </a:rPr>
              <a:t>substituable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or</a:t>
            </a:r>
            <a:r>
              <a:rPr lang="cs-CZ" sz="1800" dirty="0">
                <a:latin typeface="+mn-lt"/>
              </a:rPr>
              <a:t> as non-</a:t>
            </a:r>
            <a:r>
              <a:rPr lang="cs-CZ" sz="1800" dirty="0" err="1">
                <a:latin typeface="+mn-lt"/>
              </a:rPr>
              <a:t>substituable</a:t>
            </a:r>
            <a:r>
              <a:rPr lang="cs-CZ" sz="1800" dirty="0">
                <a:latin typeface="+mn-lt"/>
              </a:rPr>
              <a:t>, but </a:t>
            </a:r>
            <a:r>
              <a:rPr lang="cs-CZ" sz="1800" dirty="0" err="1">
                <a:latin typeface="+mn-lt"/>
              </a:rPr>
              <a:t>parties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can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agree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otherwise</a:t>
            </a:r>
            <a:r>
              <a:rPr lang="cs-CZ" sz="1800" dirty="0">
                <a:latin typeface="+mn-lt"/>
              </a:rPr>
              <a:t> – in </a:t>
            </a:r>
            <a:r>
              <a:rPr lang="cs-CZ" sz="1800" dirty="0" err="1">
                <a:latin typeface="+mn-lt"/>
              </a:rPr>
              <a:t>specific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legal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relatioship</a:t>
            </a:r>
            <a:r>
              <a:rPr lang="cs-CZ" sz="1800" dirty="0">
                <a:latin typeface="+mn-lt"/>
              </a:rPr>
              <a:t>, a </a:t>
            </a:r>
            <a:r>
              <a:rPr lang="cs-CZ" sz="1800" dirty="0" err="1">
                <a:latin typeface="+mn-lt"/>
              </a:rPr>
              <a:t>substituable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things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can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be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individualized</a:t>
            </a:r>
            <a:r>
              <a:rPr lang="cs-CZ" sz="1800" dirty="0">
                <a:latin typeface="+mn-lt"/>
              </a:rPr>
              <a:t> and non-</a:t>
            </a:r>
            <a:r>
              <a:rPr lang="cs-CZ" sz="1800" dirty="0" err="1">
                <a:latin typeface="+mn-lt"/>
              </a:rPr>
              <a:t>substituable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thing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can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be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seen</a:t>
            </a:r>
            <a:r>
              <a:rPr lang="cs-CZ" sz="1800" dirty="0">
                <a:latin typeface="+mn-lt"/>
              </a:rPr>
              <a:t> as </a:t>
            </a:r>
            <a:r>
              <a:rPr lang="cs-CZ" sz="1800" dirty="0" err="1">
                <a:latin typeface="+mn-lt"/>
              </a:rPr>
              <a:t>designated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generically</a:t>
            </a:r>
            <a:r>
              <a:rPr lang="cs-CZ" sz="18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GENUS X SPECIES (Roman terminology)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73239"/>
            <a:ext cx="4896544" cy="3311946"/>
          </a:xfrm>
        </p:spPr>
        <p:txBody>
          <a:bodyPr/>
          <a:lstStyle/>
          <a:p>
            <a:r>
              <a:rPr lang="cs-CZ" dirty="0"/>
              <a:t>DESIGNATED GENERICALLY</a:t>
            </a:r>
          </a:p>
          <a:p>
            <a:pPr lvl="1" algn="just"/>
            <a:r>
              <a:rPr lang="cs-CZ" sz="1800" i="1" dirty="0"/>
              <a:t>„…</a:t>
            </a:r>
            <a:r>
              <a:rPr lang="cs-CZ" sz="1800" i="1" dirty="0" err="1"/>
              <a:t>things</a:t>
            </a:r>
            <a:r>
              <a:rPr lang="cs-CZ" sz="1800" i="1" dirty="0"/>
              <a:t>, </a:t>
            </a:r>
            <a:r>
              <a:rPr lang="cs-CZ" sz="1800" i="1" dirty="0" err="1"/>
              <a:t>that</a:t>
            </a:r>
            <a:r>
              <a:rPr lang="cs-CZ" sz="1800" i="1" dirty="0"/>
              <a:t> </a:t>
            </a:r>
            <a:r>
              <a:rPr lang="cs-CZ" sz="1800" i="1" dirty="0" err="1"/>
              <a:t>we</a:t>
            </a:r>
            <a:r>
              <a:rPr lang="cs-CZ" sz="1800" i="1" dirty="0"/>
              <a:t> </a:t>
            </a:r>
            <a:r>
              <a:rPr lang="cs-CZ" sz="1800" i="1" dirty="0" err="1"/>
              <a:t>measure</a:t>
            </a:r>
            <a:r>
              <a:rPr lang="cs-CZ" sz="1800" i="1" dirty="0"/>
              <a:t>, </a:t>
            </a:r>
            <a:r>
              <a:rPr lang="cs-CZ" sz="1800" i="1" dirty="0" err="1"/>
              <a:t>weigh</a:t>
            </a:r>
            <a:r>
              <a:rPr lang="cs-CZ" sz="1800" i="1" dirty="0"/>
              <a:t>, </a:t>
            </a:r>
            <a:r>
              <a:rPr lang="cs-CZ" sz="1800" i="1" dirty="0" err="1"/>
              <a:t>count</a:t>
            </a:r>
            <a:r>
              <a:rPr lang="cs-CZ" sz="1800" i="1" dirty="0"/>
              <a:t>, as </a:t>
            </a:r>
            <a:r>
              <a:rPr lang="cs-CZ" sz="1800" i="1" dirty="0" err="1"/>
              <a:t>money</a:t>
            </a:r>
            <a:r>
              <a:rPr lang="cs-CZ" sz="1800" i="1" dirty="0"/>
              <a:t>, vine, </a:t>
            </a:r>
            <a:r>
              <a:rPr lang="cs-CZ" sz="1800" i="1" dirty="0" err="1"/>
              <a:t>oil</a:t>
            </a:r>
            <a:r>
              <a:rPr lang="cs-CZ" sz="1800" i="1" dirty="0"/>
              <a:t>…“</a:t>
            </a:r>
            <a:r>
              <a:rPr lang="cs-CZ" sz="1800" dirty="0"/>
              <a:t>(</a:t>
            </a:r>
            <a:r>
              <a:rPr lang="cs-CZ" sz="1800" dirty="0" err="1"/>
              <a:t>Gai</a:t>
            </a:r>
            <a:r>
              <a:rPr lang="cs-CZ" sz="1800" dirty="0"/>
              <a:t> III.90)</a:t>
            </a:r>
          </a:p>
          <a:p>
            <a:pPr lvl="1" algn="just"/>
            <a:r>
              <a:rPr lang="cs-CZ" sz="1800" dirty="0" err="1"/>
              <a:t>Object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mutuum</a:t>
            </a:r>
            <a:r>
              <a:rPr lang="cs-CZ" sz="1800" dirty="0"/>
              <a:t> – </a:t>
            </a:r>
            <a:r>
              <a:rPr lang="cs-CZ" sz="1800" dirty="0" err="1"/>
              <a:t>returning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thing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type, not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thing</a:t>
            </a:r>
            <a:endParaRPr lang="cs-CZ" sz="1800" dirty="0"/>
          </a:p>
          <a:p>
            <a:pPr lvl="1" algn="just"/>
            <a:r>
              <a:rPr lang="cs-CZ" sz="1800" dirty="0"/>
              <a:t>„GENUS PERIRE NON CENSETUR“ - </a:t>
            </a:r>
            <a:r>
              <a:rPr lang="cs-CZ" sz="1800" dirty="0" err="1"/>
              <a:t>Obligation</a:t>
            </a:r>
            <a:r>
              <a:rPr lang="cs-CZ" sz="1800" dirty="0"/>
              <a:t> </a:t>
            </a:r>
            <a:r>
              <a:rPr lang="cs-CZ" sz="1800" dirty="0" err="1"/>
              <a:t>can‘t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resolved</a:t>
            </a:r>
            <a:r>
              <a:rPr lang="cs-CZ" sz="1800" dirty="0"/>
              <a:t> by </a:t>
            </a:r>
            <a:r>
              <a:rPr lang="cs-CZ" sz="1800" dirty="0" err="1"/>
              <a:t>impossibility</a:t>
            </a:r>
            <a:r>
              <a:rPr lang="cs-CZ" sz="1800" dirty="0"/>
              <a:t> to </a:t>
            </a:r>
            <a:r>
              <a:rPr lang="cs-CZ" sz="1800" dirty="0" err="1"/>
              <a:t>fulfill</a:t>
            </a:r>
            <a:endParaRPr lang="cs-CZ" sz="1800" dirty="0"/>
          </a:p>
          <a:p>
            <a:pPr lvl="1" algn="just"/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20072" y="1773238"/>
            <a:ext cx="3744416" cy="4357687"/>
          </a:xfrm>
        </p:spPr>
        <p:txBody>
          <a:bodyPr/>
          <a:lstStyle/>
          <a:p>
            <a:r>
              <a:rPr lang="cs-CZ" sz="2400" dirty="0"/>
              <a:t>DESIGNATED INDIVIUALLY</a:t>
            </a:r>
          </a:p>
          <a:p>
            <a:pPr lvl="1"/>
            <a:r>
              <a:rPr lang="cs-CZ" sz="1800" dirty="0" err="1"/>
              <a:t>Things</a:t>
            </a:r>
            <a:r>
              <a:rPr lang="cs-CZ" sz="1800" dirty="0"/>
              <a:t> </a:t>
            </a:r>
            <a:r>
              <a:rPr lang="cs-CZ" sz="1800" dirty="0" err="1"/>
              <a:t>that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more </a:t>
            </a:r>
            <a:r>
              <a:rPr lang="cs-CZ" sz="1800" dirty="0" err="1"/>
              <a:t>important</a:t>
            </a:r>
            <a:r>
              <a:rPr lang="cs-CZ" sz="1800" dirty="0"/>
              <a:t> individuality </a:t>
            </a:r>
          </a:p>
          <a:p>
            <a:pPr lvl="1"/>
            <a:r>
              <a:rPr lang="cs-CZ" sz="1800" dirty="0" err="1"/>
              <a:t>Object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commodatum</a:t>
            </a:r>
            <a:r>
              <a:rPr lang="cs-CZ" sz="1800" dirty="0"/>
              <a:t> – </a:t>
            </a:r>
            <a:r>
              <a:rPr lang="cs-CZ" sz="1800" dirty="0" err="1"/>
              <a:t>returning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thing</a:t>
            </a:r>
            <a:endParaRPr lang="cs-CZ" sz="1800" dirty="0"/>
          </a:p>
          <a:p>
            <a:pPr lvl="1"/>
            <a:r>
              <a:rPr lang="cs-CZ" sz="1800" dirty="0" err="1"/>
              <a:t>Obligation</a:t>
            </a:r>
            <a:r>
              <a:rPr lang="cs-CZ" sz="1800" dirty="0"/>
              <a:t> 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resolved</a:t>
            </a:r>
            <a:r>
              <a:rPr lang="cs-CZ" sz="1800" dirty="0"/>
              <a:t> by </a:t>
            </a:r>
            <a:r>
              <a:rPr lang="cs-CZ" sz="1800" dirty="0" err="1"/>
              <a:t>impossibility</a:t>
            </a:r>
            <a:r>
              <a:rPr lang="cs-CZ" sz="1800" dirty="0"/>
              <a:t> to </a:t>
            </a:r>
            <a:r>
              <a:rPr lang="cs-CZ" sz="1800" dirty="0" err="1"/>
              <a:t>fulfill</a:t>
            </a: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24936" cy="503237"/>
          </a:xfrm>
        </p:spPr>
        <p:txBody>
          <a:bodyPr/>
          <a:lstStyle/>
          <a:p>
            <a:pPr algn="ctr"/>
            <a:r>
              <a:rPr lang="cs-CZ" sz="2800" b="1" dirty="0" err="1"/>
              <a:t>Quae</a:t>
            </a:r>
            <a:r>
              <a:rPr lang="cs-CZ" sz="2800" b="1" dirty="0"/>
              <a:t> USU CONSUMUTUR X USU NON CONSUMUTUR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844824"/>
            <a:ext cx="3888431" cy="4357687"/>
          </a:xfrm>
        </p:spPr>
        <p:txBody>
          <a:bodyPr/>
          <a:lstStyle/>
          <a:p>
            <a:r>
              <a:rPr lang="cs-CZ" dirty="0"/>
              <a:t>USABLES</a:t>
            </a:r>
          </a:p>
          <a:p>
            <a:pPr lvl="1" algn="just"/>
            <a:r>
              <a:rPr lang="cs-CZ" sz="2000" dirty="0" err="1"/>
              <a:t>Determined</a:t>
            </a:r>
            <a:r>
              <a:rPr lang="cs-CZ" sz="2000" dirty="0"/>
              <a:t> to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destroyed</a:t>
            </a:r>
            <a:r>
              <a:rPr lang="cs-CZ" sz="2000" dirty="0"/>
              <a:t> by </a:t>
            </a:r>
            <a:r>
              <a:rPr lang="cs-CZ" sz="2000" dirty="0" err="1"/>
              <a:t>using</a:t>
            </a:r>
            <a:r>
              <a:rPr lang="cs-CZ" sz="2000" dirty="0"/>
              <a:t> (</a:t>
            </a:r>
            <a:r>
              <a:rPr lang="cs-CZ" sz="2000" dirty="0" err="1"/>
              <a:t>change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their</a:t>
            </a:r>
            <a:r>
              <a:rPr lang="cs-CZ" sz="2000" dirty="0"/>
              <a:t> substance)</a:t>
            </a:r>
          </a:p>
          <a:p>
            <a:pPr lvl="1" algn="just"/>
            <a:r>
              <a:rPr lang="cs-CZ" sz="2000" dirty="0"/>
              <a:t>Food, </a:t>
            </a:r>
            <a:r>
              <a:rPr lang="cs-CZ" sz="2000" dirty="0" err="1"/>
              <a:t>money</a:t>
            </a:r>
            <a:r>
              <a:rPr lang="cs-CZ" sz="2000" dirty="0"/>
              <a:t>, </a:t>
            </a:r>
            <a:r>
              <a:rPr lang="cs-CZ" sz="2000" dirty="0" err="1"/>
              <a:t>corn</a:t>
            </a:r>
            <a:endParaRPr lang="cs-CZ" sz="20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55976" y="1844824"/>
            <a:ext cx="4536503" cy="4357687"/>
          </a:xfrm>
        </p:spPr>
        <p:txBody>
          <a:bodyPr/>
          <a:lstStyle/>
          <a:p>
            <a:r>
              <a:rPr lang="cs-CZ" dirty="0"/>
              <a:t>UNUSABLES</a:t>
            </a:r>
          </a:p>
          <a:p>
            <a:pPr lvl="1"/>
            <a:r>
              <a:rPr lang="cs-CZ" sz="2000" dirty="0"/>
              <a:t>Not </a:t>
            </a:r>
            <a:r>
              <a:rPr lang="cs-CZ" sz="2000" dirty="0" err="1"/>
              <a:t>being</a:t>
            </a:r>
            <a:r>
              <a:rPr lang="cs-CZ" sz="2000" dirty="0"/>
              <a:t> </a:t>
            </a:r>
            <a:r>
              <a:rPr lang="cs-CZ" sz="2000" dirty="0" err="1"/>
              <a:t>destroyed</a:t>
            </a:r>
            <a:r>
              <a:rPr lang="cs-CZ" sz="2000" dirty="0"/>
              <a:t> by </a:t>
            </a:r>
            <a:r>
              <a:rPr lang="cs-CZ" sz="2000" dirty="0" err="1"/>
              <a:t>using</a:t>
            </a:r>
            <a:r>
              <a:rPr lang="cs-CZ" sz="2000" dirty="0"/>
              <a:t>, </a:t>
            </a:r>
            <a:r>
              <a:rPr lang="cs-CZ" sz="2000" dirty="0" err="1"/>
              <a:t>their</a:t>
            </a:r>
            <a:r>
              <a:rPr lang="cs-CZ" sz="2000" dirty="0"/>
              <a:t> substance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unchanged</a:t>
            </a:r>
            <a:endParaRPr lang="cs-CZ" sz="2000" dirty="0"/>
          </a:p>
          <a:p>
            <a:pPr lvl="1"/>
            <a:r>
              <a:rPr lang="cs-CZ" sz="2000" dirty="0" err="1"/>
              <a:t>Furniture</a:t>
            </a:r>
            <a:r>
              <a:rPr lang="cs-CZ" sz="2000" dirty="0"/>
              <a:t>, </a:t>
            </a:r>
            <a:r>
              <a:rPr lang="cs-CZ" sz="2000" dirty="0" err="1"/>
              <a:t>buildings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r>
              <a:rPr lang="cs-CZ" sz="2000" b="1" i="1" dirty="0"/>
              <a:t>Res </a:t>
            </a:r>
            <a:r>
              <a:rPr lang="cs-CZ" sz="2000" b="1" i="1" dirty="0" err="1"/>
              <a:t>quae</a:t>
            </a:r>
            <a:r>
              <a:rPr lang="cs-CZ" sz="2000" b="1" i="1" dirty="0"/>
              <a:t> usu </a:t>
            </a:r>
            <a:r>
              <a:rPr lang="cs-CZ" sz="2000" b="1" i="1" dirty="0" err="1"/>
              <a:t>minuuntur</a:t>
            </a:r>
            <a:r>
              <a:rPr lang="cs-CZ" sz="2000" b="1" i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wearing</a:t>
            </a:r>
            <a:r>
              <a:rPr lang="cs-CZ" sz="2000" dirty="0"/>
              <a:t> </a:t>
            </a:r>
            <a:r>
              <a:rPr lang="cs-CZ" sz="2000" dirty="0" err="1"/>
              <a:t>down</a:t>
            </a:r>
            <a:r>
              <a:rPr lang="cs-CZ" sz="2000" dirty="0"/>
              <a:t>)</a:t>
            </a:r>
          </a:p>
          <a:p>
            <a:pPr lvl="2"/>
            <a:r>
              <a:rPr lang="cs-CZ" sz="1600" dirty="0" err="1"/>
              <a:t>Wearing</a:t>
            </a:r>
            <a:r>
              <a:rPr lang="cs-CZ" sz="1600" dirty="0"/>
              <a:t> </a:t>
            </a:r>
            <a:r>
              <a:rPr lang="cs-CZ" sz="1600" dirty="0" err="1"/>
              <a:t>down</a:t>
            </a:r>
            <a:r>
              <a:rPr lang="cs-CZ" sz="1600" dirty="0"/>
              <a:t> by </a:t>
            </a:r>
            <a:r>
              <a:rPr lang="cs-CZ" sz="1600" dirty="0" err="1"/>
              <a:t>using</a:t>
            </a:r>
            <a:r>
              <a:rPr lang="cs-CZ" sz="1600" dirty="0"/>
              <a:t>, </a:t>
            </a:r>
            <a:r>
              <a:rPr lang="cs-CZ" sz="1600" dirty="0" err="1"/>
              <a:t>their</a:t>
            </a:r>
            <a:r>
              <a:rPr lang="cs-CZ" sz="1600" dirty="0"/>
              <a:t> </a:t>
            </a:r>
            <a:r>
              <a:rPr lang="cs-CZ" sz="1600" dirty="0" err="1"/>
              <a:t>value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reduced</a:t>
            </a:r>
            <a:r>
              <a:rPr lang="cs-CZ" sz="1600" dirty="0"/>
              <a:t> </a:t>
            </a:r>
          </a:p>
          <a:p>
            <a:pPr lvl="2"/>
            <a:r>
              <a:rPr lang="cs-CZ" sz="1600" dirty="0" err="1"/>
              <a:t>Clothes</a:t>
            </a:r>
            <a:r>
              <a:rPr lang="cs-CZ" sz="1600" dirty="0"/>
              <a:t>, </a:t>
            </a:r>
            <a:r>
              <a:rPr lang="cs-CZ" sz="1600" dirty="0" err="1"/>
              <a:t>vehicles</a:t>
            </a:r>
            <a:endParaRPr lang="cs-CZ" sz="1600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FRUCTUS - </a:t>
            </a:r>
            <a:r>
              <a:rPr lang="cs-CZ" b="1" dirty="0" err="1"/>
              <a:t>fruits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3" y="1773238"/>
            <a:ext cx="4248472" cy="4357687"/>
          </a:xfrm>
        </p:spPr>
        <p:txBody>
          <a:bodyPr/>
          <a:lstStyle/>
          <a:p>
            <a:r>
              <a:rPr lang="cs-CZ" sz="2000" b="1" dirty="0"/>
              <a:t>FRUCTI NATURALES – natural</a:t>
            </a:r>
          </a:p>
          <a:p>
            <a:pPr>
              <a:buNone/>
            </a:pPr>
            <a:endParaRPr lang="cs-CZ" sz="2000" b="1" dirty="0"/>
          </a:p>
          <a:p>
            <a:pPr lvl="1"/>
            <a:r>
              <a:rPr lang="cs-CZ" sz="2000" dirty="0" err="1"/>
              <a:t>Regularly</a:t>
            </a:r>
            <a:r>
              <a:rPr lang="cs-CZ" sz="2000" dirty="0"/>
              <a:t> </a:t>
            </a:r>
            <a:r>
              <a:rPr lang="cs-CZ" sz="2000" dirty="0" err="1"/>
              <a:t>given</a:t>
            </a:r>
            <a:r>
              <a:rPr lang="cs-CZ" sz="2000" dirty="0"/>
              <a:t> </a:t>
            </a:r>
            <a:r>
              <a:rPr lang="cs-CZ" sz="2000" dirty="0" err="1"/>
              <a:t>fruits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thing</a:t>
            </a:r>
            <a:endParaRPr lang="cs-CZ" sz="2000" dirty="0"/>
          </a:p>
          <a:p>
            <a:pPr lvl="1"/>
            <a:r>
              <a:rPr lang="cs-CZ" sz="2000" dirty="0" err="1"/>
              <a:t>Fruit</a:t>
            </a:r>
            <a:r>
              <a:rPr lang="cs-CZ" sz="2000" dirty="0"/>
              <a:t>, grain, </a:t>
            </a:r>
            <a:r>
              <a:rPr lang="cs-CZ" sz="2000" dirty="0" err="1"/>
              <a:t>youngs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animals</a:t>
            </a:r>
            <a:r>
              <a:rPr lang="cs-CZ" sz="2000" dirty="0"/>
              <a:t>, </a:t>
            </a:r>
            <a:r>
              <a:rPr lang="cs-CZ" sz="2000" dirty="0" err="1"/>
              <a:t>milk</a:t>
            </a:r>
            <a:r>
              <a:rPr lang="cs-CZ" sz="2000" dirty="0"/>
              <a:t> x </a:t>
            </a:r>
            <a:r>
              <a:rPr lang="cs-CZ" sz="2000" dirty="0" err="1"/>
              <a:t>minerals</a:t>
            </a:r>
            <a:r>
              <a:rPr lang="cs-CZ" sz="2000" dirty="0"/>
              <a:t> (</a:t>
            </a:r>
            <a:r>
              <a:rPr lang="cs-CZ" sz="2000" dirty="0" err="1"/>
              <a:t>sand</a:t>
            </a:r>
            <a:r>
              <a:rPr lang="cs-CZ" sz="2000" dirty="0"/>
              <a:t>, rock)</a:t>
            </a:r>
          </a:p>
          <a:p>
            <a:pPr lvl="1"/>
            <a:r>
              <a:rPr lang="cs-CZ" sz="2000" dirty="0"/>
              <a:t>Not </a:t>
            </a:r>
            <a:r>
              <a:rPr lang="cs-CZ" sz="2000" dirty="0" err="1"/>
              <a:t>children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slaves</a:t>
            </a:r>
            <a:endParaRPr lang="cs-CZ" sz="2000" dirty="0"/>
          </a:p>
          <a:p>
            <a:pPr lvl="1"/>
            <a:r>
              <a:rPr lang="cs-CZ" sz="2000" dirty="0" err="1"/>
              <a:t>Until</a:t>
            </a:r>
            <a:r>
              <a:rPr lang="cs-CZ" sz="2000" dirty="0"/>
              <a:t> </a:t>
            </a:r>
            <a:r>
              <a:rPr lang="cs-CZ" sz="2000" dirty="0" err="1"/>
              <a:t>separated</a:t>
            </a:r>
            <a:r>
              <a:rPr lang="cs-CZ" sz="2000" dirty="0"/>
              <a:t>, </a:t>
            </a:r>
            <a:r>
              <a:rPr lang="cs-CZ" sz="2000" dirty="0" err="1"/>
              <a:t>they‘re</a:t>
            </a:r>
            <a:r>
              <a:rPr lang="cs-CZ" sz="2000" dirty="0"/>
              <a:t> part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main</a:t>
            </a:r>
            <a:r>
              <a:rPr lang="cs-CZ" sz="2000" dirty="0"/>
              <a:t> </a:t>
            </a:r>
            <a:r>
              <a:rPr lang="cs-CZ" sz="2000" dirty="0" err="1"/>
              <a:t>thing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844825"/>
            <a:ext cx="4392487" cy="1944216"/>
          </a:xfrm>
        </p:spPr>
        <p:txBody>
          <a:bodyPr/>
          <a:lstStyle/>
          <a:p>
            <a:r>
              <a:rPr lang="cs-CZ" sz="2000" b="1" dirty="0"/>
              <a:t>FRUCTI CIVILES – </a:t>
            </a:r>
            <a:r>
              <a:rPr lang="cs-CZ" sz="2000" b="1" dirty="0" err="1"/>
              <a:t>legal</a:t>
            </a:r>
            <a:endParaRPr lang="cs-CZ" sz="2000" b="1" dirty="0"/>
          </a:p>
          <a:p>
            <a:pPr lvl="1"/>
            <a:r>
              <a:rPr lang="cs-CZ" sz="2000" dirty="0"/>
              <a:t>Not „</a:t>
            </a:r>
            <a:r>
              <a:rPr lang="cs-CZ" sz="2000" dirty="0" err="1"/>
              <a:t>fruits</a:t>
            </a:r>
            <a:r>
              <a:rPr lang="cs-CZ" sz="2000" dirty="0"/>
              <a:t>“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strict</a:t>
            </a:r>
            <a:r>
              <a:rPr lang="cs-CZ" sz="2000" dirty="0"/>
              <a:t> </a:t>
            </a:r>
            <a:r>
              <a:rPr lang="cs-CZ" sz="2000" dirty="0" err="1"/>
              <a:t>sense</a:t>
            </a:r>
            <a:r>
              <a:rPr lang="cs-CZ" sz="2000" dirty="0"/>
              <a:t> – more </a:t>
            </a:r>
            <a:r>
              <a:rPr lang="cs-CZ" sz="2000" dirty="0" err="1"/>
              <a:t>like</a:t>
            </a:r>
            <a:r>
              <a:rPr lang="cs-CZ" sz="2000" dirty="0"/>
              <a:t> </a:t>
            </a:r>
            <a:r>
              <a:rPr lang="cs-CZ" sz="2000" dirty="0" err="1"/>
              <a:t>gain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a </a:t>
            </a:r>
            <a:r>
              <a:rPr lang="cs-CZ" sz="2000" dirty="0" err="1"/>
              <a:t>thing</a:t>
            </a:r>
            <a:r>
              <a:rPr lang="cs-CZ" sz="2000" dirty="0"/>
              <a:t> </a:t>
            </a:r>
            <a:r>
              <a:rPr lang="cs-CZ" sz="2000" i="1" dirty="0"/>
              <a:t>„loco </a:t>
            </a:r>
            <a:r>
              <a:rPr lang="cs-CZ" sz="2000" i="1" dirty="0" err="1"/>
              <a:t>fructuum</a:t>
            </a:r>
            <a:r>
              <a:rPr lang="cs-CZ" sz="2000" i="1" dirty="0"/>
              <a:t>“</a:t>
            </a:r>
          </a:p>
          <a:p>
            <a:pPr lvl="1"/>
            <a:r>
              <a:rPr lang="cs-CZ" sz="2000" dirty="0" err="1"/>
              <a:t>Interest</a:t>
            </a:r>
            <a:r>
              <a:rPr lang="cs-CZ" sz="2000" dirty="0"/>
              <a:t>, rent, </a:t>
            </a:r>
            <a:r>
              <a:rPr lang="cs-CZ" sz="2000" dirty="0" err="1"/>
              <a:t>work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a </a:t>
            </a:r>
            <a:r>
              <a:rPr lang="cs-CZ" sz="2000" dirty="0" err="1"/>
              <a:t>slave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23928" y="4005064"/>
            <a:ext cx="5040560" cy="256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800" b="1" dirty="0">
                <a:latin typeface="+mn-lt"/>
              </a:rPr>
              <a:t>IN FRUCTO NON ESSE – (</a:t>
            </a:r>
            <a:r>
              <a:rPr lang="cs-CZ" sz="1800" b="1" dirty="0" err="1">
                <a:latin typeface="+mn-lt"/>
              </a:rPr>
              <a:t>today</a:t>
            </a:r>
            <a:r>
              <a:rPr lang="cs-CZ" sz="1800" b="1" dirty="0">
                <a:latin typeface="+mn-lt"/>
              </a:rPr>
              <a:t>) benefit</a:t>
            </a:r>
          </a:p>
          <a:p>
            <a:pPr marL="800100" lvl="2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dirty="0" err="1">
                <a:latin typeface="+mn-lt"/>
              </a:rPr>
              <a:t>Child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a </a:t>
            </a:r>
            <a:r>
              <a:rPr lang="cs-CZ" dirty="0" err="1">
                <a:latin typeface="+mn-lt"/>
              </a:rPr>
              <a:t>slave</a:t>
            </a:r>
            <a:r>
              <a:rPr lang="cs-CZ" dirty="0">
                <a:latin typeface="+mn-lt"/>
              </a:rPr>
              <a:t>, </a:t>
            </a:r>
            <a:r>
              <a:rPr lang="cs-CZ" dirty="0" err="1">
                <a:latin typeface="+mn-lt"/>
              </a:rPr>
              <a:t>meat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from</a:t>
            </a:r>
            <a:r>
              <a:rPr lang="cs-CZ" dirty="0">
                <a:latin typeface="+mn-lt"/>
              </a:rPr>
              <a:t> a </a:t>
            </a:r>
            <a:r>
              <a:rPr lang="cs-CZ" dirty="0" err="1">
                <a:latin typeface="+mn-lt"/>
              </a:rPr>
              <a:t>domesticated</a:t>
            </a:r>
            <a:r>
              <a:rPr lang="cs-CZ" dirty="0">
                <a:latin typeface="+mn-lt"/>
              </a:rPr>
              <a:t> animal, </a:t>
            </a:r>
            <a:r>
              <a:rPr lang="cs-CZ" dirty="0" err="1">
                <a:latin typeface="+mn-lt"/>
              </a:rPr>
              <a:t>wood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from</a:t>
            </a:r>
            <a:r>
              <a:rPr lang="cs-CZ" dirty="0">
                <a:latin typeface="+mn-lt"/>
              </a:rPr>
              <a:t> a </a:t>
            </a:r>
            <a:r>
              <a:rPr lang="cs-CZ" dirty="0" err="1">
                <a:latin typeface="+mn-lt"/>
              </a:rPr>
              <a:t>fruit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tree</a:t>
            </a:r>
            <a:r>
              <a:rPr lang="cs-CZ" dirty="0">
                <a:latin typeface="+mn-lt"/>
              </a:rPr>
              <a:t> – </a:t>
            </a:r>
            <a:r>
              <a:rPr lang="cs-CZ" dirty="0" err="1">
                <a:latin typeface="+mn-lt"/>
              </a:rPr>
              <a:t>always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belong</a:t>
            </a:r>
            <a:r>
              <a:rPr lang="cs-CZ" dirty="0">
                <a:latin typeface="+mn-lt"/>
              </a:rPr>
              <a:t> to </a:t>
            </a: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owner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main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thing</a:t>
            </a:r>
            <a:endParaRPr lang="cs-CZ" dirty="0">
              <a:latin typeface="+mn-lt"/>
            </a:endParaRPr>
          </a:p>
          <a:p>
            <a:pPr marL="800100" lvl="2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b="1" dirty="0" err="1">
                <a:latin typeface="+mn-lt"/>
              </a:rPr>
              <a:t>Increment</a:t>
            </a:r>
            <a:r>
              <a:rPr lang="cs-CZ" dirty="0">
                <a:latin typeface="+mn-lt"/>
              </a:rPr>
              <a:t> – </a:t>
            </a:r>
            <a:r>
              <a:rPr lang="cs-CZ" dirty="0" err="1">
                <a:latin typeface="+mn-lt"/>
              </a:rPr>
              <a:t>means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gaining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property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right</a:t>
            </a:r>
            <a:r>
              <a:rPr lang="cs-CZ" dirty="0">
                <a:latin typeface="+mn-lt"/>
              </a:rPr>
              <a:t> to a </a:t>
            </a:r>
            <a:r>
              <a:rPr lang="cs-CZ" dirty="0" err="1">
                <a:latin typeface="+mn-lt"/>
              </a:rPr>
              <a:t>thing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belonging</a:t>
            </a:r>
            <a:r>
              <a:rPr lang="cs-CZ" dirty="0">
                <a:latin typeface="+mn-lt"/>
              </a:rPr>
              <a:t> to </a:t>
            </a:r>
            <a:r>
              <a:rPr lang="cs-CZ" dirty="0" err="1">
                <a:latin typeface="+mn-lt"/>
              </a:rPr>
              <a:t>another</a:t>
            </a:r>
            <a:r>
              <a:rPr lang="cs-CZ" dirty="0">
                <a:latin typeface="+mn-lt"/>
              </a:rPr>
              <a:t> person, </a:t>
            </a:r>
            <a:r>
              <a:rPr lang="cs-CZ" dirty="0" err="1">
                <a:latin typeface="+mn-lt"/>
              </a:rPr>
              <a:t>regardless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that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persons</a:t>
            </a:r>
            <a:r>
              <a:rPr lang="cs-CZ" dirty="0">
                <a:latin typeface="+mn-lt"/>
              </a:rPr>
              <a:t>‘ </a:t>
            </a:r>
            <a:r>
              <a:rPr lang="cs-CZ" dirty="0" err="1">
                <a:latin typeface="+mn-lt"/>
              </a:rPr>
              <a:t>will</a:t>
            </a:r>
            <a:r>
              <a:rPr lang="cs-CZ" dirty="0">
                <a:latin typeface="+mn-lt"/>
              </a:rPr>
              <a:t>, by </a:t>
            </a:r>
            <a:r>
              <a:rPr lang="cs-CZ" dirty="0" err="1">
                <a:latin typeface="+mn-lt"/>
              </a:rPr>
              <a:t>uniting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with</a:t>
            </a:r>
            <a:r>
              <a:rPr lang="cs-CZ" dirty="0">
                <a:latin typeface="+mn-lt"/>
              </a:rPr>
              <a:t> mine</a:t>
            </a:r>
          </a:p>
          <a:p>
            <a:pPr marL="742950" lvl="1" indent="-285750" algn="just">
              <a:spcBef>
                <a:spcPct val="20000"/>
              </a:spcBef>
              <a:buClr>
                <a:srgbClr val="A9AAAE"/>
              </a:buClr>
            </a:pPr>
            <a:endParaRPr lang="cs-CZ" sz="200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712968" cy="503237"/>
          </a:xfrm>
        </p:spPr>
        <p:txBody>
          <a:bodyPr/>
          <a:lstStyle/>
          <a:p>
            <a:pPr algn="ctr"/>
            <a:r>
              <a:rPr lang="cs-CZ" sz="2400" b="1" dirty="0"/>
              <a:t>MAIN AND COLLATERAL THINGS, PARTS, ACCESSORIES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996952"/>
            <a:ext cx="8712968" cy="3312368"/>
          </a:xfrm>
        </p:spPr>
        <p:txBody>
          <a:bodyPr/>
          <a:lstStyle/>
          <a:p>
            <a:pPr marL="342900" lvl="1" indent="-342900"/>
            <a:r>
              <a:rPr lang="cs-CZ" sz="1800" dirty="0"/>
              <a:t>PERTINENTIA  - </a:t>
            </a:r>
            <a:r>
              <a:rPr lang="cs-CZ" sz="1800" dirty="0" err="1"/>
              <a:t>accessories</a:t>
            </a:r>
            <a:endParaRPr lang="cs-CZ" sz="1800" dirty="0"/>
          </a:p>
          <a:p>
            <a:pPr marL="742950" lvl="2" indent="-342900"/>
            <a:r>
              <a:rPr lang="cs-CZ" sz="1600" dirty="0"/>
              <a:t>Independent </a:t>
            </a:r>
            <a:r>
              <a:rPr lang="cs-CZ" sz="1600" dirty="0" err="1"/>
              <a:t>thing</a:t>
            </a:r>
            <a:r>
              <a:rPr lang="cs-CZ" sz="1600" dirty="0"/>
              <a:t>, </a:t>
            </a:r>
            <a:r>
              <a:rPr lang="cs-CZ" sz="1600" dirty="0" err="1"/>
              <a:t>meant</a:t>
            </a:r>
            <a:r>
              <a:rPr lang="cs-CZ" sz="1600" dirty="0"/>
              <a:t> by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owner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used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main</a:t>
            </a:r>
            <a:r>
              <a:rPr lang="cs-CZ" sz="1600" dirty="0"/>
              <a:t> </a:t>
            </a:r>
            <a:r>
              <a:rPr lang="cs-CZ" sz="1600" dirty="0" err="1"/>
              <a:t>thing</a:t>
            </a:r>
            <a:r>
              <a:rPr lang="cs-CZ" sz="1600" dirty="0"/>
              <a:t>, </a:t>
            </a:r>
            <a:r>
              <a:rPr lang="cs-CZ" sz="1600" dirty="0" err="1"/>
              <a:t>can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subject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rights</a:t>
            </a:r>
            <a:endParaRPr lang="cs-CZ" sz="1600" dirty="0"/>
          </a:p>
          <a:p>
            <a:r>
              <a:rPr lang="cs-CZ" sz="1800" dirty="0"/>
              <a:t>PARS/PORTIO/MEMBRUM REI – </a:t>
            </a:r>
            <a:r>
              <a:rPr lang="cs-CZ" sz="1800" dirty="0" err="1"/>
              <a:t>close</a:t>
            </a:r>
            <a:r>
              <a:rPr lang="cs-CZ" sz="1800" dirty="0"/>
              <a:t> </a:t>
            </a:r>
            <a:r>
              <a:rPr lang="cs-CZ" sz="1800" dirty="0" err="1"/>
              <a:t>accessories</a:t>
            </a:r>
            <a:endParaRPr lang="cs-CZ" sz="1800" dirty="0"/>
          </a:p>
          <a:p>
            <a:pPr lvl="1" algn="just"/>
            <a:r>
              <a:rPr lang="cs-CZ" sz="1600" dirty="0" err="1"/>
              <a:t>Things</a:t>
            </a:r>
            <a:r>
              <a:rPr lang="cs-CZ" sz="1600" dirty="0"/>
              <a:t>, </a:t>
            </a:r>
            <a:r>
              <a:rPr lang="cs-CZ" sz="1600" dirty="0" err="1"/>
              <a:t>without</a:t>
            </a:r>
            <a:r>
              <a:rPr lang="cs-CZ" sz="1600" dirty="0"/>
              <a:t>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main</a:t>
            </a:r>
            <a:r>
              <a:rPr lang="cs-CZ" sz="1600" dirty="0"/>
              <a:t> </a:t>
            </a:r>
            <a:r>
              <a:rPr lang="cs-CZ" sz="1600" dirty="0" err="1"/>
              <a:t>thing</a:t>
            </a:r>
            <a:r>
              <a:rPr lang="cs-CZ" sz="1600" dirty="0"/>
              <a:t> </a:t>
            </a:r>
            <a:r>
              <a:rPr lang="cs-CZ" sz="1600" dirty="0" err="1"/>
              <a:t>wouldn‘t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perfect</a:t>
            </a:r>
            <a:endParaRPr lang="cs-CZ" sz="1600" dirty="0"/>
          </a:p>
          <a:p>
            <a:pPr lvl="1" algn="just"/>
            <a:r>
              <a:rPr lang="cs-CZ" sz="1600" dirty="0"/>
              <a:t>Independent </a:t>
            </a:r>
            <a:r>
              <a:rPr lang="cs-CZ" sz="1600" dirty="0" err="1"/>
              <a:t>things</a:t>
            </a:r>
            <a:r>
              <a:rPr lang="cs-CZ" sz="1600" dirty="0"/>
              <a:t>,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share</a:t>
            </a:r>
            <a:r>
              <a:rPr lang="cs-CZ" sz="1600" dirty="0"/>
              <a:t> </a:t>
            </a:r>
            <a:r>
              <a:rPr lang="cs-CZ" sz="1600" dirty="0" err="1"/>
              <a:t>fate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main</a:t>
            </a:r>
            <a:r>
              <a:rPr lang="cs-CZ" sz="1600" dirty="0"/>
              <a:t> </a:t>
            </a:r>
            <a:r>
              <a:rPr lang="cs-CZ" sz="1600" dirty="0" err="1"/>
              <a:t>thing</a:t>
            </a:r>
            <a:endParaRPr lang="cs-CZ" sz="1600" dirty="0"/>
          </a:p>
          <a:p>
            <a:pPr lvl="1" algn="just"/>
            <a:r>
              <a:rPr lang="cs-CZ" sz="1600" dirty="0"/>
              <a:t>Eg. </a:t>
            </a:r>
            <a:r>
              <a:rPr lang="cs-CZ" sz="1600" dirty="0" err="1"/>
              <a:t>Keys</a:t>
            </a:r>
            <a:r>
              <a:rPr lang="cs-CZ" sz="1600" dirty="0"/>
              <a:t>, </a:t>
            </a:r>
            <a:r>
              <a:rPr lang="cs-CZ" sz="1600" dirty="0" err="1"/>
              <a:t>locks</a:t>
            </a:r>
            <a:r>
              <a:rPr lang="cs-CZ" sz="1600" dirty="0"/>
              <a:t>, </a:t>
            </a:r>
            <a:r>
              <a:rPr lang="cs-CZ" sz="1600" dirty="0" err="1"/>
              <a:t>roof</a:t>
            </a:r>
            <a:r>
              <a:rPr lang="cs-CZ" sz="1600" dirty="0"/>
              <a:t> </a:t>
            </a:r>
            <a:r>
              <a:rPr lang="cs-CZ" sz="1600" dirty="0" err="1"/>
              <a:t>tiles</a:t>
            </a:r>
            <a:r>
              <a:rPr lang="cs-CZ" sz="1600" dirty="0"/>
              <a:t> in case </a:t>
            </a:r>
            <a:r>
              <a:rPr lang="cs-CZ" sz="1600" dirty="0" err="1"/>
              <a:t>of</a:t>
            </a:r>
            <a:r>
              <a:rPr lang="cs-CZ" sz="1600" dirty="0"/>
              <a:t> a house,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parts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a </a:t>
            </a:r>
            <a:r>
              <a:rPr lang="cs-CZ" sz="1600" dirty="0" err="1"/>
              <a:t>ship</a:t>
            </a:r>
            <a:endParaRPr lang="cs-CZ" sz="1600" dirty="0"/>
          </a:p>
          <a:p>
            <a:r>
              <a:rPr lang="cs-CZ" sz="1800" dirty="0"/>
              <a:t>INSTRUMENTUM – </a:t>
            </a:r>
            <a:r>
              <a:rPr lang="cs-CZ" sz="1800" dirty="0" err="1"/>
              <a:t>freer</a:t>
            </a:r>
            <a:r>
              <a:rPr lang="cs-CZ" sz="1800" dirty="0"/>
              <a:t> </a:t>
            </a:r>
            <a:r>
              <a:rPr lang="cs-CZ" sz="1800" dirty="0" err="1"/>
              <a:t>accessories</a:t>
            </a:r>
            <a:endParaRPr lang="cs-CZ" sz="1800" dirty="0"/>
          </a:p>
          <a:p>
            <a:pPr lvl="1"/>
            <a:r>
              <a:rPr lang="cs-CZ" sz="1600" dirty="0" err="1"/>
              <a:t>Cattle</a:t>
            </a:r>
            <a:r>
              <a:rPr lang="cs-CZ" sz="1600" dirty="0"/>
              <a:t>, </a:t>
            </a:r>
            <a:r>
              <a:rPr lang="cs-CZ" sz="1600" dirty="0" err="1"/>
              <a:t>vehicles</a:t>
            </a:r>
            <a:r>
              <a:rPr lang="cs-CZ" sz="1600" dirty="0"/>
              <a:t>, </a:t>
            </a:r>
            <a:r>
              <a:rPr lang="cs-CZ" sz="1600" dirty="0" err="1"/>
              <a:t>tools</a:t>
            </a:r>
            <a:r>
              <a:rPr lang="cs-CZ" sz="1600" dirty="0"/>
              <a:t> in case </a:t>
            </a:r>
            <a:r>
              <a:rPr lang="cs-CZ" sz="1600" dirty="0" err="1"/>
              <a:t>of</a:t>
            </a:r>
            <a:r>
              <a:rPr lang="cs-CZ" sz="1600" dirty="0"/>
              <a:t> a </a:t>
            </a:r>
            <a:r>
              <a:rPr lang="cs-CZ" sz="1600" dirty="0" err="1"/>
              <a:t>land</a:t>
            </a:r>
            <a:endParaRPr lang="cs-CZ" sz="1600" dirty="0"/>
          </a:p>
          <a:p>
            <a:pPr lvl="1"/>
            <a:r>
              <a:rPr lang="cs-CZ" sz="1600" dirty="0" err="1"/>
              <a:t>Doesn‘t</a:t>
            </a:r>
            <a:r>
              <a:rPr lang="cs-CZ" sz="1600" dirty="0"/>
              <a:t> </a:t>
            </a:r>
            <a:r>
              <a:rPr lang="cs-CZ" sz="1600" dirty="0" err="1"/>
              <a:t>automatically</a:t>
            </a:r>
            <a:r>
              <a:rPr lang="cs-CZ" sz="1600" dirty="0"/>
              <a:t> </a:t>
            </a:r>
            <a:r>
              <a:rPr lang="cs-CZ" sz="1600" dirty="0" err="1"/>
              <a:t>share</a:t>
            </a:r>
            <a:r>
              <a:rPr lang="cs-CZ" sz="1600" dirty="0"/>
              <a:t> </a:t>
            </a:r>
            <a:r>
              <a:rPr lang="cs-CZ" sz="1600" dirty="0" err="1"/>
              <a:t>fate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main</a:t>
            </a:r>
            <a:r>
              <a:rPr lang="cs-CZ" sz="1600" dirty="0"/>
              <a:t> </a:t>
            </a:r>
            <a:r>
              <a:rPr lang="cs-CZ" sz="1600" dirty="0" err="1"/>
              <a:t>thing</a:t>
            </a:r>
            <a:r>
              <a:rPr lang="cs-CZ" sz="1600" dirty="0"/>
              <a:t>, </a:t>
            </a:r>
            <a:r>
              <a:rPr lang="cs-CZ" sz="1600" dirty="0" err="1"/>
              <a:t>this</a:t>
            </a:r>
            <a:r>
              <a:rPr lang="cs-CZ" sz="1600" dirty="0"/>
              <a:t> has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explicitly</a:t>
            </a:r>
            <a:r>
              <a:rPr lang="cs-CZ" sz="1600" dirty="0"/>
              <a:t> </a:t>
            </a:r>
            <a:r>
              <a:rPr lang="cs-CZ" sz="1600" dirty="0" err="1"/>
              <a:t>announced</a:t>
            </a:r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1773239"/>
            <a:ext cx="8568952" cy="1007690"/>
          </a:xfrm>
        </p:spPr>
        <p:txBody>
          <a:bodyPr/>
          <a:lstStyle/>
          <a:p>
            <a:r>
              <a:rPr lang="cs-CZ" sz="1800" dirty="0"/>
              <a:t>PART OF A THING</a:t>
            </a:r>
          </a:p>
          <a:p>
            <a:pPr lvl="1"/>
            <a:r>
              <a:rPr lang="cs-CZ" sz="1600" dirty="0" err="1"/>
              <a:t>Cant‘t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removed</a:t>
            </a:r>
            <a:r>
              <a:rPr lang="cs-CZ" sz="1600" dirty="0"/>
              <a:t> </a:t>
            </a:r>
            <a:r>
              <a:rPr lang="cs-CZ" sz="1600" dirty="0" err="1"/>
              <a:t>without</a:t>
            </a:r>
            <a:r>
              <a:rPr lang="cs-CZ" sz="1600" dirty="0"/>
              <a:t> </a:t>
            </a:r>
            <a:r>
              <a:rPr lang="cs-CZ" sz="1600" dirty="0" err="1"/>
              <a:t>damaging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main</a:t>
            </a:r>
            <a:r>
              <a:rPr lang="cs-CZ" sz="1600" dirty="0"/>
              <a:t> </a:t>
            </a:r>
            <a:r>
              <a:rPr lang="cs-CZ" sz="1600" dirty="0" err="1"/>
              <a:t>thing</a:t>
            </a:r>
            <a:endParaRPr lang="cs-CZ" sz="1600" dirty="0"/>
          </a:p>
          <a:p>
            <a:pPr lvl="1"/>
            <a:r>
              <a:rPr lang="cs-CZ" sz="1600" dirty="0" err="1"/>
              <a:t>It‘s</a:t>
            </a:r>
            <a:r>
              <a:rPr lang="cs-CZ" sz="1600" dirty="0"/>
              <a:t> not independent and </a:t>
            </a:r>
            <a:r>
              <a:rPr lang="cs-CZ" sz="1600" dirty="0" err="1"/>
              <a:t>can‘t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object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rights</a:t>
            </a: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Literature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Dostalík</a:t>
            </a:r>
            <a:r>
              <a:rPr lang="cs-CZ" sz="1800" dirty="0"/>
              <a:t>, P., Judikatura nejvyššího soudu z pohledu Digest  císaře Justiniána na příkladu přírůstku, užitku a plodu. Dostupné z : </a:t>
            </a:r>
            <a:r>
              <a:rPr lang="cs-CZ" sz="1800" i="1" dirty="0"/>
              <a:t>www.</a:t>
            </a:r>
            <a:r>
              <a:rPr lang="cs-CZ" sz="1800" i="1" dirty="0" err="1"/>
              <a:t>rimskepravo.cz</a:t>
            </a:r>
            <a:r>
              <a:rPr lang="cs-CZ" sz="1800" i="1" dirty="0"/>
              <a:t>/</a:t>
            </a:r>
            <a:r>
              <a:rPr lang="cs-CZ" sz="1800" i="1" dirty="0" err="1"/>
              <a:t>file</a:t>
            </a:r>
            <a:r>
              <a:rPr lang="cs-CZ" sz="1800" i="1" dirty="0"/>
              <a:t>/74/</a:t>
            </a:r>
            <a:r>
              <a:rPr lang="cs-CZ" sz="1800" i="1" dirty="0" err="1"/>
              <a:t>prirustek</a:t>
            </a:r>
            <a:r>
              <a:rPr lang="cs-CZ" sz="1800" i="1" dirty="0"/>
              <a:t>-a-plod-final4.pdf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 err="1"/>
              <a:t>Dostalík</a:t>
            </a:r>
            <a:r>
              <a:rPr lang="cs-CZ" sz="1800" dirty="0"/>
              <a:t>, P., Několik poznámek o úloze příslušenství věci v soukromém právu. In </a:t>
            </a:r>
            <a:r>
              <a:rPr lang="cs-CZ" sz="1800" i="1" dirty="0"/>
              <a:t>Naděje právní vědy. </a:t>
            </a:r>
            <a:r>
              <a:rPr lang="cs-CZ" sz="1800" dirty="0"/>
              <a:t>Plzeň: 2008. s. 38-46.</a:t>
            </a:r>
          </a:p>
          <a:p>
            <a:r>
              <a:rPr lang="cs-CZ" sz="1800" dirty="0" err="1"/>
              <a:t>Heyrovský</a:t>
            </a:r>
            <a:r>
              <a:rPr lang="cs-CZ" sz="1800" dirty="0"/>
              <a:t>, L., Dějiny a systém soukromého práva římského. 4. vydání. Praha, 1910.</a:t>
            </a:r>
          </a:p>
          <a:p>
            <a:r>
              <a:rPr lang="cs-CZ" sz="1800" dirty="0"/>
              <a:t>Kyncl, J., </a:t>
            </a:r>
            <a:r>
              <a:rPr lang="cs-CZ" sz="1800" dirty="0" err="1"/>
              <a:t>Gaius</a:t>
            </a:r>
            <a:r>
              <a:rPr lang="cs-CZ" sz="1800" dirty="0"/>
              <a:t> – učebnice práva ve čtyřech knihách. Plzeň, 2007.</a:t>
            </a:r>
          </a:p>
          <a:p>
            <a:r>
              <a:rPr lang="cs-CZ" sz="1800" dirty="0" err="1"/>
              <a:t>Skřejpek</a:t>
            </a:r>
            <a:r>
              <a:rPr lang="cs-CZ" sz="1800" dirty="0"/>
              <a:t>, M.,  Římské právo soukromé. Systém a instituce. Plzeň, 2011.</a:t>
            </a:r>
          </a:p>
          <a:p>
            <a:r>
              <a:rPr lang="cs-CZ" sz="1800" dirty="0"/>
              <a:t>Sommer, O., Učebnice soukromého práva římského. Díl II. Právo majetkové. Praha, 1935.</a:t>
            </a:r>
          </a:p>
          <a:p>
            <a:r>
              <a:rPr lang="cs-CZ" sz="1800" dirty="0"/>
              <a:t>Vážný, J., Vlastnictví a práva věcná. Soustava práva římského II. díl. Brno, 1937.</a:t>
            </a:r>
          </a:p>
          <a:p>
            <a:pPr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444208" y="5517232"/>
            <a:ext cx="2229892" cy="720056"/>
          </a:xfrm>
        </p:spPr>
        <p:txBody>
          <a:bodyPr/>
          <a:lstStyle/>
          <a:p>
            <a:r>
              <a:rPr lang="cs-CZ" sz="3200" dirty="0"/>
              <a:t>P. </a:t>
            </a:r>
            <a:r>
              <a:rPr lang="cs-CZ" sz="3200" dirty="0" err="1"/>
              <a:t>Salák</a:t>
            </a:r>
            <a:r>
              <a:rPr lang="cs-CZ" sz="3200" dirty="0"/>
              <a:t> </a:t>
            </a:r>
            <a:r>
              <a:rPr lang="cs-CZ" sz="3200" dirty="0" err="1"/>
              <a:t>jr</a:t>
            </a:r>
            <a:r>
              <a:rPr lang="cs-CZ" sz="3200" dirty="0"/>
              <a:t>.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411760" y="2708920"/>
            <a:ext cx="6262340" cy="2520280"/>
          </a:xfrm>
        </p:spPr>
        <p:txBody>
          <a:bodyPr/>
          <a:lstStyle/>
          <a:p>
            <a:pPr algn="ctr"/>
            <a:r>
              <a:rPr lang="cs-CZ" sz="4400" b="1" dirty="0"/>
              <a:t>THANK YOU FOR YOUR ATTENTION,</a:t>
            </a:r>
          </a:p>
          <a:p>
            <a:pPr algn="ctr"/>
            <a:r>
              <a:rPr lang="cs-CZ" sz="4400" b="1"/>
              <a:t>HAVE A NICE DAY</a:t>
            </a:r>
            <a:endParaRPr lang="cs-CZ" sz="4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F5049-35D9-4F65-AA82-3AE934386BE0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Rights</a:t>
            </a:r>
            <a:r>
              <a:rPr lang="cs-CZ" b="1" dirty="0"/>
              <a:t> in </a:t>
            </a:r>
            <a:r>
              <a:rPr lang="cs-CZ" b="1" dirty="0" err="1"/>
              <a:t>rem</a:t>
            </a:r>
            <a:endParaRPr lang="cs-CZ" b="1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err="1"/>
              <a:t>Relationships</a:t>
            </a:r>
            <a:r>
              <a:rPr lang="cs-CZ" dirty="0"/>
              <a:t> to </a:t>
            </a:r>
            <a:r>
              <a:rPr lang="cs-CZ" dirty="0" err="1"/>
              <a:t>things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not to </a:t>
            </a:r>
            <a:r>
              <a:rPr lang="cs-CZ" dirty="0" err="1"/>
              <a:t>interfere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– </a:t>
            </a:r>
            <a:r>
              <a:rPr lang="cs-CZ" dirty="0" err="1"/>
              <a:t>actions</a:t>
            </a:r>
            <a:r>
              <a:rPr lang="cs-CZ" dirty="0"/>
              <a:t> 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endParaRPr lang="cs-CZ" dirty="0"/>
          </a:p>
          <a:p>
            <a:pPr lvl="1"/>
            <a:r>
              <a:rPr lang="cs-CZ" dirty="0"/>
              <a:t>Direct </a:t>
            </a:r>
            <a:r>
              <a:rPr lang="cs-CZ" dirty="0" err="1"/>
              <a:t>rights</a:t>
            </a:r>
            <a:endParaRPr lang="cs-CZ" dirty="0"/>
          </a:p>
          <a:p>
            <a:r>
              <a:rPr lang="cs-CZ" dirty="0" err="1"/>
              <a:t>Types</a:t>
            </a:r>
            <a:endParaRPr lang="cs-CZ" dirty="0"/>
          </a:p>
          <a:p>
            <a:pPr lvl="1"/>
            <a:r>
              <a:rPr lang="cs-CZ" dirty="0" err="1"/>
              <a:t>Ownership</a:t>
            </a:r>
            <a:r>
              <a:rPr lang="cs-CZ" dirty="0"/>
              <a:t> (</a:t>
            </a:r>
            <a:r>
              <a:rPr lang="cs-CZ" i="1" dirty="0"/>
              <a:t>dominium, </a:t>
            </a:r>
            <a:r>
              <a:rPr lang="cs-CZ" i="1" dirty="0" err="1"/>
              <a:t>proprietas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Possession</a:t>
            </a:r>
            <a:r>
              <a:rPr lang="cs-CZ" dirty="0"/>
              <a:t> (</a:t>
            </a:r>
            <a:r>
              <a:rPr lang="cs-CZ" i="1" dirty="0" err="1"/>
              <a:t>possessio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Rights</a:t>
            </a:r>
            <a:r>
              <a:rPr lang="cs-CZ" dirty="0"/>
              <a:t> to a </a:t>
            </a:r>
            <a:r>
              <a:rPr lang="cs-CZ" dirty="0" err="1"/>
              <a:t>alien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(</a:t>
            </a:r>
            <a:r>
              <a:rPr lang="cs-CZ" i="1" dirty="0" err="1"/>
              <a:t>iura</a:t>
            </a:r>
            <a:r>
              <a:rPr lang="cs-CZ" i="1" dirty="0"/>
              <a:t> in re </a:t>
            </a:r>
            <a:r>
              <a:rPr lang="cs-CZ" i="1" dirty="0" err="1"/>
              <a:t>aliena</a:t>
            </a:r>
            <a:r>
              <a:rPr lang="cs-CZ" dirty="0"/>
              <a:t>)</a:t>
            </a:r>
          </a:p>
          <a:p>
            <a:pPr lvl="1"/>
            <a:endParaRPr lang="cs-CZ" sz="2400" dirty="0">
              <a:ea typeface="+mn-ea"/>
              <a:cs typeface="+mn-cs"/>
            </a:endParaRPr>
          </a:p>
          <a:p>
            <a:pPr lvl="1"/>
            <a:r>
              <a:rPr lang="cs-CZ" sz="2400" dirty="0">
                <a:ea typeface="+mn-ea"/>
                <a:cs typeface="+mn-cs"/>
              </a:rPr>
              <a:t>Second </a:t>
            </a:r>
            <a:r>
              <a:rPr lang="cs-CZ" sz="2400" dirty="0" err="1">
                <a:ea typeface="+mn-ea"/>
                <a:cs typeface="+mn-cs"/>
              </a:rPr>
              <a:t>book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of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Institutions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of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Gaius</a:t>
            </a:r>
            <a:endParaRPr lang="cs-CZ" sz="2400" dirty="0">
              <a:ea typeface="+mn-ea"/>
              <a:cs typeface="+mn-cs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THINGS - RES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r>
              <a:rPr lang="cs-CZ" dirty="0"/>
              <a:t>An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endParaRPr lang="cs-CZ" dirty="0"/>
          </a:p>
          <a:p>
            <a:r>
              <a:rPr lang="cs-CZ" dirty="0" err="1"/>
              <a:t>Serves</a:t>
            </a:r>
            <a:r>
              <a:rPr lang="cs-CZ" dirty="0"/>
              <a:t> to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/>
              <a:t>Not a free person, not a part </a:t>
            </a:r>
            <a:r>
              <a:rPr lang="cs-CZ" dirty="0" err="1"/>
              <a:t>of</a:t>
            </a:r>
            <a:r>
              <a:rPr lang="cs-CZ" dirty="0"/>
              <a:t> a person, </a:t>
            </a:r>
            <a:r>
              <a:rPr lang="cs-CZ" dirty="0" err="1"/>
              <a:t>even</a:t>
            </a:r>
            <a:r>
              <a:rPr lang="cs-CZ" dirty="0"/>
              <a:t> in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separation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Basic </a:t>
            </a:r>
            <a:r>
              <a:rPr lang="cs-CZ" dirty="0" err="1"/>
              <a:t>distinguishing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commercio</a:t>
            </a:r>
            <a:r>
              <a:rPr lang="cs-CZ" dirty="0"/>
              <a:t> x extra </a:t>
            </a:r>
            <a:r>
              <a:rPr lang="cs-CZ" dirty="0" err="1"/>
              <a:t>commercium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EXTRA COMMERCIUM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96944" cy="4680098"/>
          </a:xfrm>
        </p:spPr>
        <p:txBody>
          <a:bodyPr/>
          <a:lstStyle/>
          <a:p>
            <a:pPr lvl="1"/>
            <a:r>
              <a:rPr lang="cs-CZ" sz="1800" dirty="0" err="1"/>
              <a:t>Own</a:t>
            </a:r>
            <a:r>
              <a:rPr lang="cs-CZ" sz="1800" dirty="0"/>
              <a:t> </a:t>
            </a:r>
            <a:r>
              <a:rPr lang="cs-CZ" sz="1800" dirty="0" err="1"/>
              <a:t>legislation</a:t>
            </a:r>
            <a:endParaRPr lang="cs-CZ" sz="1800" dirty="0"/>
          </a:p>
          <a:p>
            <a:pPr lvl="1"/>
            <a:r>
              <a:rPr lang="cs-CZ" sz="1800" dirty="0" err="1"/>
              <a:t>Private</a:t>
            </a:r>
            <a:r>
              <a:rPr lang="cs-CZ" sz="1800" dirty="0"/>
              <a:t> </a:t>
            </a:r>
            <a:r>
              <a:rPr lang="cs-CZ" sz="1800" dirty="0" err="1"/>
              <a:t>persons</a:t>
            </a:r>
            <a:r>
              <a:rPr lang="cs-CZ" sz="1800" dirty="0"/>
              <a:t> </a:t>
            </a:r>
            <a:r>
              <a:rPr lang="cs-CZ" sz="1800" dirty="0" err="1"/>
              <a:t>can‘t</a:t>
            </a:r>
            <a:r>
              <a:rPr lang="cs-CZ" sz="1800" dirty="0"/>
              <a:t> </a:t>
            </a:r>
            <a:r>
              <a:rPr lang="cs-CZ" sz="1800" dirty="0" err="1"/>
              <a:t>dispose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them</a:t>
            </a:r>
            <a:r>
              <a:rPr lang="cs-CZ" sz="1800" dirty="0"/>
              <a:t>, </a:t>
            </a:r>
            <a:r>
              <a:rPr lang="cs-CZ" sz="1800" dirty="0" err="1"/>
              <a:t>can‘t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an</a:t>
            </a:r>
            <a:r>
              <a:rPr lang="cs-CZ" sz="1800" dirty="0"/>
              <a:t> </a:t>
            </a:r>
            <a:r>
              <a:rPr lang="cs-CZ" sz="1800" dirty="0" err="1"/>
              <a:t>object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</a:t>
            </a:r>
            <a:r>
              <a:rPr lang="cs-CZ" sz="1800" dirty="0" err="1"/>
              <a:t>property</a:t>
            </a:r>
            <a:r>
              <a:rPr lang="cs-CZ" sz="1800" dirty="0"/>
              <a:t> </a:t>
            </a:r>
            <a:r>
              <a:rPr lang="cs-CZ" sz="1800" dirty="0" err="1"/>
              <a:t>right</a:t>
            </a:r>
            <a:r>
              <a:rPr lang="cs-CZ" sz="1800" dirty="0"/>
              <a:t> </a:t>
            </a:r>
          </a:p>
          <a:p>
            <a:pPr lvl="1"/>
            <a:r>
              <a:rPr lang="cs-CZ" b="1" i="1" dirty="0"/>
              <a:t>Res divini </a:t>
            </a:r>
            <a:r>
              <a:rPr lang="cs-CZ" b="1" i="1" dirty="0" err="1"/>
              <a:t>iuris</a:t>
            </a:r>
            <a:r>
              <a:rPr lang="cs-CZ" b="1" dirty="0"/>
              <a:t> – </a:t>
            </a:r>
            <a:r>
              <a:rPr lang="cs-CZ" b="1" dirty="0" err="1"/>
              <a:t>things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Gods</a:t>
            </a:r>
            <a:r>
              <a:rPr lang="cs-CZ" b="1" dirty="0"/>
              <a:t>‘ </a:t>
            </a:r>
            <a:r>
              <a:rPr lang="cs-CZ" b="1" dirty="0" err="1"/>
              <a:t>law</a:t>
            </a:r>
            <a:endParaRPr lang="cs-CZ" b="1" dirty="0"/>
          </a:p>
          <a:p>
            <a:pPr lvl="1"/>
            <a:r>
              <a:rPr lang="cs-CZ" dirty="0"/>
              <a:t>Res </a:t>
            </a:r>
            <a:r>
              <a:rPr lang="cs-CZ" dirty="0" err="1"/>
              <a:t>sacrae</a:t>
            </a:r>
            <a:endParaRPr lang="cs-CZ" dirty="0"/>
          </a:p>
          <a:p>
            <a:pPr lvl="2"/>
            <a:r>
              <a:rPr lang="cs-CZ" sz="1600" dirty="0" err="1"/>
              <a:t>Cult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gods</a:t>
            </a:r>
            <a:r>
              <a:rPr lang="cs-CZ" sz="1600" dirty="0"/>
              <a:t> - </a:t>
            </a:r>
            <a:r>
              <a:rPr lang="cs-CZ" sz="1600" dirty="0" err="1"/>
              <a:t>temples</a:t>
            </a:r>
            <a:endParaRPr lang="cs-CZ" sz="1600" dirty="0"/>
          </a:p>
          <a:p>
            <a:pPr lvl="2"/>
            <a:r>
              <a:rPr lang="cs-CZ" sz="1600" dirty="0" err="1"/>
              <a:t>Creation</a:t>
            </a:r>
            <a:r>
              <a:rPr lang="cs-CZ" sz="1600" dirty="0"/>
              <a:t> by </a:t>
            </a:r>
            <a:r>
              <a:rPr lang="cs-CZ" sz="1600" dirty="0" err="1"/>
              <a:t>law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senatusconsultum</a:t>
            </a:r>
            <a:endParaRPr lang="cs-CZ" sz="1600" dirty="0"/>
          </a:p>
          <a:p>
            <a:pPr lvl="1"/>
            <a:r>
              <a:rPr lang="cs-CZ" dirty="0"/>
              <a:t>Res </a:t>
            </a:r>
            <a:r>
              <a:rPr lang="cs-CZ" dirty="0" err="1"/>
              <a:t>religiosae</a:t>
            </a:r>
            <a:endParaRPr lang="cs-CZ" dirty="0"/>
          </a:p>
          <a:p>
            <a:pPr lvl="2"/>
            <a:r>
              <a:rPr lang="cs-CZ" sz="1600" dirty="0" err="1"/>
              <a:t>Creation</a:t>
            </a:r>
            <a:r>
              <a:rPr lang="cs-CZ" sz="1600" dirty="0"/>
              <a:t> by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people</a:t>
            </a:r>
            <a:r>
              <a:rPr lang="cs-CZ" sz="1600" dirty="0"/>
              <a:t> (</a:t>
            </a:r>
            <a:r>
              <a:rPr lang="cs-CZ" sz="1600" dirty="0" err="1"/>
              <a:t>graves</a:t>
            </a:r>
            <a:r>
              <a:rPr lang="cs-CZ" sz="1600" dirty="0"/>
              <a:t>)</a:t>
            </a:r>
          </a:p>
          <a:p>
            <a:pPr lvl="2"/>
            <a:r>
              <a:rPr lang="cs-CZ" sz="1600" i="1" dirty="0" err="1"/>
              <a:t>Iura</a:t>
            </a:r>
            <a:r>
              <a:rPr lang="cs-CZ" sz="1600" i="1" dirty="0"/>
              <a:t> </a:t>
            </a:r>
            <a:r>
              <a:rPr lang="cs-CZ" sz="1600" i="1" dirty="0" err="1"/>
              <a:t>sepulchrum</a:t>
            </a:r>
            <a:r>
              <a:rPr lang="cs-CZ" sz="1600" i="1" dirty="0"/>
              <a:t>, </a:t>
            </a:r>
            <a:r>
              <a:rPr lang="cs-CZ" sz="1600" i="1" dirty="0" err="1"/>
              <a:t>iter</a:t>
            </a:r>
            <a:r>
              <a:rPr lang="cs-CZ" sz="1600" i="1" dirty="0"/>
              <a:t> ad </a:t>
            </a:r>
            <a:r>
              <a:rPr lang="cs-CZ" sz="1600" i="1" dirty="0" err="1"/>
              <a:t>sepulchrum</a:t>
            </a:r>
            <a:endParaRPr lang="cs-CZ" sz="1600" i="1" dirty="0"/>
          </a:p>
          <a:p>
            <a:pPr lvl="1"/>
            <a:r>
              <a:rPr lang="cs-CZ" dirty="0"/>
              <a:t>Res </a:t>
            </a:r>
            <a:r>
              <a:rPr lang="cs-CZ" dirty="0" err="1"/>
              <a:t>sanctae</a:t>
            </a:r>
            <a:r>
              <a:rPr lang="cs-CZ" dirty="0"/>
              <a:t> </a:t>
            </a:r>
          </a:p>
          <a:p>
            <a:pPr lvl="2"/>
            <a:r>
              <a:rPr lang="cs-CZ" sz="1600" dirty="0"/>
              <a:t>Not </a:t>
            </a:r>
            <a:r>
              <a:rPr lang="cs-CZ" sz="1600" dirty="0" err="1"/>
              <a:t>belonging</a:t>
            </a:r>
            <a:r>
              <a:rPr lang="cs-CZ" sz="1600" dirty="0"/>
              <a:t> to </a:t>
            </a:r>
            <a:r>
              <a:rPr lang="cs-CZ" sz="1600" dirty="0" err="1"/>
              <a:t>gods</a:t>
            </a:r>
            <a:r>
              <a:rPr lang="cs-CZ" sz="1600" dirty="0"/>
              <a:t>, but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their</a:t>
            </a:r>
            <a:r>
              <a:rPr lang="cs-CZ" sz="1600" dirty="0"/>
              <a:t> </a:t>
            </a:r>
            <a:r>
              <a:rPr lang="cs-CZ" sz="1600" dirty="0" err="1"/>
              <a:t>protection</a:t>
            </a:r>
            <a:r>
              <a:rPr lang="cs-CZ" sz="1600" dirty="0"/>
              <a:t> – city </a:t>
            </a:r>
            <a:r>
              <a:rPr lang="cs-CZ" sz="1600" dirty="0" err="1"/>
              <a:t>walls</a:t>
            </a:r>
            <a:r>
              <a:rPr lang="cs-CZ" sz="1600" dirty="0"/>
              <a:t>, city </a:t>
            </a:r>
            <a:r>
              <a:rPr lang="cs-CZ" sz="1600" dirty="0" err="1"/>
              <a:t>gates</a:t>
            </a:r>
            <a:r>
              <a:rPr lang="cs-CZ" sz="1600" dirty="0"/>
              <a:t> </a:t>
            </a:r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EXTRA COMMERCIUM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96943" cy="4357687"/>
          </a:xfrm>
        </p:spPr>
        <p:txBody>
          <a:bodyPr/>
          <a:lstStyle/>
          <a:p>
            <a:r>
              <a:rPr lang="cs-CZ" b="1" i="1" dirty="0"/>
              <a:t>Res </a:t>
            </a:r>
            <a:r>
              <a:rPr lang="cs-CZ" b="1" i="1" dirty="0" err="1"/>
              <a:t>humani</a:t>
            </a:r>
            <a:r>
              <a:rPr lang="cs-CZ" b="1" i="1" dirty="0"/>
              <a:t> </a:t>
            </a:r>
            <a:r>
              <a:rPr lang="cs-CZ" b="1" i="1" dirty="0" err="1"/>
              <a:t>iuris</a:t>
            </a:r>
            <a:r>
              <a:rPr lang="cs-CZ" b="1" i="1" dirty="0"/>
              <a:t> </a:t>
            </a:r>
          </a:p>
          <a:p>
            <a:pPr lvl="1"/>
            <a:r>
              <a:rPr lang="cs-CZ" dirty="0" err="1"/>
              <a:t>Meant</a:t>
            </a:r>
            <a:r>
              <a:rPr lang="cs-CZ" dirty="0"/>
              <a:t> to </a:t>
            </a:r>
            <a:r>
              <a:rPr lang="cs-CZ" dirty="0" err="1"/>
              <a:t>satisfy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not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person </a:t>
            </a:r>
          </a:p>
          <a:p>
            <a:pPr lvl="2">
              <a:buNone/>
            </a:pPr>
            <a:endParaRPr lang="cs-CZ" dirty="0"/>
          </a:p>
          <a:p>
            <a:pPr lvl="1"/>
            <a:r>
              <a:rPr lang="cs-CZ" dirty="0"/>
              <a:t>Res omnium </a:t>
            </a:r>
            <a:r>
              <a:rPr lang="cs-CZ" dirty="0" err="1"/>
              <a:t>communes</a:t>
            </a:r>
            <a:r>
              <a:rPr lang="cs-CZ" dirty="0"/>
              <a:t> (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belonging</a:t>
            </a:r>
            <a:r>
              <a:rPr lang="cs-CZ" dirty="0"/>
              <a:t> to </a:t>
            </a:r>
            <a:r>
              <a:rPr lang="cs-CZ" dirty="0" err="1"/>
              <a:t>all</a:t>
            </a:r>
            <a:r>
              <a:rPr lang="cs-CZ" dirty="0"/>
              <a:t>)</a:t>
            </a:r>
          </a:p>
          <a:p>
            <a:pPr lvl="2"/>
            <a:r>
              <a:rPr lang="cs-CZ" sz="1800" dirty="0"/>
              <a:t>Air, </a:t>
            </a:r>
            <a:r>
              <a:rPr lang="cs-CZ" sz="1800" dirty="0" err="1"/>
              <a:t>water</a:t>
            </a:r>
            <a:r>
              <a:rPr lang="cs-CZ" sz="1800" dirty="0"/>
              <a:t>, </a:t>
            </a:r>
            <a:r>
              <a:rPr lang="cs-CZ" sz="1800" dirty="0" err="1"/>
              <a:t>sea</a:t>
            </a:r>
            <a:endParaRPr lang="cs-CZ" sz="1800" dirty="0"/>
          </a:p>
          <a:p>
            <a:pPr lvl="2"/>
            <a:r>
              <a:rPr lang="cs-CZ" sz="1800" dirty="0" err="1"/>
              <a:t>Everyone</a:t>
            </a:r>
            <a:r>
              <a:rPr lang="cs-CZ" sz="1800" dirty="0"/>
              <a:t> </a:t>
            </a:r>
            <a:r>
              <a:rPr lang="cs-CZ" sz="1800" dirty="0" err="1"/>
              <a:t>can</a:t>
            </a:r>
            <a:r>
              <a:rPr lang="cs-CZ" sz="1800" dirty="0"/>
              <a:t> use </a:t>
            </a:r>
            <a:r>
              <a:rPr lang="cs-CZ" sz="1800" dirty="0" err="1"/>
              <a:t>them</a:t>
            </a:r>
            <a:r>
              <a:rPr lang="cs-CZ" sz="1800" dirty="0"/>
              <a:t>, </a:t>
            </a:r>
            <a:r>
              <a:rPr lang="cs-CZ" sz="1800" dirty="0" err="1"/>
              <a:t>even</a:t>
            </a:r>
            <a:r>
              <a:rPr lang="cs-CZ" sz="1800" dirty="0"/>
              <a:t> </a:t>
            </a:r>
            <a:r>
              <a:rPr lang="cs-CZ" sz="1800" dirty="0" err="1"/>
              <a:t>gain</a:t>
            </a:r>
            <a:r>
              <a:rPr lang="cs-CZ" sz="1800" dirty="0"/>
              <a:t> </a:t>
            </a:r>
            <a:r>
              <a:rPr lang="cs-CZ" sz="1800" dirty="0" err="1"/>
              <a:t>ownership</a:t>
            </a:r>
            <a:r>
              <a:rPr lang="cs-CZ" sz="1800" dirty="0"/>
              <a:t> </a:t>
            </a:r>
            <a:r>
              <a:rPr lang="cs-CZ" sz="1800" dirty="0" err="1"/>
              <a:t>right</a:t>
            </a:r>
            <a:r>
              <a:rPr lang="cs-CZ" sz="1800" dirty="0"/>
              <a:t> to a </a:t>
            </a:r>
            <a:r>
              <a:rPr lang="cs-CZ" sz="1800" dirty="0" err="1"/>
              <a:t>selected</a:t>
            </a:r>
            <a:r>
              <a:rPr lang="cs-CZ" sz="1800" dirty="0"/>
              <a:t> part </a:t>
            </a:r>
          </a:p>
          <a:p>
            <a:pPr lvl="1"/>
            <a:r>
              <a:rPr lang="cs-CZ" dirty="0"/>
              <a:t>Res </a:t>
            </a:r>
            <a:r>
              <a:rPr lang="cs-CZ" dirty="0" err="1"/>
              <a:t>publicae</a:t>
            </a:r>
            <a:r>
              <a:rPr lang="cs-CZ" dirty="0"/>
              <a:t>/</a:t>
            </a:r>
            <a:r>
              <a:rPr lang="cs-CZ" dirty="0" err="1"/>
              <a:t>populi</a:t>
            </a:r>
            <a:endParaRPr lang="cs-CZ" dirty="0"/>
          </a:p>
          <a:p>
            <a:pPr lvl="2"/>
            <a:r>
              <a:rPr lang="cs-CZ" sz="1800" dirty="0" err="1"/>
              <a:t>Streets</a:t>
            </a:r>
            <a:r>
              <a:rPr lang="cs-CZ" sz="1800" dirty="0"/>
              <a:t>, </a:t>
            </a:r>
            <a:r>
              <a:rPr lang="cs-CZ" sz="1800" dirty="0" err="1"/>
              <a:t>theatres</a:t>
            </a:r>
            <a:r>
              <a:rPr lang="cs-CZ" sz="1800" dirty="0"/>
              <a:t>, </a:t>
            </a:r>
            <a:r>
              <a:rPr lang="cs-CZ" sz="1800" dirty="0" err="1"/>
              <a:t>aquaducts</a:t>
            </a:r>
            <a:r>
              <a:rPr lang="cs-CZ" sz="1800" dirty="0"/>
              <a:t>, public </a:t>
            </a:r>
            <a:r>
              <a:rPr lang="cs-CZ" sz="1800" dirty="0" err="1"/>
              <a:t>buidings</a:t>
            </a:r>
            <a:r>
              <a:rPr lang="cs-CZ" sz="1800" dirty="0"/>
              <a:t>, public </a:t>
            </a:r>
            <a:r>
              <a:rPr lang="cs-CZ" sz="1800" dirty="0" err="1"/>
              <a:t>slaves</a:t>
            </a:r>
            <a:r>
              <a:rPr lang="cs-CZ" sz="1800" dirty="0"/>
              <a:t> </a:t>
            </a:r>
          </a:p>
          <a:p>
            <a:pPr lvl="2"/>
            <a:r>
              <a:rPr lang="cs-CZ" sz="1800" dirty="0" err="1"/>
              <a:t>Belonging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Roman </a:t>
            </a:r>
            <a:r>
              <a:rPr lang="cs-CZ" sz="1800" dirty="0" err="1"/>
              <a:t>people</a:t>
            </a:r>
            <a:r>
              <a:rPr lang="cs-CZ" sz="1800" dirty="0"/>
              <a:t> </a:t>
            </a:r>
          </a:p>
          <a:p>
            <a:pPr lvl="1"/>
            <a:r>
              <a:rPr lang="cs-CZ" dirty="0"/>
              <a:t>Res </a:t>
            </a:r>
            <a:r>
              <a:rPr lang="cs-CZ" dirty="0" err="1"/>
              <a:t>universitatis</a:t>
            </a:r>
            <a:endParaRPr lang="cs-CZ" dirty="0"/>
          </a:p>
          <a:p>
            <a:pPr lvl="2"/>
            <a:r>
              <a:rPr lang="cs-CZ" sz="1800" dirty="0" err="1"/>
              <a:t>Belonging</a:t>
            </a:r>
            <a:r>
              <a:rPr lang="cs-CZ" sz="1800" dirty="0"/>
              <a:t> to </a:t>
            </a:r>
            <a:r>
              <a:rPr lang="cs-CZ" sz="1800" dirty="0" err="1"/>
              <a:t>municipalities</a:t>
            </a:r>
            <a:r>
              <a:rPr lang="cs-CZ" sz="1800" dirty="0"/>
              <a:t>, </a:t>
            </a:r>
            <a:r>
              <a:rPr lang="cs-CZ" sz="1800" dirty="0" err="1"/>
              <a:t>colonies</a:t>
            </a:r>
            <a:r>
              <a:rPr lang="cs-CZ" sz="1800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5538"/>
            <a:ext cx="8496944" cy="503237"/>
          </a:xfrm>
        </p:spPr>
        <p:txBody>
          <a:bodyPr/>
          <a:lstStyle/>
          <a:p>
            <a:pPr algn="ctr"/>
            <a:r>
              <a:rPr lang="cs-CZ" b="1" dirty="0"/>
              <a:t>RES IN COMMERCIO – </a:t>
            </a:r>
            <a:r>
              <a:rPr lang="cs-CZ" sz="2400" b="1" dirty="0"/>
              <a:t>RES IN NOSTRO PATRIMONIO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disposed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relatioships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Distinguishing</a:t>
            </a:r>
            <a:r>
              <a:rPr lang="cs-CZ" dirty="0"/>
              <a:t> as </a:t>
            </a:r>
            <a:r>
              <a:rPr lang="cs-CZ" dirty="0" err="1"/>
              <a:t>corporal</a:t>
            </a:r>
            <a:r>
              <a:rPr lang="cs-CZ" dirty="0"/>
              <a:t>/</a:t>
            </a:r>
            <a:r>
              <a:rPr lang="cs-CZ" dirty="0" err="1"/>
              <a:t>incorporal</a:t>
            </a:r>
            <a:r>
              <a:rPr lang="cs-CZ" dirty="0"/>
              <a:t>, </a:t>
            </a:r>
            <a:r>
              <a:rPr lang="cs-CZ" dirty="0" err="1"/>
              <a:t>tangible</a:t>
            </a:r>
            <a:r>
              <a:rPr lang="cs-CZ" dirty="0"/>
              <a:t>/</a:t>
            </a:r>
            <a:r>
              <a:rPr lang="cs-CZ" dirty="0" err="1"/>
              <a:t>intangible</a:t>
            </a:r>
            <a:r>
              <a:rPr lang="cs-CZ" dirty="0"/>
              <a:t>, </a:t>
            </a:r>
            <a:r>
              <a:rPr lang="cs-CZ" dirty="0" err="1"/>
              <a:t>generic</a:t>
            </a:r>
            <a:r>
              <a:rPr lang="cs-CZ" dirty="0"/>
              <a:t>/</a:t>
            </a:r>
            <a:r>
              <a:rPr lang="cs-CZ" dirty="0" err="1"/>
              <a:t>determined</a:t>
            </a:r>
            <a:r>
              <a:rPr lang="cs-CZ" dirty="0"/>
              <a:t> </a:t>
            </a:r>
            <a:r>
              <a:rPr lang="cs-CZ" dirty="0" err="1"/>
              <a:t>individually</a:t>
            </a:r>
            <a:r>
              <a:rPr lang="cs-CZ" dirty="0"/>
              <a:t> </a:t>
            </a:r>
          </a:p>
          <a:p>
            <a:r>
              <a:rPr lang="cs-CZ" dirty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belongs</a:t>
            </a:r>
            <a:r>
              <a:rPr lang="cs-CZ" dirty="0"/>
              <a:t> to more </a:t>
            </a:r>
            <a:r>
              <a:rPr lang="cs-CZ" dirty="0" err="1"/>
              <a:t>categories</a:t>
            </a:r>
            <a:r>
              <a:rPr lang="cs-CZ" dirty="0"/>
              <a:t> </a:t>
            </a:r>
          </a:p>
          <a:p>
            <a:r>
              <a:rPr lang="cs-CZ" dirty="0" err="1"/>
              <a:t>Distinguishing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,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subjective</a:t>
            </a:r>
            <a:r>
              <a:rPr lang="cs-CZ" dirty="0"/>
              <a:t>, </a:t>
            </a:r>
            <a:r>
              <a:rPr lang="cs-CZ" dirty="0" err="1"/>
              <a:t>individualized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relatioship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CORPORALES X INCORPORALES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67545" y="1773238"/>
            <a:ext cx="3600399" cy="4357687"/>
          </a:xfrm>
        </p:spPr>
        <p:txBody>
          <a:bodyPr/>
          <a:lstStyle/>
          <a:p>
            <a:r>
              <a:rPr lang="cs-CZ" dirty="0"/>
              <a:t>CORPORAL</a:t>
            </a:r>
          </a:p>
          <a:p>
            <a:pPr lvl="1"/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touched</a:t>
            </a:r>
            <a:r>
              <a:rPr lang="cs-CZ" dirty="0"/>
              <a:t> (</a:t>
            </a:r>
            <a:r>
              <a:rPr lang="cs-CZ" dirty="0" err="1"/>
              <a:t>Gai</a:t>
            </a:r>
            <a:r>
              <a:rPr lang="cs-CZ" dirty="0"/>
              <a:t> II.13)</a:t>
            </a:r>
          </a:p>
          <a:p>
            <a:pPr lvl="1"/>
            <a:r>
              <a:rPr lang="cs-CZ" dirty="0"/>
              <a:t>Land, </a:t>
            </a:r>
            <a:r>
              <a:rPr lang="cs-CZ" dirty="0" err="1"/>
              <a:t>slave</a:t>
            </a:r>
            <a:r>
              <a:rPr lang="cs-CZ" dirty="0"/>
              <a:t>, </a:t>
            </a:r>
            <a:r>
              <a:rPr lang="cs-CZ" dirty="0" err="1"/>
              <a:t>gold</a:t>
            </a:r>
            <a:r>
              <a:rPr lang="cs-CZ" dirty="0"/>
              <a:t>, </a:t>
            </a:r>
            <a:r>
              <a:rPr lang="cs-CZ" dirty="0" err="1"/>
              <a:t>silver</a:t>
            </a:r>
            <a:r>
              <a:rPr lang="cs-CZ" dirty="0"/>
              <a:t>…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283968" y="1773238"/>
            <a:ext cx="4680520" cy="4608090"/>
          </a:xfrm>
        </p:spPr>
        <p:txBody>
          <a:bodyPr/>
          <a:lstStyle/>
          <a:p>
            <a:r>
              <a:rPr lang="cs-CZ" dirty="0"/>
              <a:t>INCORPORAL</a:t>
            </a:r>
          </a:p>
          <a:p>
            <a:pPr lvl="1"/>
            <a:r>
              <a:rPr lang="cs-CZ" dirty="0" err="1"/>
              <a:t>Can‘t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touched</a:t>
            </a:r>
            <a:r>
              <a:rPr lang="cs-CZ" dirty="0"/>
              <a:t>,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disposed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(not a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) </a:t>
            </a:r>
          </a:p>
          <a:p>
            <a:pPr lvl="1"/>
            <a:r>
              <a:rPr lang="cs-CZ" dirty="0" err="1"/>
              <a:t>Hereditas</a:t>
            </a:r>
            <a:r>
              <a:rPr lang="cs-CZ" dirty="0"/>
              <a:t> (inheritance), </a:t>
            </a:r>
            <a:r>
              <a:rPr lang="cs-CZ" dirty="0" err="1"/>
              <a:t>usufructus</a:t>
            </a:r>
            <a:r>
              <a:rPr lang="cs-CZ" dirty="0"/>
              <a:t>, </a:t>
            </a:r>
            <a:r>
              <a:rPr lang="cs-CZ" dirty="0" err="1"/>
              <a:t>servitutes</a:t>
            </a:r>
            <a:r>
              <a:rPr lang="cs-CZ" dirty="0"/>
              <a:t> in </a:t>
            </a:r>
            <a:r>
              <a:rPr lang="cs-CZ" dirty="0" err="1"/>
              <a:t>rem</a:t>
            </a:r>
            <a:r>
              <a:rPr lang="cs-CZ" dirty="0"/>
              <a:t>, </a:t>
            </a:r>
            <a:r>
              <a:rPr lang="cs-CZ" dirty="0" err="1"/>
              <a:t>debt</a:t>
            </a:r>
            <a:endParaRPr lang="cs-CZ" dirty="0"/>
          </a:p>
          <a:p>
            <a:pPr lvl="1" algn="just"/>
            <a:r>
              <a:rPr lang="cs-CZ" sz="2000" dirty="0"/>
              <a:t>Inheritance –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gained</a:t>
            </a:r>
            <a:r>
              <a:rPr lang="cs-CZ" sz="2000" dirty="0"/>
              <a:t> </a:t>
            </a:r>
            <a:r>
              <a:rPr lang="cs-CZ" sz="2000" dirty="0" err="1"/>
              <a:t>through</a:t>
            </a:r>
            <a:r>
              <a:rPr lang="cs-CZ" sz="2000" dirty="0"/>
              <a:t> </a:t>
            </a:r>
            <a:r>
              <a:rPr lang="cs-CZ" sz="2000" dirty="0" err="1"/>
              <a:t>possession</a:t>
            </a:r>
            <a:r>
              <a:rPr lang="cs-CZ" sz="2000" dirty="0"/>
              <a:t> </a:t>
            </a:r>
            <a:r>
              <a:rPr lang="cs-CZ" sz="2000" dirty="0" err="1"/>
              <a:t>within</a:t>
            </a:r>
            <a:r>
              <a:rPr lang="cs-CZ" sz="2000" dirty="0"/>
              <a:t> </a:t>
            </a:r>
            <a:r>
              <a:rPr lang="cs-CZ" sz="2000" dirty="0" err="1"/>
              <a:t>one</a:t>
            </a:r>
            <a:r>
              <a:rPr lang="cs-CZ" sz="2000" dirty="0"/>
              <a:t> </a:t>
            </a:r>
            <a:r>
              <a:rPr lang="cs-CZ" sz="2000" dirty="0" err="1"/>
              <a:t>year</a:t>
            </a:r>
            <a:r>
              <a:rPr lang="cs-CZ" sz="2000" dirty="0"/>
              <a:t>, </a:t>
            </a:r>
            <a:r>
              <a:rPr lang="cs-CZ" sz="2000" dirty="0" err="1"/>
              <a:t>even</a:t>
            </a:r>
            <a:r>
              <a:rPr lang="cs-CZ" sz="2000" dirty="0"/>
              <a:t> </a:t>
            </a:r>
            <a:r>
              <a:rPr lang="cs-CZ" sz="2000" dirty="0" err="1"/>
              <a:t>with</a:t>
            </a:r>
            <a:r>
              <a:rPr lang="cs-CZ" sz="2000" dirty="0"/>
              <a:t> </a:t>
            </a:r>
            <a:r>
              <a:rPr lang="cs-CZ" sz="2000" dirty="0" err="1"/>
              <a:t>land</a:t>
            </a:r>
            <a:r>
              <a:rPr lang="cs-CZ" sz="2000" dirty="0"/>
              <a:t> in </a:t>
            </a:r>
            <a:r>
              <a:rPr lang="cs-CZ" sz="2000" dirty="0" err="1"/>
              <a:t>it</a:t>
            </a:r>
            <a:r>
              <a:rPr lang="cs-CZ" sz="2000" dirty="0"/>
              <a:t> – </a:t>
            </a:r>
            <a:r>
              <a:rPr lang="cs-CZ" sz="2000" dirty="0" err="1"/>
              <a:t>Gai</a:t>
            </a:r>
            <a:r>
              <a:rPr lang="cs-CZ" sz="2000" dirty="0"/>
              <a:t> II.54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687E8-BAFB-4A36-96FE-51F7FEA065B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MANCIPI X NEC MANCIPI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72816"/>
            <a:ext cx="4104456" cy="4357687"/>
          </a:xfrm>
        </p:spPr>
        <p:txBody>
          <a:bodyPr/>
          <a:lstStyle/>
          <a:p>
            <a:r>
              <a:rPr lang="cs-CZ" sz="2000" dirty="0" err="1"/>
              <a:t>Things</a:t>
            </a:r>
            <a:r>
              <a:rPr lang="cs-CZ" sz="2000" dirty="0"/>
              <a:t> </a:t>
            </a:r>
            <a:r>
              <a:rPr lang="cs-CZ" sz="2000" dirty="0" err="1"/>
              <a:t>with</a:t>
            </a:r>
            <a:r>
              <a:rPr lang="cs-CZ" sz="2000" dirty="0"/>
              <a:t> a </a:t>
            </a:r>
            <a:r>
              <a:rPr lang="cs-CZ" sz="2000" dirty="0" err="1"/>
              <a:t>substantial</a:t>
            </a:r>
            <a:r>
              <a:rPr lang="cs-CZ" sz="2000" dirty="0"/>
              <a:t> </a:t>
            </a:r>
            <a:r>
              <a:rPr lang="cs-CZ" sz="2000" dirty="0" err="1"/>
              <a:t>meaning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Roman society</a:t>
            </a:r>
          </a:p>
          <a:p>
            <a:r>
              <a:rPr lang="cs-CZ" sz="2000" dirty="0" err="1"/>
              <a:t>Ownership</a:t>
            </a:r>
            <a:r>
              <a:rPr lang="cs-CZ" sz="2000" dirty="0"/>
              <a:t>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transferred</a:t>
            </a:r>
            <a:r>
              <a:rPr lang="cs-CZ" sz="2000" dirty="0"/>
              <a:t> by a </a:t>
            </a:r>
            <a:r>
              <a:rPr lang="cs-CZ" sz="2000" dirty="0" err="1"/>
              <a:t>special</a:t>
            </a:r>
            <a:r>
              <a:rPr lang="cs-CZ" sz="2000" dirty="0"/>
              <a:t>, </a:t>
            </a:r>
            <a:r>
              <a:rPr lang="cs-CZ" sz="2000" dirty="0" err="1"/>
              <a:t>formal</a:t>
            </a:r>
            <a:r>
              <a:rPr lang="cs-CZ" sz="2000" dirty="0"/>
              <a:t> </a:t>
            </a:r>
            <a:r>
              <a:rPr lang="cs-CZ" sz="2000" dirty="0" err="1"/>
              <a:t>act</a:t>
            </a:r>
            <a:r>
              <a:rPr lang="cs-CZ" sz="2000" dirty="0"/>
              <a:t> (</a:t>
            </a:r>
            <a:r>
              <a:rPr lang="cs-CZ" sz="2000" i="1" dirty="0" err="1"/>
              <a:t>mancipacio</a:t>
            </a:r>
            <a:r>
              <a:rPr lang="cs-CZ" sz="2000" i="1" dirty="0"/>
              <a:t>, in iure </a:t>
            </a:r>
            <a:r>
              <a:rPr lang="cs-CZ" sz="2000" i="1" dirty="0" err="1"/>
              <a:t>cessio</a:t>
            </a:r>
            <a:r>
              <a:rPr lang="cs-CZ" sz="2000" dirty="0"/>
              <a:t>)</a:t>
            </a:r>
          </a:p>
          <a:p>
            <a:r>
              <a:rPr lang="cs-CZ" sz="2000" dirty="0" err="1"/>
              <a:t>Strict</a:t>
            </a:r>
            <a:r>
              <a:rPr lang="cs-CZ" sz="2000" dirty="0"/>
              <a:t> </a:t>
            </a:r>
            <a:r>
              <a:rPr lang="cs-CZ" sz="2000" dirty="0" err="1"/>
              <a:t>enumeration</a:t>
            </a:r>
            <a:r>
              <a:rPr lang="cs-CZ" sz="2000" dirty="0"/>
              <a:t>:</a:t>
            </a:r>
          </a:p>
          <a:p>
            <a:pPr lvl="1"/>
            <a:r>
              <a:rPr lang="cs-CZ" sz="1800" dirty="0" err="1"/>
              <a:t>Lands</a:t>
            </a:r>
            <a:r>
              <a:rPr lang="cs-CZ" sz="1800" dirty="0"/>
              <a:t> </a:t>
            </a:r>
            <a:r>
              <a:rPr lang="cs-CZ" sz="1800" i="1" dirty="0" err="1"/>
              <a:t>solo</a:t>
            </a:r>
            <a:r>
              <a:rPr lang="cs-CZ" sz="1800" i="1" dirty="0"/>
              <a:t> </a:t>
            </a:r>
            <a:r>
              <a:rPr lang="cs-CZ" sz="1800" i="1" dirty="0" err="1"/>
              <a:t>italico</a:t>
            </a:r>
            <a:r>
              <a:rPr lang="cs-CZ" sz="1800" dirty="0"/>
              <a:t>,</a:t>
            </a:r>
          </a:p>
          <a:p>
            <a:pPr lvl="1"/>
            <a:r>
              <a:rPr lang="cs-CZ" sz="1800" dirty="0" err="1"/>
              <a:t>Servitutes</a:t>
            </a:r>
            <a:r>
              <a:rPr lang="cs-CZ" sz="1800" dirty="0"/>
              <a:t> in </a:t>
            </a:r>
            <a:r>
              <a:rPr lang="cs-CZ" sz="1800" dirty="0" err="1"/>
              <a:t>rem</a:t>
            </a:r>
            <a:r>
              <a:rPr lang="cs-CZ" sz="1800" dirty="0"/>
              <a:t> to </a:t>
            </a:r>
            <a:r>
              <a:rPr lang="cs-CZ" sz="1800" dirty="0" err="1"/>
              <a:t>Italian</a:t>
            </a:r>
            <a:r>
              <a:rPr lang="cs-CZ" sz="1800" dirty="0"/>
              <a:t> </a:t>
            </a:r>
            <a:r>
              <a:rPr lang="cs-CZ" sz="1800" dirty="0" err="1"/>
              <a:t>land</a:t>
            </a:r>
            <a:endParaRPr lang="cs-CZ" sz="1800" dirty="0"/>
          </a:p>
          <a:p>
            <a:pPr lvl="1"/>
            <a:r>
              <a:rPr lang="cs-CZ" sz="1800" dirty="0" err="1"/>
              <a:t>Beasts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burden</a:t>
            </a:r>
            <a:endParaRPr lang="cs-CZ" sz="1800" dirty="0"/>
          </a:p>
          <a:p>
            <a:pPr lvl="1"/>
            <a:r>
              <a:rPr lang="cs-CZ" sz="1800" dirty="0" err="1"/>
              <a:t>Slaves</a:t>
            </a:r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1844824"/>
            <a:ext cx="4392488" cy="4357687"/>
          </a:xfrm>
        </p:spPr>
        <p:txBody>
          <a:bodyPr/>
          <a:lstStyle/>
          <a:p>
            <a:r>
              <a:rPr lang="cs-CZ" sz="2000" dirty="0" err="1"/>
              <a:t>Everything</a:t>
            </a:r>
            <a:r>
              <a:rPr lang="cs-CZ" sz="2000" dirty="0"/>
              <a:t> </a:t>
            </a:r>
            <a:r>
              <a:rPr lang="cs-CZ" sz="2000" dirty="0" err="1"/>
              <a:t>else</a:t>
            </a:r>
            <a:endParaRPr lang="cs-CZ" sz="2000" dirty="0"/>
          </a:p>
          <a:p>
            <a:r>
              <a:rPr lang="cs-CZ" sz="2000" dirty="0" err="1"/>
              <a:t>Ownership</a:t>
            </a:r>
            <a:r>
              <a:rPr lang="cs-CZ" sz="2000" dirty="0"/>
              <a:t> </a:t>
            </a:r>
            <a:r>
              <a:rPr lang="cs-CZ" sz="2000" dirty="0" err="1"/>
              <a:t>could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transferred</a:t>
            </a:r>
            <a:r>
              <a:rPr lang="cs-CZ" sz="2000" dirty="0"/>
              <a:t> </a:t>
            </a:r>
            <a:r>
              <a:rPr lang="cs-CZ" sz="2000" dirty="0" err="1"/>
              <a:t>informally</a:t>
            </a:r>
            <a:r>
              <a:rPr lang="cs-CZ" sz="2000" dirty="0"/>
              <a:t> (</a:t>
            </a:r>
            <a:r>
              <a:rPr lang="cs-CZ" sz="2000" dirty="0" err="1"/>
              <a:t>traditio</a:t>
            </a:r>
            <a:r>
              <a:rPr lang="cs-CZ" sz="2000" dirty="0"/>
              <a:t>), </a:t>
            </a:r>
            <a:r>
              <a:rPr lang="cs-CZ" sz="2000" dirty="0" err="1"/>
              <a:t>mancipacio</a:t>
            </a:r>
            <a:r>
              <a:rPr lang="cs-CZ" sz="2000" dirty="0"/>
              <a:t> and in iure </a:t>
            </a:r>
            <a:r>
              <a:rPr lang="cs-CZ" sz="2000" dirty="0" err="1"/>
              <a:t>cessio</a:t>
            </a:r>
            <a:r>
              <a:rPr lang="cs-CZ" sz="2000" dirty="0"/>
              <a:t> </a:t>
            </a:r>
            <a:r>
              <a:rPr lang="cs-CZ" sz="2000" dirty="0" err="1"/>
              <a:t>were</a:t>
            </a:r>
            <a:r>
              <a:rPr lang="cs-CZ" sz="2000" dirty="0"/>
              <a:t> </a:t>
            </a:r>
            <a:r>
              <a:rPr lang="cs-CZ" sz="2000" dirty="0" err="1"/>
              <a:t>also</a:t>
            </a:r>
            <a:r>
              <a:rPr lang="cs-CZ" sz="2000" dirty="0"/>
              <a:t> </a:t>
            </a:r>
            <a:r>
              <a:rPr lang="cs-CZ" sz="2000" dirty="0" err="1"/>
              <a:t>possible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RES IMMOBILES X RES MOBILES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3239"/>
            <a:ext cx="4464495" cy="2087810"/>
          </a:xfrm>
        </p:spPr>
        <p:txBody>
          <a:bodyPr/>
          <a:lstStyle/>
          <a:p>
            <a:pPr algn="just"/>
            <a:r>
              <a:rPr lang="cs-CZ" sz="2400" dirty="0" err="1"/>
              <a:t>Immovables</a:t>
            </a:r>
            <a:r>
              <a:rPr lang="cs-CZ" sz="2400" dirty="0"/>
              <a:t> </a:t>
            </a:r>
          </a:p>
          <a:p>
            <a:pPr algn="just"/>
            <a:r>
              <a:rPr lang="cs-CZ" sz="2400" dirty="0"/>
              <a:t>Land and </a:t>
            </a:r>
            <a:r>
              <a:rPr lang="cs-CZ" sz="2400" dirty="0" err="1"/>
              <a:t>everything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connected</a:t>
            </a:r>
            <a:r>
              <a:rPr lang="cs-CZ" sz="2400" dirty="0"/>
              <a:t> to </a:t>
            </a:r>
            <a:r>
              <a:rPr lang="cs-CZ" sz="2400" dirty="0" err="1"/>
              <a:t>it</a:t>
            </a:r>
            <a:r>
              <a:rPr lang="cs-CZ" sz="2400" dirty="0"/>
              <a:t> „SUPERFICIES SOLO CEDIT“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32040" y="1773239"/>
            <a:ext cx="3888431" cy="1943794"/>
          </a:xfrm>
        </p:spPr>
        <p:txBody>
          <a:bodyPr/>
          <a:lstStyle/>
          <a:p>
            <a:pPr algn="just"/>
            <a:r>
              <a:rPr lang="cs-CZ" sz="2400" dirty="0" err="1"/>
              <a:t>Movables</a:t>
            </a:r>
            <a:endParaRPr lang="cs-CZ" sz="2400" dirty="0"/>
          </a:p>
          <a:p>
            <a:pPr algn="just"/>
            <a:r>
              <a:rPr lang="cs-CZ" sz="2400" dirty="0" err="1"/>
              <a:t>Things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moved</a:t>
            </a:r>
            <a:r>
              <a:rPr lang="cs-CZ" sz="2400" dirty="0"/>
              <a:t>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damaging</a:t>
            </a:r>
            <a:r>
              <a:rPr lang="cs-CZ" sz="2400" dirty="0"/>
              <a:t> </a:t>
            </a:r>
            <a:r>
              <a:rPr lang="cs-CZ" sz="2400" dirty="0" err="1"/>
              <a:t>their</a:t>
            </a:r>
            <a:r>
              <a:rPr lang="cs-CZ" sz="2400" dirty="0"/>
              <a:t> </a:t>
            </a:r>
            <a:r>
              <a:rPr lang="cs-CZ" sz="2400" dirty="0" err="1"/>
              <a:t>essence</a:t>
            </a: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3084B-5436-49F3-BD18-67E420D9FECF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4221088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err="1">
                <a:latin typeface="+mn-lt"/>
              </a:rPr>
              <a:t>Lex</a:t>
            </a:r>
            <a:r>
              <a:rPr lang="cs-CZ" sz="2400" dirty="0">
                <a:latin typeface="+mn-lt"/>
              </a:rPr>
              <a:t> XII </a:t>
            </a:r>
            <a:r>
              <a:rPr lang="cs-CZ" sz="2400" dirty="0" err="1">
                <a:latin typeface="+mn-lt"/>
              </a:rPr>
              <a:t>Tabularum</a:t>
            </a:r>
            <a:r>
              <a:rPr lang="cs-CZ" sz="2400" dirty="0">
                <a:latin typeface="+mn-lt"/>
              </a:rPr>
              <a:t> 	– fundus x </a:t>
            </a:r>
            <a:r>
              <a:rPr lang="cs-CZ" sz="2400" dirty="0" err="1">
                <a:latin typeface="+mn-lt"/>
              </a:rPr>
              <a:t>cetera</a:t>
            </a:r>
            <a:r>
              <a:rPr lang="cs-CZ" sz="2400" dirty="0">
                <a:latin typeface="+mn-lt"/>
              </a:rPr>
              <a:t>  res</a:t>
            </a:r>
          </a:p>
          <a:p>
            <a:pPr algn="just"/>
            <a:r>
              <a:rPr lang="cs-CZ" sz="2400" dirty="0" err="1">
                <a:latin typeface="+mn-lt"/>
              </a:rPr>
              <a:t>Gaius</a:t>
            </a:r>
            <a:r>
              <a:rPr lang="cs-CZ" sz="2400" dirty="0">
                <a:latin typeface="+mn-lt"/>
              </a:rPr>
              <a:t>			– fundus x </a:t>
            </a:r>
            <a:r>
              <a:rPr lang="cs-CZ" sz="2400" dirty="0" err="1">
                <a:latin typeface="+mn-lt"/>
              </a:rPr>
              <a:t>mobilia</a:t>
            </a:r>
            <a:r>
              <a:rPr lang="cs-CZ" sz="2400" dirty="0">
                <a:latin typeface="+mn-lt"/>
              </a:rPr>
              <a:t> (</a:t>
            </a:r>
            <a:r>
              <a:rPr lang="cs-CZ" sz="2400" dirty="0" err="1">
                <a:latin typeface="+mn-lt"/>
              </a:rPr>
              <a:t>Gai</a:t>
            </a:r>
            <a:r>
              <a:rPr lang="cs-CZ" sz="2400" dirty="0">
                <a:latin typeface="+mn-lt"/>
              </a:rPr>
              <a:t> II.42) 				</a:t>
            </a:r>
          </a:p>
          <a:p>
            <a:pPr algn="just"/>
            <a:r>
              <a:rPr lang="cs-CZ" sz="2400" dirty="0" err="1">
                <a:latin typeface="+mn-lt"/>
              </a:rPr>
              <a:t>Justinian</a:t>
            </a:r>
            <a:r>
              <a:rPr lang="cs-CZ" sz="2400" dirty="0">
                <a:latin typeface="+mn-lt"/>
              </a:rPr>
              <a:t>		– </a:t>
            </a:r>
            <a:r>
              <a:rPr lang="cs-CZ" sz="2400" dirty="0" err="1">
                <a:latin typeface="+mn-lt"/>
              </a:rPr>
              <a:t>immobilia</a:t>
            </a:r>
            <a:r>
              <a:rPr lang="cs-CZ" sz="2400" dirty="0">
                <a:latin typeface="+mn-lt"/>
              </a:rPr>
              <a:t> x </a:t>
            </a:r>
            <a:r>
              <a:rPr lang="cs-CZ" sz="2400" dirty="0" err="1">
                <a:latin typeface="+mn-lt"/>
              </a:rPr>
              <a:t>mobilia</a:t>
            </a:r>
            <a:r>
              <a:rPr lang="cs-CZ" sz="2400" dirty="0">
                <a:latin typeface="+mn-lt"/>
              </a:rPr>
              <a:t> (I.J. II.6.1)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1892</TotalTime>
  <Words>1297</Words>
  <Application>Microsoft Office PowerPoint</Application>
  <PresentationFormat>Předvádění na obrazovce (4:3)</PresentationFormat>
  <Paragraphs>199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sablona cesky</vt:lpstr>
      <vt:lpstr>BÉŽOVÁ TITL</vt:lpstr>
      <vt:lpstr>Rights in rem  RES  - things  JUDr. Pavel Salák jr., Ph.D.</vt:lpstr>
      <vt:lpstr>Rights in rem</vt:lpstr>
      <vt:lpstr>THINGS - RES</vt:lpstr>
      <vt:lpstr>RES EXTRA COMMERCIUM I.</vt:lpstr>
      <vt:lpstr>RES EXTRA COMMERCIUM II.</vt:lpstr>
      <vt:lpstr>RES IN COMMERCIO – RES IN NOSTRO PATRIMONIO</vt:lpstr>
      <vt:lpstr>RES CORPORALES X INCORPORALES</vt:lpstr>
      <vt:lpstr>RES MANCIPI X NEC MANCIPI</vt:lpstr>
      <vt:lpstr>RES IMMOBILES X RES MOBILES</vt:lpstr>
      <vt:lpstr>RES NON COMPOSITAE X COMPOSITAE</vt:lpstr>
      <vt:lpstr>Separable X Not Separable</vt:lpstr>
      <vt:lpstr>FUNGIBILES X NON FUNGIBILES  (Middle-ages terminology)</vt:lpstr>
      <vt:lpstr>GENUS X SPECIES (Roman terminology) </vt:lpstr>
      <vt:lpstr>Quae USU CONSUMUTUR X USU NON CONSUMUTUR</vt:lpstr>
      <vt:lpstr>FRUCTUS - fruits</vt:lpstr>
      <vt:lpstr>MAIN AND COLLATERAL THINGS, PARTS, ACCESSORIES</vt:lpstr>
      <vt:lpstr>Literature</vt:lpstr>
      <vt:lpstr>P. Salák jr.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VĚCNÁ PRÁVA  RES  - VĚCI  JUDr. Pavel Salák jr., Ph.D.</dc:title>
  <dc:creator>10908</dc:creator>
  <cp:lastModifiedBy>10908</cp:lastModifiedBy>
  <cp:revision>96</cp:revision>
  <dcterms:created xsi:type="dcterms:W3CDTF">2014-11-16T07:00:38Z</dcterms:created>
  <dcterms:modified xsi:type="dcterms:W3CDTF">2017-10-11T21:24:04Z</dcterms:modified>
</cp:coreProperties>
</file>