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8" r:id="rId4"/>
    <p:sldId id="257" r:id="rId5"/>
    <p:sldId id="259" r:id="rId6"/>
    <p:sldId id="269" r:id="rId7"/>
    <p:sldId id="260" r:id="rId8"/>
    <p:sldId id="270" r:id="rId9"/>
    <p:sldId id="267" r:id="rId10"/>
    <p:sldId id="268" r:id="rId11"/>
    <p:sldId id="261" r:id="rId12"/>
    <p:sldId id="263" r:id="rId13"/>
    <p:sldId id="265" r:id="rId14"/>
    <p:sldId id="266" r:id="rId15"/>
    <p:sldId id="264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99"/>
    <a:srgbClr val="0033CC"/>
    <a:srgbClr val="000099"/>
    <a:srgbClr val="CC6600"/>
    <a:srgbClr val="FF9900"/>
    <a:srgbClr val="0000CC"/>
    <a:srgbClr val="FFFF99"/>
    <a:srgbClr val="82F0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06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FF99"/>
                </a:solidFill>
              </a:rPr>
              <a:t>Pravomoci EU</a:t>
            </a:r>
            <a:br>
              <a:rPr lang="cs-CZ" sz="66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/>
            </a:r>
            <a:br>
              <a:rPr lang="cs-CZ" sz="2000" dirty="0" smtClean="0">
                <a:solidFill>
                  <a:srgbClr val="FFFF99"/>
                </a:solidFill>
              </a:rPr>
            </a:br>
            <a:r>
              <a:rPr lang="cs-CZ" sz="2000" dirty="0" smtClean="0">
                <a:solidFill>
                  <a:srgbClr val="FFFF99"/>
                </a:solidFill>
              </a:rPr>
              <a:t>2018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endParaRPr lang="cs-CZ" u="sng" dirty="0" smtClean="0"/>
          </a:p>
          <a:p>
            <a:r>
              <a:rPr lang="cs-CZ" dirty="0" smtClean="0"/>
              <a:t>Protokol:</a:t>
            </a:r>
            <a:endParaRPr lang="cs-CZ" dirty="0"/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r>
              <a:rPr lang="cs-CZ" b="1" i="1" u="sng" dirty="0" smtClean="0"/>
              <a:t>Protokol </a:t>
            </a:r>
            <a:r>
              <a:rPr lang="cs-CZ" b="1" i="1" u="sng" dirty="0"/>
              <a:t>o používání zásad subsidiarity a </a:t>
            </a:r>
            <a:r>
              <a:rPr lang="cs-CZ" b="1" i="1" u="sng" dirty="0" smtClean="0"/>
              <a:t>proporcionality:</a:t>
            </a:r>
            <a:r>
              <a:rPr lang="cs-CZ" dirty="0" smtClean="0"/>
              <a:t> </a:t>
            </a:r>
            <a:r>
              <a:rPr lang="cs-CZ" dirty="0"/>
              <a:t>povinnost Komise doprovodit návrhy legislativních aktů informacemi umožňujícími posoudit soulad se zásadami subsidiarity a </a:t>
            </a:r>
            <a:r>
              <a:rPr lang="cs-CZ" dirty="0" smtClean="0"/>
              <a:t>proporcionality (bývá to v preambuli, někdy jen velmi obecně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smtClean="0"/>
              <a:t>Článek </a:t>
            </a:r>
            <a:r>
              <a:rPr lang="cs-CZ" b="1" i="1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1. Ukáže-li se, že </a:t>
            </a:r>
            <a:r>
              <a:rPr lang="cs-CZ" b="1" i="1" u="sng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</a:t>
            </a:r>
            <a:r>
              <a:rPr lang="cs-CZ" dirty="0" smtClean="0"/>
              <a:t>Smlouvami je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  <a:r>
              <a:rPr lang="cs-CZ" sz="2900" dirty="0"/>
              <a:t>Pokud jsou dotyčná ustanovení přijímána Radou zvláštním legislativním postupem, rozhoduje rovněž jednomyslně, na návrh Komise a po obdržení souhlasu Evropského parlamentu.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3</a:t>
            </a:r>
            <a:r>
              <a:rPr lang="cs-CZ" dirty="0"/>
              <a:t>. Opatření založená na tomto článku nesmějí harmonizovat právní předpisy členských států v případech, kdy Smlouvy tuto harmonizaci vylučují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oblasti pravomoci sdílené a podpůrné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</a:t>
            </a:r>
            <a:br>
              <a:rPr lang="cs-CZ" dirty="0" smtClean="0"/>
            </a:br>
            <a:r>
              <a:rPr lang="cs-CZ" dirty="0" smtClean="0"/>
              <a:t>v oblasti pravomoci sdílené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b="1" dirty="0" smtClean="0"/>
              <a:t>Za </a:t>
            </a:r>
            <a:r>
              <a:rPr lang="cs-CZ" b="1" dirty="0"/>
              <a:t>tímto účelem mohou Evropský parlament a </a:t>
            </a:r>
            <a:r>
              <a:rPr lang="cs-CZ" b="1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Příklad konkrétní pravomoci – </a:t>
            </a:r>
            <a:br>
              <a:rPr lang="cs-CZ" dirty="0" smtClean="0"/>
            </a:br>
            <a:r>
              <a:rPr lang="cs-CZ" dirty="0" smtClean="0"/>
              <a:t>sdílená 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býv</a:t>
            </a:r>
            <a:r>
              <a:rPr lang="cs-CZ" dirty="0"/>
              <a:t>. užší spolupráce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</a:t>
            </a:r>
            <a:r>
              <a:rPr lang="cs-CZ" dirty="0" smtClean="0"/>
              <a:t>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2 </a:t>
            </a:r>
            <a:r>
              <a:rPr lang="cs-CZ" dirty="0"/>
              <a:t>řešení (čekat až na posledního nebo umožnit skupině </a:t>
            </a:r>
            <a:r>
              <a:rPr lang="cs-CZ" dirty="0" smtClean="0"/>
              <a:t>iniciativnějších zájemců </a:t>
            </a:r>
            <a:r>
              <a:rPr lang="cs-CZ" dirty="0"/>
              <a:t>postup vpřed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důvody</a:t>
            </a:r>
            <a:r>
              <a:rPr lang="cs-CZ" dirty="0"/>
              <a:t>: 1. chybí vůle, 2. chybí </a:t>
            </a:r>
            <a:r>
              <a:rPr lang="cs-CZ" dirty="0" smtClean="0"/>
              <a:t>způsobilost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Diferenciace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Diferenciace </a:t>
            </a:r>
            <a:r>
              <a:rPr lang="cs-CZ" b="1" i="1" dirty="0"/>
              <a:t>různými </a:t>
            </a:r>
            <a:r>
              <a:rPr lang="cs-CZ" b="1" i="1" dirty="0" smtClean="0"/>
              <a:t>cestami před zavedením posílené spolupráce nebo jiným způsobem:</a:t>
            </a:r>
            <a:endParaRPr lang="cs-CZ" b="1" i="1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</a:t>
            </a:r>
            <a:r>
              <a:rPr lang="cs-CZ" dirty="0" smtClean="0"/>
              <a:t>(„fiskální kompakt“) (odmítly </a:t>
            </a:r>
            <a:r>
              <a:rPr lang="cs-CZ" dirty="0"/>
              <a:t>GB a CZ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 smtClean="0"/>
          </a:p>
          <a:p>
            <a:r>
              <a:rPr lang="cs-CZ" b="1" dirty="0">
                <a:solidFill>
                  <a:srgbClr val="FF0000"/>
                </a:solidFill>
              </a:rPr>
              <a:t>Posílená spolupráce </a:t>
            </a:r>
            <a:r>
              <a:rPr lang="cs-CZ" b="1" dirty="0" smtClean="0">
                <a:solidFill>
                  <a:srgbClr val="FF0000"/>
                </a:solidFill>
              </a:rPr>
              <a:t>– Amsterodam – představy v době zavedení:</a:t>
            </a:r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</a:t>
            </a:r>
            <a:r>
              <a:rPr lang="cs-CZ" dirty="0" smtClean="0"/>
              <a:t>) (?)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nevhodnost </a:t>
            </a:r>
            <a:r>
              <a:rPr lang="cs-CZ" dirty="0"/>
              <a:t>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</a:t>
            </a:r>
          </a:p>
          <a:p>
            <a:r>
              <a:rPr lang="cs-CZ" dirty="0"/>
              <a:t>lze se dodatečně </a:t>
            </a:r>
            <a:r>
              <a:rPr lang="cs-CZ" dirty="0" smtClean="0"/>
              <a:t>připojit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Podmínky a postup dle Lisabonu: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čl</a:t>
            </a:r>
            <a:r>
              <a:rPr lang="cs-CZ" dirty="0"/>
              <a:t>. 43-45 </a:t>
            </a:r>
            <a:r>
              <a:rPr lang="cs-CZ" dirty="0" err="1"/>
              <a:t>SEU</a:t>
            </a:r>
            <a:r>
              <a:rPr lang="cs-CZ" dirty="0"/>
              <a:t>, 326-334 </a:t>
            </a:r>
            <a:r>
              <a:rPr lang="cs-CZ" dirty="0" err="1" smtClean="0"/>
              <a:t>SFEU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Zatím 4 případy nepříliš významné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 smtClean="0"/>
              <a:t>Podstata přenosu pravomocí:</a:t>
            </a:r>
            <a:br>
              <a:rPr lang="cs-CZ" sz="3600" dirty="0" smtClean="0"/>
            </a:br>
            <a:r>
              <a:rPr lang="cs-CZ" sz="3600" dirty="0" err="1" smtClean="0"/>
              <a:t>Costa</a:t>
            </a:r>
            <a:r>
              <a:rPr lang="cs-CZ" sz="3600" dirty="0" smtClean="0"/>
              <a:t> v. </a:t>
            </a:r>
            <a:r>
              <a:rPr lang="cs-CZ" sz="3600" dirty="0" err="1" smtClean="0"/>
              <a:t>ENEL</a:t>
            </a:r>
            <a:r>
              <a:rPr lang="cs-CZ" sz="3600" dirty="0" smtClean="0"/>
              <a:t> 6/64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/>
              <a:t>Založením Společenství na neomezenou dobu, které </a:t>
            </a:r>
            <a:r>
              <a:rPr lang="cs-CZ" dirty="0" smtClean="0"/>
              <a:t>má</a:t>
            </a:r>
          </a:p>
          <a:p>
            <a:pPr lvl="1"/>
            <a:r>
              <a:rPr lang="cs-CZ" dirty="0" smtClean="0"/>
              <a:t>vlastní </a:t>
            </a:r>
            <a:r>
              <a:rPr lang="cs-CZ" dirty="0"/>
              <a:t>orgány, právní subjektivitu, způsobilost k právním úkonům, způsobilost k mezinárodně právnímu </a:t>
            </a:r>
            <a:r>
              <a:rPr lang="cs-CZ" dirty="0" smtClean="0"/>
              <a:t>zastoupení</a:t>
            </a:r>
          </a:p>
          <a:p>
            <a:pPr lvl="1"/>
            <a:r>
              <a:rPr lang="cs-CZ" dirty="0" smtClean="0"/>
              <a:t>a</a:t>
            </a:r>
            <a:r>
              <a:rPr lang="cs-CZ" dirty="0"/>
              <a:t> zvláště </a:t>
            </a:r>
            <a:r>
              <a:rPr lang="cs-CZ" b="1" u="sng" dirty="0">
                <a:solidFill>
                  <a:srgbClr val="C00000"/>
                </a:solidFill>
              </a:rPr>
              <a:t>skutečné </a:t>
            </a:r>
            <a:r>
              <a:rPr lang="cs-CZ" b="1" u="sng" dirty="0" smtClean="0">
                <a:solidFill>
                  <a:srgbClr val="C00000"/>
                </a:solidFill>
              </a:rPr>
              <a:t>pravomoci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vyplývající </a:t>
            </a:r>
            <a:r>
              <a:rPr lang="cs-CZ" b="1" dirty="0"/>
              <a:t>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  <a:endParaRPr lang="cs-CZ" dirty="0" smtClean="0"/>
          </a:p>
          <a:p>
            <a:pPr lvl="1"/>
            <a:r>
              <a:rPr lang="cs-CZ" dirty="0" smtClean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práva použitelného na své státní příslušníky i na sebe samotné. </a:t>
            </a:r>
          </a:p>
          <a:p>
            <a:r>
              <a:rPr lang="cs-CZ" sz="3100" dirty="0"/>
              <a:t>Přenos práv a povinností odpovídajících ustanovením Smlouvy,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  <a:r>
              <a:rPr lang="cs-CZ" sz="3100" dirty="0"/>
              <a:t>, nad nímž nemůže převážit pozdější jednostranný akt neslučitelný s pojmem Společenství. 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žádnou nemá.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Zásada svěřených pravomocí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chemeClr val="bg1"/>
                </a:solidFill>
              </a:rPr>
              <a:t>Typy pravomocí EU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 (čl. 3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i="1" dirty="0" smtClean="0"/>
              <a:t>Taxativní výčet:</a:t>
            </a:r>
          </a:p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</a:t>
            </a:r>
            <a:r>
              <a:rPr lang="cs-CZ" dirty="0" smtClean="0"/>
              <a:t>rybolovné </a:t>
            </a:r>
            <a:r>
              <a:rPr lang="cs-CZ" dirty="0"/>
              <a:t>politiky</a:t>
            </a:r>
          </a:p>
          <a:p>
            <a:pPr lvl="0"/>
            <a:r>
              <a:rPr lang="cs-CZ" dirty="0"/>
              <a:t>společná obchodní </a:t>
            </a:r>
            <a:r>
              <a:rPr lang="cs-CZ" dirty="0" smtClean="0"/>
              <a:t>politika</a:t>
            </a:r>
          </a:p>
          <a:p>
            <a:pPr marL="0" lv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Čl. 2 odst. 1: </a:t>
            </a:r>
            <a:r>
              <a:rPr lang="cs-CZ" dirty="0"/>
              <a:t>Svěřují-li v určité oblasti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 smtClean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Členské státy nemohou jednat ani kdyby unijní úprava chyběla.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(čl. 4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 smtClean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 smtClean="0">
                <a:solidFill>
                  <a:srgbClr val="C00000"/>
                </a:solidFill>
              </a:rPr>
              <a:t>  </a:t>
            </a:r>
            <a:endParaRPr lang="cs-CZ" sz="1900" b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ZEJMÉNA V OBLASTECH  </a:t>
            </a:r>
            <a:r>
              <a:rPr lang="cs-CZ" dirty="0" smtClean="0">
                <a:solidFill>
                  <a:srgbClr val="0033CC"/>
                </a:solidFill>
              </a:rPr>
              <a:t>(… co je to oblast ?):</a:t>
            </a:r>
          </a:p>
          <a:p>
            <a:pPr lvl="0"/>
            <a:r>
              <a:rPr lang="cs-CZ" dirty="0" smtClean="0"/>
              <a:t>vnitřní trh </a:t>
            </a:r>
            <a:r>
              <a:rPr lang="cs-CZ" dirty="0" smtClean="0">
                <a:solidFill>
                  <a:srgbClr val="0033CC"/>
                </a:solidFill>
              </a:rPr>
              <a:t>(včetně duševního vlastnictví, ochrany zdraví apod.) - ?</a:t>
            </a:r>
            <a:endParaRPr lang="cs-CZ" dirty="0">
              <a:solidFill>
                <a:srgbClr val="0033CC"/>
              </a:solidFill>
            </a:endParaRP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 smtClean="0"/>
              <a:t>zemědělství </a:t>
            </a:r>
            <a:r>
              <a:rPr lang="cs-CZ" dirty="0"/>
              <a:t>a rybolov, vyjma zachování biologických mořských zdrojů</a:t>
            </a:r>
          </a:p>
          <a:p>
            <a:pPr lvl="0"/>
            <a:r>
              <a:rPr lang="cs-CZ" dirty="0"/>
              <a:t>životní </a:t>
            </a:r>
            <a:r>
              <a:rPr lang="cs-CZ" dirty="0" smtClean="0"/>
              <a:t>prostředí, ochrana </a:t>
            </a:r>
            <a:r>
              <a:rPr lang="cs-CZ" dirty="0"/>
              <a:t>spotřebitele</a:t>
            </a:r>
          </a:p>
          <a:p>
            <a:pPr lvl="0"/>
            <a:r>
              <a:rPr lang="cs-CZ" dirty="0" smtClean="0"/>
              <a:t>doprava, transevropské sítě, energetika</a:t>
            </a:r>
            <a:endParaRPr lang="cs-CZ" dirty="0"/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</a:t>
            </a:r>
            <a:r>
              <a:rPr lang="cs-CZ" dirty="0" smtClean="0"/>
              <a:t>vesmíru,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Čl. 2 odst. 2 </a:t>
            </a:r>
            <a:r>
              <a:rPr lang="cs-CZ" dirty="0" err="1" smtClean="0"/>
              <a:t>SFEU</a:t>
            </a:r>
            <a:r>
              <a:rPr lang="cs-CZ" dirty="0" smtClean="0"/>
              <a:t>:</a:t>
            </a:r>
          </a:p>
          <a:p>
            <a:pPr marL="0" lvl="0" indent="0">
              <a:buNone/>
            </a:pPr>
            <a:r>
              <a:rPr lang="cs-CZ" dirty="0" smtClean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mohou v této oblasti vytvářet a přijímat právně závazné akty Unie i členské státy. </a:t>
            </a:r>
            <a:endParaRPr lang="cs-CZ" dirty="0" smtClean="0"/>
          </a:p>
          <a:p>
            <a:pPr marL="0" lvl="0" indent="0">
              <a:buNone/>
            </a:pPr>
            <a:r>
              <a:rPr lang="cs-CZ" u="sng" dirty="0" smtClean="0">
                <a:solidFill>
                  <a:srgbClr val="C00000"/>
                </a:solidFill>
              </a:rPr>
              <a:t>ALE: členské </a:t>
            </a:r>
            <a:r>
              <a:rPr lang="cs-CZ" u="sng" dirty="0">
                <a:solidFill>
                  <a:srgbClr val="C00000"/>
                </a:solidFill>
              </a:rPr>
              <a:t>státy vykonávají svou pravomoc </a:t>
            </a:r>
            <a:r>
              <a:rPr lang="cs-CZ" u="sng" dirty="0" smtClean="0">
                <a:solidFill>
                  <a:srgbClr val="C00000"/>
                </a:solidFill>
              </a:rPr>
              <a:t>jen v </a:t>
            </a:r>
            <a:r>
              <a:rPr lang="cs-CZ" u="sng" dirty="0">
                <a:solidFill>
                  <a:srgbClr val="C00000"/>
                </a:solidFill>
              </a:rPr>
              <a:t>rozsahu, v jakém ji Unie </a:t>
            </a:r>
            <a:r>
              <a:rPr lang="cs-CZ" u="sng" dirty="0" smtClean="0">
                <a:solidFill>
                  <a:srgbClr val="C00000"/>
                </a:solidFill>
              </a:rPr>
              <a:t>nevykonala </a:t>
            </a:r>
            <a:r>
              <a:rPr lang="cs-CZ" dirty="0" smtClean="0"/>
              <a:t>nebo přestala vykonávat</a:t>
            </a:r>
          </a:p>
          <a:p>
            <a:pPr marL="0" lvl="0" indent="0">
              <a:buNone/>
            </a:pPr>
            <a:r>
              <a:rPr lang="cs-CZ" dirty="0" smtClean="0">
                <a:solidFill>
                  <a:srgbClr val="0033CC"/>
                </a:solidFill>
              </a:rPr>
              <a:t>(viz princip subsidiarity)  </a:t>
            </a:r>
            <a:endParaRPr lang="cs-CZ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 (čl. 6 </a:t>
            </a:r>
            <a:r>
              <a:rPr lang="cs-CZ" b="1" dirty="0" err="1" smtClean="0"/>
              <a:t>SFEU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</a:t>
            </a:r>
            <a:r>
              <a:rPr lang="cs-CZ" dirty="0" smtClean="0"/>
              <a:t>vzdělávání 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</a:t>
            </a:r>
            <a:r>
              <a:rPr lang="cs-CZ" dirty="0" smtClean="0"/>
              <a:t>spolupráce</a:t>
            </a:r>
          </a:p>
          <a:p>
            <a:pPr marL="0" indent="0">
              <a:buNone/>
            </a:pPr>
            <a:r>
              <a:rPr lang="cs-CZ" dirty="0" smtClean="0"/>
              <a:t>(jen v rozsahu stanoveném Smlouvami)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dirty="0" smtClean="0"/>
              <a:t>Zvláštní oblast - </a:t>
            </a:r>
            <a:r>
              <a:rPr lang="cs-CZ" dirty="0" err="1"/>
              <a:t>S</a:t>
            </a:r>
            <a:r>
              <a:rPr lang="cs-CZ" dirty="0" err="1" smtClean="0"/>
              <a:t>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Čl. 2 odst. 4: </a:t>
            </a:r>
            <a:r>
              <a:rPr lang="cs-CZ" dirty="0"/>
              <a:t>Unie má v souladu s ustanoveními Smlouvy o Evropské unii pravomoc vymezovat a provádět </a:t>
            </a:r>
            <a:endParaRPr lang="cs-CZ" dirty="0" smtClean="0"/>
          </a:p>
          <a:p>
            <a:pPr marL="0" lvl="0" indent="0">
              <a:buNone/>
            </a:pPr>
            <a:r>
              <a:rPr lang="cs-CZ" b="1" dirty="0" smtClean="0"/>
              <a:t>společnou </a:t>
            </a:r>
            <a:r>
              <a:rPr lang="cs-CZ" b="1" dirty="0"/>
              <a:t>zahraniční a bezpečnostní politiku </a:t>
            </a:r>
            <a:r>
              <a:rPr lang="cs-CZ" dirty="0"/>
              <a:t>včetně postupného vymezení </a:t>
            </a:r>
            <a:r>
              <a:rPr lang="cs-CZ" b="1" dirty="0"/>
              <a:t>společné obranné politiky. </a:t>
            </a:r>
          </a:p>
        </p:txBody>
      </p:sp>
    </p:spTree>
    <p:extLst>
      <p:ext uri="{BB962C8B-B14F-4D97-AF65-F5344CB8AC3E}">
        <p14:creationId xmlns:p14="http://schemas.microsoft.com/office/powerpoint/2010/main" val="18291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Týkají se rozsahu VÝKONU PRAVOMOCÍ, ne jejich vymezení</a:t>
            </a:r>
          </a:p>
          <a:p>
            <a:r>
              <a:rPr lang="cs-CZ" sz="2000" u="sng" dirty="0" smtClean="0"/>
              <a:t>Článek 5 Smlouvy o EU</a:t>
            </a:r>
            <a:endParaRPr lang="cs-CZ" sz="2000" u="sng" dirty="0"/>
          </a:p>
          <a:p>
            <a:r>
              <a:rPr lang="cs-CZ" sz="2400" dirty="0" smtClean="0"/>
              <a:t>3</a:t>
            </a:r>
            <a:r>
              <a:rPr lang="cs-CZ" sz="2400" dirty="0"/>
              <a:t>. Podle </a:t>
            </a:r>
            <a:r>
              <a:rPr lang="cs-CZ" sz="2400" b="1" u="sng" dirty="0">
                <a:solidFill>
                  <a:srgbClr val="FF0000"/>
                </a:solidFill>
              </a:rPr>
              <a:t>zásady </a:t>
            </a:r>
            <a:r>
              <a:rPr lang="cs-CZ" sz="2400" b="1" u="sng" dirty="0" smtClean="0">
                <a:solidFill>
                  <a:srgbClr val="FF0000"/>
                </a:solidFill>
              </a:rPr>
              <a:t>subsidiarity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jedná </a:t>
            </a:r>
            <a:r>
              <a:rPr lang="cs-CZ" sz="2400" dirty="0"/>
              <a:t>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i="1" dirty="0" smtClean="0">
                <a:solidFill>
                  <a:srgbClr val="0000CC"/>
                </a:solidFill>
              </a:rPr>
              <a:t>Cíl</a:t>
            </a:r>
            <a:r>
              <a:rPr lang="cs-CZ" sz="2400" i="1" dirty="0">
                <a:solidFill>
                  <a:srgbClr val="0000CC"/>
                </a:solidFill>
              </a:rPr>
              <a:t>: rozhodovat co nejvíce na úrovni nejbližší občanům.</a:t>
            </a:r>
          </a:p>
          <a:p>
            <a:r>
              <a:rPr lang="cs-CZ" sz="2400" dirty="0" smtClean="0"/>
              <a:t>Orgány </a:t>
            </a:r>
            <a:r>
              <a:rPr lang="cs-CZ" sz="2400" dirty="0"/>
              <a:t>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</a:t>
            </a:r>
            <a:r>
              <a:rPr lang="cs-CZ" sz="2400" dirty="0" smtClean="0"/>
              <a:t>protokolu </a:t>
            </a:r>
            <a:r>
              <a:rPr lang="cs-CZ" sz="2400" b="1" dirty="0" smtClean="0">
                <a:solidFill>
                  <a:srgbClr val="CC6600"/>
                </a:solidFill>
              </a:rPr>
              <a:t>(žlutá a oranžová karta)</a:t>
            </a:r>
            <a:endParaRPr lang="cs-CZ" sz="2400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1232</Words>
  <Application>Microsoft Office PowerPoint</Application>
  <PresentationFormat>Předvádění na obrazovce (4:3)</PresentationFormat>
  <Paragraphs>149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Aharoni</vt:lpstr>
      <vt:lpstr>Arial</vt:lpstr>
      <vt:lpstr>Arial Black</vt:lpstr>
      <vt:lpstr>Calibri</vt:lpstr>
      <vt:lpstr>Motiv systému Office</vt:lpstr>
      <vt:lpstr>Pravomoci EU  2018</vt:lpstr>
      <vt:lpstr>Podstata přenosu pravomocí: Costa v. ENEL 6/64</vt:lpstr>
      <vt:lpstr>Zásada svěřených pravomocí  Typy pravomocí EU</vt:lpstr>
      <vt:lpstr>1. Výlučné pravomoci (čl. 3 SFEU)</vt:lpstr>
      <vt:lpstr>2. Sdílené pravomoci (čl. 4 SFEU)</vt:lpstr>
      <vt:lpstr>2. Sdílené pravomoci - podstata</vt:lpstr>
      <vt:lpstr>3. Podpůrné, koordinační a doplňkové pravomoci (čl. 6 SFEU)</vt:lpstr>
      <vt:lpstr>Zvláštní oblast - SZBP</vt:lpstr>
      <vt:lpstr>Principy subsidiarity a proporcionality</vt:lpstr>
      <vt:lpstr>Principy subsidiarity a proporcionality</vt:lpstr>
      <vt:lpstr>Principy subsidiarity a proporcionality</vt:lpstr>
      <vt:lpstr>„Flexibilita“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Posílená spolupráce  (býv. užší spolupráce)</vt:lpstr>
      <vt:lpstr>Diferenciace</vt:lpstr>
      <vt:lpstr>Důvody</vt:lpstr>
      <vt:lpstr>Podmínky a postup dle Lisabonu:  Podmínky a postup dle Lisabonu: čl. 43-45 SEU, 326-334 SFEU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41</cp:revision>
  <dcterms:created xsi:type="dcterms:W3CDTF">2014-03-05T12:51:14Z</dcterms:created>
  <dcterms:modified xsi:type="dcterms:W3CDTF">2018-11-21T14:10:49Z</dcterms:modified>
</cp:coreProperties>
</file>