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24"/>
  </p:notesMasterIdLst>
  <p:sldIdLst>
    <p:sldId id="256" r:id="rId2"/>
    <p:sldId id="274" r:id="rId3"/>
    <p:sldId id="264" r:id="rId4"/>
    <p:sldId id="280" r:id="rId5"/>
    <p:sldId id="265" r:id="rId6"/>
    <p:sldId id="278" r:id="rId7"/>
    <p:sldId id="286" r:id="rId8"/>
    <p:sldId id="281" r:id="rId9"/>
    <p:sldId id="284" r:id="rId10"/>
    <p:sldId id="262" r:id="rId11"/>
    <p:sldId id="282" r:id="rId12"/>
    <p:sldId id="266" r:id="rId13"/>
    <p:sldId id="267" r:id="rId14"/>
    <p:sldId id="268" r:id="rId15"/>
    <p:sldId id="279" r:id="rId16"/>
    <p:sldId id="269" r:id="rId17"/>
    <p:sldId id="270" r:id="rId18"/>
    <p:sldId id="271" r:id="rId19"/>
    <p:sldId id="276" r:id="rId20"/>
    <p:sldId id="272" r:id="rId21"/>
    <p:sldId id="273" r:id="rId22"/>
    <p:sldId id="275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4310BC-ACCB-4C6E-86AB-8E6CDD68F125}">
  <a:tblStyle styleId="{314310BC-ACCB-4C6E-86AB-8E6CDD68F125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4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8827727" y="4597553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79634" y="337347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626321" y="133987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8803950" y="5654656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96310" y="1990890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738050" y="27132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771658" y="2504485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4271583" y="474825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7729213" y="6127437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928794" y="2428868"/>
            <a:ext cx="6313904" cy="115326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Účastnické cenné papíry</a:t>
            </a:r>
            <a:br>
              <a:rPr lang="cs-CZ" sz="5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2000" dirty="0"/>
              <a:t>Michal Antoš, 9. 11. 2018</a:t>
            </a:r>
            <a:endParaRPr lang="en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42910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23528" y="1052736"/>
            <a:ext cx="8358246" cy="50006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None/>
            </a:pPr>
            <a:r>
              <a:rPr lang="cs-CZ" b="1" u="sng" dirty="0"/>
              <a:t>Forma: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CP na doručitele =&gt; Akcie na majitele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dirty="0"/>
              <a:t>CP na řad =&gt; Akcie na jméno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dirty="0"/>
              <a:t>CP na jméno </a:t>
            </a:r>
            <a:r>
              <a:rPr lang="cs-CZ" sz="3200" dirty="0"/>
              <a:t>=</a:t>
            </a:r>
            <a:r>
              <a:rPr lang="cs-CZ" sz="3200" dirty="0">
                <a:latin typeface="Yu Mincho Light"/>
                <a:ea typeface="Yu Mincho Light"/>
              </a:rPr>
              <a:t>&gt; Ø</a:t>
            </a:r>
            <a:endParaRPr lang="cs-CZ" dirty="0"/>
          </a:p>
          <a:p>
            <a:pPr marL="457200" indent="-228600" algn="just">
              <a:buFont typeface="Arial" pitchFamily="34" charset="0"/>
              <a:buChar char="•"/>
            </a:pPr>
            <a:endParaRPr lang="cs-CZ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42910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 na jméno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251520" y="1124744"/>
            <a:ext cx="8358246" cy="50006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 algn="just">
              <a:buFont typeface="Arial" pitchFamily="34" charset="0"/>
              <a:buChar char="•"/>
            </a:pPr>
            <a:r>
              <a:rPr lang="cs-CZ" sz="2500" dirty="0"/>
              <a:t>Spjata s osobou vlastníka</a:t>
            </a:r>
          </a:p>
          <a:p>
            <a:pPr marL="457200" indent="-228600" algn="just">
              <a:buFont typeface="Arial" pitchFamily="34" charset="0"/>
              <a:buChar char="•"/>
            </a:pPr>
            <a:r>
              <a:rPr lang="cs-CZ" sz="2500" dirty="0"/>
              <a:t>§ 269 odst. 1 z. o. k.: smlouva, rubopis, předání + k účinnému převodu oznámení společnosti a předl. Spol.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Převod – není nutná písemná forma (29 </a:t>
            </a:r>
            <a:r>
              <a:rPr lang="cs-CZ" sz="2500" dirty="0" err="1"/>
              <a:t>Odo</a:t>
            </a:r>
            <a:r>
              <a:rPr lang="cs-CZ" sz="2500" dirty="0"/>
              <a:t> 1589/2006), i konkludentně (29 </a:t>
            </a:r>
            <a:r>
              <a:rPr lang="cs-CZ" sz="2500" dirty="0" err="1"/>
              <a:t>Cdo</a:t>
            </a:r>
            <a:r>
              <a:rPr lang="cs-CZ" sz="2500" dirty="0"/>
              <a:t> 2170/2011)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Absence indosace – neúčinný převod (29 </a:t>
            </a:r>
            <a:r>
              <a:rPr lang="cs-CZ" sz="2500" dirty="0" err="1"/>
              <a:t>Cdo</a:t>
            </a:r>
            <a:r>
              <a:rPr lang="cs-CZ" sz="2500" dirty="0"/>
              <a:t> 2295/2010)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Podpis za PO – osoba oprávněná jednat za společnost (29 </a:t>
            </a:r>
            <a:r>
              <a:rPr lang="cs-CZ" sz="2500" dirty="0" err="1"/>
              <a:t>Cdo</a:t>
            </a:r>
            <a:r>
              <a:rPr lang="cs-CZ" sz="2500" dirty="0"/>
              <a:t> 494/2008)</a:t>
            </a:r>
          </a:p>
          <a:p>
            <a:pPr marL="457200" indent="-228600" algn="just">
              <a:buFont typeface="Arial" pitchFamily="34" charset="0"/>
              <a:buChar char="•"/>
            </a:pPr>
            <a:endParaRPr lang="cs-CZ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539552" y="0"/>
            <a:ext cx="7571700" cy="112474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 na jméno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24744"/>
            <a:ext cx="8786842" cy="5376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CP na řad =&gt; Akcie na jméno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500" dirty="0"/>
              <a:t>Vinkulace (omezení) převodu: lze omezit, nikoliv vyloučit (§ 270 z. o. k.) – jinak AN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500" dirty="0"/>
              <a:t>Typicky: </a:t>
            </a:r>
            <a:r>
              <a:rPr lang="cs-CZ" sz="2500" b="1" dirty="0"/>
              <a:t>souhlas orgánu (představenstvo, valná hromada)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500" dirty="0"/>
              <a:t>Absence souhlasu – smlouva nenabude účinnosti (§ 271 odst. 1 z. o. k.)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500" dirty="0"/>
              <a:t>Neudělení do 6 měsíců – účinky odstoupení od smlouvy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500" dirty="0"/>
              <a:t>Podmínky souhlasu – neudělení do 2 měsíců (fikce udělení), odmítnutí (povinnost odkoupit)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Jiná omezení: např. </a:t>
            </a:r>
            <a:r>
              <a:rPr lang="cs-CZ" sz="2500" b="1" dirty="0"/>
              <a:t>předkupní právo, převody pouze uvnitř společnosti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§ 271 odst. 3 z. o. k. – rozpor, neplatný převod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85728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 na majitele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214422"/>
            <a:ext cx="8786842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CP na doručitele =&gt; Akcie na majitele</a:t>
            </a:r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Pouze jako zaknihovaný „</a:t>
            </a:r>
            <a:r>
              <a:rPr lang="cs-CZ" dirty="0" err="1"/>
              <a:t>cp</a:t>
            </a:r>
            <a:r>
              <a:rPr lang="cs-CZ" dirty="0"/>
              <a:t>“ nebo imobilizovaný </a:t>
            </a:r>
            <a:r>
              <a:rPr lang="cs-CZ" dirty="0" err="1"/>
              <a:t>cp</a:t>
            </a:r>
            <a:r>
              <a:rPr lang="cs-CZ" dirty="0"/>
              <a:t> (evidence)</a:t>
            </a:r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Převod: smlouva + předání</a:t>
            </a:r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Nelze omezit převod (§ 274 z. o. k.)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11560" y="0"/>
            <a:ext cx="7211660" cy="11967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Druhy akcií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96752"/>
            <a:ext cx="9144000" cy="530405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Rozlišování podle práv, která jsou s nimi spojena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Stejná práva = jeden druh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err="1"/>
              <a:t>Zok</a:t>
            </a:r>
            <a:r>
              <a:rPr lang="cs-CZ" dirty="0"/>
              <a:t> rozlišuje: 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dirty="0"/>
              <a:t>1. Kmenové akcie (§ 276 odst. 1 z. o. k.) – není s nimi spojeno žádné zvláštní právo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dirty="0"/>
              <a:t>2. Akcie se zvláštními právy (§ 276 odst. 3 z. o. k.)</a:t>
            </a:r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2.1. Prioritní akcie</a:t>
            </a:r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2.2. Ostatní akcie se zvláštními právy</a:t>
            </a:r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Co akcie se zvláštními povinnostmi?</a:t>
            </a:r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Více druhů akcií – ve stanovách název a popis práv, kmenová nemusí obsahovat označení druhů</a:t>
            </a:r>
          </a:p>
          <a:p>
            <a:pPr marL="742950" lvl="0" indent="-514350" algn="just">
              <a:buFont typeface="Arial" pitchFamily="34" charset="0"/>
              <a:buChar char="•"/>
            </a:pPr>
            <a:endParaRPr lang="cs-CZ" dirty="0"/>
          </a:p>
          <a:p>
            <a:pPr marL="742950" indent="-514350" algn="just">
              <a:buFont typeface="Arial" pitchFamily="34" charset="0"/>
              <a:buChar char="•"/>
            </a:pPr>
            <a:endParaRPr lang="cs-CZ" dirty="0"/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85728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Druhy akcií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214422"/>
            <a:ext cx="8786842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42950" indent="-514350" algn="just">
              <a:buFont typeface="Arial" pitchFamily="34" charset="0"/>
              <a:buChar char="•"/>
            </a:pPr>
            <a:r>
              <a:rPr lang="cs-CZ" dirty="0"/>
              <a:t>Odchylka od zákonné úpravy – vždy zvláštní druh akcie?</a:t>
            </a:r>
          </a:p>
          <a:p>
            <a:pPr marL="742950" lvl="0" indent="-514350" algn="just">
              <a:buFont typeface="Arial" pitchFamily="34" charset="0"/>
              <a:buChar char="•"/>
            </a:pPr>
            <a:r>
              <a:rPr lang="cs-CZ" dirty="0"/>
              <a:t>Změna druhu – účinná zápisem do </a:t>
            </a:r>
            <a:r>
              <a:rPr lang="cs-CZ" dirty="0" err="1"/>
              <a:t>or</a:t>
            </a:r>
            <a:r>
              <a:rPr lang="cs-CZ" dirty="0"/>
              <a:t> (§ 431 odst. 1 z. o. k.)</a:t>
            </a:r>
          </a:p>
          <a:p>
            <a:pPr marL="742950" lvl="0" indent="-514350" algn="just">
              <a:buFont typeface="Arial" pitchFamily="34" charset="0"/>
              <a:buChar char="•"/>
            </a:pPr>
            <a:r>
              <a:rPr lang="cs-CZ" dirty="0"/>
              <a:t>§ 171 odst. 1 písm. a) 2/3 většina všech+ § 417 odst. 2 z. o. k. 2/3 většina přítomných akcionářů měněného druhu</a:t>
            </a:r>
          </a:p>
          <a:p>
            <a:pPr marL="742950" lvl="0" indent="-514350" algn="just">
              <a:buFont typeface="Arial" pitchFamily="34" charset="0"/>
              <a:buChar char="•"/>
            </a:pPr>
            <a:endParaRPr lang="cs-CZ" dirty="0"/>
          </a:p>
          <a:p>
            <a:pPr marL="742950" indent="-514350" algn="just">
              <a:buFont typeface="Arial" pitchFamily="34" charset="0"/>
              <a:buChar char="•"/>
            </a:pPr>
            <a:endParaRPr lang="cs-CZ" dirty="0"/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55576" y="0"/>
            <a:ext cx="6995636" cy="12687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Druhy akcií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24744"/>
            <a:ext cx="9144000" cy="57332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b="1" dirty="0"/>
              <a:t>1. Kmenové akcie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Obecná práva akcionáře, kterými jsou zejména:</a:t>
            </a:r>
          </a:p>
          <a:p>
            <a:pPr marL="457200" lvl="0" indent="-228600" algn="just">
              <a:buNone/>
            </a:pPr>
            <a:r>
              <a:rPr lang="cs-CZ" dirty="0"/>
              <a:t>1. Řízení (účast a hlasování na </a:t>
            </a:r>
            <a:r>
              <a:rPr lang="cs-CZ" dirty="0" err="1"/>
              <a:t>vh</a:t>
            </a:r>
            <a:r>
              <a:rPr lang="cs-CZ" dirty="0"/>
              <a:t>, právo na vysvětlení, právo podávat návrhy a protinávrhy)</a:t>
            </a:r>
          </a:p>
          <a:p>
            <a:pPr marL="457200" lvl="0" indent="-228600" algn="just">
              <a:buNone/>
            </a:pPr>
            <a:r>
              <a:rPr lang="cs-CZ" dirty="0"/>
              <a:t>2. Právo na podíl na zisku</a:t>
            </a:r>
          </a:p>
          <a:p>
            <a:pPr marL="457200" lvl="0" indent="-228600" algn="just">
              <a:buNone/>
            </a:pPr>
            <a:r>
              <a:rPr lang="cs-CZ" dirty="0"/>
              <a:t>3. A na likvidačním zůstatku při zrušení s likvidací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dirty="0"/>
              <a:t>Práva podle podílu na základním kapitálu společnosti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b="1" dirty="0"/>
              <a:t>Práva kvalifikovaných akcionářů – podílí se na </a:t>
            </a:r>
            <a:r>
              <a:rPr lang="cs-CZ" b="1" dirty="0" err="1"/>
              <a:t>zk</a:t>
            </a:r>
            <a:r>
              <a:rPr lang="cs-CZ" b="1" dirty="0"/>
              <a:t> stanoveným procentem (§ 365 a </a:t>
            </a:r>
            <a:r>
              <a:rPr lang="cs-CZ" b="1" dirty="0" err="1"/>
              <a:t>násl</a:t>
            </a:r>
            <a:r>
              <a:rPr lang="cs-CZ" b="1" dirty="0"/>
              <a:t>. z. o. k.), např. právo požádat představenstvo o svolání </a:t>
            </a:r>
            <a:r>
              <a:rPr lang="cs-CZ" b="1" dirty="0" err="1"/>
              <a:t>vh</a:t>
            </a:r>
            <a:r>
              <a:rPr lang="cs-CZ" b="1" dirty="0"/>
              <a:t>, akcionářská žaloba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55576" y="0"/>
            <a:ext cx="7139652" cy="12687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Druhy akcií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24744"/>
            <a:ext cx="9144000" cy="5376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b="1" dirty="0"/>
              <a:t>2. Akci se zvláštními právy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Akcie s rozdílným podílem na zisku nebo likvidačním zůstatku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Akcie s pevným podílem na zisku, likvidačním zůstatku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Akcie s podřízeným podílem na zisku nebo likvidačním zůstatku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Akcie s rozdílnou vahou hlasů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Prioritní akcie – zvlášť regulovaný druh  - přednostní právo týkající se podílu na zisku, bez hlasovacích práv (§ 278 odst. 2 z. o. k. – dispozitivní)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§ 279 z. o. k. – souhrn JH ≤ 90% ZK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55576" y="0"/>
            <a:ext cx="7139652" cy="134076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Druhy akcií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412776"/>
            <a:ext cx="9144000" cy="50880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Zvláštní práva: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Modifikované právo upravené zákonem </a:t>
            </a:r>
            <a:r>
              <a:rPr lang="cs-CZ" sz="2000" dirty="0"/>
              <a:t>(např. pevný podíl na zisku) či </a:t>
            </a:r>
            <a:r>
              <a:rPr lang="cs-CZ" sz="2000" b="1" dirty="0"/>
              <a:t>právo zákonem neupravené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Vytváření: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1. Modifikace </a:t>
            </a:r>
            <a:r>
              <a:rPr lang="cs-CZ" sz="2000" b="1" dirty="0" err="1"/>
              <a:t>PaPO</a:t>
            </a:r>
            <a:r>
              <a:rPr lang="cs-CZ" sz="2000" b="1" dirty="0"/>
              <a:t> </a:t>
            </a:r>
            <a:r>
              <a:rPr lang="cs-CZ" sz="2000" dirty="0"/>
              <a:t>(pevné, podřízené podíly, hlasovací právo, různé omezení převoditelnosti)</a:t>
            </a:r>
            <a:endParaRPr lang="cs-CZ" sz="2000" b="1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2. Přidávání dalších práv </a:t>
            </a:r>
            <a:r>
              <a:rPr lang="cs-CZ" sz="2000" dirty="0"/>
              <a:t>– měla by souviset s účastí ve společnosti (§ 31 z. o. k.), „parkovací akcie“ (</a:t>
            </a:r>
            <a:r>
              <a:rPr lang="cs-CZ" sz="2000" dirty="0" err="1"/>
              <a:t>inominátní</a:t>
            </a:r>
            <a:r>
              <a:rPr lang="cs-CZ" sz="2000" dirty="0"/>
              <a:t> </a:t>
            </a:r>
            <a:r>
              <a:rPr lang="cs-CZ" sz="2000" dirty="0" err="1"/>
              <a:t>cp</a:t>
            </a:r>
            <a:r>
              <a:rPr lang="cs-CZ" sz="2000" dirty="0"/>
              <a:t> či zaměstnanecký </a:t>
            </a:r>
            <a:r>
              <a:rPr lang="cs-CZ" sz="2000" dirty="0" err="1"/>
              <a:t>benefit</a:t>
            </a:r>
            <a:r>
              <a:rPr lang="cs-CZ" sz="2000" dirty="0"/>
              <a:t>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Limity: </a:t>
            </a:r>
            <a:r>
              <a:rPr lang="cs-CZ" sz="2000" dirty="0"/>
              <a:t>§ 212 odst. 1 věta druhá o. z., kogentní pravidla, nelze úrokové akcie</a:t>
            </a:r>
          </a:p>
          <a:p>
            <a:pPr marL="457200" indent="-228600" algn="just">
              <a:buFont typeface="Arial" pitchFamily="34" charset="0"/>
              <a:buChar char="•"/>
            </a:pPr>
            <a:r>
              <a:rPr lang="cs-CZ" sz="2000" dirty="0"/>
              <a:t>zda narušuje postavení osob (§ 1 odst. 2 o. z. – </a:t>
            </a:r>
            <a:r>
              <a:rPr lang="cs-CZ" sz="2000" dirty="0" err="1"/>
              <a:t>statusová</a:t>
            </a:r>
            <a:r>
              <a:rPr lang="cs-CZ" sz="2000" dirty="0"/>
              <a:t> otázka – kogentní)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b="1" dirty="0"/>
              <a:t>Odebírání </a:t>
            </a:r>
            <a:r>
              <a:rPr lang="cs-CZ" sz="2000" b="1" dirty="0" err="1"/>
              <a:t>PaPO</a:t>
            </a:r>
            <a:r>
              <a:rPr lang="cs-CZ" sz="2000" b="1" dirty="0"/>
              <a:t>?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0" y="285728"/>
            <a:ext cx="91440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Samostatně převoditelná práva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214422"/>
            <a:ext cx="8786842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p. celistvosti akcie nalomen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err="1"/>
              <a:t>Spp</a:t>
            </a:r>
            <a:r>
              <a:rPr lang="cs-CZ" sz="2400" dirty="0"/>
              <a:t> – převádí se smlouvou o postoupení pohledávky (§ 283 z. o. k.)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err="1"/>
              <a:t>Spp</a:t>
            </a:r>
            <a:r>
              <a:rPr lang="cs-CZ" sz="2400" dirty="0"/>
              <a:t> (§ 281 odst. 2 z. o. k.)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sz="2400" b="1" dirty="0"/>
              <a:t>1. Právo na vyplacení podílu na zisku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sz="2400" b="1" dirty="0"/>
              <a:t>2. </a:t>
            </a:r>
            <a:r>
              <a:rPr lang="cs-CZ" sz="2400" b="1" dirty="0" err="1"/>
              <a:t>Pp</a:t>
            </a:r>
            <a:r>
              <a:rPr lang="cs-CZ" sz="2400" b="1" dirty="0"/>
              <a:t> na upisování akcií a vyměnitelných a prioritních dluhopisů</a:t>
            </a:r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Vztahují se na ně obdobně podmínky omezení převodu jako na akcii (ale jen ve 1:1)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sz="2400" b="1" dirty="0"/>
              <a:t>3. Právo na podíl na LZ</a:t>
            </a:r>
          </a:p>
          <a:p>
            <a:pPr marL="742950" lvl="0" indent="-514350" algn="just" rtl="0">
              <a:spcBef>
                <a:spcPts val="0"/>
              </a:spcBef>
              <a:buNone/>
            </a:pPr>
            <a:r>
              <a:rPr lang="cs-CZ" sz="2400" b="1" dirty="0"/>
              <a:t>4. Jiná majetková práva určená stanovami (u zvláštních akcií)</a:t>
            </a:r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Zákaz samostatného převádění </a:t>
            </a:r>
            <a:r>
              <a:rPr lang="cs-CZ" sz="2400" dirty="0" err="1"/>
              <a:t>hp</a:t>
            </a:r>
            <a:r>
              <a:rPr lang="cs-CZ" sz="2400" dirty="0"/>
              <a:t> (§ 281 odst. 4 z. o. k.)</a:t>
            </a:r>
          </a:p>
          <a:p>
            <a:pPr marL="742950" lvl="0" indent="-51435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sz="2400" dirty="0"/>
          </a:p>
          <a:p>
            <a:pPr marL="571500" indent="-342900" algn="just"/>
            <a:r>
              <a:rPr lang="cs-CZ" sz="2400" dirty="0"/>
              <a:t>Jakým okamžikem se práva stávají samostatně převoditelná?</a:t>
            </a:r>
          </a:p>
          <a:p>
            <a:pPr marL="571500" indent="-342900" algn="just"/>
            <a:endParaRPr lang="cs-CZ" sz="2500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Účastnické cenné papíry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142908" y="928670"/>
            <a:ext cx="8643998" cy="42290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§ 245 z. o. k.: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Cenné papíry vydané společností, se kterými je spojen podíl na </a:t>
            </a:r>
            <a:r>
              <a:rPr lang="cs-CZ" dirty="0" err="1"/>
              <a:t>zk</a:t>
            </a:r>
            <a:r>
              <a:rPr lang="cs-CZ" dirty="0"/>
              <a:t> nebo </a:t>
            </a:r>
            <a:r>
              <a:rPr lang="cs-CZ" dirty="0" err="1"/>
              <a:t>hp</a:t>
            </a:r>
            <a:r>
              <a:rPr lang="cs-CZ" dirty="0"/>
              <a:t> nebo právo takové cenné papíry získat.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Jedná se o: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Akcie, zatímní listy, vyměnitelné a prioritní dluhopisy, opční listy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95536" y="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>
                <a:solidFill>
                  <a:schemeClr val="accent5"/>
                </a:solidFill>
              </a:rPr>
              <a:t>Zatímní list</a:t>
            </a:r>
            <a:endParaRPr lang="en" sz="5000" dirty="0">
              <a:solidFill>
                <a:schemeClr val="accent5"/>
              </a:solidFill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180528" y="332656"/>
            <a:ext cx="9144000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Jeho vydání musí umožňovat stanovy (§ 285 odst. 1 z. o. k.)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Inkorporována </a:t>
            </a:r>
            <a:r>
              <a:rPr lang="cs-CZ" dirty="0" err="1"/>
              <a:t>PaPO</a:t>
            </a:r>
            <a:r>
              <a:rPr lang="cs-CZ" dirty="0"/>
              <a:t> spojená s nesplacenými akciemi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Po úpisu před splacením vydán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Pouze jako </a:t>
            </a:r>
            <a:r>
              <a:rPr lang="cs-CZ" dirty="0" err="1"/>
              <a:t>cp</a:t>
            </a:r>
            <a:r>
              <a:rPr lang="cs-CZ" dirty="0"/>
              <a:t> </a:t>
            </a:r>
            <a:r>
              <a:rPr lang="cs-CZ"/>
              <a:t>na řad</a:t>
            </a:r>
            <a:endParaRPr lang="cs-CZ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Obecně se použijí ustanovení </a:t>
            </a:r>
            <a:r>
              <a:rPr lang="cs-CZ" dirty="0" err="1"/>
              <a:t>zoku</a:t>
            </a:r>
            <a:r>
              <a:rPr lang="cs-CZ" dirty="0"/>
              <a:t> o akciích, ledaže to vylučuje jeho povaha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Povinnost zaplatit zbývající část emisního kursu, jinak se dostává do prodlení (úroky, </a:t>
            </a:r>
            <a:r>
              <a:rPr lang="cs-CZ" dirty="0" err="1"/>
              <a:t>kaduční</a:t>
            </a:r>
            <a:r>
              <a:rPr lang="cs-CZ" dirty="0"/>
              <a:t> řízení, nevykonává </a:t>
            </a:r>
            <a:r>
              <a:rPr lang="cs-CZ" dirty="0" err="1"/>
              <a:t>hp</a:t>
            </a:r>
            <a:r>
              <a:rPr lang="cs-CZ" dirty="0"/>
              <a:t>).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Lze převést, převodce ručí za dluhy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Nejedná se o zastupitelný CP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51520" y="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>
                <a:solidFill>
                  <a:schemeClr val="accent6"/>
                </a:solidFill>
              </a:rPr>
              <a:t>Opční list</a:t>
            </a:r>
            <a:endParaRPr lang="en" sz="5000" dirty="0">
              <a:solidFill>
                <a:schemeClr val="accent6"/>
              </a:solidFill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252536" y="620688"/>
            <a:ext cx="9396536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b="1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CP vydaný akciovou společností k uplatnění přednostního práva (§ 295 odst. 1 z. o. k.)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pouze CP na doručitele, jako zaknihovaný CP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Ochrana akcionáře při změnách velikosti jeho podílu na </a:t>
            </a:r>
            <a:r>
              <a:rPr lang="cs-CZ" dirty="0" err="1"/>
              <a:t>zk</a:t>
            </a:r>
            <a:r>
              <a:rPr lang="cs-CZ" dirty="0"/>
              <a:t> při zvyšování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Inkorporováno přednostní právo na:</a:t>
            </a:r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Upsání akcií peněžitými vklady při zvyšování </a:t>
            </a:r>
            <a:r>
              <a:rPr lang="cs-CZ" dirty="0" err="1"/>
              <a:t>zk</a:t>
            </a:r>
            <a:endParaRPr lang="cs-CZ" dirty="0"/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Upsání akcií vlastníkem prioritního dluhopisu</a:t>
            </a:r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Získání vyměnitelných a </a:t>
            </a:r>
            <a:r>
              <a:rPr lang="cs-CZ" dirty="0" err="1"/>
              <a:t>prioritnch</a:t>
            </a:r>
            <a:r>
              <a:rPr lang="cs-CZ" dirty="0"/>
              <a:t> dluhopisů</a:t>
            </a:r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Odkoupení akcií od obchodníka s </a:t>
            </a:r>
            <a:r>
              <a:rPr lang="cs-CZ" dirty="0" err="1"/>
              <a:t>cp</a:t>
            </a:r>
            <a:endParaRPr lang="cs-CZ" dirty="0"/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r>
              <a:rPr lang="cs-CZ" dirty="0"/>
              <a:t>Odkoupení vyměnitelných a prioritních dluhopisů od </a:t>
            </a:r>
            <a:r>
              <a:rPr lang="cs-CZ" dirty="0" err="1"/>
              <a:t>ocp</a:t>
            </a:r>
            <a:endParaRPr lang="cs-CZ" dirty="0"/>
          </a:p>
          <a:p>
            <a:pPr marL="742950" lvl="0" indent="-514350" algn="just" rtl="0">
              <a:spcBef>
                <a:spcPts val="0"/>
              </a:spcBef>
              <a:buAutoNum type="arabicPeriod"/>
            </a:pPr>
            <a:endParaRPr lang="cs-CZ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Shape 99"/>
          <p:cNvSpPr txBox="1">
            <a:spLocks/>
          </p:cNvSpPr>
          <p:nvPr/>
        </p:nvSpPr>
        <p:spPr>
          <a:xfrm>
            <a:off x="152400" y="1009632"/>
            <a:ext cx="8786842" cy="56435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ct val="100000"/>
              <a:tabLst/>
              <a:defRPr/>
            </a:pPr>
            <a:endParaRPr kumimoji="0" lang="cs-CZ" sz="3000" b="1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cs-CZ" sz="3000" b="1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cs-CZ" sz="3000" b="1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0" y="-315416"/>
            <a:ext cx="9618862" cy="139402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4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Vyměnitelné a prioritní dluhopisy</a:t>
            </a:r>
            <a:endParaRPr lang="en" sz="4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857232"/>
            <a:ext cx="8786842" cy="56435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None/>
            </a:pPr>
            <a:r>
              <a:rPr lang="cs-CZ" b="1" dirty="0"/>
              <a:t>Vyměnitelný: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Neboli konvertibilní dluhopis (§ 33 odst. 1 </a:t>
            </a:r>
            <a:r>
              <a:rPr lang="cs-CZ" dirty="0" err="1"/>
              <a:t>DhZ</a:t>
            </a:r>
            <a:r>
              <a:rPr lang="cs-CZ" dirty="0"/>
              <a:t>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Je s ním spojeno výměnné právo na jiný dluhopis(y), akcii(e) (i již vydané)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Vyplatí se až při tržní hodnota podkladového aktiva bude převyšovat jmenovitou hodnotu dluhopisu</a:t>
            </a:r>
          </a:p>
          <a:p>
            <a:pPr marL="457200" lvl="0" indent="-228600" algn="just" rtl="0">
              <a:spcBef>
                <a:spcPts val="0"/>
              </a:spcBef>
              <a:buNone/>
            </a:pPr>
            <a:r>
              <a:rPr lang="cs-CZ" b="1" dirty="0"/>
              <a:t>Prioritní: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§ 33 odst. 2 </a:t>
            </a:r>
            <a:r>
              <a:rPr lang="cs-CZ" dirty="0" err="1"/>
              <a:t>DhZ</a:t>
            </a:r>
            <a:endParaRPr lang="cs-CZ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Právo na splacení, vyplacení výnosu, </a:t>
            </a:r>
            <a:r>
              <a:rPr lang="cs-CZ" b="1" dirty="0"/>
              <a:t>přednostní upisování akcií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Stanovy + </a:t>
            </a:r>
            <a:r>
              <a:rPr lang="cs-CZ" dirty="0" err="1"/>
              <a:t>vh</a:t>
            </a:r>
            <a:r>
              <a:rPr lang="cs-CZ" dirty="0"/>
              <a:t> (§ 286 odst. 1 z. o. k.)</a:t>
            </a:r>
          </a:p>
          <a:p>
            <a:pPr marL="228600" lvl="0" algn="just" rtl="0">
              <a:spcBef>
                <a:spcPts val="0"/>
              </a:spcBef>
              <a:buNone/>
            </a:pPr>
            <a:endParaRPr lang="cs-CZ" sz="1800" dirty="0"/>
          </a:p>
          <a:p>
            <a:pPr marL="228600" lvl="0" algn="just" rtl="0">
              <a:spcBef>
                <a:spcPts val="0"/>
              </a:spcBef>
              <a:buNone/>
            </a:pPr>
            <a:r>
              <a:rPr lang="cs-CZ" dirty="0"/>
              <a:t>Prioritní x Vyměnitelné – jaký je rozdíl?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142908" y="928670"/>
            <a:ext cx="8643998" cy="42290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Cenný papír (zaknihovaný „cenný papír“), do nějž je inkorporován podíl akcionáře na akciové společnosti (§ 256 odst. 1 z. o. k.)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b="1" dirty="0"/>
              <a:t>§ 256 z. o. k. – práva akcionáře podílet se na:</a:t>
            </a:r>
          </a:p>
          <a:p>
            <a:pPr marL="457200" lvl="0" indent="-228600" algn="just">
              <a:buNone/>
            </a:pPr>
            <a:r>
              <a:rPr lang="cs-CZ" b="1" dirty="0"/>
              <a:t>1. řízení</a:t>
            </a:r>
          </a:p>
          <a:p>
            <a:pPr marL="457200" lvl="0" indent="-228600" algn="just">
              <a:buNone/>
            </a:pPr>
            <a:r>
              <a:rPr lang="cs-CZ" b="1" dirty="0"/>
              <a:t>2. zisku</a:t>
            </a:r>
          </a:p>
          <a:p>
            <a:pPr marL="457200" lvl="0" indent="-228600" algn="just">
              <a:buNone/>
            </a:pPr>
            <a:r>
              <a:rPr lang="cs-CZ" b="1" dirty="0"/>
              <a:t>3. likvidačním zůstatku při zrušení s likvidací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dirty="0"/>
              <a:t>Další konkrétní práva: stanovy, zákon</a:t>
            </a:r>
          </a:p>
          <a:p>
            <a:pPr marL="228600" lvl="0" rtl="0">
              <a:spcBef>
                <a:spcPts val="0"/>
              </a:spcBef>
              <a:buNone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Cenný papír účastnický, deklaratorní, soukromý, zastupitelný, cirkulační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108520" y="928670"/>
            <a:ext cx="8609610" cy="57150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Náležitosti akcie (§ 259 z. o. k.)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A) označení, že jde o akcii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B) jednoznačnou identifikaci společnosti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C) jmenovitá hodnota (u kusových </a:t>
            </a:r>
            <a:r>
              <a:rPr lang="cs-CZ" sz="2600" dirty="0" err="1"/>
              <a:t>výsl</a:t>
            </a:r>
            <a:r>
              <a:rPr lang="cs-CZ" sz="2600" dirty="0"/>
              <a:t>., že jsou kusové)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D) forma akcie (ledaže ZCP)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E) u akcií na jméno identifikace akcionáře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F) údaje o druhu s odkazem na stanovy (ne u kmenové)</a:t>
            </a:r>
          </a:p>
          <a:p>
            <a:pPr marL="457200" lvl="0" indent="-228600" algn="just" rtl="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+ § 260 z. o. k.</a:t>
            </a:r>
          </a:p>
          <a:p>
            <a:pPr marL="457200" lvl="0" indent="-228600" algn="just"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G) číselné označení</a:t>
            </a:r>
          </a:p>
          <a:p>
            <a:pPr marL="457200" lvl="0" indent="-228600" algn="just">
              <a:spcAft>
                <a:spcPts val="300"/>
              </a:spcAft>
              <a:buFont typeface="Arial" pitchFamily="34" charset="0"/>
              <a:buChar char="•"/>
            </a:pPr>
            <a:r>
              <a:rPr lang="cs-CZ" sz="2600" dirty="0"/>
              <a:t>H)podpis člena nebo členů představenstva (může být nahrazen jeho otiskem, pokud jsou na listině použity ochranné prvky)</a:t>
            </a:r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85786" y="214290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96752"/>
            <a:ext cx="8501090" cy="42290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None/>
            </a:pPr>
            <a:r>
              <a:rPr lang="cs-CZ" b="1" u="sng" dirty="0"/>
              <a:t>Klasifikace - podoba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/>
              <a:t>Zaknihovaná  - není </a:t>
            </a:r>
            <a:r>
              <a:rPr lang="cs-CZ" sz="2000" dirty="0" err="1"/>
              <a:t>cp</a:t>
            </a:r>
            <a:r>
              <a:rPr lang="cs-CZ" sz="2000" dirty="0"/>
              <a:t> (použijí se ustanovení o </a:t>
            </a:r>
            <a:r>
              <a:rPr lang="cs-CZ" sz="2000" dirty="0" err="1"/>
              <a:t>cp</a:t>
            </a:r>
            <a:r>
              <a:rPr lang="cs-CZ" sz="2000" dirty="0"/>
              <a:t>, nevylučuje-li to povaha), u převodu není nutné předání – změna záznamu v databázi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/>
              <a:t>Listinná – je </a:t>
            </a:r>
            <a:r>
              <a:rPr lang="cs-CZ" sz="2000" dirty="0" err="1"/>
              <a:t>cp</a:t>
            </a:r>
            <a:r>
              <a:rPr lang="cs-CZ" sz="2000" dirty="0"/>
              <a:t>, předání, lze nahradit hromadnou listinou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sz="2000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/>
              <a:t>Imobilizované akcie - smlouva o hromadné úschově akcií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sz="2000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endParaRPr lang="cs-CZ" sz="2000" dirty="0"/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/>
              <a:t>Změna podoby nemá vliv na obsah práv zakotvených v akcii ani možnost tuto akcii převést (29 </a:t>
            </a:r>
            <a:r>
              <a:rPr lang="cs-CZ" sz="2000" dirty="0" err="1"/>
              <a:t>Cdo</a:t>
            </a:r>
            <a:r>
              <a:rPr lang="cs-CZ" sz="2000" dirty="0"/>
              <a:t> 1295/2010) – v poměrech </a:t>
            </a:r>
            <a:r>
              <a:rPr lang="cs-CZ" sz="2000" dirty="0" err="1"/>
              <a:t>pr</a:t>
            </a:r>
            <a:r>
              <a:rPr lang="cs-CZ" sz="2000" dirty="0"/>
              <a:t>. Úpravy účinné do 31.12.2013</a:t>
            </a:r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55576" y="0"/>
            <a:ext cx="7173282" cy="112474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24744"/>
            <a:ext cx="8501090" cy="40850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err="1"/>
              <a:t>Cp</a:t>
            </a:r>
            <a:r>
              <a:rPr lang="cs-CZ" sz="2000" dirty="0"/>
              <a:t> je věc v právním smyslu (§ 489 o. z.) </a:t>
            </a:r>
          </a:p>
          <a:p>
            <a:pPr marL="457200" lvl="0" indent="-228600" algn="just" rtl="0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/>
              <a:t>Deklaratorní cenný papír – práva akcionáře – vážou se na vznik společnosti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000" dirty="0"/>
              <a:t>Akcie se vydává splacením emisního kursu =&gt; </a:t>
            </a:r>
            <a:r>
              <a:rPr lang="cs-CZ" sz="2000" b="1" dirty="0"/>
              <a:t>NESPLACENÁ AKCIE </a:t>
            </a:r>
            <a:r>
              <a:rPr lang="cs-CZ" sz="2000" dirty="0"/>
              <a:t>(§ 256 odst. 2 z. o. k.) – není </a:t>
            </a:r>
            <a:r>
              <a:rPr lang="cs-CZ" sz="2000" dirty="0" err="1"/>
              <a:t>cp</a:t>
            </a:r>
            <a:r>
              <a:rPr lang="cs-CZ" sz="2000" dirty="0"/>
              <a:t>, převod postoupením smlouvy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000" dirty="0"/>
              <a:t>Lze ji vtělit do </a:t>
            </a:r>
            <a:r>
              <a:rPr lang="cs-CZ" sz="2000" b="1" dirty="0"/>
              <a:t>ZATÍMNÍHO LISTU – </a:t>
            </a:r>
            <a:r>
              <a:rPr lang="cs-CZ" sz="2000" dirty="0"/>
              <a:t>je </a:t>
            </a:r>
            <a:r>
              <a:rPr lang="cs-CZ" sz="2000" dirty="0" err="1"/>
              <a:t>cp</a:t>
            </a:r>
            <a:endParaRPr lang="cs-CZ" sz="2000" dirty="0"/>
          </a:p>
          <a:p>
            <a:pPr marL="457200" indent="-228600" algn="just">
              <a:buFont typeface="Arial" pitchFamily="34" charset="0"/>
              <a:buChar char="•"/>
            </a:pPr>
            <a:r>
              <a:rPr lang="cs-CZ" sz="2000" b="1" dirty="0"/>
              <a:t>NEVYDANÁ AKCIE</a:t>
            </a:r>
            <a:r>
              <a:rPr lang="cs-CZ" sz="2000" dirty="0"/>
              <a:t> – splacen EK, čeká se na vydání akcie, není CP</a:t>
            </a:r>
          </a:p>
          <a:p>
            <a:pPr marL="457200" indent="-228600" algn="just">
              <a:buFont typeface="Arial" pitchFamily="34" charset="0"/>
              <a:buChar char="•"/>
            </a:pPr>
            <a:endParaRPr lang="cs-CZ" sz="2000" dirty="0"/>
          </a:p>
          <a:p>
            <a:pPr marL="457200" indent="-228600" algn="just">
              <a:buFont typeface="Arial" pitchFamily="34" charset="0"/>
              <a:buChar char="•"/>
            </a:pPr>
            <a:r>
              <a:rPr lang="cs-CZ" sz="2000" dirty="0"/>
              <a:t>Převod nesplacené akcie a nevydané akcie? Postoupení smlouvy</a:t>
            </a:r>
          </a:p>
          <a:p>
            <a:pPr marL="457200" indent="-228600" algn="just">
              <a:buFont typeface="Arial" pitchFamily="34" charset="0"/>
              <a:buChar char="•"/>
            </a:pPr>
            <a:endParaRPr lang="cs-CZ" sz="2000" dirty="0"/>
          </a:p>
          <a:p>
            <a:pPr marL="457200" indent="-228600" algn="just">
              <a:buFont typeface="Arial" pitchFamily="34" charset="0"/>
              <a:buChar char="•"/>
            </a:pPr>
            <a:r>
              <a:rPr lang="cs-CZ" sz="2000" dirty="0"/>
              <a:t>Štěpení a spojování akcií – změna počtu a jmenovité hodnoty akcií</a:t>
            </a:r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83568" y="0"/>
            <a:ext cx="7245290" cy="11967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96752"/>
            <a:ext cx="8501090" cy="401306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buNone/>
            </a:pPr>
            <a:r>
              <a:rPr lang="cs-CZ" sz="2000" dirty="0"/>
              <a:t>ROZHODNÝ DEN (§ 284 z. o. k.) = právo spojené s cenným papírem, může vykonávat pouze ta osoba, která je oprávněna vykonávat právo k určitému dni stanovenému </a:t>
            </a:r>
            <a:r>
              <a:rPr lang="cs-CZ" sz="2000" dirty="0" err="1"/>
              <a:t>zok</a:t>
            </a:r>
            <a:r>
              <a:rPr lang="cs-CZ" sz="2000" dirty="0"/>
              <a:t>, stanovami nebo </a:t>
            </a:r>
            <a:r>
              <a:rPr lang="cs-CZ" sz="2000" dirty="0" err="1"/>
              <a:t>uvh</a:t>
            </a:r>
            <a:endParaRPr lang="cs-CZ" sz="2000" dirty="0"/>
          </a:p>
          <a:p>
            <a:pPr marL="457200" indent="-228600">
              <a:buNone/>
            </a:pPr>
            <a:r>
              <a:rPr lang="cs-CZ" sz="2000" dirty="0"/>
              <a:t>Dvě pravidla:</a:t>
            </a:r>
          </a:p>
          <a:p>
            <a:pPr marL="685800" indent="-457200">
              <a:buAutoNum type="arabicPeriod"/>
            </a:pPr>
            <a:r>
              <a:rPr lang="cs-CZ" sz="2000" dirty="0"/>
              <a:t>Akcie na jméno – osoba zapsaná do seznamu akcionářů k rozhodnému dni, či evidence v </a:t>
            </a:r>
            <a:r>
              <a:rPr lang="cs-CZ" sz="2000" dirty="0" err="1"/>
              <a:t>zcp</a:t>
            </a:r>
            <a:endParaRPr lang="cs-CZ" sz="2000" dirty="0"/>
          </a:p>
          <a:p>
            <a:pPr marL="685800" indent="-457200">
              <a:buAutoNum type="arabicPeriod"/>
            </a:pPr>
            <a:r>
              <a:rPr lang="cs-CZ" sz="2000" dirty="0"/>
              <a:t>Akcie na majitele – vyvratitelná domněnka, že oprávněnou osobu je ten, kdo doloží vlastnické právo</a:t>
            </a:r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83568" y="0"/>
            <a:ext cx="7245290" cy="112474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124744"/>
            <a:ext cx="8501090" cy="57332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buFont typeface="Arial" pitchFamily="34" charset="0"/>
              <a:buChar char="•"/>
            </a:pPr>
            <a:r>
              <a:rPr lang="cs-CZ" b="1" dirty="0"/>
              <a:t>Emisní kurs = jmenovitá hodnota + emisní ážio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Jmenovitá hodnota akcie = částka, kterou se podílí akcionář na základním kapitálu</a:t>
            </a:r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500" dirty="0"/>
              <a:t>Kusové akcie (§ 257 z. o. k.) – jh stejný podíl na každou akcii, nemají jh – účetní hodnota</a:t>
            </a:r>
          </a:p>
          <a:p>
            <a:pPr marL="457200" indent="-228600">
              <a:buFont typeface="Arial" pitchFamily="34" charset="0"/>
              <a:buChar char="•"/>
            </a:pPr>
            <a:endParaRPr lang="cs-CZ" sz="2500" dirty="0"/>
          </a:p>
          <a:p>
            <a:pPr marL="457200" indent="-228600">
              <a:buFont typeface="Arial" pitchFamily="34" charset="0"/>
              <a:buChar char="•"/>
            </a:pPr>
            <a:r>
              <a:rPr lang="cs-CZ" sz="2500" b="1" dirty="0"/>
              <a:t>Zákon č. 256/2004 Sb., o podnikání na kapitálovém trhu </a:t>
            </a:r>
            <a:r>
              <a:rPr lang="cs-CZ" sz="2500" dirty="0"/>
              <a:t> - podmínky přijetí k obchodování na regulovaném trhu, kótovaný cenný papír, § 32 – prospekt CP, povinnosti – zejména informační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cs-CZ" sz="2500" b="1" dirty="0"/>
              <a:t>Regulované trhy: </a:t>
            </a:r>
            <a:r>
              <a:rPr lang="cs-CZ" sz="2800" dirty="0"/>
              <a:t>RM-SYSTÉM, Burza cenných papírů Praha, a.s.</a:t>
            </a:r>
          </a:p>
          <a:p>
            <a:pPr marL="457200" indent="-228600">
              <a:buFont typeface="Arial" pitchFamily="34" charset="0"/>
              <a:buChar char="•"/>
            </a:pPr>
            <a:endParaRPr lang="cs-CZ" sz="2500" b="1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539552" y="0"/>
            <a:ext cx="7389306" cy="112474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sz="5000" dirty="0"/>
              <a:t>Akcie</a:t>
            </a:r>
            <a:endParaRPr lang="en" sz="5000"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-252536" y="1124744"/>
            <a:ext cx="9144000" cy="57332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 algn="just">
              <a:buFont typeface="Arial" pitchFamily="34" charset="0"/>
              <a:buChar char="•"/>
            </a:pPr>
            <a:r>
              <a:rPr lang="cs-CZ" sz="2000" b="1" dirty="0"/>
              <a:t>rozsudek Nejvyššího soudu ze dne 26. července 2017, </a:t>
            </a:r>
            <a:r>
              <a:rPr lang="cs-CZ" sz="2000" b="1" dirty="0" err="1"/>
              <a:t>sp</a:t>
            </a:r>
            <a:r>
              <a:rPr lang="cs-CZ" sz="2000" b="1" dirty="0"/>
              <a:t>. zn. 29 </a:t>
            </a:r>
            <a:r>
              <a:rPr lang="cs-CZ" sz="2000" b="1" dirty="0" err="1"/>
              <a:t>Cdo</a:t>
            </a:r>
            <a:r>
              <a:rPr lang="cs-CZ" sz="2000" b="1" dirty="0"/>
              <a:t> 4137/2015</a:t>
            </a:r>
            <a:endParaRPr lang="cs-CZ" sz="2500" b="1" dirty="0"/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2000" dirty="0"/>
              <a:t>Prodejem akcií na evropském regulovaném trhu za tržní cenu (za cenu, za kterou se aktuálně obchodují na tomto trhu), byť je tato „realizační“ cena nižší než cena, za kterou obchodník s cennými papíry akcie pro zákazníka v minulosti pořídil, nevzniká zákazníku skutečná škoda ve výši rozdílu mezi „pořizovací“ a „realizační“ cenou.</a:t>
            </a:r>
          </a:p>
          <a:p>
            <a:pPr marL="457200" lvl="0" indent="-228600" algn="just">
              <a:buFont typeface="Arial" pitchFamily="34" charset="0"/>
              <a:buChar char="•"/>
            </a:pPr>
            <a:endParaRPr lang="cs-CZ" sz="2000" dirty="0"/>
          </a:p>
          <a:p>
            <a:pPr marL="457200" lvl="0" indent="-228600" algn="just">
              <a:buFont typeface="Arial" pitchFamily="34" charset="0"/>
              <a:buChar char="•"/>
            </a:pPr>
            <a:r>
              <a:rPr lang="cs-CZ" sz="1500" i="1" dirty="0"/>
              <a:t>žalobkyni nuceným prodejem skutečná škoda ve výši 350.799 Kč nevznikla. Před nuceným prodejem (16. února 2007</a:t>
            </a:r>
            <a:r>
              <a:rPr lang="cs-CZ" sz="1500" b="1" i="1" dirty="0"/>
              <a:t>) vlastnila 2.500 akcií emitovaných společností PEGAS NONWOVENS SA, jejichž hodnotu „určoval“ evropský regulovaný trh s cennými papíry, na němž se s těmito akciemi obchodovalo </a:t>
            </a:r>
            <a:r>
              <a:rPr lang="cs-CZ" sz="1500" i="1" dirty="0"/>
              <a:t>(Burza cenných papírů Praha, a. s.), a současně jí svědčil závazek vrátit peněžní prostředky poskytnuté dovolatelem či třetí osobou na jejich koupi (spolu s úroky či jinou odměnou). Hodnotu jejího majetku tedy bylo možno vyjádřit jako rozdíl mezi cenou akcií a závazky ze smlouvy o úvěru (a dalšími závazky plynoucími z </a:t>
            </a:r>
            <a:r>
              <a:rPr lang="cs-CZ" sz="1500" i="1" dirty="0" err="1"/>
              <a:t>komisionářské</a:t>
            </a:r>
            <a:r>
              <a:rPr lang="cs-CZ" sz="1500" i="1" dirty="0"/>
              <a:t> smlouvy). Po nuceném prodeji akcií (dne 16. února 2007) za tržní cenu (za cenu „panující“ na regulovaném trhu s cennými papíry) a vypořádání závazků z úvěrové smlouvy a z </a:t>
            </a:r>
            <a:r>
              <a:rPr lang="cs-CZ" sz="1500" i="1" dirty="0" err="1"/>
              <a:t>komisionářské</a:t>
            </a:r>
            <a:r>
              <a:rPr lang="cs-CZ" sz="1500" i="1" dirty="0"/>
              <a:t> smlouvy se tato hodnota nezměnila. </a:t>
            </a:r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  <a:p>
            <a:pPr marL="457200" lvl="0" indent="-228600" rtl="0">
              <a:spcBef>
                <a:spcPts val="0"/>
              </a:spcBef>
              <a:buFont typeface="Arial" pitchFamily="34" charset="0"/>
              <a:buChar char="•"/>
            </a:pPr>
            <a:endParaRPr lang="cs-CZ"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1850</Words>
  <Application>Microsoft Office PowerPoint</Application>
  <PresentationFormat>Předvádění na obrazovce (4:3)</PresentationFormat>
  <Paragraphs>184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Yu Mincho Light</vt:lpstr>
      <vt:lpstr>Arial</vt:lpstr>
      <vt:lpstr>Roboto Slab</vt:lpstr>
      <vt:lpstr>Source Sans Pro</vt:lpstr>
      <vt:lpstr>Cordelia template</vt:lpstr>
      <vt:lpstr>Účastnické cenné papíry    Michal Antoš, 9. 11. 2018</vt:lpstr>
      <vt:lpstr>Účastnické cenné papíry</vt:lpstr>
      <vt:lpstr>Akcie</vt:lpstr>
      <vt:lpstr>Akcie</vt:lpstr>
      <vt:lpstr>Akcie</vt:lpstr>
      <vt:lpstr>Akcie</vt:lpstr>
      <vt:lpstr>Akcie</vt:lpstr>
      <vt:lpstr>Akcie</vt:lpstr>
      <vt:lpstr>Akcie</vt:lpstr>
      <vt:lpstr>Akcie</vt:lpstr>
      <vt:lpstr>Akcie na jméno</vt:lpstr>
      <vt:lpstr>Akcie na jméno</vt:lpstr>
      <vt:lpstr>Akcie na majitele</vt:lpstr>
      <vt:lpstr>Druhy akcií</vt:lpstr>
      <vt:lpstr>Druhy akcií</vt:lpstr>
      <vt:lpstr>Druhy akcií</vt:lpstr>
      <vt:lpstr>Druhy akcií</vt:lpstr>
      <vt:lpstr>Druhy akcií</vt:lpstr>
      <vt:lpstr>Samostatně převoditelná práva</vt:lpstr>
      <vt:lpstr>Zatímní list</vt:lpstr>
      <vt:lpstr>Opční list</vt:lpstr>
      <vt:lpstr>Vyměnitelné a prioritní dluhopisy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Kmenový list ve společnosti s ručením omezeným - neplatnost, důsledky na účastenství ve společnosti</dc:title>
  <dc:creator>Josef Kotásek</dc:creator>
  <cp:lastModifiedBy>Michal Antoš</cp:lastModifiedBy>
  <cp:revision>93</cp:revision>
  <dcterms:modified xsi:type="dcterms:W3CDTF">2018-12-05T20:48:01Z</dcterms:modified>
</cp:coreProperties>
</file>