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45"/>
  </p:notesMasterIdLst>
  <p:handoutMasterIdLst>
    <p:handoutMasterId r:id="rId46"/>
  </p:handoutMasterIdLst>
  <p:sldIdLst>
    <p:sldId id="256" r:id="rId2"/>
    <p:sldId id="419" r:id="rId3"/>
    <p:sldId id="467" r:id="rId4"/>
    <p:sldId id="466" r:id="rId5"/>
    <p:sldId id="444" r:id="rId6"/>
    <p:sldId id="476" r:id="rId7"/>
    <p:sldId id="475" r:id="rId8"/>
    <p:sldId id="477" r:id="rId9"/>
    <p:sldId id="478" r:id="rId10"/>
    <p:sldId id="479" r:id="rId11"/>
    <p:sldId id="480" r:id="rId12"/>
    <p:sldId id="481" r:id="rId13"/>
    <p:sldId id="482" r:id="rId14"/>
    <p:sldId id="483" r:id="rId15"/>
    <p:sldId id="484" r:id="rId16"/>
    <p:sldId id="485" r:id="rId17"/>
    <p:sldId id="490" r:id="rId18"/>
    <p:sldId id="493" r:id="rId19"/>
    <p:sldId id="486" r:id="rId20"/>
    <p:sldId id="494" r:id="rId21"/>
    <p:sldId id="488" r:id="rId22"/>
    <p:sldId id="489" r:id="rId23"/>
    <p:sldId id="470" r:id="rId24"/>
    <p:sldId id="471" r:id="rId25"/>
    <p:sldId id="472" r:id="rId26"/>
    <p:sldId id="447" r:id="rId27"/>
    <p:sldId id="448" r:id="rId28"/>
    <p:sldId id="449" r:id="rId29"/>
    <p:sldId id="450" r:id="rId30"/>
    <p:sldId id="456" r:id="rId31"/>
    <p:sldId id="451" r:id="rId32"/>
    <p:sldId id="473" r:id="rId33"/>
    <p:sldId id="495" r:id="rId34"/>
    <p:sldId id="474" r:id="rId35"/>
    <p:sldId id="454" r:id="rId36"/>
    <p:sldId id="455" r:id="rId37"/>
    <p:sldId id="459" r:id="rId38"/>
    <p:sldId id="462" r:id="rId39"/>
    <p:sldId id="463" r:id="rId40"/>
    <p:sldId id="464" r:id="rId41"/>
    <p:sldId id="465" r:id="rId42"/>
    <p:sldId id="491" r:id="rId43"/>
    <p:sldId id="492" r:id="rId4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08" d="100"/>
          <a:sy n="108" d="100"/>
        </p:scale>
        <p:origin x="1806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/>
              <a:t>Opravné řízení, 26.10.2018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Opravné řízení, 26.10.2018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Opravné řízení, 26.10.2018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Opravné řízení, 26.10.2018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Opravné řízení, 26.10.2018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Opravné řízení, 26.10.2018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Opravné řízení, 26.10.2018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Opravné řízení, 26.10.2018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Opravné řízení, 26.10.2018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Opravné řízení, 26.10.2018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Opravné řízení, 26.10.2018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/>
              <a:t>Opravné řízení, 26.10.2018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mailto:Marek.Frystak@law.muni.cz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Opravné řízení      </a:t>
            </a:r>
            <a:br>
              <a:rPr lang="cs-CZ" dirty="0"/>
            </a:br>
            <a:br>
              <a:rPr lang="cs-CZ" dirty="0"/>
            </a:br>
            <a:r>
              <a:rPr lang="cs-CZ" dirty="0"/>
              <a:t>Marek FRYŠTÁK</a:t>
            </a:r>
            <a:br>
              <a:rPr lang="cs-CZ" dirty="0"/>
            </a:br>
            <a:endParaRPr lang="cs-CZ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9A16905D-BD6F-4F13-BF41-24DD26BBD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1FCFE851-C897-4887-BF90-D0DA5EB30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/>
              <a:t>odvolání  (§ 246 TrŘ) </a:t>
            </a:r>
          </a:p>
          <a:p>
            <a:endParaRPr lang="cs-CZ" altLang="cs-CZ" sz="1800"/>
          </a:p>
          <a:p>
            <a:pPr lvl="1"/>
            <a:r>
              <a:rPr lang="cs-CZ" altLang="cs-CZ" sz="1600"/>
              <a:t>státní zástupce pro nesprávnost kteréhokoli výroku</a:t>
            </a:r>
          </a:p>
          <a:p>
            <a:pPr lvl="1"/>
            <a:endParaRPr lang="cs-CZ" altLang="cs-CZ" sz="1600"/>
          </a:p>
          <a:p>
            <a:pPr lvl="1"/>
            <a:r>
              <a:rPr lang="cs-CZ" altLang="cs-CZ" sz="1600"/>
              <a:t>obžalovaný pro nesprávnost výroku, který se ho přímo dotýká</a:t>
            </a:r>
          </a:p>
          <a:p>
            <a:pPr lvl="1"/>
            <a:endParaRPr lang="cs-CZ" altLang="cs-CZ" sz="1600"/>
          </a:p>
          <a:p>
            <a:pPr lvl="1"/>
            <a:r>
              <a:rPr lang="cs-CZ" altLang="cs-CZ" sz="1600"/>
              <a:t>zúčastněná osoba pro nesprávnost výroku o zabrání věci</a:t>
            </a:r>
          </a:p>
          <a:p>
            <a:pPr lvl="1" algn="just"/>
            <a:endParaRPr lang="cs-CZ" altLang="cs-CZ" sz="1600"/>
          </a:p>
          <a:p>
            <a:pPr lvl="1" algn="just"/>
            <a:r>
              <a:rPr lang="cs-CZ" altLang="cs-CZ" sz="1600"/>
              <a:t>poškozený, který uplatnil nárok na náhradu škody nebo nemajetkové újmy nebo na vydání bezdůvodného obohacení, pro nesprávnost výroku o náhradě škody nebo nemajetkové újmy v penězích nebo o vydání bezdůvodného obohacení</a:t>
            </a:r>
          </a:p>
          <a:p>
            <a:pPr algn="just">
              <a:buFont typeface="Wingdings" panose="05000000000000000000" pitchFamily="2" charset="2"/>
              <a:buNone/>
            </a:pPr>
            <a:br>
              <a:rPr lang="cs-CZ" altLang="cs-CZ" sz="1800"/>
            </a:br>
            <a:endParaRPr lang="cs-CZ" altLang="cs-CZ" sz="180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7B2C96F-9325-4017-84E4-E170E9C147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26.10.2018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9DEDE9C-28F5-4D22-A6E2-614E6B20E1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7A13686-4810-4ADF-8763-3B91579EC5B3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10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B3524CAE-40DB-4B6B-9A4F-6CA8301BC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4339" name="Zástupný symbol pro obsah 2">
            <a:extLst>
              <a:ext uri="{FF2B5EF4-FFF2-40B4-BE49-F238E27FC236}">
                <a16:creationId xmlns:a16="http://schemas.microsoft.com/office/drawing/2014/main" id="{12BDA467-B8C4-4149-B0F3-ECA8E6BD9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v neprospěch obžalovaného jen státní zástupce </a:t>
            </a:r>
          </a:p>
          <a:p>
            <a:pPr lvl="1" algn="just"/>
            <a:endParaRPr lang="cs-CZ" alt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poškozený tehdy, pokud jde o povinnost k náhradě škody nebo nemajetkové újmy v penězích nebo k vydání bezdůvodného obohacení  a jestliže řádně a včas  uplatnil nárok na náhradu škody nebo nemajetkové újmy nebo na vydání bezdůvodného obohacení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ve prospěch obžalovaného sám obžalovaný, státní zástupce a příbuzní obžalovaného v pokolení přímém, jeho sourozenci, osvojitel, osvojenec, manžel, partner a druh; státní zástupce může tak učinit i proti vůli obžalovaného</a:t>
            </a:r>
          </a:p>
          <a:p>
            <a:pPr lvl="1" algn="just"/>
            <a:endParaRPr lang="cs-CZ" alt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je-li obžalovaný omezen na svéprávnosti, může i proti vůli obžalovaného za něho v jeho prospěch odvolání podat též jeho zákonný zástupce a jeho obhájce</a:t>
            </a:r>
          </a:p>
          <a:p>
            <a:pPr lvl="1" algn="just">
              <a:buFont typeface="Wingdings" panose="05000000000000000000" pitchFamily="2" charset="2"/>
              <a:buNone/>
            </a:pPr>
            <a:br>
              <a:rPr lang="cs-CZ" altLang="cs-CZ" sz="1600" dirty="0"/>
            </a:br>
            <a:endParaRPr lang="cs-CZ" altLang="cs-CZ" sz="16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4FE53D5-4737-4DE2-B344-9AC22D10FD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26.10.2018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89944E7-76F1-4174-BE39-3D83B6D964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9B7B480-96F4-4448-B950-0EE75350096D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11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FC225329-5DF1-4BA2-BC4F-66558DE64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E83CBCCE-1D21-48A4-922F-46BBAADC2F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z="1800"/>
          </a:p>
          <a:p>
            <a:r>
              <a:rPr lang="cs-CZ" altLang="cs-CZ" sz="1800"/>
              <a:t>odpor (§ 314g TrŘ) </a:t>
            </a:r>
          </a:p>
          <a:p>
            <a:endParaRPr lang="cs-CZ" altLang="cs-CZ" sz="1800"/>
          </a:p>
          <a:p>
            <a:pPr lvl="1"/>
            <a:r>
              <a:rPr lang="cs-CZ" altLang="cs-CZ" sz="1600"/>
              <a:t>obviněný </a:t>
            </a:r>
          </a:p>
          <a:p>
            <a:pPr lvl="1">
              <a:buFont typeface="Wingdings" panose="05000000000000000000" pitchFamily="2" charset="2"/>
              <a:buNone/>
            </a:pPr>
            <a:endParaRPr lang="cs-CZ" altLang="cs-CZ" sz="1600"/>
          </a:p>
          <a:p>
            <a:pPr lvl="1"/>
            <a:r>
              <a:rPr lang="cs-CZ" altLang="cs-CZ" sz="1600"/>
              <a:t>osoby, které jsou oprávněny podat v jeho prospěch odvolání </a:t>
            </a:r>
          </a:p>
          <a:p>
            <a:pPr lvl="1">
              <a:buFont typeface="Wingdings" panose="05000000000000000000" pitchFamily="2" charset="2"/>
              <a:buNone/>
            </a:pPr>
            <a:endParaRPr lang="cs-CZ" altLang="cs-CZ" sz="1600"/>
          </a:p>
          <a:p>
            <a:pPr lvl="1"/>
            <a:r>
              <a:rPr lang="cs-CZ" altLang="cs-CZ" sz="1600"/>
              <a:t>státní zástupce </a:t>
            </a:r>
          </a:p>
          <a:p>
            <a:pPr lvl="1"/>
            <a:endParaRPr lang="cs-CZ" altLang="cs-CZ" sz="160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776931F-C264-4E81-8BE7-A48DC38AC0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26.10.2018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4040793-C8E7-4797-8AC8-EADBB4676C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5046313-5AE5-4943-B8CD-36B2F3CE7C04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12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B174B539-9C5E-442A-85D0-3CC5C89D7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F1DB7DF9-BC8F-4FDA-8A3B-6DF600391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dirty="0"/>
              <a:t>dovolání (§ 265d </a:t>
            </a:r>
            <a:r>
              <a:rPr lang="cs-CZ" altLang="cs-CZ" sz="1800" dirty="0" err="1"/>
              <a:t>TrŘ</a:t>
            </a:r>
            <a:r>
              <a:rPr lang="cs-CZ" altLang="cs-CZ" sz="1800" dirty="0"/>
              <a:t>) </a:t>
            </a:r>
          </a:p>
          <a:p>
            <a:endParaRPr lang="cs-CZ" altLang="cs-CZ" sz="1800" dirty="0"/>
          </a:p>
          <a:p>
            <a:pPr lvl="1" algn="just"/>
            <a:r>
              <a:rPr lang="cs-CZ" altLang="cs-CZ" sz="1600" dirty="0"/>
              <a:t>nejvyšší státní zástupce na návrh krajského nebo vrchního státního zástupce anebo i bez takového návrhu pro nesprávnost kteréhokoli výroku rozhodnutí soudu </a:t>
            </a:r>
          </a:p>
          <a:p>
            <a:pPr algn="just"/>
            <a:endParaRPr lang="cs-CZ" altLang="cs-CZ" sz="18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ve prospěch i v neprospěch obviněného</a:t>
            </a:r>
          </a:p>
          <a:p>
            <a:pPr lvl="2" algn="just">
              <a:buFont typeface="Wingdings" panose="05000000000000000000" pitchFamily="2" charset="2"/>
              <a:buNone/>
            </a:pPr>
            <a:endParaRPr lang="cs-CZ" altLang="cs-CZ" sz="1400" dirty="0"/>
          </a:p>
          <a:p>
            <a:pPr lvl="1" algn="just"/>
            <a:r>
              <a:rPr lang="cs-CZ" altLang="cs-CZ" sz="1600" dirty="0"/>
              <a:t>obviněný pro nesprávnost výroku rozhodnutí soudu, který se ho bezprostředně dotýká</a:t>
            </a:r>
          </a:p>
          <a:p>
            <a:pPr lvl="1" algn="just"/>
            <a:endParaRPr lang="cs-CZ" alt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obviněný jen prostřednictvím obhájce 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je-li obviněný omezen na svéprávnosti, může i proti vůli obviněného za něho dovolání podat jeho zákonný zástupce a jeho obhájce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4D95451-990A-4E31-A3D7-A8D0AE30C7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26.10.2018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837FAF3-AD83-44F2-949E-8230D1EE52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703ACAA-4AA6-4ACE-9B20-EB622D66891C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13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0CD67AFC-2F4C-4774-8D65-C92CDCDA8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B1ADE2A2-A2D9-4E3A-8A4A-188DBC4FCE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dirty="0"/>
              <a:t>návrh na povolení obnovy řízení (§ 280 </a:t>
            </a:r>
            <a:r>
              <a:rPr lang="cs-CZ" altLang="cs-CZ" sz="1800" dirty="0" err="1"/>
              <a:t>TrŘ</a:t>
            </a:r>
            <a:r>
              <a:rPr lang="cs-CZ" altLang="cs-CZ" sz="1800" dirty="0"/>
              <a:t>) </a:t>
            </a:r>
          </a:p>
          <a:p>
            <a:endParaRPr lang="cs-CZ" altLang="cs-CZ" sz="1800" dirty="0"/>
          </a:p>
          <a:p>
            <a:pPr lvl="1"/>
            <a:r>
              <a:rPr lang="cs-CZ" altLang="cs-CZ" sz="1600" dirty="0"/>
              <a:t>v neprospěch obviněného jen státní zástupce</a:t>
            </a:r>
          </a:p>
          <a:p>
            <a:endParaRPr lang="cs-CZ" altLang="cs-CZ" sz="1800" dirty="0"/>
          </a:p>
          <a:p>
            <a:pPr lvl="1" algn="just"/>
            <a:r>
              <a:rPr lang="cs-CZ" altLang="cs-CZ" sz="1600" dirty="0"/>
              <a:t>ve prospěch obviněného obviněný  a též osoby, které by mohly podat v jeho prospěch odvolání </a:t>
            </a:r>
          </a:p>
          <a:p>
            <a:endParaRPr lang="cs-CZ" altLang="cs-CZ" sz="18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altLang="cs-CZ" sz="1400" dirty="0"/>
              <a:t>jestliže by tak mohly učinit i proti vůli obviněného, mohou proti jeho vůli podat i návrh na povolení obnovy </a:t>
            </a:r>
          </a:p>
          <a:p>
            <a:pPr lvl="2"/>
            <a:endParaRPr lang="cs-CZ" altLang="cs-CZ" sz="14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altLang="cs-CZ" sz="1400" dirty="0"/>
              <a:t>takový návrh mohou učinit i po smrti obviněného</a:t>
            </a:r>
          </a:p>
          <a:p>
            <a:endParaRPr lang="cs-CZ" altLang="cs-CZ" sz="1800" dirty="0"/>
          </a:p>
          <a:p>
            <a:pPr lvl="1"/>
            <a:r>
              <a:rPr lang="cs-CZ" altLang="cs-CZ" sz="1600" dirty="0"/>
              <a:t>návrh na povolení obnovy nemohou podat  poškozený a zúčastněná osoba </a:t>
            </a:r>
            <a:br>
              <a:rPr lang="cs-CZ" altLang="cs-CZ" sz="1600" dirty="0"/>
            </a:br>
            <a:endParaRPr lang="cs-CZ" altLang="cs-CZ" sz="16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8B19AF8-7CED-484E-A6A3-49F2D2BBC0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26.10.2018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C09C67E-1863-4631-B1CE-39DD8533F9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D70EABC-C827-406A-80AF-9EB2F65BFBB3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14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>
            <a:extLst>
              <a:ext uri="{FF2B5EF4-FFF2-40B4-BE49-F238E27FC236}">
                <a16:creationId xmlns:a16="http://schemas.microsoft.com/office/drawing/2014/main" id="{072C16DB-6955-4561-B62C-FDA96B806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8435" name="Zástupný symbol pro obsah 2">
            <a:extLst>
              <a:ext uri="{FF2B5EF4-FFF2-40B4-BE49-F238E27FC236}">
                <a16:creationId xmlns:a16="http://schemas.microsoft.com/office/drawing/2014/main" id="{EB4B48F2-BE3F-4BAB-A72F-ED986F872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z="1800" dirty="0"/>
          </a:p>
          <a:p>
            <a:endParaRPr lang="cs-CZ" altLang="cs-CZ" sz="1800" dirty="0"/>
          </a:p>
          <a:p>
            <a:r>
              <a:rPr lang="cs-CZ" altLang="cs-CZ" sz="1800" dirty="0"/>
              <a:t>stížnost pro porušení zákona ( § 266 </a:t>
            </a:r>
            <a:r>
              <a:rPr lang="cs-CZ" altLang="cs-CZ" sz="1800" dirty="0" err="1"/>
              <a:t>TrŘ</a:t>
            </a:r>
            <a:r>
              <a:rPr lang="cs-CZ" altLang="cs-CZ" sz="1800" dirty="0"/>
              <a:t>) </a:t>
            </a:r>
          </a:p>
          <a:p>
            <a:endParaRPr lang="cs-CZ" altLang="cs-CZ" sz="1800" dirty="0"/>
          </a:p>
          <a:p>
            <a:pPr lvl="1"/>
            <a:r>
              <a:rPr lang="cs-CZ" altLang="cs-CZ" sz="1600" dirty="0"/>
              <a:t>ministr spravedlnosti</a:t>
            </a:r>
          </a:p>
          <a:p>
            <a:pPr lvl="1"/>
            <a:endParaRPr lang="cs-CZ" altLang="cs-CZ" sz="16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altLang="cs-CZ" sz="1400" dirty="0"/>
              <a:t>může ji podat v prospěch i v neprospěch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B36790E-3B13-49BF-B815-1CC0AF5A96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26.10.2018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6AE7FC2-8F9D-4FD3-8B5E-9B2DDC8FE8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BF852A0-832F-4676-8C02-129A475D44B2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15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57C35F07-6CF3-4943-A101-74D894B91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Lhůta k podání opravného prostředku</a:t>
            </a: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31529BF4-5458-4519-BBD4-13CE69C2C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z="1800" dirty="0"/>
          </a:p>
          <a:p>
            <a:r>
              <a:rPr lang="cs-CZ" altLang="cs-CZ" sz="1800" dirty="0"/>
              <a:t>stížnost (§ 143 </a:t>
            </a:r>
            <a:r>
              <a:rPr lang="cs-CZ" altLang="cs-CZ" sz="1800" dirty="0" err="1"/>
              <a:t>TrŘ</a:t>
            </a:r>
            <a:r>
              <a:rPr lang="cs-CZ" altLang="cs-CZ" sz="1800" dirty="0"/>
              <a:t>) </a:t>
            </a:r>
          </a:p>
          <a:p>
            <a:endParaRPr lang="cs-CZ" altLang="cs-CZ" sz="1800" dirty="0"/>
          </a:p>
          <a:p>
            <a:pPr lvl="1" algn="just"/>
            <a:r>
              <a:rPr lang="cs-CZ" altLang="cs-CZ" sz="1600" dirty="0"/>
              <a:t>stížnost se podává u orgánu, proti jehož usnesení stížnost směřuje, a to do tří dnů od oznámení usnesení </a:t>
            </a:r>
          </a:p>
          <a:p>
            <a:pPr lvl="1"/>
            <a:endParaRPr lang="cs-CZ" altLang="cs-CZ" sz="1600" dirty="0"/>
          </a:p>
          <a:p>
            <a:pPr lvl="1" algn="just"/>
            <a:r>
              <a:rPr lang="cs-CZ" altLang="cs-CZ" sz="1600" dirty="0"/>
              <a:t>jestliže se usnesení oznamuje jak obviněnému, tak i jeho zákonnému zástupci nebo obhájci, běží lhůta od toho oznámení, které bylo provedeno nejpozději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osobám, které mohou podat stížnost ve prospěch obviněného (§ 142/2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), končí lhůta k podání stížnosti týmž dnem jako obviněnému </a:t>
            </a:r>
          </a:p>
          <a:p>
            <a:pPr lvl="1" algn="just"/>
            <a:endParaRPr lang="cs-CZ" alt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státnímu zástupci však běží lhůta vždy samostatně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8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CA4C7C2-8842-4B41-989D-B74B06A072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26.10.2018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98029DC-9B08-4357-B196-8D430728BB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7C81695-32BB-4C5A-8223-21592E59F912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16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34DEF6F3-3E35-4C58-A18E-7CBF66210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83A70A92-3536-4165-85A4-55CFF2307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z="1800"/>
          </a:p>
          <a:p>
            <a:r>
              <a:rPr lang="cs-CZ" altLang="cs-CZ" sz="1800"/>
              <a:t>odvolání (§ 248 TrŘ) </a:t>
            </a:r>
          </a:p>
          <a:p>
            <a:endParaRPr lang="cs-CZ" altLang="cs-CZ" sz="1800"/>
          </a:p>
          <a:p>
            <a:pPr lvl="1" algn="just"/>
            <a:r>
              <a:rPr lang="cs-CZ" altLang="cs-CZ" sz="1600"/>
              <a:t>odvolání se podává u soudu, proti jehož rozsudku směřuje, a to do osmi dnů od doručení opisu rozsudku</a:t>
            </a:r>
          </a:p>
          <a:p>
            <a:pPr lvl="1" algn="just"/>
            <a:endParaRPr lang="cs-CZ" altLang="cs-CZ" sz="1600"/>
          </a:p>
          <a:p>
            <a:pPr lvl="1" algn="just"/>
            <a:r>
              <a:rPr lang="cs-CZ" altLang="cs-CZ" sz="1600"/>
              <a:t>jestliže se rozsudek doručuje jak obžalovanému, tak i jeho obhájci a zákonnému zástupci, běží lhůta od toho doručení, které bylo provedeno nejpozději</a:t>
            </a:r>
          </a:p>
          <a:p>
            <a:pPr lvl="1" algn="just"/>
            <a:endParaRPr lang="cs-CZ" altLang="cs-CZ" sz="1600"/>
          </a:p>
          <a:p>
            <a:pPr lvl="1" algn="just"/>
            <a:r>
              <a:rPr lang="cs-CZ" altLang="cs-CZ" sz="1600"/>
              <a:t>jiným osobám (§ 247/2 TrŘ), s výjimkou státního zástupce, končí lhůta týmž dnem jako obžalovanému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800"/>
          </a:p>
          <a:p>
            <a:pPr>
              <a:buFont typeface="Wingdings" panose="05000000000000000000" pitchFamily="2" charset="2"/>
              <a:buNone/>
            </a:pPr>
            <a:endParaRPr lang="cs-CZ" altLang="cs-CZ" sz="1800"/>
          </a:p>
          <a:p>
            <a:endParaRPr lang="cs-CZ" altLang="cs-CZ" sz="1800"/>
          </a:p>
          <a:p>
            <a:endParaRPr lang="cs-CZ" altLang="cs-CZ" sz="1800"/>
          </a:p>
          <a:p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4837C09-AB27-4BDE-BA10-C69268F91F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26.10.2018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FDFD8D8-3B70-4163-8A7B-106B13CB5B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DFDC563-F0C1-4721-B846-AE6039D2FC5A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17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49950D77-64F3-4ACD-A5A6-EB438D124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1507" name="Zástupný symbol pro obsah 2">
            <a:extLst>
              <a:ext uri="{FF2B5EF4-FFF2-40B4-BE49-F238E27FC236}">
                <a16:creationId xmlns:a16="http://schemas.microsoft.com/office/drawing/2014/main" id="{F93826B2-5BC6-454E-9E02-A8EC102EC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z="1800"/>
          </a:p>
          <a:p>
            <a:r>
              <a:rPr lang="cs-CZ" altLang="cs-CZ" sz="1800"/>
              <a:t>odpor (§ 314g TrŘ)</a:t>
            </a:r>
          </a:p>
          <a:p>
            <a:pPr lvl="1" algn="just"/>
            <a:endParaRPr lang="cs-CZ" altLang="cs-CZ" sz="1600"/>
          </a:p>
          <a:p>
            <a:pPr lvl="1" algn="just"/>
            <a:r>
              <a:rPr lang="cs-CZ" altLang="cs-CZ" sz="1600"/>
              <a:t>odpor se podává u soudu, který trestní příkaz vydal, a to do osmi dnů od jeho doručení</a:t>
            </a:r>
          </a:p>
          <a:p>
            <a:pPr lvl="1" algn="just"/>
            <a:endParaRPr lang="cs-CZ" altLang="cs-CZ" sz="1600"/>
          </a:p>
          <a:p>
            <a:pPr lvl="1" algn="just"/>
            <a:r>
              <a:rPr lang="cs-CZ" altLang="cs-CZ" sz="1600"/>
              <a:t>osobám, které mohou podat odvolání ve prospěch obviněného, s výjimkou státního zástupce, končí lhůta týmž dnem jako obviněnému </a:t>
            </a:r>
          </a:p>
          <a:p>
            <a:pPr lvl="1" algn="just"/>
            <a:endParaRPr lang="cs-CZ" altLang="cs-CZ" sz="1600"/>
          </a:p>
          <a:p>
            <a:pPr lvl="1" algn="just"/>
            <a:r>
              <a:rPr lang="cs-CZ" altLang="cs-CZ" sz="1600"/>
              <a:t>jestliže se trestní příkaz doručuje jak obviněnému, tak i jeho obhájci, běží lhůta od toho doručení, které bylo provedeno později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F005DB8-6828-48FC-99C6-B020EC1F58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26.10.2018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3950F64-1F1F-4ADD-AD75-16975DB872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4BD7737-21E4-461A-A3CF-BF504D2236DB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18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>
            <a:extLst>
              <a:ext uri="{FF2B5EF4-FFF2-40B4-BE49-F238E27FC236}">
                <a16:creationId xmlns:a16="http://schemas.microsoft.com/office/drawing/2014/main" id="{A716F4C4-5850-4C08-816A-E39AC054D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41BE0E0F-BFD9-4253-9D83-C579FD744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z="1800"/>
          </a:p>
          <a:p>
            <a:r>
              <a:rPr lang="cs-CZ" altLang="cs-CZ" sz="1800"/>
              <a:t>dovolání (§ 265e TrŘ) </a:t>
            </a:r>
          </a:p>
          <a:p>
            <a:pPr algn="just"/>
            <a:endParaRPr lang="cs-CZ" altLang="cs-CZ" sz="1800"/>
          </a:p>
          <a:p>
            <a:pPr lvl="1" algn="just"/>
            <a:r>
              <a:rPr lang="cs-CZ" altLang="cs-CZ" sz="1600"/>
              <a:t>dovolání se podává u soudu, který rozhodl ve věci v prvním stupni, do dvou měsíců od doručení rozhodnutí, proti kterému dovolání směřuje</a:t>
            </a:r>
          </a:p>
          <a:p>
            <a:pPr lvl="1" algn="just"/>
            <a:endParaRPr lang="cs-CZ" altLang="cs-CZ" sz="1600"/>
          </a:p>
          <a:p>
            <a:pPr lvl="1" algn="just"/>
            <a:r>
              <a:rPr lang="cs-CZ" altLang="cs-CZ" sz="1600"/>
              <a:t>jestliže se rozhodnutí doručuje jak obviněnému, tak i jeho obhájci a zákonnému zástupci, běží lhůta od toho doručení, které bylo provedeno nejpozději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800"/>
          </a:p>
          <a:p>
            <a:pPr algn="just"/>
            <a:r>
              <a:rPr lang="cs-CZ" altLang="cs-CZ" sz="1800"/>
              <a:t>obnova řízení </a:t>
            </a:r>
          </a:p>
          <a:p>
            <a:pPr algn="just"/>
            <a:endParaRPr lang="cs-CZ" altLang="cs-CZ" sz="1800"/>
          </a:p>
          <a:p>
            <a:pPr lvl="1" algn="just"/>
            <a:r>
              <a:rPr lang="cs-CZ" altLang="cs-CZ" sz="1600"/>
              <a:t>oprávněné osoby nejsou vázány žádnou lhůtou , tj. mohou ji podat kdykoliv, kdy se objeví zákonem požadované skutečnosti</a:t>
            </a:r>
          </a:p>
          <a:p>
            <a:pPr algn="just"/>
            <a:endParaRPr lang="cs-CZ" altLang="cs-CZ" sz="1800"/>
          </a:p>
          <a:p>
            <a:pPr algn="just">
              <a:buFont typeface="Wingdings" panose="05000000000000000000" pitchFamily="2" charset="2"/>
              <a:buNone/>
            </a:pPr>
            <a:br>
              <a:rPr lang="cs-CZ" altLang="cs-CZ" sz="1800"/>
            </a:br>
            <a:endParaRPr lang="cs-CZ" altLang="cs-CZ" sz="180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550DC77-F892-43E7-A16B-1AF424AAB0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26.10.2018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02AFFD8-4299-4A9C-A076-C8866B93AD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470821F-4666-4ACF-88DC-B745D4E4B7AA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19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CBB5BD93-676A-4179-AEB2-778762B9B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Řízení o opravných prostředcích</a:t>
            </a:r>
          </a:p>
        </p:txBody>
      </p:sp>
      <p:sp>
        <p:nvSpPr>
          <p:cNvPr id="5123" name="Zástupný symbol pro obsah 2">
            <a:extLst>
              <a:ext uri="{FF2B5EF4-FFF2-40B4-BE49-F238E27FC236}">
                <a16:creationId xmlns:a16="http://schemas.microsoft.com/office/drawing/2014/main" id="{E85952C6-A84C-4542-BC7F-36A913E7C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just"/>
            <a:endParaRPr lang="cs-CZ" altLang="cs-CZ" sz="1800" dirty="0"/>
          </a:p>
          <a:p>
            <a:pPr marL="342900" lvl="1" indent="-342900" algn="just"/>
            <a:r>
              <a:rPr lang="cs-CZ" altLang="cs-CZ" sz="1800" dirty="0"/>
              <a:t>jedná se o fakultativní stadium trestního řízení, které je výjimkou ze zásady oficiality </a:t>
            </a:r>
          </a:p>
          <a:p>
            <a:pPr marL="342900" lvl="1" indent="-342900" algn="just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marL="342900" lvl="1" indent="-342900" algn="just"/>
            <a:r>
              <a:rPr lang="cs-CZ" altLang="cs-CZ" sz="1800" dirty="0"/>
              <a:t>jeho bezprostředním účelem je náprava konkrétního nepravomocného/pravomocného rozhodnutí v zájmu procesních stran</a:t>
            </a:r>
          </a:p>
          <a:p>
            <a:pPr marL="342900" lvl="1" indent="-342900" algn="just"/>
            <a:endParaRPr lang="cs-CZ" altLang="cs-CZ" sz="1800" dirty="0"/>
          </a:p>
          <a:p>
            <a:pPr marL="742950" lvl="2" indent="-342900" algn="just">
              <a:buFont typeface="Arial" panose="020B0604020202020204" pitchFamily="34" charset="0"/>
              <a:buChar char="•"/>
            </a:pPr>
            <a:r>
              <a:rPr lang="cs-CZ" altLang="cs-CZ" sz="1600" dirty="0"/>
              <a:t>jakékoliv rozhodnutí   OČTŘ v trestním řízení může být nesprávné </a:t>
            </a:r>
          </a:p>
          <a:p>
            <a:pPr marL="742950" lvl="2" indent="-342900" algn="just"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marL="742950" lvl="2" indent="-342900" algn="just">
              <a:buFont typeface="Arial" panose="020B0604020202020204" pitchFamily="34" charset="0"/>
              <a:buChar char="•"/>
            </a:pPr>
            <a:r>
              <a:rPr lang="cs-CZ" altLang="cs-CZ" sz="1600" dirty="0"/>
              <a:t>zákonodárce nechce, aby rozhodnutí byla nesprávná, nezákonná  nebo nespravedlivá, proto konstituuje v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 opravné prostředky </a:t>
            </a:r>
          </a:p>
          <a:p>
            <a:pPr marL="342900" lvl="1" indent="-342900" algn="just"/>
            <a:endParaRPr lang="cs-CZ" altLang="cs-CZ" sz="1800" dirty="0"/>
          </a:p>
          <a:p>
            <a:pPr marL="342900" lvl="1" indent="-342900" algn="just"/>
            <a:r>
              <a:rPr lang="cs-CZ" altLang="cs-CZ" sz="1800" dirty="0"/>
              <a:t>smyslem  opravného řízení je zvýšit záruky v tom směru, aby každé rozhodnutí  bylo v souladu s požadavky zákonnosti a spravedlnosti 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D6A201-95BA-45E0-B0CF-E6CC202A79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3E07E45-329A-4455-9934-E72F5C8374D8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5B51DB-F1AE-4CE3-B540-7204218138C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26.10.2018</a:t>
            </a:r>
            <a:endParaRPr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>
            <a:extLst>
              <a:ext uri="{FF2B5EF4-FFF2-40B4-BE49-F238E27FC236}">
                <a16:creationId xmlns:a16="http://schemas.microsoft.com/office/drawing/2014/main" id="{B4C11B95-5E7F-43F5-92C9-367239C7A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EDEA656C-A21D-454E-AA96-E3C2C416F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800"/>
          </a:p>
          <a:p>
            <a:pPr algn="just"/>
            <a:r>
              <a:rPr lang="cs-CZ" altLang="cs-CZ" sz="1800"/>
              <a:t>stížnost pro porušení zákona </a:t>
            </a:r>
          </a:p>
          <a:p>
            <a:pPr algn="just"/>
            <a:endParaRPr lang="cs-CZ" altLang="cs-CZ" sz="1800"/>
          </a:p>
          <a:p>
            <a:pPr lvl="1" algn="just"/>
            <a:r>
              <a:rPr lang="cs-CZ" altLang="cs-CZ" sz="1600"/>
              <a:t>ministr spravedlnosti není pro podání stížnosti pro porušení zákona vázán žádnou lhůtou , tj. může ji podat kdykoliv 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D3BDB66-79A3-4D7B-A492-C7A9A0545A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26.10.2018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465B7AE-BA6A-45A8-9AA9-EA9619CFEA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1275A21-F6CF-4BAB-BCD5-EC8ECB3E98E6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20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>
            <a:extLst>
              <a:ext uri="{FF2B5EF4-FFF2-40B4-BE49-F238E27FC236}">
                <a16:creationId xmlns:a16="http://schemas.microsoft.com/office/drawing/2014/main" id="{8AC34CE7-7B95-4B45-859A-70A90C6FD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Princip revizní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2375D6D-DE83-4261-9137-22AB95B0C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1800" dirty="0"/>
              <a:t>jsou přezkoumávány všechny výroky napadeného rozhodnutí </a:t>
            </a:r>
          </a:p>
          <a:p>
            <a:pPr algn="just"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je přezkoumávána správnost každého výroku z hlediska všech v úvahu přicházejících skutkových či právních vad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cs-CZ" sz="1800" dirty="0"/>
              <a:t> 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je přezkoumáváno řízení, které vydání rozhodnutí předcházelo 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cs-CZ" sz="1800" dirty="0"/>
              <a:t> </a:t>
            </a:r>
          </a:p>
          <a:p>
            <a:pPr algn="just">
              <a:defRPr/>
            </a:pPr>
            <a:r>
              <a:rPr lang="cs-CZ" sz="1800" dirty="0"/>
              <a:t>revizní princip existuje jako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cs-CZ" sz="1800" dirty="0"/>
              <a:t> </a:t>
            </a:r>
          </a:p>
          <a:p>
            <a:pPr lvl="1" algn="just">
              <a:defRPr/>
            </a:pPr>
            <a:r>
              <a:rPr lang="cs-CZ" sz="1600" dirty="0"/>
              <a:t>úplný</a:t>
            </a:r>
            <a:r>
              <a:rPr lang="cs-CZ" sz="1600" b="1" dirty="0"/>
              <a:t> </a:t>
            </a:r>
            <a:r>
              <a:rPr lang="cs-CZ" sz="1600" dirty="0"/>
              <a:t> - rozhodnutí je shora uvedeným způsobem přezkoumáváno ve vztahu ke všem dotčeným osobám, i když opravný prostředek byl podán je jednou z nich  </a:t>
            </a:r>
          </a:p>
          <a:p>
            <a:pPr lvl="1" algn="just">
              <a:buFont typeface="Wingdings" panose="05000000000000000000" pitchFamily="2" charset="2"/>
              <a:buNone/>
              <a:defRPr/>
            </a:pPr>
            <a:endParaRPr lang="cs-CZ" sz="1600" dirty="0"/>
          </a:p>
          <a:p>
            <a:pPr lvl="1" algn="just">
              <a:defRPr/>
            </a:pPr>
            <a:r>
              <a:rPr lang="cs-CZ" sz="1600" dirty="0"/>
              <a:t>omezený - rozhodnutí je shora uvedeným způsobem přezkoumáváno pouze ve vztahu k osobě, která si podala opravný prostředek</a:t>
            </a:r>
            <a:r>
              <a:rPr lang="cs-CZ" sz="1800" dirty="0">
                <a:ea typeface="+mn-ea"/>
                <a:cs typeface="+mn-cs"/>
              </a:rPr>
              <a:t> 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cs-CZ" sz="18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F74BADD-824F-4356-8C48-E5555A4CC12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26.10.2018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C76040A-1A9F-42ED-B1A8-AF9AB59408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74DA67A-5E36-41E7-8D9F-F736A9F0EA9A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21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>
            <a:extLst>
              <a:ext uri="{FF2B5EF4-FFF2-40B4-BE49-F238E27FC236}">
                <a16:creationId xmlns:a16="http://schemas.microsoft.com/office/drawing/2014/main" id="{4AB750A3-46F4-441A-ABE0-8AE7C97CB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6ED0AA-4746-4ACB-A54A-18E133D3D3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endParaRPr lang="cs-CZ" sz="1800" dirty="0"/>
          </a:p>
          <a:p>
            <a:pPr algn="just">
              <a:defRPr/>
            </a:pPr>
            <a:endParaRPr lang="cs-CZ" sz="1800" dirty="0"/>
          </a:p>
          <a:p>
            <a:pPr algn="just">
              <a:defRPr/>
            </a:pPr>
            <a:r>
              <a:rPr lang="cs-CZ" sz="1800" dirty="0"/>
              <a:t>omezený revizní princip se realizuje ve vztahu ke stížnosti (§ 147 </a:t>
            </a:r>
            <a:r>
              <a:rPr lang="cs-CZ" sz="1800" dirty="0" err="1"/>
              <a:t>TrŘ</a:t>
            </a:r>
            <a:r>
              <a:rPr lang="cs-CZ" sz="1800" dirty="0"/>
              <a:t>) </a:t>
            </a:r>
          </a:p>
          <a:p>
            <a:pPr algn="just"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je to odůvodněno velmi krátkou lhůtou pro její podání (tři dny dle § 143 </a:t>
            </a:r>
            <a:r>
              <a:rPr lang="cs-CZ" sz="1600" dirty="0" err="1">
                <a:ea typeface="+mn-ea"/>
                <a:cs typeface="+mn-cs"/>
              </a:rPr>
              <a:t>TrŘ</a:t>
            </a:r>
            <a:r>
              <a:rPr lang="cs-CZ" sz="1600" dirty="0">
                <a:ea typeface="+mn-ea"/>
                <a:cs typeface="+mn-cs"/>
              </a:rPr>
              <a:t>) a </a:t>
            </a:r>
          </a:p>
          <a:p>
            <a:pPr lvl="1" algn="just">
              <a:defRPr/>
            </a:pPr>
            <a:endParaRPr lang="cs-CZ" sz="16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rozmanitostí a charakterem  záležitostí, o nichž se usnesením  rozhoduje </a:t>
            </a:r>
          </a:p>
          <a:p>
            <a:pPr lvl="1" algn="just">
              <a:defRPr/>
            </a:pPr>
            <a:endParaRPr lang="cs-CZ" sz="1600" dirty="0">
              <a:ea typeface="+mn-ea"/>
              <a:cs typeface="+mn-cs"/>
            </a:endParaRPr>
          </a:p>
          <a:p>
            <a:pPr>
              <a:defRPr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A2DDFA5-3AA1-423F-971D-9A9DD818E0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26.10.2018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4E14065-6F9F-45C3-B7C9-D843A111C3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62886E0-856F-4D74-BED0-E6ACC8F7C5F8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22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>
            <a:extLst>
              <a:ext uri="{FF2B5EF4-FFF2-40B4-BE49-F238E27FC236}">
                <a16:creationId xmlns:a16="http://schemas.microsoft.com/office/drawing/2014/main" id="{B388201A-5508-4EDD-9855-67608A3E4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Princip vymezeného přezkoumání </a:t>
            </a:r>
          </a:p>
        </p:txBody>
      </p:sp>
      <p:sp>
        <p:nvSpPr>
          <p:cNvPr id="26627" name="Zástupný symbol pro obsah 2">
            <a:extLst>
              <a:ext uri="{FF2B5EF4-FFF2-40B4-BE49-F238E27FC236}">
                <a16:creationId xmlns:a16="http://schemas.microsoft.com/office/drawing/2014/main" id="{13A093A0-706A-4738-A1D7-C0798D36A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800"/>
          </a:p>
          <a:p>
            <a:pPr algn="just"/>
            <a:r>
              <a:rPr lang="cs-CZ" altLang="cs-CZ" sz="1800"/>
              <a:t>orgán rozhodující o opravném prostředku je vázán vymezením rozsahu napadených výroků a vytýkanými vadami 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/>
          </a:p>
          <a:p>
            <a:pPr algn="just"/>
            <a:r>
              <a:rPr lang="cs-CZ" altLang="cs-CZ" sz="1800"/>
              <a:t>realizuje se u </a:t>
            </a:r>
          </a:p>
          <a:p>
            <a:pPr algn="just"/>
            <a:endParaRPr lang="cs-CZ" altLang="cs-CZ" sz="1800"/>
          </a:p>
          <a:p>
            <a:pPr lvl="1" algn="just"/>
            <a:r>
              <a:rPr lang="cs-CZ" altLang="cs-CZ" sz="1600"/>
              <a:t>odvolání  (§ 254 TrŘ)</a:t>
            </a:r>
          </a:p>
          <a:p>
            <a:pPr lvl="1" algn="just"/>
            <a:endParaRPr lang="cs-CZ" altLang="cs-CZ" sz="1600"/>
          </a:p>
          <a:p>
            <a:pPr lvl="1" algn="just"/>
            <a:r>
              <a:rPr lang="cs-CZ" altLang="cs-CZ" sz="1600"/>
              <a:t>dovolání (§ 265i TrŘ)</a:t>
            </a:r>
          </a:p>
          <a:p>
            <a:pPr lvl="1" algn="just"/>
            <a:endParaRPr lang="cs-CZ" altLang="cs-CZ" sz="1600"/>
          </a:p>
          <a:p>
            <a:pPr lvl="1" algn="just"/>
            <a:r>
              <a:rPr lang="cs-CZ" altLang="cs-CZ" sz="1600"/>
              <a:t>stížnosti pro porušení zákona (§ 267 TrŘ)</a:t>
            </a:r>
          </a:p>
          <a:p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077A704-BEC4-4C4D-948D-BF077DA3E5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26.10.2018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9B7A369-837B-4984-8450-4F704996AB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3208559-03F6-4517-9915-75DDA8D5EFDF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23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>
            <a:extLst>
              <a:ext uri="{FF2B5EF4-FFF2-40B4-BE49-F238E27FC236}">
                <a16:creationId xmlns:a16="http://schemas.microsoft.com/office/drawing/2014/main" id="{7B4D8497-0AC9-454C-9F82-866A81FAB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7651" name="Zástupný symbol pro obsah 2">
            <a:extLst>
              <a:ext uri="{FF2B5EF4-FFF2-40B4-BE49-F238E27FC236}">
                <a16:creationId xmlns:a16="http://schemas.microsoft.com/office/drawing/2014/main" id="{BD29D8A9-A2F9-4E52-AE4B-A4AC1189A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podáním odporu (§ 314g/2 </a:t>
            </a:r>
            <a:r>
              <a:rPr lang="cs-CZ" altLang="cs-CZ" sz="1800" dirty="0" err="1"/>
              <a:t>TrŘ</a:t>
            </a:r>
            <a:r>
              <a:rPr lang="cs-CZ" altLang="cs-CZ" sz="1800" dirty="0"/>
              <a:t>) se trestní příkaz ruší, aniž by byl přezkoumáván, proto stanovení rozsahu přezkumné povinnosti  nepřichází v úvahu 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lvl="1" algn="just"/>
            <a:r>
              <a:rPr lang="cs-CZ" altLang="cs-CZ" sz="1600" dirty="0"/>
              <a:t>odpor tedy nemusí být odůvodněn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při podání návrhu na povolení obnovy řízení se nepřezkoumává správnost rozhodnutí ve věci samé, ale pouze, zda jsou tu předpoklady pro nové řízení ve věci (§ 278 </a:t>
            </a:r>
            <a:r>
              <a:rPr lang="cs-CZ" altLang="cs-CZ" sz="1800" dirty="0" err="1"/>
              <a:t>TrŘ</a:t>
            </a:r>
            <a:r>
              <a:rPr lang="cs-CZ" altLang="cs-CZ" sz="1800" dirty="0"/>
              <a:t>)</a:t>
            </a:r>
          </a:p>
          <a:p>
            <a:pPr algn="just"/>
            <a:endParaRPr lang="cs-CZ" altLang="cs-CZ" sz="1800" dirty="0"/>
          </a:p>
          <a:p>
            <a:pPr lvl="1" algn="just"/>
            <a:r>
              <a:rPr lang="cs-CZ" altLang="cs-CZ" sz="1600" dirty="0"/>
              <a:t>vyjdou-li najevo skutečnosti nebo důkazy soudu dříve neznámé, které by mohly samy o sobě nebo ve spojení se skutečnostmi a důkazy známými už dříve odůvodnit jiné rozhodnutí o vině nebo o přiznaném nároku poškozeného na náhradu škody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3B4AF80-5AF1-417B-B7F8-1570E909DB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26.10.2018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DCAEB0E-174A-46E6-9703-D959C8A847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41A4672-5909-4FE9-8CAB-AB64797300CC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24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>
            <a:extLst>
              <a:ext uri="{FF2B5EF4-FFF2-40B4-BE49-F238E27FC236}">
                <a16:creationId xmlns:a16="http://schemas.microsoft.com/office/drawing/2014/main" id="{1D718ABD-F7D4-49CA-9D63-4E9786BAD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8675" name="Zástupný symbol pro obsah 2">
            <a:extLst>
              <a:ext uri="{FF2B5EF4-FFF2-40B4-BE49-F238E27FC236}">
                <a16:creationId xmlns:a16="http://schemas.microsoft.com/office/drawing/2014/main" id="{053EB463-31F5-46BD-9792-EDAED8085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800"/>
          </a:p>
          <a:p>
            <a:pPr algn="just"/>
            <a:r>
              <a:rPr lang="cs-CZ" altLang="cs-CZ" sz="1800"/>
              <a:t>soud přezkoumá zákonnost a odůvodněnost těch výroků, proti kterým je podáno odvolání a řízení, které jim předcházelo </a:t>
            </a:r>
          </a:p>
          <a:p>
            <a:pPr algn="just"/>
            <a:endParaRPr lang="cs-CZ" altLang="cs-CZ" sz="1800"/>
          </a:p>
          <a:p>
            <a:pPr algn="just"/>
            <a:r>
              <a:rPr lang="cs-CZ" altLang="cs-CZ" sz="1800"/>
              <a:t>k vadám, které jsou odvoláním vytýkány, soud přihlíží jen tehdy, mají-li původ v napadaném výroku </a:t>
            </a:r>
          </a:p>
          <a:p>
            <a:pPr algn="just"/>
            <a:endParaRPr lang="cs-CZ" altLang="cs-CZ" sz="1800"/>
          </a:p>
          <a:p>
            <a:pPr algn="just"/>
            <a:r>
              <a:rPr lang="cs-CZ" altLang="cs-CZ" sz="1800"/>
              <a:t>mají-li vytýkané vady původ v jiném výroku, než v tom, který je napaden odvoláním, soud jej taktéž přezkoumá, pokud oprávněná osoba proti němu mohla podat odvolání </a:t>
            </a:r>
          </a:p>
          <a:p>
            <a:pPr algn="just"/>
            <a:endParaRPr lang="cs-CZ" altLang="cs-CZ" sz="1800"/>
          </a:p>
          <a:p>
            <a:pPr algn="just"/>
            <a:r>
              <a:rPr lang="cs-CZ" altLang="cs-CZ" sz="1800"/>
              <a:t>je-li napadán výrok o vině, vždy se přezkoumá výrok o trestu a další výroky, které mají ve výroku o vině svůj podklad   </a:t>
            </a:r>
          </a:p>
          <a:p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C8939A-EB91-409B-95AB-8666E721BE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26.10.2018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78DF63A-15E2-4A23-A2D0-B218DF8363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8D038F7-0159-4D0E-B2AE-00E34B2FFAD0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25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>
            <a:extLst>
              <a:ext uri="{FF2B5EF4-FFF2-40B4-BE49-F238E27FC236}">
                <a16:creationId xmlns:a16="http://schemas.microsoft.com/office/drawing/2014/main" id="{E9B8B365-4345-4BB4-81EF-E0C65A5BD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Princip apelace</a:t>
            </a:r>
          </a:p>
        </p:txBody>
      </p:sp>
      <p:sp>
        <p:nvSpPr>
          <p:cNvPr id="29699" name="Zástupný symbol pro obsah 2">
            <a:extLst>
              <a:ext uri="{FF2B5EF4-FFF2-40B4-BE49-F238E27FC236}">
                <a16:creationId xmlns:a16="http://schemas.microsoft.com/office/drawing/2014/main" id="{474EEE99-6913-44AA-85A0-40F4BC6C9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None/>
            </a:pPr>
            <a:endParaRPr lang="cs-CZ" altLang="cs-CZ" sz="1800"/>
          </a:p>
          <a:p>
            <a:pPr algn="just"/>
            <a:r>
              <a:rPr lang="cs-CZ" altLang="cs-CZ" sz="1800"/>
              <a:t>pokud orgán konající přezkumné řízení o opravném prostředku zjistí nesprávnost napadeného rozhodnutí, uvedené rozhodnutí zruší, sám jeho vady napraví a znovu bezvadně rozhodne 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cs-CZ" altLang="cs-CZ" sz="1800"/>
              <a:t> </a:t>
            </a:r>
          </a:p>
          <a:p>
            <a:pPr algn="just"/>
            <a:r>
              <a:rPr lang="cs-CZ" altLang="cs-CZ" sz="1800"/>
              <a:t>je typický pro řízení o řádných opravných prostředcích, resp. dle stávající právní úpravy u nich existuje kombinace principu apelačního a kasačního </a:t>
            </a:r>
          </a:p>
          <a:p>
            <a:pPr algn="just"/>
            <a:endParaRPr lang="cs-CZ" altLang="cs-CZ" sz="1800"/>
          </a:p>
          <a:p>
            <a:pPr lvl="1" algn="just"/>
            <a:r>
              <a:rPr lang="cs-CZ" altLang="cs-CZ" sz="1600"/>
              <a:t>u stížnosti   je umožněno orgánu vyššího stupně  rozhodnout věci při zjištění méně závažných vad rozhodnutí či řízení, které mu předcházelo, aniž by bylo nutno věc vracet prvostupňovému orgánu </a:t>
            </a:r>
          </a:p>
          <a:p>
            <a:pPr lvl="1" algn="just"/>
            <a:endParaRPr lang="cs-CZ" altLang="cs-CZ" sz="1600"/>
          </a:p>
          <a:p>
            <a:pPr lvl="1" algn="just"/>
            <a:r>
              <a:rPr lang="cs-CZ" altLang="cs-CZ" sz="1600"/>
              <a:t>odvolací soud je oprávněn po zrušení napadeného rozsudku sám rozhodnout, přičemž se může odchýlit od zjištěného skutkového stavu</a:t>
            </a:r>
          </a:p>
          <a:p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74010EC-25CB-489F-9580-6E1ED16D2B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26.10.2018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61E5AB6-BAF1-4C52-983E-042083AD7A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91A66BC-AA1B-4011-91E6-37092BBDEBCC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26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>
            <a:extLst>
              <a:ext uri="{FF2B5EF4-FFF2-40B4-BE49-F238E27FC236}">
                <a16:creationId xmlns:a16="http://schemas.microsoft.com/office/drawing/2014/main" id="{29700F6A-00BA-44C1-A6A0-D5E5F1997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Princip kasace </a:t>
            </a:r>
          </a:p>
        </p:txBody>
      </p:sp>
      <p:sp>
        <p:nvSpPr>
          <p:cNvPr id="30723" name="Zástupný symbol pro obsah 2">
            <a:extLst>
              <a:ext uri="{FF2B5EF4-FFF2-40B4-BE49-F238E27FC236}">
                <a16:creationId xmlns:a16="http://schemas.microsoft.com/office/drawing/2014/main" id="{B24832E0-F27A-4CA6-B124-4444E4F27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800"/>
          </a:p>
          <a:p>
            <a:pPr algn="just"/>
            <a:r>
              <a:rPr lang="cs-CZ" altLang="cs-CZ" sz="1800"/>
              <a:t>pokud orgán konající přezkumné řízení o opravném prostředku zjistí nesprávnost napadeného rozhodnutí,, uvedené rozhodnutí zruší a věc vrátí k novému projednání   do první instance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cs-CZ" altLang="cs-CZ" sz="1800" b="1"/>
              <a:t> </a:t>
            </a:r>
            <a:endParaRPr lang="cs-CZ" altLang="cs-CZ" sz="1800"/>
          </a:p>
          <a:p>
            <a:pPr algn="just"/>
            <a:r>
              <a:rPr lang="cs-CZ" altLang="cs-CZ" sz="1800"/>
              <a:t>je typický pro řízení o mimořádných opravných prostředcích (§ 265l/1, § 270/1 TrŘ) 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/>
          </a:p>
          <a:p>
            <a:pPr lvl="1" algn="just"/>
            <a:r>
              <a:rPr lang="cs-CZ" altLang="cs-CZ" sz="1600"/>
              <a:t>i v jejich rámci sice existuje apelační princip, ale Nejvyšší soud může rozhodnout vždy jen na základě skutkového stavu, který byl v napadeném rozhodnutí správně zjištěn, protože změna skutkového stavu nepřichází v úvahu   </a:t>
            </a:r>
          </a:p>
          <a:p>
            <a:pPr lvl="1" algn="just"/>
            <a:endParaRPr lang="cs-CZ" altLang="cs-CZ" sz="1600"/>
          </a:p>
          <a:p>
            <a:pPr lvl="1" algn="just"/>
            <a:r>
              <a:rPr lang="cs-CZ" altLang="cs-CZ" sz="1600"/>
              <a:t>je to mimo jiné i vyjádřením toho, že těžiště dokazování by měl být v řízení před soudem, resp. soudem nalézacím (prvoinstančním) </a:t>
            </a:r>
          </a:p>
          <a:p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6FEB51E-BF6C-40A3-ABD4-9E4C8CBCBC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26.10.2018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955470C-53E6-400F-929C-55FF70A13D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26892E7-3E9B-4EE1-9A80-440C6ABDE7D7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27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>
            <a:extLst>
              <a:ext uri="{FF2B5EF4-FFF2-40B4-BE49-F238E27FC236}">
                <a16:creationId xmlns:a16="http://schemas.microsoft.com/office/drawing/2014/main" id="{1CA63FB7-B809-416A-AAAF-57E0F757A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Účinek devolutivní </a:t>
            </a:r>
          </a:p>
        </p:txBody>
      </p:sp>
      <p:sp>
        <p:nvSpPr>
          <p:cNvPr id="31747" name="Zástupný symbol pro obsah 2">
            <a:extLst>
              <a:ext uri="{FF2B5EF4-FFF2-40B4-BE49-F238E27FC236}">
                <a16:creationId xmlns:a16="http://schemas.microsoft.com/office/drawing/2014/main" id="{B39D2BE8-DE82-477E-A23F-9D7A0EBEB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rozhodnutí o opravném prostředku se přenáší na jiný orgán než ten, který rozhodoval v původním řízení </a:t>
            </a:r>
          </a:p>
          <a:p>
            <a:pPr algn="just"/>
            <a:endParaRPr lang="cs-CZ" altLang="cs-CZ" sz="1800" dirty="0"/>
          </a:p>
          <a:p>
            <a:pPr lvl="1" algn="just"/>
            <a:r>
              <a:rPr lang="cs-CZ" altLang="cs-CZ" sz="1600" dirty="0"/>
              <a:t>zpravidla se jedná o orgán nadřízený  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výjimkou je </a:t>
            </a:r>
          </a:p>
          <a:p>
            <a:pPr algn="just"/>
            <a:endParaRPr lang="cs-CZ" altLang="cs-CZ" sz="1800" dirty="0"/>
          </a:p>
          <a:p>
            <a:pPr lvl="1" algn="just"/>
            <a:r>
              <a:rPr lang="cs-CZ" altLang="cs-CZ" sz="1600" dirty="0"/>
              <a:t>stížnost proti rozhodnutí policejního orgánu - tam rozhoduje dozorový státní zástupce (státní zástupce jako „pán přípravného řízení“)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stížnost proti rozhodnutí o zajištění majetku a o uložení pořádkové pokuty - zde rozhoduje soud (§ 146a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)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89787C6-4EB3-468A-B817-DB45B198D8F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26.10.2018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8A4330E-FCA7-4930-9DCB-262B31DF78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08A86E8-0D3B-4469-9EF8-6E49A0A8AD70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28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>
            <a:extLst>
              <a:ext uri="{FF2B5EF4-FFF2-40B4-BE49-F238E27FC236}">
                <a16:creationId xmlns:a16="http://schemas.microsoft.com/office/drawing/2014/main" id="{07215ADA-0BBE-4540-BEAA-BEC8786E6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2771" name="Zástupný symbol pro obsah 2">
            <a:extLst>
              <a:ext uri="{FF2B5EF4-FFF2-40B4-BE49-F238E27FC236}">
                <a16:creationId xmlns:a16="http://schemas.microsoft.com/office/drawing/2014/main" id="{642F1AD6-A8F6-4107-A0B6-BAD9021FA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800"/>
          </a:p>
          <a:p>
            <a:pPr algn="just"/>
            <a:r>
              <a:rPr lang="cs-CZ" altLang="cs-CZ" sz="1800"/>
              <a:t>řízení o odvolání a stížnosti má zásadně devolutivní účinek</a:t>
            </a:r>
          </a:p>
          <a:p>
            <a:pPr lvl="1" algn="just"/>
            <a:endParaRPr lang="cs-CZ" altLang="cs-CZ" sz="1600"/>
          </a:p>
          <a:p>
            <a:pPr lvl="1" algn="just"/>
            <a:r>
              <a:rPr lang="cs-CZ" altLang="cs-CZ" sz="1600"/>
              <a:t>výjimkou je autoremedura ve vztahu ke stížnosti (§ 146/1 TrŘ)</a:t>
            </a:r>
          </a:p>
          <a:p>
            <a:pPr lvl="1" algn="just"/>
            <a:endParaRPr lang="cs-CZ" altLang="cs-CZ" sz="1600"/>
          </a:p>
          <a:p>
            <a:pPr lvl="1" algn="just"/>
            <a:r>
              <a:rPr lang="cs-CZ" altLang="cs-CZ" sz="1600"/>
              <a:t>autoremedura  - orgán, který rozhodnutí vydal, sám plně vyhoví  opravnému prostředku a původní rozhodnutí změní 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/>
          </a:p>
          <a:p>
            <a:pPr algn="just"/>
            <a:r>
              <a:rPr lang="cs-CZ" altLang="cs-CZ" sz="1800"/>
              <a:t>v řízení o dovolání a stížnosti pro porušení zákona rozhoduje zásadně Nejvyšší soud (§ 265c a § 266/1 TrŘ) </a:t>
            </a:r>
          </a:p>
          <a:p>
            <a:pPr algn="just"/>
            <a:endParaRPr lang="cs-CZ" altLang="cs-CZ" sz="1800"/>
          </a:p>
          <a:p>
            <a:pPr lvl="1" algn="just"/>
            <a:r>
              <a:rPr lang="cs-CZ" altLang="cs-CZ" sz="1600"/>
              <a:t>jedná se o tzv. centralizované opravné prostředky 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cs-CZ" altLang="cs-CZ" sz="1800"/>
              <a:t> 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9EF889C-FD55-4346-8FF5-C91F70DD1D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26.10.2018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BB21ADA-027E-4313-B7EE-4017478DD4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F0995F9-8850-456E-B881-4C2E2A420BAA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29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7728BCD5-A000-4E72-982C-93DEFB6F1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147" name="Zástupný symbol pro obsah 2">
            <a:extLst>
              <a:ext uri="{FF2B5EF4-FFF2-40B4-BE49-F238E27FC236}">
                <a16:creationId xmlns:a16="http://schemas.microsoft.com/office/drawing/2014/main" id="{00068345-FD28-4057-9EB8-D162AFC7E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800" dirty="0"/>
              <a:t>podstatou opravného řízení  je činnost přezkumného orgánu směřující k ověření toho, zda zjištěný skutkový stav a jeho právní posouzení  bylo učiněno odpovídajícím procesním postupem  a zda o správnosti, zákonnosti a spravedlnosti nevznikají důvodné pochybnosti </a:t>
            </a:r>
          </a:p>
          <a:p>
            <a:pPr algn="just"/>
            <a:endParaRPr lang="cs-CZ" altLang="cs-CZ" sz="1800" dirty="0"/>
          </a:p>
          <a:p>
            <a:pPr marL="342900" lvl="1" indent="-342900"/>
            <a:r>
              <a:rPr lang="cs-CZ" altLang="cs-CZ" sz="1800" dirty="0"/>
              <a:t>vady skutkové (</a:t>
            </a:r>
            <a:r>
              <a:rPr lang="cs-CZ" altLang="cs-CZ" sz="1800" dirty="0" err="1"/>
              <a:t>error</a:t>
            </a:r>
            <a:r>
              <a:rPr lang="cs-CZ" altLang="cs-CZ" sz="1800" dirty="0"/>
              <a:t> in facto)  - skutková zjištění </a:t>
            </a:r>
          </a:p>
          <a:p>
            <a:pPr marL="342900" lvl="1" indent="-342900"/>
            <a:endParaRPr lang="cs-CZ" altLang="cs-CZ" sz="1800" dirty="0"/>
          </a:p>
          <a:p>
            <a:pPr marL="742950" lvl="2" indent="-342900" algn="just">
              <a:buFont typeface="Arial" panose="020B0604020202020204" pitchFamily="34" charset="0"/>
              <a:buChar char="•"/>
            </a:pPr>
            <a:r>
              <a:rPr lang="cs-CZ" altLang="cs-CZ" sz="1600" dirty="0"/>
              <a:t>jestliže  soud nebo jiný OČTŘ  nesprávně nebo nedostatečně zjistil skutkový stav</a:t>
            </a:r>
          </a:p>
          <a:p>
            <a:pPr marL="342900" lvl="1" indent="-342900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marL="342900" lvl="1" indent="-342900"/>
            <a:r>
              <a:rPr lang="cs-CZ" altLang="cs-CZ" sz="1800" dirty="0"/>
              <a:t>vady právní (</a:t>
            </a:r>
            <a:r>
              <a:rPr lang="cs-CZ" altLang="cs-CZ" sz="1800" dirty="0" err="1"/>
              <a:t>error</a:t>
            </a:r>
            <a:r>
              <a:rPr lang="cs-CZ" altLang="cs-CZ" sz="1800" dirty="0"/>
              <a:t> in iure) – právní kvalifikace </a:t>
            </a:r>
          </a:p>
          <a:p>
            <a:pPr marL="342900" lvl="1" indent="-342900"/>
            <a:endParaRPr lang="cs-CZ" altLang="cs-CZ" sz="1800" dirty="0"/>
          </a:p>
          <a:p>
            <a:pPr marL="742950" lvl="2" indent="-342900" algn="just">
              <a:buFont typeface="Arial" panose="020B0604020202020204" pitchFamily="34" charset="0"/>
              <a:buChar char="•"/>
            </a:pPr>
            <a:r>
              <a:rPr lang="cs-CZ" altLang="cs-CZ" sz="1600" dirty="0"/>
              <a:t>výše uvedený orgán sice správně zjistil skutkový stav, ale použil nesprávnou právní kvalifikaci</a:t>
            </a:r>
          </a:p>
          <a:p>
            <a:pPr marL="342900" lvl="1" indent="-342900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CFB82CD-12FF-437D-9C61-0D19564BB5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26.10.2018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571F27E-D21F-4FE1-83FA-CA113651FC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01FE52F-980E-4B8D-A391-8ADD8A7697D4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>
            <a:extLst>
              <a:ext uri="{FF2B5EF4-FFF2-40B4-BE49-F238E27FC236}">
                <a16:creationId xmlns:a16="http://schemas.microsoft.com/office/drawing/2014/main" id="{243F952A-9151-4CA7-A5EE-232D0C7B2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3795" name="Zástupný symbol pro obsah 2">
            <a:extLst>
              <a:ext uri="{FF2B5EF4-FFF2-40B4-BE49-F238E27FC236}">
                <a16:creationId xmlns:a16="http://schemas.microsoft.com/office/drawing/2014/main" id="{EAA06CB8-463B-48A1-AAE0-F1AAE7332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800"/>
          </a:p>
          <a:p>
            <a:pPr algn="just"/>
            <a:r>
              <a:rPr lang="cs-CZ" altLang="cs-CZ" sz="1800"/>
              <a:t>návrh na povolení obnovy řízení nemá  zpravidla devolutivní účinek (§ 281  TrŘ)</a:t>
            </a:r>
          </a:p>
          <a:p>
            <a:pPr algn="just"/>
            <a:endParaRPr lang="cs-CZ" altLang="cs-CZ" sz="1800"/>
          </a:p>
          <a:p>
            <a:pPr lvl="1" algn="just"/>
            <a:r>
              <a:rPr lang="cs-CZ" altLang="cs-CZ" sz="1600"/>
              <a:t>v jejím rámci se řeší především skutkové otázky, ke kterým má blíže soud prvního stupně </a:t>
            </a:r>
          </a:p>
          <a:p>
            <a:pPr lvl="1" algn="just"/>
            <a:endParaRPr lang="cs-CZ" altLang="cs-CZ" sz="1600"/>
          </a:p>
          <a:p>
            <a:pPr lvl="1" algn="just"/>
            <a:r>
              <a:rPr lang="cs-CZ" altLang="cs-CZ" sz="1600"/>
              <a:t>o povolení obnovy rozhoduje ten soud, který je oprávněn rozhodovat o obžalobě </a:t>
            </a:r>
          </a:p>
          <a:p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64FC5C6-079B-4104-9C20-93476DC8E3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26.10.2018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2D7E486-776A-4EF7-B8BB-E9E789D97A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91627EB-40A5-4300-B9BF-DC964FDBDA6C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30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>
            <a:extLst>
              <a:ext uri="{FF2B5EF4-FFF2-40B4-BE49-F238E27FC236}">
                <a16:creationId xmlns:a16="http://schemas.microsoft.com/office/drawing/2014/main" id="{71B9FDEE-F504-4599-A456-B84BB8E09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Účinek suspenzivní </a:t>
            </a:r>
          </a:p>
        </p:txBody>
      </p:sp>
      <p:sp>
        <p:nvSpPr>
          <p:cNvPr id="34819" name="Zástupný symbol pro obsah 2">
            <a:extLst>
              <a:ext uri="{FF2B5EF4-FFF2-40B4-BE49-F238E27FC236}">
                <a16:creationId xmlns:a16="http://schemas.microsoft.com/office/drawing/2014/main" id="{7FFE28C9-C3CB-466E-919B-20BA56E3B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podaný opravný prostředek má za následek odklad výkonu rozhodnutí</a:t>
            </a:r>
          </a:p>
          <a:p>
            <a:pPr algn="just"/>
            <a:endParaRPr lang="cs-CZ" altLang="cs-CZ" sz="1800" dirty="0"/>
          </a:p>
          <a:p>
            <a:pPr lvl="1" algn="just"/>
            <a:r>
              <a:rPr lang="cs-CZ" altLang="cs-CZ" sz="1600" dirty="0"/>
              <a:t>výkonem rozhodnutí by  byl účel  opravného prostředku zmařen nebo by nepřiznání tohoto účinku znamenalo neodčinitelnou újmu 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cs-CZ" altLang="cs-CZ" sz="1800" dirty="0"/>
              <a:t> </a:t>
            </a:r>
          </a:p>
          <a:p>
            <a:pPr algn="just"/>
            <a:r>
              <a:rPr lang="cs-CZ" altLang="cs-CZ" sz="1800" dirty="0"/>
              <a:t>suspenzivní účinek je přiznán</a:t>
            </a:r>
          </a:p>
          <a:p>
            <a:pPr lvl="1" algn="just"/>
            <a:endParaRPr lang="cs-CZ" altLang="cs-CZ" sz="1800" dirty="0"/>
          </a:p>
          <a:p>
            <a:pPr lvl="1" algn="just"/>
            <a:r>
              <a:rPr lang="cs-CZ" altLang="cs-CZ" sz="1600" dirty="0"/>
              <a:t>vždy odvolání (§ 245/2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)</a:t>
            </a:r>
          </a:p>
          <a:p>
            <a:pPr lvl="1" algn="just"/>
            <a:endParaRPr lang="cs-CZ" alt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odvolání podané jen poškozeným nebo jen zúčastněnou osobou nebrání tomu, aby ostatní části rozsudku nabyly právní moci a byly vykonány; stejně tak odvolání týkající se jen některého z více obžalovaných nebrání tomu, aby rozsudek u ostatních obžalovaných nabyl právní moci a byl vykonán (§ 139/2 </a:t>
            </a:r>
            <a:r>
              <a:rPr lang="cs-CZ" altLang="cs-CZ" sz="1400" dirty="0" err="1"/>
              <a:t>TrŘ</a:t>
            </a:r>
            <a:r>
              <a:rPr lang="cs-CZ" altLang="cs-CZ" sz="1400" dirty="0"/>
              <a:t>)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br>
              <a:rPr lang="cs-CZ" altLang="cs-CZ" sz="1400" dirty="0"/>
            </a:br>
            <a:endParaRPr lang="cs-CZ" altLang="cs-CZ" sz="1400" dirty="0"/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6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6EF1500-2A53-4540-AAE2-725157E50A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26.10.2018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8079DDB-543C-458C-806C-82D3EE1DFD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8E438DC-8052-4205-9F3B-9B3F86846E4C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31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A94027E4-92E4-4280-BF23-05304E00B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5843" name="Zástupný symbol pro obsah 2">
            <a:extLst>
              <a:ext uri="{FF2B5EF4-FFF2-40B4-BE49-F238E27FC236}">
                <a16:creationId xmlns:a16="http://schemas.microsoft.com/office/drawing/2014/main" id="{02278129-A700-40DE-8C6A-DD84A1DE1B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endParaRPr lang="cs-CZ" altLang="cs-CZ" sz="1600"/>
          </a:p>
          <a:p>
            <a:pPr lvl="1" algn="just"/>
            <a:r>
              <a:rPr lang="cs-CZ" altLang="cs-CZ" sz="1600"/>
              <a:t>stížnosti, jen pokud tak stanoví zákon (§ 141/4 TrŘ)</a:t>
            </a:r>
          </a:p>
          <a:p>
            <a:pPr lvl="1" algn="just"/>
            <a:endParaRPr lang="cs-CZ" altLang="cs-CZ" sz="1600"/>
          </a:p>
          <a:p>
            <a:pPr lvl="1" algn="just"/>
            <a:r>
              <a:rPr lang="cs-CZ" altLang="cs-CZ" sz="1600"/>
              <a:t>obnově řízení, jestliže tak rozhodne soud (§ 282/3 TrŘ)</a:t>
            </a:r>
          </a:p>
          <a:p>
            <a:pPr lvl="1" algn="just"/>
            <a:endParaRPr lang="cs-CZ" altLang="cs-CZ" sz="1600"/>
          </a:p>
          <a:p>
            <a:pPr lvl="1" algn="just"/>
            <a:r>
              <a:rPr lang="cs-CZ" altLang="cs-CZ" sz="1600"/>
              <a:t>u dovolání může na návrh předsedy senátu soud prvního stupně rozhodnout Nejvyšší soud o odkladu nebo přerušení výkonu napadeného rozhodnutí (§ 265h/3TrŘ)</a:t>
            </a:r>
          </a:p>
          <a:p>
            <a:pPr lvl="1" algn="just"/>
            <a:endParaRPr lang="cs-CZ" altLang="cs-CZ" sz="1600"/>
          </a:p>
          <a:p>
            <a:pPr lvl="1" algn="just"/>
            <a:r>
              <a:rPr lang="cs-CZ" altLang="cs-CZ" sz="1600"/>
              <a:t>u stížnosti pro porušení zákona může obdobně postupovat ministr spravedlnosti a po jejím podání Nejvyšší soud na návrh ministra spravedlnosti nebo i bez takového návrhu (§ 275/4 TrŘ) </a:t>
            </a:r>
          </a:p>
          <a:p>
            <a:pPr lvl="1" algn="just"/>
            <a:endParaRPr lang="cs-CZ" altLang="cs-CZ" sz="1600"/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  <a:p>
            <a:endParaRPr lang="cs-CZ" altLang="cs-CZ" sz="180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91BE709-18DD-46EB-9778-3A8DA5302B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26.10.2018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D799ACB-54F1-4BD5-9A0D-E429160ADA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9AA1ACD-92BE-4D6A-91C1-A221D609830C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32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>
            <a:extLst>
              <a:ext uri="{FF2B5EF4-FFF2-40B4-BE49-F238E27FC236}">
                <a16:creationId xmlns:a16="http://schemas.microsoft.com/office/drawing/2014/main" id="{3A70E386-4500-470A-A4D0-EE34AE65E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Beneficium cohesionis – dobrodiní záležející v souvislostech </a:t>
            </a:r>
            <a:br>
              <a:rPr lang="cs-CZ" altLang="cs-CZ"/>
            </a:br>
            <a:r>
              <a:rPr lang="cs-CZ" altLang="cs-CZ"/>
              <a:t> 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5B8207-DEC1-4927-BB1C-2B9CB2564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  <a:p>
            <a:pPr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 algn="just">
              <a:defRPr/>
            </a:pPr>
            <a:r>
              <a:rPr lang="cs-CZ" sz="1800" dirty="0"/>
              <a:t>podstatou je změna rozhodnutí i ve prospěch té osoby, která opravný prostředek nepodala, jestliže jí prospívá důvod, pro které bylo změněno rozhodnutí ve prospěch osoby, která jej podala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cs-CZ" sz="1800" dirty="0"/>
              <a:t> 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jde o faktický průlom do neměnitelnosti rozhodnutí vyplývajícího z jeho právní moci 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cs-CZ" sz="1800" dirty="0"/>
              <a:t> 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projevuje se jak u řádných (odvolání - § 261 </a:t>
            </a:r>
            <a:r>
              <a:rPr lang="cs-CZ" sz="1600" dirty="0" err="1">
                <a:ea typeface="+mn-ea"/>
                <a:cs typeface="+mn-cs"/>
              </a:rPr>
              <a:t>TrŘ</a:t>
            </a:r>
            <a:r>
              <a:rPr lang="cs-CZ" sz="1600" dirty="0">
                <a:ea typeface="+mn-ea"/>
                <a:cs typeface="+mn-cs"/>
              </a:rPr>
              <a:t> a  stížnost - § 150/2 </a:t>
            </a:r>
            <a:r>
              <a:rPr lang="cs-CZ" sz="1600" dirty="0" err="1">
                <a:ea typeface="+mn-ea"/>
                <a:cs typeface="+mn-cs"/>
              </a:rPr>
              <a:t>TrŘ</a:t>
            </a:r>
            <a:r>
              <a:rPr lang="cs-CZ" sz="1600" dirty="0">
                <a:ea typeface="+mn-ea"/>
                <a:cs typeface="+mn-cs"/>
              </a:rPr>
              <a:t>), tak i mimořádných opravných prostředků (dovolání - § 265k/2 </a:t>
            </a:r>
            <a:r>
              <a:rPr lang="cs-CZ" sz="1600" dirty="0" err="1">
                <a:ea typeface="+mn-ea"/>
                <a:cs typeface="+mn-cs"/>
              </a:rPr>
              <a:t>TrŘ</a:t>
            </a:r>
            <a:r>
              <a:rPr lang="cs-CZ" sz="1600" dirty="0">
                <a:ea typeface="+mn-ea"/>
                <a:cs typeface="+mn-cs"/>
              </a:rPr>
              <a:t>,  stížnost pro porušení zákona - § 269/2 </a:t>
            </a:r>
            <a:r>
              <a:rPr lang="cs-CZ" sz="1600" dirty="0" err="1">
                <a:ea typeface="+mn-ea"/>
                <a:cs typeface="+mn-cs"/>
              </a:rPr>
              <a:t>TrŘ</a:t>
            </a:r>
            <a:r>
              <a:rPr lang="cs-CZ" sz="1600" dirty="0">
                <a:ea typeface="+mn-ea"/>
                <a:cs typeface="+mn-cs"/>
              </a:rPr>
              <a:t> a obnova řízení - § 285 </a:t>
            </a:r>
            <a:r>
              <a:rPr lang="cs-CZ" sz="1600" dirty="0" err="1">
                <a:ea typeface="+mn-ea"/>
                <a:cs typeface="+mn-cs"/>
              </a:rPr>
              <a:t>TrŘ</a:t>
            </a:r>
            <a:r>
              <a:rPr lang="cs-CZ" sz="1600" dirty="0">
                <a:ea typeface="+mn-ea"/>
                <a:cs typeface="+mn-cs"/>
              </a:rPr>
              <a:t>)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7A480BC-5B88-452E-AE22-34C7EC96AF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26.10.2018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FF5E288-D5D3-4A16-82C1-94508CB0DB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FEEE5D0-0C8D-46FE-8D2F-56EFD5803E5F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33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>
            <a:extLst>
              <a:ext uri="{FF2B5EF4-FFF2-40B4-BE49-F238E27FC236}">
                <a16:creationId xmlns:a16="http://schemas.microsoft.com/office/drawing/2014/main" id="{2301D798-3867-4920-9D2C-C7CF09804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7891" name="Zástupný symbol pro obsah 2">
            <a:extLst>
              <a:ext uri="{FF2B5EF4-FFF2-40B4-BE49-F238E27FC236}">
                <a16:creationId xmlns:a16="http://schemas.microsoft.com/office/drawing/2014/main" id="{0448AA75-E322-4741-9A2C-A4FAC7957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dirty="0"/>
              <a:t>pro jeho uplatnění jsou stanoveny zpravidla tyto podmínky:</a:t>
            </a:r>
          </a:p>
          <a:p>
            <a:endParaRPr lang="cs-CZ" altLang="cs-CZ" sz="1800" dirty="0"/>
          </a:p>
          <a:p>
            <a:pPr lvl="1" algn="just"/>
            <a:r>
              <a:rPr lang="cs-CZ" altLang="cs-CZ" sz="1600" dirty="0"/>
              <a:t>proti rozhodnutí byl podán opravný prostředek a tomu bylo vyhověno alespoň ohledně jedné  z osob, kterou nebo v jejíž prospěch byl tento podán </a:t>
            </a:r>
          </a:p>
          <a:p>
            <a:pPr algn="just"/>
            <a:endParaRPr lang="cs-CZ" altLang="cs-CZ" sz="1800" dirty="0"/>
          </a:p>
          <a:p>
            <a:pPr lvl="1" algn="just"/>
            <a:r>
              <a:rPr lang="cs-CZ" altLang="cs-CZ" sz="1600" dirty="0"/>
              <a:t>důvod, pro který rozhodující orgán rozhodl ve prospěch takové osoby prospívá též další osobě, ohledně níž opravný prostředek podán nebyl  </a:t>
            </a:r>
          </a:p>
          <a:p>
            <a:pPr lvl="1" algn="just"/>
            <a:endParaRPr lang="cs-CZ" alt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jde o tzv. společný důvod </a:t>
            </a:r>
          </a:p>
          <a:p>
            <a:pPr algn="just"/>
            <a:endParaRPr lang="cs-CZ" altLang="cs-CZ" sz="1800" dirty="0"/>
          </a:p>
          <a:p>
            <a:pPr lvl="1" algn="just"/>
            <a:r>
              <a:rPr lang="cs-CZ" altLang="cs-CZ" sz="1600" dirty="0"/>
              <a:t>jde o rozhodnutí orgánu vyššího stupně, který se rozhoduje zároveň o všech osobách, kterých se týká tzv. společný důvod, a proto nesmí jít o případ, že by např. jedna věc byla vyloučena k samotnému projednání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C862555-A3F3-4073-8A4D-C870C17DC47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26.10.2018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3594D98-9EB2-4049-B984-7C0DFFB9D9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6200692-28DD-44DB-B8CD-6C0232A66107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34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>
            <a:extLst>
              <a:ext uri="{FF2B5EF4-FFF2-40B4-BE49-F238E27FC236}">
                <a16:creationId xmlns:a16="http://schemas.microsoft.com/office/drawing/2014/main" id="{3A742D6C-C04F-4891-B504-BF64D6EFC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Zákaz reformace in peius – zákaz změny k horšímu 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75D9C0-C33D-4758-945F-C4106B270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 algn="just">
              <a:defRPr/>
            </a:pPr>
            <a:r>
              <a:rPr lang="cs-CZ" sz="1800" dirty="0"/>
              <a:t>požadavek zákazu zhoršení postavení osoby, která podala opravný prostředek  nebo v jejíž prospěch byl podán  jinou oprávněnou osobou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cs-CZ" sz="1800" dirty="0"/>
              <a:t> 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opravné řízení se tak vede výhradně v její prospěch 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cs-CZ" sz="1800" dirty="0"/>
              <a:t> </a:t>
            </a:r>
          </a:p>
          <a:p>
            <a:pPr algn="just">
              <a:defRPr/>
            </a:pPr>
            <a:r>
              <a:rPr lang="cs-CZ" sz="1800" dirty="0"/>
              <a:t>výjimkou je situace, kdy opravný prostředek je podán v neprospěch této osoby</a:t>
            </a:r>
          </a:p>
          <a:p>
            <a:pPr algn="just"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/>
              <a:t>může jej podat např. státní zástupce nebo poškozený do výroku o výši škody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cs-CZ" sz="1800" dirty="0"/>
              <a:t> 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cs-CZ" sz="18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A1B5AA6-0B76-482C-A763-9F388987ED5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26.10.2018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21D34EA-41EF-4D57-AA6B-D152D63BEA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FA15160-61A2-4338-B41E-F42E5AA3CD2F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35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>
            <a:extLst>
              <a:ext uri="{FF2B5EF4-FFF2-40B4-BE49-F238E27FC236}">
                <a16:creationId xmlns:a16="http://schemas.microsoft.com/office/drawing/2014/main" id="{7ED5FE53-1AB4-4CDB-A702-A9D1553D2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92FC7B0-45C7-4EAD-9B87-A3CEEFCA4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1800" dirty="0"/>
              <a:t>zákaz změny k horšímu se uplatní u: </a:t>
            </a:r>
          </a:p>
          <a:p>
            <a:pPr lvl="1" algn="just">
              <a:defRPr/>
            </a:pPr>
            <a:endParaRPr lang="cs-CZ" sz="16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stížnosti (§ 150/1,3 </a:t>
            </a:r>
            <a:r>
              <a:rPr lang="cs-CZ" sz="1600" dirty="0" err="1">
                <a:ea typeface="+mn-ea"/>
                <a:cs typeface="+mn-cs"/>
              </a:rPr>
              <a:t>TrŘ</a:t>
            </a:r>
            <a:r>
              <a:rPr lang="cs-CZ" sz="1600" dirty="0">
                <a:ea typeface="+mn-ea"/>
                <a:cs typeface="+mn-cs"/>
              </a:rPr>
              <a:t>) </a:t>
            </a:r>
          </a:p>
          <a:p>
            <a:pPr lvl="1" algn="just">
              <a:defRPr/>
            </a:pPr>
            <a:endParaRPr lang="cs-CZ" sz="16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odvolání (§ 259/3, § 264/2) </a:t>
            </a:r>
          </a:p>
          <a:p>
            <a:pPr lvl="1" algn="just">
              <a:defRPr/>
            </a:pPr>
            <a:endParaRPr lang="cs-CZ" sz="16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dovolání (§ 265s/2) </a:t>
            </a:r>
          </a:p>
          <a:p>
            <a:pPr lvl="1" algn="just">
              <a:defRPr/>
            </a:pPr>
            <a:endParaRPr lang="cs-CZ" sz="16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stížnosti pro porušení zákona (§ 273)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cs-CZ" sz="1800" dirty="0"/>
          </a:p>
          <a:p>
            <a:pPr algn="just">
              <a:defRPr/>
            </a:pPr>
            <a:r>
              <a:rPr lang="cs-CZ" sz="1800" dirty="0"/>
              <a:t>u obnovy řízení se týká jen výroku o trestu</a:t>
            </a:r>
          </a:p>
          <a:p>
            <a:pPr lvl="1" algn="just"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/>
              <a:t>v obnoveném řízení lze uznat pachatele vinným i těžším trestným činem, nelze mu však uložit přísnější trest  (§ 289b </a:t>
            </a:r>
            <a:r>
              <a:rPr lang="cs-CZ" sz="1600" dirty="0" err="1"/>
              <a:t>TrŘ</a:t>
            </a:r>
            <a:r>
              <a:rPr lang="cs-CZ" sz="1600" dirty="0"/>
              <a:t>) 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cs-CZ" sz="1600" dirty="0"/>
              <a:t> 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cs-CZ" sz="1800" dirty="0"/>
              <a:t> 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D872EB0-C74A-4C0E-ABAF-43B80F8969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26.10.2018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B3FF054-0468-433E-919A-BC64D57ACC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2C4CAAD-AE91-4334-84A6-EA4463F67650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36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>
            <a:extLst>
              <a:ext uri="{FF2B5EF4-FFF2-40B4-BE49-F238E27FC236}">
                <a16:creationId xmlns:a16="http://schemas.microsoft.com/office/drawing/2014/main" id="{57FDA1DC-A0F5-41DF-84E1-3D364258C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0963" name="Zástupný symbol pro obsah 2">
            <a:extLst>
              <a:ext uri="{FF2B5EF4-FFF2-40B4-BE49-F238E27FC236}">
                <a16:creationId xmlns:a16="http://schemas.microsoft.com/office/drawing/2014/main" id="{7EB4F46B-8B5E-4045-8570-EC8394499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z="1800" dirty="0"/>
          </a:p>
          <a:p>
            <a:r>
              <a:rPr lang="cs-CZ" altLang="cs-CZ" sz="1800" dirty="0"/>
              <a:t>neuplatní se  u odporu</a:t>
            </a:r>
          </a:p>
          <a:p>
            <a:endParaRPr lang="cs-CZ" altLang="cs-CZ" sz="1800" dirty="0"/>
          </a:p>
          <a:p>
            <a:pPr marL="742950" lvl="2" indent="-342900" algn="just">
              <a:buFont typeface="Arial" panose="020B0604020202020204" pitchFamily="34" charset="0"/>
              <a:buChar char="•"/>
            </a:pPr>
            <a:r>
              <a:rPr lang="cs-CZ" altLang="cs-CZ" sz="1600" dirty="0"/>
              <a:t>při podání odporu se ruší trestní příkaz je nezbytné nařídit hlavní líčení – předchozí právní kvalifikací ani druhem a výměrou trestu není soud vázán </a:t>
            </a:r>
          </a:p>
          <a:p>
            <a:endParaRPr lang="cs-CZ" altLang="cs-CZ" sz="1600" dirty="0"/>
          </a:p>
          <a:p>
            <a:pPr algn="just"/>
            <a:r>
              <a:rPr lang="cs-CZ" altLang="cs-CZ" sz="1600" dirty="0"/>
              <a:t>zákaz reformace in </a:t>
            </a:r>
            <a:r>
              <a:rPr lang="cs-CZ" altLang="cs-CZ" sz="1600" dirty="0" err="1"/>
              <a:t>peius</a:t>
            </a:r>
            <a:r>
              <a:rPr lang="cs-CZ" altLang="cs-CZ" sz="1600" dirty="0"/>
              <a:t> se uplatňuje proto, aby nesprávná rozhodnutí byla obviněným a v jeho prospěch dalšími oprávněnými osobami napadána a přezkoumávána příslušným orgánem vyššího stupně, aniž by tyto osoby měly obavu z rizika  zhoršení své situace nebo situace osoby, v jejíž prospěch byl opravný prostředek podán </a:t>
            </a:r>
          </a:p>
          <a:p>
            <a:endParaRPr lang="cs-CZ" altLang="cs-CZ" sz="18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8A9E47B-5DE2-4064-B0C5-1252AC6AF76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26.10.2018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B3E9A95-66C7-4456-A6E0-70410B38F9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0D5DB57-6C13-489D-AB41-EDB1029F7457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37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>
            <a:extLst>
              <a:ext uri="{FF2B5EF4-FFF2-40B4-BE49-F238E27FC236}">
                <a16:creationId xmlns:a16="http://schemas.microsoft.com/office/drawing/2014/main" id="{72F2AF8D-2C91-45F6-B2A7-4F49687F2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Poučení o podání opravného prostředku </a:t>
            </a:r>
            <a:endParaRPr lang="cs-CZ" altLang="cs-CZ"/>
          </a:p>
        </p:txBody>
      </p:sp>
      <p:sp>
        <p:nvSpPr>
          <p:cNvPr id="41987" name="Zástupný symbol pro obsah 2">
            <a:extLst>
              <a:ext uri="{FF2B5EF4-FFF2-40B4-BE49-F238E27FC236}">
                <a16:creationId xmlns:a16="http://schemas.microsoft.com/office/drawing/2014/main" id="{BA2C5F6C-2E9D-4AFE-A817-0696280AC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dirty="0"/>
              <a:t>rozsudek - § 120 a násl. </a:t>
            </a:r>
            <a:r>
              <a:rPr lang="cs-CZ" altLang="cs-CZ" sz="1800" dirty="0" err="1"/>
              <a:t>TrŘ</a:t>
            </a:r>
            <a:r>
              <a:rPr lang="cs-CZ" altLang="cs-CZ" sz="1800" dirty="0"/>
              <a:t> </a:t>
            </a:r>
          </a:p>
          <a:p>
            <a:pPr marL="342900" lvl="1" indent="-342900" algn="just"/>
            <a:endParaRPr lang="cs-CZ" altLang="cs-CZ" sz="1800" dirty="0"/>
          </a:p>
          <a:p>
            <a:pPr marL="742950" lvl="2" indent="-342900" algn="just">
              <a:buFont typeface="Arial" panose="020B0604020202020204" pitchFamily="34" charset="0"/>
              <a:buChar char="•"/>
            </a:pPr>
            <a:r>
              <a:rPr lang="cs-CZ" altLang="cs-CZ" sz="1600" dirty="0"/>
              <a:t>obligatorní náležitostí je poučení o opravném prostředku (tj. odvolání)</a:t>
            </a:r>
          </a:p>
          <a:p>
            <a:pPr marL="342900" lvl="1" indent="-342900" algn="just"/>
            <a:endParaRPr lang="cs-CZ" altLang="cs-CZ" sz="1500" dirty="0"/>
          </a:p>
          <a:p>
            <a:pPr marL="742950" lvl="2" indent="-342900" algn="just">
              <a:buFont typeface="Arial" panose="020B0604020202020204" pitchFamily="34" charset="0"/>
              <a:buChar char="•"/>
            </a:pPr>
            <a:r>
              <a:rPr lang="cs-CZ" altLang="cs-CZ" sz="1600" dirty="0"/>
              <a:t>pokud oprávněná osoba podala opravný prostředek v důsledku nesprávného poučení opožděně, ale stále ve lhůtě, která jí nesprávně byla stanovena, nelze takový opravný prostředek zamítnout jako opožděně podaný </a:t>
            </a:r>
          </a:p>
          <a:p>
            <a:pPr marL="742950" lvl="2" indent="-342900" algn="just"/>
            <a:endParaRPr lang="cs-CZ" altLang="cs-CZ" sz="1600" dirty="0"/>
          </a:p>
          <a:p>
            <a:pPr marL="742950" lvl="2" indent="-342900" algn="just">
              <a:buFont typeface="Arial" panose="020B0604020202020204" pitchFamily="34" charset="0"/>
              <a:buChar char="•"/>
            </a:pPr>
            <a:r>
              <a:rPr lang="cs-CZ" altLang="cs-CZ" sz="1600" dirty="0"/>
              <a:t>pokud chybí údaj o lhůtě k podání opravného prostředku, lze jej podat pouze ve lhůtě stanoveném zákonem (tj. ve lhůtě osmi dnů od doručení jeho písemného vyhotovení )</a:t>
            </a:r>
          </a:p>
          <a:p>
            <a:pPr marL="742950" lvl="2" indent="-342900" algn="just"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marL="742950" lvl="2" indent="-342900" algn="just">
              <a:buFont typeface="Arial" panose="020B0604020202020204" pitchFamily="34" charset="0"/>
              <a:buChar char="•"/>
            </a:pPr>
            <a:r>
              <a:rPr lang="cs-CZ" altLang="cs-CZ" sz="1600" dirty="0"/>
              <a:t>okolnost, že poučení vůbec nebylo dáno, nebo že chyběl v poučení údaj o lhůtě k podání opravného prostředku, anebo že bylo podáno nesprávné poučení, že opravný prostředek přípustný není se odrazí v navrácení lhůty dle § 61/1 </a:t>
            </a:r>
            <a:r>
              <a:rPr lang="cs-CZ" altLang="cs-CZ" sz="1600" dirty="0" err="1"/>
              <a:t>TrŘ</a:t>
            </a:r>
            <a:endParaRPr lang="cs-CZ" altLang="cs-CZ" sz="1600" dirty="0"/>
          </a:p>
          <a:p>
            <a:endParaRPr lang="cs-CZ" alt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9AD1D85-4B21-4DDD-BB3B-761CDF6E57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26.10.2018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517EB30-A79B-4FD6-B447-5224CBF0DA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0136D94-591F-4567-A994-5982F7859CB8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38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>
            <a:extLst>
              <a:ext uri="{FF2B5EF4-FFF2-40B4-BE49-F238E27FC236}">
                <a16:creationId xmlns:a16="http://schemas.microsoft.com/office/drawing/2014/main" id="{85ED3082-08EC-4A7B-8765-ED901B5F6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3011" name="Zástupný symbol pro obsah 2">
            <a:extLst>
              <a:ext uri="{FF2B5EF4-FFF2-40B4-BE49-F238E27FC236}">
                <a16:creationId xmlns:a16="http://schemas.microsoft.com/office/drawing/2014/main" id="{B33F5CB4-1D91-462C-9832-E738BEA94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dirty="0"/>
              <a:t>trestní příkaz - § 314e a násl. </a:t>
            </a:r>
            <a:r>
              <a:rPr lang="cs-CZ" altLang="cs-CZ" sz="1800" dirty="0" err="1"/>
              <a:t>TrŘ</a:t>
            </a:r>
            <a:r>
              <a:rPr lang="cs-CZ" altLang="cs-CZ" sz="1800" dirty="0"/>
              <a:t> </a:t>
            </a:r>
          </a:p>
          <a:p>
            <a:endParaRPr lang="cs-CZ" altLang="cs-CZ" sz="1800" dirty="0"/>
          </a:p>
          <a:p>
            <a:pPr lvl="1"/>
            <a:r>
              <a:rPr lang="cs-CZ" altLang="cs-CZ" sz="1600" dirty="0"/>
              <a:t>má povahu odsuzujícího rozsudku</a:t>
            </a:r>
          </a:p>
          <a:p>
            <a:endParaRPr lang="cs-CZ" altLang="cs-CZ" sz="1800" dirty="0"/>
          </a:p>
          <a:p>
            <a:pPr lvl="1" algn="just"/>
            <a:r>
              <a:rPr lang="cs-CZ" altLang="cs-CZ" sz="1600" dirty="0"/>
              <a:t>obligatorní náležitostí je poučení o právu podat opravný prostředek (tj. odpor)</a:t>
            </a:r>
            <a:r>
              <a:rPr lang="cs-CZ" altLang="cs-CZ" sz="1500" dirty="0"/>
              <a:t>, včetně upozornění, že v případě, kdy obviněný odpor nepodá, vzdává se tím práva na projednání věci v hlavním líčení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500" dirty="0"/>
          </a:p>
          <a:p>
            <a:pPr lvl="1" algn="just"/>
            <a:r>
              <a:rPr lang="cs-CZ" altLang="cs-CZ" sz="1600" dirty="0"/>
              <a:t>ve vztahu k chybně (ne)uvedené lhůtě - viz. výše 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při podání odporu se ruší trestní příkaz je nezbytné nařídit hlavní líčení - předchozí právní kvalifikací ani druhem a výměrou trestu není soud vázán </a:t>
            </a:r>
          </a:p>
          <a:p>
            <a:pPr lvl="2" algn="just"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600" dirty="0"/>
              <a:t>neplatí zásada zákazu reformace in </a:t>
            </a:r>
            <a:r>
              <a:rPr lang="cs-CZ" altLang="cs-CZ" sz="1600" dirty="0" err="1"/>
              <a:t>peius</a:t>
            </a:r>
            <a:endParaRPr lang="cs-CZ" altLang="cs-CZ" sz="16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0E4BB39-28D9-4A97-B60F-6E7AAC9C2C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26.10.2018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EF22D8F-9DFC-4577-B2E3-73C6C2DC43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464B517-69DE-4402-863F-786C89EEF1FB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39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A3146FC2-FE27-485E-9489-3128BD0AC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171" name="Zástupný symbol pro obsah 2">
            <a:extLst>
              <a:ext uri="{FF2B5EF4-FFF2-40B4-BE49-F238E27FC236}">
                <a16:creationId xmlns:a16="http://schemas.microsoft.com/office/drawing/2014/main" id="{BF5B9B02-0573-4A14-AF06-83071C2EB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just"/>
            <a:endParaRPr lang="cs-CZ" altLang="cs-CZ" sz="1800" dirty="0"/>
          </a:p>
          <a:p>
            <a:pPr marL="342900" lvl="1" indent="-342900" algn="just"/>
            <a:r>
              <a:rPr lang="cs-CZ" altLang="cs-CZ" sz="1800" dirty="0"/>
              <a:t>vady procesního postupu (</a:t>
            </a:r>
            <a:r>
              <a:rPr lang="cs-CZ" altLang="cs-CZ" sz="1800" dirty="0" err="1"/>
              <a:t>error</a:t>
            </a:r>
            <a:r>
              <a:rPr lang="cs-CZ" altLang="cs-CZ" sz="1800" dirty="0"/>
              <a:t> in </a:t>
            </a:r>
            <a:r>
              <a:rPr lang="cs-CZ" altLang="cs-CZ" sz="1800" dirty="0" err="1"/>
              <a:t>procedendo</a:t>
            </a:r>
            <a:r>
              <a:rPr lang="cs-CZ" altLang="cs-CZ" sz="1800" dirty="0"/>
              <a:t>) – „nezákonný“ průběh trestního řízení </a:t>
            </a:r>
          </a:p>
          <a:p>
            <a:pPr marL="342900" lvl="1" indent="-342900" algn="just"/>
            <a:endParaRPr lang="cs-CZ" altLang="cs-CZ" sz="1800" dirty="0"/>
          </a:p>
          <a:p>
            <a:pPr marL="742950" lvl="2" indent="-342900" algn="just">
              <a:buFont typeface="Arial" panose="020B0604020202020204" pitchFamily="34" charset="0"/>
              <a:buChar char="•"/>
            </a:pPr>
            <a:r>
              <a:rPr lang="cs-CZ" altLang="cs-CZ" sz="1600" dirty="0"/>
              <a:t>výše uvedený orgán porušil procesní předpisy obsažené v trestním řádu, podle kterých měl postupovat </a:t>
            </a:r>
          </a:p>
          <a:p>
            <a:pPr marL="342900" lvl="1" indent="-342900" algn="just"/>
            <a:endParaRPr lang="cs-CZ" altLang="cs-CZ" sz="1800" dirty="0"/>
          </a:p>
          <a:p>
            <a:pPr marL="342900" lvl="1" indent="-342900" algn="just"/>
            <a:r>
              <a:rPr lang="cs-CZ" altLang="cs-CZ" sz="1800" dirty="0"/>
              <a:t>opravným prostředkem je procesní úkon strany trestního řízení (§ 12/6 </a:t>
            </a:r>
            <a:r>
              <a:rPr lang="cs-CZ" altLang="cs-CZ" sz="1800" dirty="0" err="1"/>
              <a:t>TrŘ</a:t>
            </a:r>
            <a:r>
              <a:rPr lang="cs-CZ" altLang="cs-CZ" sz="1800" dirty="0"/>
              <a:t>), popřípadě jiné oprávněné  osoby, jehož podáním takové osoby mohou dosáhnout  přezkoumání vadného rozhodnutí, resp. mohou dosáhnout vydání jiného rozhodnutí</a:t>
            </a:r>
          </a:p>
          <a:p>
            <a:pPr marL="342900" lvl="1" indent="-342900" algn="just"/>
            <a:endParaRPr lang="cs-CZ" altLang="cs-CZ" sz="1800" dirty="0"/>
          </a:p>
          <a:p>
            <a:pPr marL="342900" lvl="1" indent="-342900" algn="just"/>
            <a:endParaRPr lang="cs-CZ" altLang="cs-CZ" sz="1800" dirty="0"/>
          </a:p>
          <a:p>
            <a:pPr marL="342900" lvl="1" indent="-342900"/>
            <a:endParaRPr lang="cs-CZ" altLang="cs-CZ" sz="1800" dirty="0"/>
          </a:p>
          <a:p>
            <a:pPr marL="342900" lvl="1" indent="-342900"/>
            <a:endParaRPr lang="cs-CZ" altLang="cs-CZ" sz="1800" dirty="0"/>
          </a:p>
          <a:p>
            <a:endParaRPr lang="cs-CZ" altLang="cs-CZ" dirty="0"/>
          </a:p>
          <a:p>
            <a:endParaRPr lang="cs-CZ" alt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B521966-5716-4FDC-ADD0-34E0E3ADA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26.10.2018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7625A2B-99BC-4A28-A045-694C6B8F1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A5E0385-B641-480B-8CF5-DE08B0EF3C4A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4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>
            <a:extLst>
              <a:ext uri="{FF2B5EF4-FFF2-40B4-BE49-F238E27FC236}">
                <a16:creationId xmlns:a16="http://schemas.microsoft.com/office/drawing/2014/main" id="{DFBD5620-81C8-43AB-9C29-D124A580A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4035" name="Zástupný symbol pro obsah 2">
            <a:extLst>
              <a:ext uri="{FF2B5EF4-FFF2-40B4-BE49-F238E27FC236}">
                <a16:creationId xmlns:a16="http://schemas.microsoft.com/office/drawing/2014/main" id="{4C8E4E8F-9C31-47B8-8D92-8DE84393B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/>
              <a:t>usnesení - § 134 a násl. TrŘ</a:t>
            </a:r>
          </a:p>
          <a:p>
            <a:pPr algn="just"/>
            <a:endParaRPr lang="cs-CZ" altLang="cs-CZ" sz="1800"/>
          </a:p>
          <a:p>
            <a:pPr lvl="1" algn="just"/>
            <a:r>
              <a:rPr lang="cs-CZ" altLang="cs-CZ" sz="1600"/>
              <a:t>obligatorní náležitostí je poučení o opravném prostředku (tj. stížnosti) - § 141 TrŘ, devolutivní účinek</a:t>
            </a:r>
          </a:p>
          <a:p>
            <a:pPr algn="just"/>
            <a:endParaRPr lang="cs-CZ" altLang="cs-CZ" sz="1800"/>
          </a:p>
          <a:p>
            <a:pPr lvl="1" algn="just"/>
            <a:r>
              <a:rPr lang="cs-CZ" altLang="cs-CZ" sz="1600"/>
              <a:t>výjimkou je např. § 146a TrŘ - o stížnosti proti rozhodnutí státního zástupce rozhoduje soud  </a:t>
            </a:r>
          </a:p>
          <a:p>
            <a:pPr algn="just"/>
            <a:endParaRPr lang="cs-CZ" altLang="cs-CZ" sz="1800"/>
          </a:p>
          <a:p>
            <a:pPr lvl="1" algn="just"/>
            <a:r>
              <a:rPr lang="cs-CZ" altLang="cs-CZ" sz="1600"/>
              <a:t>možnost autoremedury  </a:t>
            </a:r>
          </a:p>
          <a:p>
            <a:pPr lvl="1" algn="just"/>
            <a:endParaRPr lang="cs-CZ" altLang="cs-CZ" sz="1600"/>
          </a:p>
          <a:p>
            <a:pPr lvl="1" algn="just"/>
            <a:r>
              <a:rPr lang="cs-CZ" altLang="cs-CZ" sz="1600"/>
              <a:t>ve vztahu k chybně (ne)uvedené lhůtě – viz. výše </a:t>
            </a:r>
          </a:p>
          <a:p>
            <a:pPr algn="just"/>
            <a:endParaRPr lang="cs-CZ" altLang="cs-CZ" sz="1800"/>
          </a:p>
          <a:p>
            <a:pPr lvl="1" algn="just"/>
            <a:r>
              <a:rPr lang="cs-CZ" altLang="cs-CZ" sz="1600"/>
              <a:t>konkrétní poučení se liší podle druhu  a stupně orgánu, který je vydal</a:t>
            </a:r>
          </a:p>
          <a:p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2E9FDE6-B9A3-47CE-A9FF-83D84645D1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26.10.2018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0FE54A9-C96E-4638-8839-CB1A5DBCE8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8C0E058-9563-488D-ACE9-55C7160A32EA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40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>
            <a:extLst>
              <a:ext uri="{FF2B5EF4-FFF2-40B4-BE49-F238E27FC236}">
                <a16:creationId xmlns:a16="http://schemas.microsoft.com/office/drawing/2014/main" id="{F9454BBA-A3DA-4067-83EB-0593CEFEE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5059" name="Zástupný symbol pro obsah 2">
            <a:extLst>
              <a:ext uri="{FF2B5EF4-FFF2-40B4-BE49-F238E27FC236}">
                <a16:creationId xmlns:a16="http://schemas.microsoft.com/office/drawing/2014/main" id="{A78D4D69-0633-4FC9-8DFF-1F9B2FDF30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z="1800" dirty="0"/>
          </a:p>
          <a:p>
            <a:pPr algn="just"/>
            <a:r>
              <a:rPr lang="cs-CZ" altLang="cs-CZ" sz="1800" dirty="0"/>
              <a:t>rozhodnutí </a:t>
            </a:r>
            <a:r>
              <a:rPr lang="cs-CZ" altLang="cs-CZ" sz="1800" dirty="0" err="1"/>
              <a:t>sui</a:t>
            </a:r>
            <a:r>
              <a:rPr lang="cs-CZ" altLang="cs-CZ" sz="1800" dirty="0"/>
              <a:t> </a:t>
            </a:r>
            <a:r>
              <a:rPr lang="cs-CZ" altLang="cs-CZ" sz="1800" dirty="0" err="1"/>
              <a:t>generis</a:t>
            </a:r>
            <a:r>
              <a:rPr lang="cs-CZ" altLang="cs-CZ" sz="1800" dirty="0"/>
              <a:t> (svého druhu) - opatření o přibrání znalce, příkaz k odnětí věci atd. </a:t>
            </a:r>
          </a:p>
          <a:p>
            <a:endParaRPr lang="cs-CZ" altLang="cs-CZ" sz="1800" dirty="0"/>
          </a:p>
          <a:p>
            <a:pPr algn="just">
              <a:lnSpc>
                <a:spcPct val="90000"/>
              </a:lnSpc>
            </a:pPr>
            <a:r>
              <a:rPr lang="cs-CZ" altLang="cs-CZ" sz="1800" dirty="0"/>
              <a:t>není přípustný opravný prostředek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1700" dirty="0"/>
          </a:p>
          <a:p>
            <a:pPr lvl="1" algn="just">
              <a:lnSpc>
                <a:spcPct val="90000"/>
              </a:lnSpc>
            </a:pPr>
            <a:r>
              <a:rPr lang="cs-CZ" altLang="cs-CZ" sz="1600" dirty="0"/>
              <a:t>§ 157a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 - žádost o přezkoumání postupu policejního orgánu a státního zástupce </a:t>
            </a:r>
          </a:p>
          <a:p>
            <a:pPr lvl="1"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lvl="1" algn="just">
              <a:lnSpc>
                <a:spcPct val="90000"/>
              </a:lnSpc>
            </a:pPr>
            <a:r>
              <a:rPr lang="cs-CZ" altLang="cs-CZ" sz="1600" dirty="0"/>
              <a:t>§ 203/3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 -  žádost o přezkoumání předsedy senátu </a:t>
            </a:r>
          </a:p>
          <a:p>
            <a:endParaRPr lang="cs-CZ" altLang="cs-CZ" sz="18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2FA0DC3-348E-4371-9579-5F5723CF73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26.10.2018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9F5AEBB-1C01-4A59-AA92-79E49DDC1F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8783958-16AE-4855-A7EC-EB1F6D440674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41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endParaRPr lang="cs-CZ" altLang="cs-CZ" sz="3200" b="1"/>
          </a:p>
          <a:p>
            <a:pPr algn="ctr">
              <a:buFont typeface="Wingdings" pitchFamily="2" charset="2"/>
              <a:buNone/>
            </a:pPr>
            <a:endParaRPr lang="cs-CZ" altLang="cs-CZ" sz="3200" b="1"/>
          </a:p>
          <a:p>
            <a:pPr algn="ctr">
              <a:buFont typeface="Wingdings" pitchFamily="2" charset="2"/>
              <a:buNone/>
            </a:pPr>
            <a:r>
              <a:rPr lang="cs-CZ" altLang="cs-CZ" sz="3200" b="1"/>
              <a:t>Děkuji za pozornost </a:t>
            </a:r>
          </a:p>
          <a:p>
            <a:pPr algn="ctr">
              <a:buFont typeface="Wingdings" pitchFamily="2" charset="2"/>
              <a:buNone/>
            </a:pPr>
            <a:endParaRPr lang="cs-CZ" altLang="cs-CZ" sz="3200" b="1"/>
          </a:p>
          <a:p>
            <a:pPr algn="ctr">
              <a:buFont typeface="Wingdings" pitchFamily="2" charset="2"/>
              <a:buNone/>
            </a:pPr>
            <a:r>
              <a:rPr lang="cs-CZ" altLang="cs-CZ" sz="3200" b="1"/>
              <a:t>Dotazy … ???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1FE0EE-D991-4A7F-9D23-0694D304BCCD}" type="slidenum">
              <a:rPr lang="cs-CZ" smtClean="0"/>
              <a:pPr>
                <a:defRPr/>
              </a:pPr>
              <a:t>42</a:t>
            </a:fld>
            <a:endParaRPr lang="cs-CZ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F4DCD21-E75E-4811-8BF5-E1289C4F74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Opravné řízení, 26.10.2018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cs-CZ" b="1"/>
          </a:p>
          <a:p>
            <a:pPr algn="ctr" eaLnBrk="1" hangingPunct="1">
              <a:buFont typeface="Wingdings" pitchFamily="2" charset="2"/>
              <a:buNone/>
            </a:pPr>
            <a:r>
              <a:rPr lang="cs-CZ" b="1"/>
              <a:t>doc. JUDr. Marek Fryšták, Ph.D.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/>
              <a:t>Katedra trestního práva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/>
              <a:t>Právnická fakulta Masarykovy univerzity 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/>
              <a:t>Veveří 70, 611 80 Brno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/>
              <a:t>Tel. + 420 549 493 870, Fax. + 420 541 213 162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/>
              <a:t>E-mail: </a:t>
            </a:r>
            <a:r>
              <a:rPr lang="cs-CZ" b="1">
                <a:hlinkClick r:id="rId2"/>
              </a:rPr>
              <a:t>Marek.Frystak@law.muni.cz</a:t>
            </a:r>
            <a:r>
              <a:rPr lang="cs-CZ" b="1"/>
              <a:t> </a:t>
            </a:r>
          </a:p>
          <a:p>
            <a:pPr eaLnBrk="1" hangingPunct="1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D681C2D-B0F8-4D2A-AE16-169D5FB65C56}" type="slidenum">
              <a:rPr lang="cs-CZ" smtClean="0"/>
              <a:pPr>
                <a:defRPr/>
              </a:pPr>
              <a:t>43</a:t>
            </a:fld>
            <a:endParaRPr lang="cs-CZ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99D405B-5CFF-4E55-9276-8EDBCA1C5E1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Opravné řízení, 26.10.2018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C0F9B9C3-34B8-4E5B-B321-837D83247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Řádné opravné prostředky  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8195" name="Zástupný symbol pro obsah 2">
            <a:extLst>
              <a:ext uri="{FF2B5EF4-FFF2-40B4-BE49-F238E27FC236}">
                <a16:creationId xmlns:a16="http://schemas.microsoft.com/office/drawing/2014/main" id="{8182586E-5931-484E-BD97-7F14F5F4EF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dirty="0"/>
              <a:t>směřují proti rozhodnutí, které doposud nenabyly právní moci 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lvl="1"/>
            <a:r>
              <a:rPr lang="cs-CZ" altLang="cs-CZ" sz="1600" dirty="0"/>
              <a:t>stížnost (§ 141 a násl.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) </a:t>
            </a:r>
          </a:p>
          <a:p>
            <a:pPr lvl="1"/>
            <a:endParaRPr lang="cs-CZ" altLang="cs-CZ" sz="16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altLang="cs-CZ" sz="1400" dirty="0"/>
              <a:t>lze jí napadnout každé usnesení  policejního orgánu</a:t>
            </a:r>
          </a:p>
          <a:p>
            <a:pPr lvl="1"/>
            <a:endParaRPr lang="cs-CZ" alt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usnesení  státního zástupce nebo soudu jí lze napadnout pouze v případě, že to zákon výslovně připouští a tyto orgány rozhodují v prvním stupni  </a:t>
            </a:r>
          </a:p>
          <a:p>
            <a:pPr lvl="1"/>
            <a:endParaRPr lang="cs-CZ" altLang="cs-CZ" sz="1600" dirty="0"/>
          </a:p>
          <a:p>
            <a:pPr lvl="1"/>
            <a:r>
              <a:rPr lang="cs-CZ" altLang="cs-CZ" sz="1600" dirty="0"/>
              <a:t>odvolání (§ 245 a násl.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)</a:t>
            </a:r>
          </a:p>
          <a:p>
            <a:pPr lvl="1"/>
            <a:endParaRPr lang="cs-CZ" alt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lze jím napadnout  každý rozsudek  soudu prvního stupně s výjimkou rozsudku, kterým soud schválil dohodu o vině a trestu v výjimkou rozsudku, který není v souladu s takovou dohodou, kterou státní zástupce navrhl </a:t>
            </a:r>
          </a:p>
          <a:p>
            <a:pPr lvl="1" algn="just"/>
            <a:endParaRPr lang="cs-CZ" altLang="cs-CZ" sz="1600" dirty="0"/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sz="1600" dirty="0"/>
              <a:t> </a:t>
            </a:r>
          </a:p>
          <a:p>
            <a:endParaRPr lang="cs-CZ" altLang="cs-CZ" sz="1800" dirty="0"/>
          </a:p>
          <a:p>
            <a:pPr lvl="2">
              <a:buFont typeface="Wingdings" panose="05000000000000000000" pitchFamily="2" charset="2"/>
              <a:buNone/>
            </a:pPr>
            <a:endParaRPr lang="cs-CZ" altLang="cs-CZ" sz="14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539981C-5747-4107-BBF6-6AA8711A9E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BAFCF11-DD14-4704-A7FE-67E07DF62728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5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08F2068-B4AB-4348-AC8B-A4F66348BB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26.10.2018</a:t>
            </a:r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4BFC2FB7-CBC3-4277-A1AC-A983C5246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E4AC9917-C412-4CD6-9BE2-59A1B70A6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odpor do trestního příkazu (§ 314g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) – specifický opravný prostředek</a:t>
            </a:r>
          </a:p>
          <a:p>
            <a:pPr lvl="1" algn="just"/>
            <a:endParaRPr lang="cs-CZ" alt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jeho včasným podáním se ruší trestní příkaz, a proto neproběhne žádné přezkumné řízení, ale samosoudce musí ve věci nařídit hlavní líčení (§ 314g/2 </a:t>
            </a:r>
            <a:r>
              <a:rPr lang="cs-CZ" altLang="cs-CZ" sz="1400" dirty="0" err="1"/>
              <a:t>TrŘ</a:t>
            </a:r>
            <a:r>
              <a:rPr lang="cs-CZ" altLang="cs-CZ" sz="1400" dirty="0"/>
              <a:t>)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A7DD8D1-5275-4876-B92F-3C61DD9D0A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26.10.2018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1B4EF87-F2B6-4E7D-AAE4-6CAC65F5E8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BA7D975-9130-481E-B759-05B1D48D6CA6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6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8378E032-1D10-40F0-9AFF-AC60F3C8C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Mimořádné opravné prostředky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7328BD7A-3D65-42A7-BE70-49726392A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směřují proti rozhodnutí, které  je v době jejich podání  již pravomocné bez ohledu na to, zda bylo vykonáno či nikoliv </a:t>
            </a:r>
          </a:p>
          <a:p>
            <a:pPr lvl="2" algn="just"/>
            <a:endParaRPr lang="cs-CZ" altLang="cs-CZ" sz="18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rozhodnutí o tomto opravném prostředku lze dosáhnout v trestním řízení zrušení pravomocného a vykonavatelného soudního rozhodnutí  a jeho případné následné změny </a:t>
            </a:r>
          </a:p>
          <a:p>
            <a:pPr lvl="2" algn="just"/>
            <a:endParaRPr lang="cs-CZ" altLang="cs-CZ" sz="14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z uvedeného důvodu jde tedy o výjimečný postup, protože změna pravomocného rozhodnutí je v rozporu se zásadami závaznosti, nezměnitelnosti a bezpodmínečné vykonavatelnosti  pravomocného rozhodnutí </a:t>
            </a:r>
          </a:p>
          <a:p>
            <a:pPr lvl="2" algn="just"/>
            <a:endParaRPr lang="cs-CZ" altLang="cs-CZ" sz="14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jde o zásah  do právní jistoty, stability a nezměnitelnosti rozhodnutí OČTŘ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endParaRPr lang="cs-CZ" alt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508DAAA-D7A0-44A0-95C2-856C3B0856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26.10.2018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E88C220-7B8B-4CC5-8104-598C0D15EB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4B43C7-9EAB-4B65-9545-C1FABAF188FE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7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DB318075-5CD5-4D94-B260-A67DAF6CA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8D9E07B4-DCE2-4920-9F5D-EFCE5DB03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altLang="cs-CZ" sz="1600" dirty="0"/>
              <a:t>dovolání  (§ 265a a násl.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)  </a:t>
            </a:r>
          </a:p>
          <a:p>
            <a:pPr lvl="1"/>
            <a:endParaRPr lang="cs-CZ" alt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náprava právních vad a v zákoně vymezených procesních vad postupu řízení (§ 265b </a:t>
            </a:r>
            <a:r>
              <a:rPr lang="cs-CZ" altLang="cs-CZ" sz="1400" dirty="0" err="1"/>
              <a:t>TrŘ</a:t>
            </a:r>
            <a:r>
              <a:rPr lang="cs-CZ" altLang="cs-CZ" sz="1400" dirty="0"/>
              <a:t>)</a:t>
            </a:r>
          </a:p>
          <a:p>
            <a:pPr lvl="1" algn="just"/>
            <a:endParaRPr lang="cs-CZ" alt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lze jím napadnout jen taxativně  vymezená pravomocná rozhodnutí soudu (§  265a </a:t>
            </a:r>
            <a:r>
              <a:rPr lang="cs-CZ" altLang="cs-CZ" sz="1400" dirty="0" err="1"/>
              <a:t>TrŘ</a:t>
            </a:r>
            <a:r>
              <a:rPr lang="cs-CZ" altLang="cs-CZ" sz="1400" dirty="0"/>
              <a:t>) </a:t>
            </a:r>
          </a:p>
          <a:p>
            <a:pPr lvl="2" algn="just">
              <a:buFont typeface="Wingdings" panose="05000000000000000000" pitchFamily="2" charset="2"/>
              <a:buNone/>
            </a:pPr>
            <a:endParaRPr lang="cs-CZ" altLang="cs-CZ" sz="1400" dirty="0"/>
          </a:p>
          <a:p>
            <a:pPr lvl="1"/>
            <a:r>
              <a:rPr lang="cs-CZ" altLang="cs-CZ" sz="1600" dirty="0"/>
              <a:t>obnova řízení (§ 277 a násl.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)</a:t>
            </a:r>
          </a:p>
          <a:p>
            <a:pPr lvl="1"/>
            <a:endParaRPr lang="cs-CZ" altLang="cs-CZ" sz="16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altLang="cs-CZ" sz="1400" dirty="0"/>
              <a:t>odstranění nedostatků  ve skutkovém zjištění na němž je rozhodnutí založeno </a:t>
            </a:r>
          </a:p>
          <a:p>
            <a:pPr lvl="2"/>
            <a:endParaRPr lang="cs-CZ" altLang="cs-CZ" sz="14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altLang="cs-CZ" sz="1400" dirty="0"/>
              <a:t>přípustná jen proti  taxativně stanoveným rozhodnutím (§ 277 a § 278 </a:t>
            </a:r>
            <a:r>
              <a:rPr lang="cs-CZ" altLang="cs-CZ" sz="1400" dirty="0" err="1"/>
              <a:t>TrŘ</a:t>
            </a:r>
            <a:r>
              <a:rPr lang="cs-CZ" altLang="cs-CZ" sz="1400" dirty="0"/>
              <a:t>) </a:t>
            </a:r>
          </a:p>
          <a:p>
            <a:pPr lvl="1"/>
            <a:endParaRPr lang="cs-CZ" altLang="cs-CZ" sz="1600" dirty="0"/>
          </a:p>
          <a:p>
            <a:pPr lvl="1"/>
            <a:r>
              <a:rPr lang="cs-CZ" altLang="cs-CZ" sz="1600" dirty="0"/>
              <a:t>stížnost pro porušení zákona (§ 266 a násl.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)  </a:t>
            </a:r>
          </a:p>
          <a:p>
            <a:pPr lvl="1" algn="just"/>
            <a:endParaRPr lang="cs-CZ" alt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náprava primárně právních vad, ale i vad skutkových a vad procesního charakteru  </a:t>
            </a:r>
          </a:p>
          <a:p>
            <a:endParaRPr lang="cs-CZ" alt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C9E4FDC-DB1F-4B71-9A4A-D6F0BB917FB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Opravné řízení, 26.10.2018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0F4096E-2D6F-4D0A-A304-E7C179A31A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6D0E7CA-98A7-4E0B-BF93-1DFF1A6B8348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8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61CE2A43-C443-4982-A511-DCF21B172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Osoby oprávněné k podání opravného prostředku </a:t>
            </a:r>
          </a:p>
        </p:txBody>
      </p:sp>
      <p:sp>
        <p:nvSpPr>
          <p:cNvPr id="12291" name="Zástupný symbol pro obsah 2">
            <a:extLst>
              <a:ext uri="{FF2B5EF4-FFF2-40B4-BE49-F238E27FC236}">
                <a16:creationId xmlns:a16="http://schemas.microsoft.com/office/drawing/2014/main" id="{D520B08F-EF34-4A9E-B494-0049D107CE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  <a:p>
            <a:endParaRPr lang="cs-CZ" altLang="cs-CZ"/>
          </a:p>
          <a:p>
            <a:r>
              <a:rPr lang="cs-CZ" altLang="cs-CZ" sz="1800"/>
              <a:t>stížnost (§ 142 TrŘ) </a:t>
            </a:r>
          </a:p>
          <a:p>
            <a:endParaRPr lang="cs-CZ" altLang="cs-CZ" sz="1800"/>
          </a:p>
          <a:p>
            <a:pPr lvl="1" algn="just"/>
            <a:r>
              <a:rPr lang="cs-CZ" altLang="cs-CZ" sz="1600"/>
              <a:t>nestanoví-li zákon něco jiného, může stížnost podat osoba, které se usnesení přímo dotýká nebo která k usnesení dala podnět svým návrhem, k němuž ji zákon opravňuje </a:t>
            </a:r>
          </a:p>
          <a:p>
            <a:pPr lvl="1" algn="just"/>
            <a:endParaRPr lang="cs-CZ" altLang="cs-CZ" sz="1600"/>
          </a:p>
          <a:p>
            <a:pPr lvl="1" algn="just"/>
            <a:r>
              <a:rPr lang="cs-CZ" altLang="cs-CZ" sz="1600"/>
              <a:t>proti usnesení soudu může podat stížnost též státní zástupce, a to i ve prospěch obviněného</a:t>
            </a:r>
          </a:p>
          <a:p>
            <a:pPr algn="just"/>
            <a:endParaRPr lang="cs-CZ" altLang="cs-CZ" sz="1800"/>
          </a:p>
          <a:p>
            <a:pPr lvl="1" algn="just"/>
            <a:r>
              <a:rPr lang="cs-CZ" altLang="cs-CZ" sz="1600"/>
              <a:t>proti usnesení o vazbě, o ochranném léčení a o zabezpečovací detenci mohou podat stížnost ve prospěch obviněného též osoby, které by mohly podat v jeho prospěch odvolání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C6E70C5-4A6C-4765-8B2E-CE528674B09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Opravné řízení, 26.10.2018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54B725E-BA37-4088-9DA6-FA649786E0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D6BBDFC-0E63-48EE-B8CC-9863F9274360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9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219</TotalTime>
  <Words>2480</Words>
  <Application>Microsoft Office PowerPoint</Application>
  <PresentationFormat>Předvádění na obrazovce (4:3)</PresentationFormat>
  <Paragraphs>485</Paragraphs>
  <Slides>43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8" baseType="lpstr">
      <vt:lpstr>Arial</vt:lpstr>
      <vt:lpstr>Tahoma</vt:lpstr>
      <vt:lpstr>Trebuchet MS</vt:lpstr>
      <vt:lpstr>Wingdings</vt:lpstr>
      <vt:lpstr>Prezentace_MU_CZ</vt:lpstr>
      <vt:lpstr>Opravné řízení        Marek FRYŠTÁK </vt:lpstr>
      <vt:lpstr>Řízení o opravných prostředcích</vt:lpstr>
      <vt:lpstr>Prezentace aplikace PowerPoint</vt:lpstr>
      <vt:lpstr>Prezentace aplikace PowerPoint</vt:lpstr>
      <vt:lpstr>Řádné opravné prostředky   </vt:lpstr>
      <vt:lpstr>Prezentace aplikace PowerPoint</vt:lpstr>
      <vt:lpstr>Mimořádné opravné prostředky </vt:lpstr>
      <vt:lpstr>Prezentace aplikace PowerPoint</vt:lpstr>
      <vt:lpstr>Osoby oprávněné k podání opravného prostředku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Lhůta k podání opravného prostředku</vt:lpstr>
      <vt:lpstr>Prezentace aplikace PowerPoint</vt:lpstr>
      <vt:lpstr>Prezentace aplikace PowerPoint</vt:lpstr>
      <vt:lpstr>Prezentace aplikace PowerPoint</vt:lpstr>
      <vt:lpstr>Prezentace aplikace PowerPoint</vt:lpstr>
      <vt:lpstr>Princip revizní </vt:lpstr>
      <vt:lpstr>Prezentace aplikace PowerPoint</vt:lpstr>
      <vt:lpstr>Princip vymezeného přezkoumání </vt:lpstr>
      <vt:lpstr>Prezentace aplikace PowerPoint</vt:lpstr>
      <vt:lpstr>Prezentace aplikace PowerPoint</vt:lpstr>
      <vt:lpstr>Princip apelace</vt:lpstr>
      <vt:lpstr>Princip kasace </vt:lpstr>
      <vt:lpstr>Účinek devolutivní </vt:lpstr>
      <vt:lpstr>Prezentace aplikace PowerPoint</vt:lpstr>
      <vt:lpstr>Prezentace aplikace PowerPoint</vt:lpstr>
      <vt:lpstr>Účinek suspenzivní </vt:lpstr>
      <vt:lpstr>Prezentace aplikace PowerPoint</vt:lpstr>
      <vt:lpstr>Beneficium cohesionis – dobrodiní záležející v souvislostech    </vt:lpstr>
      <vt:lpstr>Prezentace aplikace PowerPoint</vt:lpstr>
      <vt:lpstr>Zákaz reformace in peius – zákaz změny k horšímu  </vt:lpstr>
      <vt:lpstr>Prezentace aplikace PowerPoint</vt:lpstr>
      <vt:lpstr>Prezentace aplikace PowerPoint</vt:lpstr>
      <vt:lpstr>Poučení o podání opravného prostředku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Buchalová</dc:creator>
  <cp:lastModifiedBy>uzivatel</cp:lastModifiedBy>
  <cp:revision>46</cp:revision>
  <cp:lastPrinted>1601-01-01T00:00:00Z</cp:lastPrinted>
  <dcterms:created xsi:type="dcterms:W3CDTF">2016-07-26T14:03:44Z</dcterms:created>
  <dcterms:modified xsi:type="dcterms:W3CDTF">2018-10-26T16:38:03Z</dcterms:modified>
</cp:coreProperties>
</file>